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Default Extension="jpg" ContentType="image/jpg"/>
  <Default Extension="png" ContentType="image/png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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  <p:sldId id="292" r:id="rId42"/>
    <p:sldId id="293" r:id="rId43"/>
    <p:sldId id="294" r:id="rId44"/>
    <p:sldId id="295" r:id="rId45"/>
    <p:sldId id="296" r:id="rId46"/>
    <p:sldId id="297" r:id="rId47"/>
    <p:sldId id="298" r:id="rId48"/>
    <p:sldId id="299" r:id="rId49"/>
    <p:sldId id="300" r:id="rId50"/>
    <p:sldId id="301" r:id="rId51"/>
    <p:sldId id="302" r:id="rId52"/>
    <p:sldId id="303" r:id="rId53"/>
    <p:sldId id="304" r:id="rId54"/>
    <p:sldId id="305" r:id="rId55"/>
    <p:sldId id="306" r:id="rId56"/>
    <p:sldId id="307" r:id="rId57"/>
    <p:sldId id="308" r:id="rId58"/>
    <p:sldId id="309" r:id="rId59"/>
    <p:sldId id="310" r:id="rId60"/>
    <p:sldId id="311" r:id="rId61"/>
    <p:sldId id="312" r:id="rId62"/>
    <p:sldId id="313" r:id="rId63"/>
    <p:sldId id="314" r:id="rId64"/>
    <p:sldId id="315" r:id="rId65"/>
    <p:sldId id="316" r:id="rId66"/>
    <p:sldId id="317" r:id="rId67"/>
    <p:sldId id="318" r:id="rId68"/>
    <p:sldId id="319" r:id="rId69"/>
    <p:sldId id="320" r:id="rId70"/>
    <p:sldId id="321" r:id="rId71"/>
    <p:sldId id="322" r:id="rId72"/>
    <p:sldId id="323" r:id="rId73"/>
    <p:sldId id="324" r:id="rId74"/>
    <p:sldId id="325" r:id="rId75"/>
    <p:sldId id="326" r:id="rId76"/>
    <p:sldId id="327" r:id="rId77"/>
    <p:sldId id="328" r:id="rId78"/>
    <p:sldId id="329" r:id="rId79"/>
    <p:sldId id="330" r:id="rId80"/>
    <p:sldId id="331" r:id="rId81"/>
    <p:sldId id="332" r:id="rId82"/>
    <p:sldId id="333" r:id="rId83"/>
    <p:sldId id="334" r:id="rId84"/>
    <p:sldId id="335" r:id="rId85"/>
    <p:sldId id="336" r:id="rId86"/>
    <p:sldId id="337" r:id="rId87"/>
    <p:sldId id="338" r:id="rId88"/>
    <p:sldId id="339" r:id="rId89"/>
    <p:sldId id="340" r:id="rId90"/>
    <p:sldId id="341" r:id="rId91"/>
    <p:sldId id="342" r:id="rId92"/>
    <p:sldId id="343" r:id="rId93"/>
    <p:sldId id="344" r:id="rId94"/>
    <p:sldId id="345" r:id="rId95"/>
    <p:sldId id="346" r:id="rId96"/>
    <p:sldId id="347" r:id="rId97"/>
    <p:sldId id="348" r:id="rId98"/>
    <p:sldId id="349" r:id="rId99"/>
    <p:sldId id="350" r:id="rId100"/>
    <p:sldId id="351" r:id="rId101"/>
    <p:sldId id="352" r:id="rId102"/>
    <p:sldId id="353" r:id="rId103"/>
    <p:sldId id="354" r:id="rId104"/>
    <p:sldId id="355" r:id="rId105"/>
    <p:sldId id="356" r:id="rId106"/>
    <p:sldId id="357" r:id="rId107"/>
    <p:sldId id="358" r:id="rId108"/>
    <p:sldId id="359" r:id="rId109"/>
    <p:sldId id="360" r:id="rId110"/>
    <p:sldId id="361" r:id="rId111"/>
    <p:sldId id="362" r:id="rId112"/>
    <p:sldId id="363" r:id="rId113"/>
    <p:sldId id="364" r:id="rId114"/>
    <p:sldId id="365" r:id="rId115"/>
    <p:sldId id="366" r:id="rId116"/>
    <p:sldId id="367" r:id="rId117"/>
    <p:sldId id="368" r:id="rId118"/>
    <p:sldId id="369" r:id="rId119"/>
    <p:sldId id="370" r:id="rId120"/>
    <p:sldId id="371" r:id="rId121"/>
    <p:sldId id="372" r:id="rId122"/>
    <p:sldId id="373" r:id="rId123"/>
    <p:sldId id="374" r:id="rId124"/>
    <p:sldId id="375" r:id="rId125"/>
    <p:sldId id="376" r:id="rId126"/>
    <p:sldId id="377" r:id="rId127"/>
    <p:sldId id="378" r:id="rId128"/>
    <p:sldId id="379" r:id="rId129"/>
    <p:sldId id="380" r:id="rId130"/>
    <p:sldId id="381" r:id="rId131"/>
    <p:sldId id="382" r:id="rId132"/>
    <p:sldId id="383" r:id="rId133"/>
    <p:sldId id="384" r:id="rId134"/>
    <p:sldId id="385" r:id="rId135"/>
    <p:sldId id="386" r:id="rId136"/>
    <p:sldId id="387" r:id="rId137"/>
    <p:sldId id="388" r:id="rId138"/>
    <p:sldId id="389" r:id="rId139"/>
    <p:sldId id="390" r:id="rId140"/>
    <p:sldId id="391" r:id="rId141"/>
    <p:sldId id="392" r:id="rId142"/>
    <p:sldId id="393" r:id="rId143"/>
    <p:sldId id="394" r:id="rId144"/>
    <p:sldId id="395" r:id="rId145"/>
    <p:sldId id="396" r:id="rId146"/>
    <p:sldId id="397" r:id="rId147"/>
    <p:sldId id="398" r:id="rId148"/>
    <p:sldId id="399" r:id="rId149"/>
    <p:sldId id="400" r:id="rId150"/>
    <p:sldId id="401" r:id="rId151"/>
    <p:sldId id="402" r:id="rId152"/>
    <p:sldId id="403" r:id="rId153"/>
    <p:sldId id="404" r:id="rId154"/>
    <p:sldId id="405" r:id="rId155"/>
    <p:sldId id="406" r:id="rId156"/>
    <p:sldId id="407" r:id="rId157"/>
    <p:sldId id="408" r:id="rId158"/>
    <p:sldId id="409" r:id="rId159"/>
    <p:sldId id="410" r:id="rId160"/>
    <p:sldId id="411" r:id="rId161"/>
    <p:sldId id="412" r:id="rId162"/>
    <p:sldId id="413" r:id="rId163"/>
    <p:sldId id="414" r:id="rId164"/>
    <p:sldId id="415" r:id="rId165"/>
    <p:sldId id="416" r:id="rId166"/>
    <p:sldId id="417" r:id="rId167"/>
    <p:sldId id="418" r:id="rId168"/>
    <p:sldId id="419" r:id="rId169"/>
    <p:sldId id="420" r:id="rId170"/>
    <p:sldId id="421" r:id="rId171"/>
    <p:sldId id="422" r:id="rId172"/>
    <p:sldId id="423" r:id="rId173"/>
    <p:sldId id="424" r:id="rId174"/>
    <p:sldId id="425" r:id="rId175"/>
    <p:sldId id="426" r:id="rId176"/>
    <p:sldId id="427" r:id="rId177"/>
    <p:sldId id="428" r:id="rId178"/>
    <p:sldId id="429" r:id="rId179"/>
    <p:sldId id="430" r:id="rId180"/>
    <p:sldId id="431" r:id="rId181"/>
    <p:sldId id="432" r:id="rId182"/>
    <p:sldId id="433" r:id="rId183"/>
    <p:sldId id="434" r:id="rId184"/>
    <p:sldId id="435" r:id="rId185"/>
    <p:sldId id="436" r:id="rId186"/>
    <p:sldId id="437" r:id="rId187"/>
    <p:sldId id="438" r:id="rId188"/>
    <p:sldId id="439" r:id="rId189"/>
    <p:sldId id="440" r:id="rId190"/>
    <p:sldId id="441" r:id="rId191"/>
    <p:sldId id="442" r:id="rId192"/>
    <p:sldId id="443" r:id="rId193"/>
    <p:sldId id="444" r:id="rId194"/>
    <p:sldId id="445" r:id="rId195"/>
    <p:sldId id="446" r:id="rId196"/>
    <p:sldId id="447" r:id="rId197"/>
    <p:sldId id="448" r:id="rId198"/>
    <p:sldId id="449" r:id="rId199"/>
    <p:sldId id="450" r:id="rId200"/>
    <p:sldId id="451" r:id="rId201"/>
    <p:sldId id="452" r:id="rId202"/>
    <p:sldId id="453" r:id="rId203"/>
    <p:sldId id="454" r:id="rId204"/>
    <p:sldId id="455" r:id="rId205"/>
    <p:sldId id="456" r:id="rId206"/>
    <p:sldId id="457" r:id="rId207"/>
    <p:sldId id="458" r:id="rId208"/>
    <p:sldId id="459" r:id="rId209"/>
    <p:sldId id="460" r:id="rId210"/>
    <p:sldId id="461" r:id="rId211"/>
    <p:sldId id="462" r:id="rId212"/>
    <p:sldId id="463" r:id="rId213"/>
    <p:sldId id="464" r:id="rId214"/>
    <p:sldId id="465" r:id="rId215"/>
    <p:sldId id="466" r:id="rId216"/>
    <p:sldId id="467" r:id="rId217"/>
    <p:sldId id="468" r:id="rId218"/>
    <p:sldId id="469" r:id="rId219"/>
    <p:sldId id="470" r:id="rId220"/>
    <p:sldId id="471" r:id="rId221"/>
    <p:sldId id="472" r:id="rId222"/>
    <p:sldId id="473" r:id="rId223"/>
    <p:sldId id="474" r:id="rId224"/>
    <p:sldId id="475" r:id="rId225"/>
    <p:sldId id="476" r:id="rId226"/>
    <p:sldId id="477" r:id="rId227"/>
    <p:sldId id="478" r:id="rId228"/>
    <p:sldId id="479" r:id="rId229"/>
    <p:sldId id="480" r:id="rId230"/>
    <p:sldId id="481" r:id="rId231"/>
    <p:sldId id="482" r:id="rId232"/>
    <p:sldId id="483" r:id="rId233"/>
    <p:sldId id="484" r:id="rId234"/>
    <p:sldId id="485" r:id="rId235"/>
    <p:sldId id="486" r:id="rId236"/>
    <p:sldId id="487" r:id="rId237"/>
    <p:sldId id="488" r:id="rId238"/>
    <p:sldId id="489" r:id="rId239"/>
    <p:sldId id="490" r:id="rId240"/>
    <p:sldId id="491" r:id="rId241"/>
    <p:sldId id="492" r:id="rId242"/>
    <p:sldId id="493" r:id="rId243"/>
    <p:sldId id="494" r:id="rId244"/>
    <p:sldId id="495" r:id="rId245"/>
    <p:sldId id="496" r:id="rId246"/>
    <p:sldId id="497" r:id="rId247"/>
    <p:sldId id="498" r:id="rId248"/>
    <p:sldId id="499" r:id="rId249"/>
    <p:sldId id="500" r:id="rId250"/>
    <p:sldId id="501" r:id="rId251"/>
    <p:sldId id="502" r:id="rId252"/>
    <p:sldId id="503" r:id="rId253"/>
    <p:sldId id="504" r:id="rId254"/>
    <p:sldId id="505" r:id="rId255"/>
    <p:sldId id="506" r:id="rId256"/>
    <p:sldId id="507" r:id="rId257"/>
    <p:sldId id="508" r:id="rId258"/>
    <p:sldId id="509" r:id="rId259"/>
    <p:sldId id="510" r:id="rId260"/>
    <p:sldId id="511" r:id="rId261"/>
    <p:sldId id="512" r:id="rId262"/>
    <p:sldId id="513" r:id="rId263"/>
    <p:sldId id="514" r:id="rId264"/>
    <p:sldId id="515" r:id="rId265"/>
    <p:sldId id="516" r:id="rId266"/>
    <p:sldId id="517" r:id="rId267"/>
    <p:sldId id="518" r:id="rId268"/>
    <p:sldId id="519" r:id="rId269"/>
    <p:sldId id="520" r:id="rId270"/>
    <p:sldId id="521" r:id="rId271"/>
    <p:sldId id="522" r:id="rId272"/>
    <p:sldId id="523" r:id="rId273"/>
    <p:sldId id="524" r:id="rId274"/>
    <p:sldId id="525" r:id="rId275"/>
    <p:sldId id="526" r:id="rId276"/>
    <p:sldId id="527" r:id="rId277"/>
    <p:sldId id="528" r:id="rId278"/>
    <p:sldId id="529" r:id="rId279"/>
    <p:sldId id="530" r:id="rId280"/>
    <p:sldId id="531" r:id="rId281"/>
    <p:sldId id="532" r:id="rId282"/>
    <p:sldId id="533" r:id="rId283"/>
    <p:sldId id="534" r:id="rId284"/>
    <p:sldId id="535" r:id="rId285"/>
    <p:sldId id="536" r:id="rId286"/>
    <p:sldId id="537" r:id="rId287"/>
    <p:sldId id="538" r:id="rId288"/>
    <p:sldId id="539" r:id="rId289"/>
    <p:sldId id="540" r:id="rId290"/>
    <p:sldId id="541" r:id="rId291"/>
    <p:sldId id="542" r:id="rId292"/>
    <p:sldId id="543" r:id="rId293"/>
    <p:sldId id="544" r:id="rId294"/>
    <p:sldId id="545" r:id="rId295"/>
    <p:sldId id="546" r:id="rId296"/>
    <p:sldId id="547" r:id="rId297"/>
    <p:sldId id="548" r:id="rId298"/>
    <p:sldId id="549" r:id="rId299"/>
    <p:sldId id="550" r:id="rId300"/>
    <p:sldId id="551" r:id="rId301"/>
    <p:sldId id="552" r:id="rId302"/>
    <p:sldId id="553" r:id="rId303"/>
    <p:sldId id="554" r:id="rId304"/>
    <p:sldId id="555" r:id="rId305"/>
    <p:sldId id="556" r:id="rId306"/>
    <p:sldId id="557" r:id="rId307"/>
    <p:sldId id="558" r:id="rId308"/>
    <p:sldId id="559" r:id="rId309"/>
    <p:sldId id="560" r:id="rId310"/>
    <p:sldId id="561" r:id="rId311"/>
    <p:sldId id="562" r:id="rId312"/>
    <p:sldId id="563" r:id="rId313"/>
    <p:sldId id="564" r:id="rId314"/>
    <p:sldId id="565" r:id="rId315"/>
    <p:sldId id="566" r:id="rId316"/>
    <p:sldId id="567" r:id="rId317"/>
    <p:sldId id="568" r:id="rId318"/>
    <p:sldId id="569" r:id="rId319"/>
    <p:sldId id="570" r:id="rId320"/>
    <p:sldId id="571" r:id="rId321"/>
    <p:sldId id="572" r:id="rId322"/>
    <p:sldId id="573" r:id="rId323"/>
    <p:sldId id="574" r:id="rId324"/>
    <p:sldId id="575" r:id="rId325"/>
    <p:sldId id="576" r:id="rId326"/>
    <p:sldId id="577" r:id="rId327"/>
    <p:sldId id="578" r:id="rId328"/>
    <p:sldId id="579" r:id="rId329"/>
    <p:sldId id="580" r:id="rId330"/>
    <p:sldId id="581" r:id="rId331"/>
    <p:sldId id="582" r:id="rId332"/>
    <p:sldId id="583" r:id="rId333"/>
    <p:sldId id="584" r:id="rId334"/>
    <p:sldId id="585" r:id="rId335"/>
    <p:sldId id="586" r:id="rId336"/>
    <p:sldId id="587" r:id="rId337"/>
    <p:sldId id="588" r:id="rId338"/>
    <p:sldId id="589" r:id="rId339"/>
    <p:sldId id="590" r:id="rId340"/>
    <p:sldId id="591" r:id="rId341"/>
    <p:sldId id="592" r:id="rId342"/>
    <p:sldId id="593" r:id="rId343"/>
    <p:sldId id="594" r:id="rId344"/>
    <p:sldId id="595" r:id="rId345"/>
    <p:sldId id="596" r:id="rId346"/>
    <p:sldId id="597" r:id="rId347"/>
    <p:sldId id="598" r:id="rId348"/>
    <p:sldId id="599" r:id="rId349"/>
    <p:sldId id="600" r:id="rId350"/>
    <p:sldId id="601" r:id="rId351"/>
    <p:sldId id="602" r:id="rId352"/>
    <p:sldId id="603" r:id="rId353"/>
    <p:sldId id="604" r:id="rId354"/>
    <p:sldId id="605" r:id="rId355"/>
    <p:sldId id="606" r:id="rId356"/>
    <p:sldId id="607" r:id="rId357"/>
    <p:sldId id="608" r:id="rId358"/>
    <p:sldId id="609" r:id="rId359"/>
    <p:sldId id="610" r:id="rId360"/>
    <p:sldId id="611" r:id="rId361"/>
    <p:sldId id="612" r:id="rId362"/>
    <p:sldId id="613" r:id="rId363"/>
    <p:sldId id="614" r:id="rId364"/>
    <p:sldId id="615" r:id="rId365"/>
    <p:sldId id="616" r:id="rId366"/>
    <p:sldId id="617" r:id="rId367"/>
    <p:sldId id="618" r:id="rId368"/>
    <p:sldId id="619" r:id="rId369"/>
    <p:sldId id="620" r:id="rId370"/>
    <p:sldId id="621" r:id="rId371"/>
    <p:sldId id="622" r:id="rId372"/>
    <p:sldId id="623" r:id="rId373"/>
    <p:sldId id="624" r:id="rId374"/>
    <p:sldId id="625" r:id="rId375"/>
    <p:sldId id="626" r:id="rId376"/>
    <p:sldId id="627" r:id="rId377"/>
    <p:sldId id="628" r:id="rId378"/>
    <p:sldId id="629" r:id="rId379"/>
    <p:sldId id="630" r:id="rId380"/>
    <p:sldId id="631" r:id="rId381"/>
    <p:sldId id="632" r:id="rId382"/>
    <p:sldId id="633" r:id="rId383"/>
    <p:sldId id="634" r:id="rId384"/>
    <p:sldId id="635" r:id="rId385"/>
    <p:sldId id="636" r:id="rId386"/>
    <p:sldId id="637" r:id="rId387"/>
    <p:sldId id="638" r:id="rId388"/>
    <p:sldId id="639" r:id="rId389"/>
    <p:sldId id="640" r:id="rId390"/>
    <p:sldId id="641" r:id="rId391"/>
    <p:sldId id="642" r:id="rId392"/>
    <p:sldId id="643" r:id="rId393"/>
    <p:sldId id="644" r:id="rId394"/>
    <p:sldId id="645" r:id="rId395"/>
    <p:sldId id="646" r:id="rId396"/>
    <p:sldId id="647" r:id="rId397"/>
    <p:sldId id="648" r:id="rId398"/>
    <p:sldId id="649" r:id="rId399"/>
    <p:sldId id="650" r:id="rId400"/>
    <p:sldId id="651" r:id="rId401"/>
    <p:sldId id="652" r:id="rId402"/>
    <p:sldId id="653" r:id="rId403"/>
    <p:sldId id="654" r:id="rId404"/>
    <p:sldId id="655" r:id="rId405"/>
    <p:sldId id="656" r:id="rId406"/>
    <p:sldId id="657" r:id="rId407"/>
    <p:sldId id="658" r:id="rId408"/>
    <p:sldId id="659" r:id="rId409"/>
    <p:sldId id="660" r:id="rId410"/>
    <p:sldId id="661" r:id="rId411"/>
    <p:sldId id="662" r:id="rId412"/>
    <p:sldId id="663" r:id="rId413"/>
    <p:sldId id="664" r:id="rId414"/>
    <p:sldId id="665" r:id="rId415"/>
    <p:sldId id="666" r:id="rId416"/>
    <p:sldId id="667" r:id="rId417"/>
    <p:sldId id="668" r:id="rId418"/>
    <p:sldId id="669" r:id="rId419"/>
    <p:sldId id="670" r:id="rId420"/>
    <p:sldId id="671" r:id="rId421"/>
    <p:sldId id="672" r:id="rId422"/>
    <p:sldId id="673" r:id="rId423"/>
    <p:sldId id="674" r:id="rId424"/>
    <p:sldId id="675" r:id="rId425"/>
    <p:sldId id="676" r:id="rId426"/>
    <p:sldId id="677" r:id="rId427"/>
    <p:sldId id="678" r:id="rId428"/>
    <p:sldId id="679" r:id="rId429"/>
    <p:sldId id="680" r:id="rId430"/>
    <p:sldId id="681" r:id="rId431"/>
    <p:sldId id="682" r:id="rId432"/>
    <p:sldId id="683" r:id="rId433"/>
    <p:sldId id="684" r:id="rId434"/>
    <p:sldId id="685" r:id="rId435"/>
    <p:sldId id="686" r:id="rId436"/>
    <p:sldId id="687" r:id="rId437"/>
    <p:sldId id="688" r:id="rId438"/>
    <p:sldId id="689" r:id="rId439"/>
    <p:sldId id="690" r:id="rId440"/>
    <p:sldId id="691" r:id="rId441"/>
    <p:sldId id="692" r:id="rId442"/>
    <p:sldId id="693" r:id="rId443"/>
    <p:sldId id="694" r:id="rId444"/>
    <p:sldId id="695" r:id="rId445"/>
    <p:sldId id="696" r:id="rId446"/>
    <p:sldId id="697" r:id="rId447"/>
    <p:sldId id="698" r:id="rId448"/>
    <p:sldId id="699" r:id="rId449"/>
    <p:sldId id="700" r:id="rId450"/>
    <p:sldId id="701" r:id="rId451"/>
    <p:sldId id="702" r:id="rId452"/>
    <p:sldId id="703" r:id="rId453"/>
    <p:sldId id="704" r:id="rId454"/>
    <p:sldId id="705" r:id="rId455"/>
    <p:sldId id="706" r:id="rId456"/>
    <p:sldId id="707" r:id="rId457"/>
    <p:sldId id="708" r:id="rId458"/>
    <p:sldId id="709" r:id="rId459"/>
    <p:sldId id="710" r:id="rId460"/>
    <p:sldId id="711" r:id="rId461"/>
    <p:sldId id="712" r:id="rId462"/>
    <p:sldId id="713" r:id="rId463"/>
    <p:sldId id="714" r:id="rId464"/>
    <p:sldId id="715" r:id="rId465"/>
    <p:sldId id="716" r:id="rId466"/>
    <p:sldId id="717" r:id="rId467"/>
    <p:sldId id="718" r:id="rId468"/>
    <p:sldId id="719" r:id="rId469"/>
    <p:sldId id="720" r:id="rId470"/>
    <p:sldId id="721" r:id="rId471"/>
    <p:sldId id="722" r:id="rId472"/>
    <p:sldId id="723" r:id="rId473"/>
    <p:sldId id="724" r:id="rId474"/>
    <p:sldId id="725" r:id="rId475"/>
    <p:sldId id="726" r:id="rId476"/>
    <p:sldId id="727" r:id="rId477"/>
    <p:sldId id="728" r:id="rId478"/>
    <p:sldId id="729" r:id="rId479"/>
    <p:sldId id="730" r:id="rId480"/>
    <p:sldId id="731" r:id="rId481"/>
    <p:sldId id="732" r:id="rId482"/>
    <p:sldId id="733" r:id="rId483"/>
    <p:sldId id="734" r:id="rId484"/>
    <p:sldId id="735" r:id="rId485"/>
    <p:sldId id="736" r:id="rId486"/>
    <p:sldId id="737" r:id="rId487"/>
    <p:sldId id="738" r:id="rId488"/>
    <p:sldId id="739" r:id="rId489"/>
    <p:sldId id="740" r:id="rId490"/>
    <p:sldId id="741" r:id="rId491"/>
    <p:sldId id="742" r:id="rId492"/>
    <p:sldId id="743" r:id="rId493"/>
    <p:sldId id="744" r:id="rId494"/>
    <p:sldId id="745" r:id="rId495"/>
    <p:sldId id="746" r:id="rId496"/>
    <p:sldId id="747" r:id="rId497"/>
    <p:sldId id="748" r:id="rId498"/>
    <p:sldId id="749" r:id="rId499"/>
    <p:sldId id="750" r:id="rId500"/>
    <p:sldId id="751" r:id="rId501"/>
    <p:sldId id="752" r:id="rId502"/>
    <p:sldId id="753" r:id="rId503"/>
    <p:sldId id="754" r:id="rId504"/>
    <p:sldId id="755" r:id="rId505"/>
    <p:sldId id="756" r:id="rId506"/>
    <p:sldId id="757" r:id="rId507"/>
    <p:sldId id="758" r:id="rId508"/>
    <p:sldId id="759" r:id="rId509"/>
    <p:sldId id="760" r:id="rId510"/>
    <p:sldId id="761" r:id="rId511"/>
    <p:sldId id="762" r:id="rId512"/>
    <p:sldId id="763" r:id="rId513"/>
    <p:sldId id="764" r:id="rId514"/>
    <p:sldId id="765" r:id="rId515"/>
    <p:sldId id="766" r:id="rId516"/>
    <p:sldId id="767" r:id="rId517"/>
    <p:sldId id="768" r:id="rId518"/>
    <p:sldId id="769" r:id="rId519"/>
    <p:sldId id="770" r:id="rId520"/>
    <p:sldId id="771" r:id="rId521"/>
    <p:sldId id="772" r:id="rId522"/>
    <p:sldId id="773" r:id="rId523"/>
    <p:sldId id="774" r:id="rId524"/>
    <p:sldId id="775" r:id="rId525"/>
    <p:sldId id="776" r:id="rId526"/>
    <p:sldId id="777" r:id="rId527"/>
    <p:sldId id="778" r:id="rId528"/>
    <p:sldId id="779" r:id="rId529"/>
    <p:sldId id="780" r:id="rId530"/>
    <p:sldId id="781" r:id="rId531"/>
    <p:sldId id="782" r:id="rId532"/>
    <p:sldId id="783" r:id="rId533"/>
    <p:sldId id="784" r:id="rId534"/>
    <p:sldId id="785" r:id="rId535"/>
    <p:sldId id="786" r:id="rId536"/>
    <p:sldId id="787" r:id="rId537"/>
    <p:sldId id="788" r:id="rId538"/>
    <p:sldId id="789" r:id="rId539"/>
    <p:sldId id="790" r:id="rId540"/>
    <p:sldId id="791" r:id="rId541"/>
    <p:sldId id="792" r:id="rId542"/>
    <p:sldId id="793" r:id="rId543"/>
    <p:sldId id="794" r:id="rId544"/>
    <p:sldId id="795" r:id="rId545"/>
    <p:sldId id="796" r:id="rId546"/>
    <p:sldId id="797" r:id="rId547"/>
    <p:sldId id="798" r:id="rId548"/>
    <p:sldId id="799" r:id="rId549"/>
    <p:sldId id="800" r:id="rId550"/>
    <p:sldId id="801" r:id="rId551"/>
    <p:sldId id="802" r:id="rId552"/>
    <p:sldId id="803" r:id="rId553"/>
    <p:sldId id="804" r:id="rId554"/>
    <p:sldId id="805" r:id="rId555"/>
    <p:sldId id="806" r:id="rId556"/>
    <p:sldId id="807" r:id="rId557"/>
    <p:sldId id="808" r:id="rId558"/>
    <p:sldId id="809" r:id="rId559"/>
    <p:sldId id="810" r:id="rId560"/>
    <p:sldId id="811" r:id="rId561"/>
    <p:sldId id="812" r:id="rId562"/>
    <p:sldId id="813" r:id="rId563"/>
    <p:sldId id="814" r:id="rId564"/>
    <p:sldId id="815" r:id="rId565"/>
    <p:sldId id="816" r:id="rId566"/>
    <p:sldId id="817" r:id="rId567"/>
    <p:sldId id="818" r:id="rId568"/>
    <p:sldId id="819" r:id="rId569"/>
    <p:sldId id="820" r:id="rId570"/>
    <p:sldId id="821" r:id="rId571"/>
    <p:sldId id="822" r:id="rId572"/>
    <p:sldId id="823" r:id="rId573"/>
    <p:sldId id="824" r:id="rId574"/>
    <p:sldId id="825" r:id="rId575"/>
  </p:sldIdLst>
  <p:sldSz cx="9144000" cy="6858000"/>
  <p:notesSz cx="9144000" cy="685800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Relationship Id="rId24" Type="http://schemas.openxmlformats.org/officeDocument/2006/relationships/slide" Target="slides/slide19.xml"/><Relationship Id="rId25" Type="http://schemas.openxmlformats.org/officeDocument/2006/relationships/slide" Target="slides/slide20.xml"/><Relationship Id="rId26" Type="http://schemas.openxmlformats.org/officeDocument/2006/relationships/slide" Target="slides/slide21.xml"/><Relationship Id="rId27" Type="http://schemas.openxmlformats.org/officeDocument/2006/relationships/slide" Target="slides/slide22.xml"/><Relationship Id="rId28" Type="http://schemas.openxmlformats.org/officeDocument/2006/relationships/slide" Target="slides/slide23.xml"/><Relationship Id="rId29" Type="http://schemas.openxmlformats.org/officeDocument/2006/relationships/slide" Target="slides/slide24.xml"/><Relationship Id="rId30" Type="http://schemas.openxmlformats.org/officeDocument/2006/relationships/slide" Target="slides/slide25.xml"/><Relationship Id="rId31" Type="http://schemas.openxmlformats.org/officeDocument/2006/relationships/slide" Target="slides/slide26.xml"/><Relationship Id="rId32" Type="http://schemas.openxmlformats.org/officeDocument/2006/relationships/slide" Target="slides/slide27.xml"/><Relationship Id="rId33" Type="http://schemas.openxmlformats.org/officeDocument/2006/relationships/slide" Target="slides/slide28.xml"/><Relationship Id="rId34" Type="http://schemas.openxmlformats.org/officeDocument/2006/relationships/slide" Target="slides/slide29.xml"/><Relationship Id="rId35" Type="http://schemas.openxmlformats.org/officeDocument/2006/relationships/slide" Target="slides/slide30.xml"/><Relationship Id="rId36" Type="http://schemas.openxmlformats.org/officeDocument/2006/relationships/slide" Target="slides/slide31.xml"/><Relationship Id="rId37" Type="http://schemas.openxmlformats.org/officeDocument/2006/relationships/slide" Target="slides/slide32.xml"/><Relationship Id="rId38" Type="http://schemas.openxmlformats.org/officeDocument/2006/relationships/slide" Target="slides/slide33.xml"/><Relationship Id="rId39" Type="http://schemas.openxmlformats.org/officeDocument/2006/relationships/slide" Target="slides/slide34.xml"/><Relationship Id="rId40" Type="http://schemas.openxmlformats.org/officeDocument/2006/relationships/slide" Target="slides/slide35.xml"/><Relationship Id="rId41" Type="http://schemas.openxmlformats.org/officeDocument/2006/relationships/slide" Target="slides/slide36.xml"/><Relationship Id="rId42" Type="http://schemas.openxmlformats.org/officeDocument/2006/relationships/slide" Target="slides/slide37.xml"/><Relationship Id="rId43" Type="http://schemas.openxmlformats.org/officeDocument/2006/relationships/slide" Target="slides/slide38.xml"/><Relationship Id="rId44" Type="http://schemas.openxmlformats.org/officeDocument/2006/relationships/slide" Target="slides/slide39.xml"/><Relationship Id="rId45" Type="http://schemas.openxmlformats.org/officeDocument/2006/relationships/slide" Target="slides/slide40.xml"/><Relationship Id="rId46" Type="http://schemas.openxmlformats.org/officeDocument/2006/relationships/slide" Target="slides/slide41.xml"/><Relationship Id="rId47" Type="http://schemas.openxmlformats.org/officeDocument/2006/relationships/slide" Target="slides/slide42.xml"/><Relationship Id="rId48" Type="http://schemas.openxmlformats.org/officeDocument/2006/relationships/slide" Target="slides/slide43.xml"/><Relationship Id="rId49" Type="http://schemas.openxmlformats.org/officeDocument/2006/relationships/slide" Target="slides/slide44.xml"/><Relationship Id="rId50" Type="http://schemas.openxmlformats.org/officeDocument/2006/relationships/slide" Target="slides/slide45.xml"/><Relationship Id="rId51" Type="http://schemas.openxmlformats.org/officeDocument/2006/relationships/slide" Target="slides/slide46.xml"/><Relationship Id="rId52" Type="http://schemas.openxmlformats.org/officeDocument/2006/relationships/slide" Target="slides/slide47.xml"/><Relationship Id="rId53" Type="http://schemas.openxmlformats.org/officeDocument/2006/relationships/slide" Target="slides/slide48.xml"/><Relationship Id="rId54" Type="http://schemas.openxmlformats.org/officeDocument/2006/relationships/slide" Target="slides/slide49.xml"/><Relationship Id="rId55" Type="http://schemas.openxmlformats.org/officeDocument/2006/relationships/slide" Target="slides/slide50.xml"/><Relationship Id="rId56" Type="http://schemas.openxmlformats.org/officeDocument/2006/relationships/slide" Target="slides/slide51.xml"/><Relationship Id="rId57" Type="http://schemas.openxmlformats.org/officeDocument/2006/relationships/slide" Target="slides/slide52.xml"/><Relationship Id="rId58" Type="http://schemas.openxmlformats.org/officeDocument/2006/relationships/slide" Target="slides/slide53.xml"/><Relationship Id="rId59" Type="http://schemas.openxmlformats.org/officeDocument/2006/relationships/slide" Target="slides/slide54.xml"/><Relationship Id="rId60" Type="http://schemas.openxmlformats.org/officeDocument/2006/relationships/slide" Target="slides/slide55.xml"/><Relationship Id="rId61" Type="http://schemas.openxmlformats.org/officeDocument/2006/relationships/slide" Target="slides/slide56.xml"/><Relationship Id="rId62" Type="http://schemas.openxmlformats.org/officeDocument/2006/relationships/slide" Target="slides/slide57.xml"/><Relationship Id="rId63" Type="http://schemas.openxmlformats.org/officeDocument/2006/relationships/slide" Target="slides/slide58.xml"/><Relationship Id="rId64" Type="http://schemas.openxmlformats.org/officeDocument/2006/relationships/slide" Target="slides/slide59.xml"/><Relationship Id="rId65" Type="http://schemas.openxmlformats.org/officeDocument/2006/relationships/slide" Target="slides/slide60.xml"/><Relationship Id="rId66" Type="http://schemas.openxmlformats.org/officeDocument/2006/relationships/slide" Target="slides/slide61.xml"/><Relationship Id="rId67" Type="http://schemas.openxmlformats.org/officeDocument/2006/relationships/slide" Target="slides/slide62.xml"/><Relationship Id="rId68" Type="http://schemas.openxmlformats.org/officeDocument/2006/relationships/slide" Target="slides/slide63.xml"/><Relationship Id="rId69" Type="http://schemas.openxmlformats.org/officeDocument/2006/relationships/slide" Target="slides/slide64.xml"/><Relationship Id="rId70" Type="http://schemas.openxmlformats.org/officeDocument/2006/relationships/slide" Target="slides/slide65.xml"/><Relationship Id="rId71" Type="http://schemas.openxmlformats.org/officeDocument/2006/relationships/slide" Target="slides/slide66.xml"/><Relationship Id="rId72" Type="http://schemas.openxmlformats.org/officeDocument/2006/relationships/slide" Target="slides/slide67.xml"/><Relationship Id="rId73" Type="http://schemas.openxmlformats.org/officeDocument/2006/relationships/slide" Target="slides/slide68.xml"/><Relationship Id="rId74" Type="http://schemas.openxmlformats.org/officeDocument/2006/relationships/slide" Target="slides/slide69.xml"/><Relationship Id="rId75" Type="http://schemas.openxmlformats.org/officeDocument/2006/relationships/slide" Target="slides/slide70.xml"/><Relationship Id="rId76" Type="http://schemas.openxmlformats.org/officeDocument/2006/relationships/slide" Target="slides/slide71.xml"/><Relationship Id="rId77" Type="http://schemas.openxmlformats.org/officeDocument/2006/relationships/slide" Target="slides/slide72.xml"/><Relationship Id="rId78" Type="http://schemas.openxmlformats.org/officeDocument/2006/relationships/slide" Target="slides/slide73.xml"/><Relationship Id="rId79" Type="http://schemas.openxmlformats.org/officeDocument/2006/relationships/slide" Target="slides/slide74.xml"/><Relationship Id="rId80" Type="http://schemas.openxmlformats.org/officeDocument/2006/relationships/slide" Target="slides/slide75.xml"/><Relationship Id="rId81" Type="http://schemas.openxmlformats.org/officeDocument/2006/relationships/slide" Target="slides/slide76.xml"/><Relationship Id="rId82" Type="http://schemas.openxmlformats.org/officeDocument/2006/relationships/slide" Target="slides/slide77.xml"/><Relationship Id="rId83" Type="http://schemas.openxmlformats.org/officeDocument/2006/relationships/slide" Target="slides/slide78.xml"/><Relationship Id="rId84" Type="http://schemas.openxmlformats.org/officeDocument/2006/relationships/slide" Target="slides/slide79.xml"/><Relationship Id="rId85" Type="http://schemas.openxmlformats.org/officeDocument/2006/relationships/slide" Target="slides/slide80.xml"/><Relationship Id="rId86" Type="http://schemas.openxmlformats.org/officeDocument/2006/relationships/slide" Target="slides/slide81.xml"/><Relationship Id="rId87" Type="http://schemas.openxmlformats.org/officeDocument/2006/relationships/slide" Target="slides/slide82.xml"/><Relationship Id="rId88" Type="http://schemas.openxmlformats.org/officeDocument/2006/relationships/slide" Target="slides/slide83.xml"/><Relationship Id="rId89" Type="http://schemas.openxmlformats.org/officeDocument/2006/relationships/slide" Target="slides/slide84.xml"/><Relationship Id="rId90" Type="http://schemas.openxmlformats.org/officeDocument/2006/relationships/slide" Target="slides/slide85.xml"/><Relationship Id="rId91" Type="http://schemas.openxmlformats.org/officeDocument/2006/relationships/slide" Target="slides/slide86.xml"/><Relationship Id="rId92" Type="http://schemas.openxmlformats.org/officeDocument/2006/relationships/slide" Target="slides/slide87.xml"/><Relationship Id="rId93" Type="http://schemas.openxmlformats.org/officeDocument/2006/relationships/slide" Target="slides/slide88.xml"/><Relationship Id="rId94" Type="http://schemas.openxmlformats.org/officeDocument/2006/relationships/slide" Target="slides/slide89.xml"/><Relationship Id="rId95" Type="http://schemas.openxmlformats.org/officeDocument/2006/relationships/slide" Target="slides/slide90.xml"/><Relationship Id="rId96" Type="http://schemas.openxmlformats.org/officeDocument/2006/relationships/slide" Target="slides/slide91.xml"/><Relationship Id="rId97" Type="http://schemas.openxmlformats.org/officeDocument/2006/relationships/slide" Target="slides/slide92.xml"/><Relationship Id="rId98" Type="http://schemas.openxmlformats.org/officeDocument/2006/relationships/slide" Target="slides/slide93.xml"/><Relationship Id="rId99" Type="http://schemas.openxmlformats.org/officeDocument/2006/relationships/slide" Target="slides/slide94.xml"/><Relationship Id="rId100" Type="http://schemas.openxmlformats.org/officeDocument/2006/relationships/slide" Target="slides/slide95.xml"/><Relationship Id="rId101" Type="http://schemas.openxmlformats.org/officeDocument/2006/relationships/slide" Target="slides/slide96.xml"/><Relationship Id="rId102" Type="http://schemas.openxmlformats.org/officeDocument/2006/relationships/slide" Target="slides/slide97.xml"/><Relationship Id="rId103" Type="http://schemas.openxmlformats.org/officeDocument/2006/relationships/slide" Target="slides/slide98.xml"/><Relationship Id="rId104" Type="http://schemas.openxmlformats.org/officeDocument/2006/relationships/slide" Target="slides/slide99.xml"/><Relationship Id="rId105" Type="http://schemas.openxmlformats.org/officeDocument/2006/relationships/slide" Target="slides/slide100.xml"/><Relationship Id="rId106" Type="http://schemas.openxmlformats.org/officeDocument/2006/relationships/slide" Target="slides/slide101.xml"/><Relationship Id="rId107" Type="http://schemas.openxmlformats.org/officeDocument/2006/relationships/slide" Target="slides/slide102.xml"/><Relationship Id="rId108" Type="http://schemas.openxmlformats.org/officeDocument/2006/relationships/slide" Target="slides/slide103.xml"/><Relationship Id="rId109" Type="http://schemas.openxmlformats.org/officeDocument/2006/relationships/slide" Target="slides/slide104.xml"/><Relationship Id="rId110" Type="http://schemas.openxmlformats.org/officeDocument/2006/relationships/slide" Target="slides/slide105.xml"/><Relationship Id="rId111" Type="http://schemas.openxmlformats.org/officeDocument/2006/relationships/slide" Target="slides/slide106.xml"/><Relationship Id="rId112" Type="http://schemas.openxmlformats.org/officeDocument/2006/relationships/slide" Target="slides/slide107.xml"/><Relationship Id="rId113" Type="http://schemas.openxmlformats.org/officeDocument/2006/relationships/slide" Target="slides/slide108.xml"/><Relationship Id="rId114" Type="http://schemas.openxmlformats.org/officeDocument/2006/relationships/slide" Target="slides/slide109.xml"/><Relationship Id="rId115" Type="http://schemas.openxmlformats.org/officeDocument/2006/relationships/slide" Target="slides/slide110.xml"/><Relationship Id="rId116" Type="http://schemas.openxmlformats.org/officeDocument/2006/relationships/slide" Target="slides/slide111.xml"/><Relationship Id="rId117" Type="http://schemas.openxmlformats.org/officeDocument/2006/relationships/slide" Target="slides/slide112.xml"/><Relationship Id="rId118" Type="http://schemas.openxmlformats.org/officeDocument/2006/relationships/slide" Target="slides/slide113.xml"/><Relationship Id="rId119" Type="http://schemas.openxmlformats.org/officeDocument/2006/relationships/slide" Target="slides/slide114.xml"/><Relationship Id="rId120" Type="http://schemas.openxmlformats.org/officeDocument/2006/relationships/slide" Target="slides/slide115.xml"/><Relationship Id="rId121" Type="http://schemas.openxmlformats.org/officeDocument/2006/relationships/slide" Target="slides/slide116.xml"/><Relationship Id="rId122" Type="http://schemas.openxmlformats.org/officeDocument/2006/relationships/slide" Target="slides/slide117.xml"/><Relationship Id="rId123" Type="http://schemas.openxmlformats.org/officeDocument/2006/relationships/slide" Target="slides/slide118.xml"/><Relationship Id="rId124" Type="http://schemas.openxmlformats.org/officeDocument/2006/relationships/slide" Target="slides/slide119.xml"/><Relationship Id="rId125" Type="http://schemas.openxmlformats.org/officeDocument/2006/relationships/slide" Target="slides/slide120.xml"/><Relationship Id="rId126" Type="http://schemas.openxmlformats.org/officeDocument/2006/relationships/slide" Target="slides/slide121.xml"/><Relationship Id="rId127" Type="http://schemas.openxmlformats.org/officeDocument/2006/relationships/slide" Target="slides/slide122.xml"/><Relationship Id="rId128" Type="http://schemas.openxmlformats.org/officeDocument/2006/relationships/slide" Target="slides/slide123.xml"/><Relationship Id="rId129" Type="http://schemas.openxmlformats.org/officeDocument/2006/relationships/slide" Target="slides/slide124.xml"/><Relationship Id="rId130" Type="http://schemas.openxmlformats.org/officeDocument/2006/relationships/slide" Target="slides/slide125.xml"/><Relationship Id="rId131" Type="http://schemas.openxmlformats.org/officeDocument/2006/relationships/slide" Target="slides/slide126.xml"/><Relationship Id="rId132" Type="http://schemas.openxmlformats.org/officeDocument/2006/relationships/slide" Target="slides/slide127.xml"/><Relationship Id="rId133" Type="http://schemas.openxmlformats.org/officeDocument/2006/relationships/slide" Target="slides/slide128.xml"/><Relationship Id="rId134" Type="http://schemas.openxmlformats.org/officeDocument/2006/relationships/slide" Target="slides/slide129.xml"/><Relationship Id="rId135" Type="http://schemas.openxmlformats.org/officeDocument/2006/relationships/slide" Target="slides/slide130.xml"/><Relationship Id="rId136" Type="http://schemas.openxmlformats.org/officeDocument/2006/relationships/slide" Target="slides/slide131.xml"/><Relationship Id="rId137" Type="http://schemas.openxmlformats.org/officeDocument/2006/relationships/slide" Target="slides/slide132.xml"/><Relationship Id="rId138" Type="http://schemas.openxmlformats.org/officeDocument/2006/relationships/slide" Target="slides/slide133.xml"/><Relationship Id="rId139" Type="http://schemas.openxmlformats.org/officeDocument/2006/relationships/slide" Target="slides/slide134.xml"/><Relationship Id="rId140" Type="http://schemas.openxmlformats.org/officeDocument/2006/relationships/slide" Target="slides/slide135.xml"/><Relationship Id="rId141" Type="http://schemas.openxmlformats.org/officeDocument/2006/relationships/slide" Target="slides/slide136.xml"/><Relationship Id="rId142" Type="http://schemas.openxmlformats.org/officeDocument/2006/relationships/slide" Target="slides/slide137.xml"/><Relationship Id="rId143" Type="http://schemas.openxmlformats.org/officeDocument/2006/relationships/slide" Target="slides/slide138.xml"/><Relationship Id="rId144" Type="http://schemas.openxmlformats.org/officeDocument/2006/relationships/slide" Target="slides/slide139.xml"/><Relationship Id="rId145" Type="http://schemas.openxmlformats.org/officeDocument/2006/relationships/slide" Target="slides/slide140.xml"/><Relationship Id="rId146" Type="http://schemas.openxmlformats.org/officeDocument/2006/relationships/slide" Target="slides/slide141.xml"/><Relationship Id="rId147" Type="http://schemas.openxmlformats.org/officeDocument/2006/relationships/slide" Target="slides/slide142.xml"/><Relationship Id="rId148" Type="http://schemas.openxmlformats.org/officeDocument/2006/relationships/slide" Target="slides/slide143.xml"/><Relationship Id="rId149" Type="http://schemas.openxmlformats.org/officeDocument/2006/relationships/slide" Target="slides/slide144.xml"/><Relationship Id="rId150" Type="http://schemas.openxmlformats.org/officeDocument/2006/relationships/slide" Target="slides/slide145.xml"/><Relationship Id="rId151" Type="http://schemas.openxmlformats.org/officeDocument/2006/relationships/slide" Target="slides/slide146.xml"/><Relationship Id="rId152" Type="http://schemas.openxmlformats.org/officeDocument/2006/relationships/slide" Target="slides/slide147.xml"/><Relationship Id="rId153" Type="http://schemas.openxmlformats.org/officeDocument/2006/relationships/slide" Target="slides/slide148.xml"/><Relationship Id="rId154" Type="http://schemas.openxmlformats.org/officeDocument/2006/relationships/slide" Target="slides/slide149.xml"/><Relationship Id="rId155" Type="http://schemas.openxmlformats.org/officeDocument/2006/relationships/slide" Target="slides/slide150.xml"/><Relationship Id="rId156" Type="http://schemas.openxmlformats.org/officeDocument/2006/relationships/slide" Target="slides/slide151.xml"/><Relationship Id="rId157" Type="http://schemas.openxmlformats.org/officeDocument/2006/relationships/slide" Target="slides/slide152.xml"/><Relationship Id="rId158" Type="http://schemas.openxmlformats.org/officeDocument/2006/relationships/slide" Target="slides/slide153.xml"/><Relationship Id="rId159" Type="http://schemas.openxmlformats.org/officeDocument/2006/relationships/slide" Target="slides/slide154.xml"/><Relationship Id="rId160" Type="http://schemas.openxmlformats.org/officeDocument/2006/relationships/slide" Target="slides/slide155.xml"/><Relationship Id="rId161" Type="http://schemas.openxmlformats.org/officeDocument/2006/relationships/slide" Target="slides/slide156.xml"/><Relationship Id="rId162" Type="http://schemas.openxmlformats.org/officeDocument/2006/relationships/slide" Target="slides/slide157.xml"/><Relationship Id="rId163" Type="http://schemas.openxmlformats.org/officeDocument/2006/relationships/slide" Target="slides/slide158.xml"/><Relationship Id="rId164" Type="http://schemas.openxmlformats.org/officeDocument/2006/relationships/slide" Target="slides/slide159.xml"/><Relationship Id="rId165" Type="http://schemas.openxmlformats.org/officeDocument/2006/relationships/slide" Target="slides/slide160.xml"/><Relationship Id="rId166" Type="http://schemas.openxmlformats.org/officeDocument/2006/relationships/slide" Target="slides/slide161.xml"/><Relationship Id="rId167" Type="http://schemas.openxmlformats.org/officeDocument/2006/relationships/slide" Target="slides/slide162.xml"/><Relationship Id="rId168" Type="http://schemas.openxmlformats.org/officeDocument/2006/relationships/slide" Target="slides/slide163.xml"/><Relationship Id="rId169" Type="http://schemas.openxmlformats.org/officeDocument/2006/relationships/slide" Target="slides/slide164.xml"/><Relationship Id="rId170" Type="http://schemas.openxmlformats.org/officeDocument/2006/relationships/slide" Target="slides/slide165.xml"/><Relationship Id="rId171" Type="http://schemas.openxmlformats.org/officeDocument/2006/relationships/slide" Target="slides/slide166.xml"/><Relationship Id="rId172" Type="http://schemas.openxmlformats.org/officeDocument/2006/relationships/slide" Target="slides/slide167.xml"/><Relationship Id="rId173" Type="http://schemas.openxmlformats.org/officeDocument/2006/relationships/slide" Target="slides/slide168.xml"/><Relationship Id="rId174" Type="http://schemas.openxmlformats.org/officeDocument/2006/relationships/slide" Target="slides/slide169.xml"/><Relationship Id="rId175" Type="http://schemas.openxmlformats.org/officeDocument/2006/relationships/slide" Target="slides/slide170.xml"/><Relationship Id="rId176" Type="http://schemas.openxmlformats.org/officeDocument/2006/relationships/slide" Target="slides/slide171.xml"/><Relationship Id="rId177" Type="http://schemas.openxmlformats.org/officeDocument/2006/relationships/slide" Target="slides/slide172.xml"/><Relationship Id="rId178" Type="http://schemas.openxmlformats.org/officeDocument/2006/relationships/slide" Target="slides/slide173.xml"/><Relationship Id="rId179" Type="http://schemas.openxmlformats.org/officeDocument/2006/relationships/slide" Target="slides/slide174.xml"/><Relationship Id="rId180" Type="http://schemas.openxmlformats.org/officeDocument/2006/relationships/slide" Target="slides/slide175.xml"/><Relationship Id="rId181" Type="http://schemas.openxmlformats.org/officeDocument/2006/relationships/slide" Target="slides/slide176.xml"/><Relationship Id="rId182" Type="http://schemas.openxmlformats.org/officeDocument/2006/relationships/slide" Target="slides/slide177.xml"/><Relationship Id="rId183" Type="http://schemas.openxmlformats.org/officeDocument/2006/relationships/slide" Target="slides/slide178.xml"/><Relationship Id="rId184" Type="http://schemas.openxmlformats.org/officeDocument/2006/relationships/slide" Target="slides/slide179.xml"/><Relationship Id="rId185" Type="http://schemas.openxmlformats.org/officeDocument/2006/relationships/slide" Target="slides/slide180.xml"/><Relationship Id="rId186" Type="http://schemas.openxmlformats.org/officeDocument/2006/relationships/slide" Target="slides/slide181.xml"/><Relationship Id="rId187" Type="http://schemas.openxmlformats.org/officeDocument/2006/relationships/slide" Target="slides/slide182.xml"/><Relationship Id="rId188" Type="http://schemas.openxmlformats.org/officeDocument/2006/relationships/slide" Target="slides/slide183.xml"/><Relationship Id="rId189" Type="http://schemas.openxmlformats.org/officeDocument/2006/relationships/slide" Target="slides/slide184.xml"/><Relationship Id="rId190" Type="http://schemas.openxmlformats.org/officeDocument/2006/relationships/slide" Target="slides/slide185.xml"/><Relationship Id="rId191" Type="http://schemas.openxmlformats.org/officeDocument/2006/relationships/slide" Target="slides/slide186.xml"/><Relationship Id="rId192" Type="http://schemas.openxmlformats.org/officeDocument/2006/relationships/slide" Target="slides/slide187.xml"/><Relationship Id="rId193" Type="http://schemas.openxmlformats.org/officeDocument/2006/relationships/slide" Target="slides/slide188.xml"/><Relationship Id="rId194" Type="http://schemas.openxmlformats.org/officeDocument/2006/relationships/slide" Target="slides/slide189.xml"/><Relationship Id="rId195" Type="http://schemas.openxmlformats.org/officeDocument/2006/relationships/slide" Target="slides/slide190.xml"/><Relationship Id="rId196" Type="http://schemas.openxmlformats.org/officeDocument/2006/relationships/slide" Target="slides/slide191.xml"/><Relationship Id="rId197" Type="http://schemas.openxmlformats.org/officeDocument/2006/relationships/slide" Target="slides/slide192.xml"/><Relationship Id="rId198" Type="http://schemas.openxmlformats.org/officeDocument/2006/relationships/slide" Target="slides/slide193.xml"/><Relationship Id="rId199" Type="http://schemas.openxmlformats.org/officeDocument/2006/relationships/slide" Target="slides/slide194.xml"/><Relationship Id="rId200" Type="http://schemas.openxmlformats.org/officeDocument/2006/relationships/slide" Target="slides/slide195.xml"/><Relationship Id="rId201" Type="http://schemas.openxmlformats.org/officeDocument/2006/relationships/slide" Target="slides/slide196.xml"/><Relationship Id="rId202" Type="http://schemas.openxmlformats.org/officeDocument/2006/relationships/slide" Target="slides/slide197.xml"/><Relationship Id="rId203" Type="http://schemas.openxmlformats.org/officeDocument/2006/relationships/slide" Target="slides/slide198.xml"/><Relationship Id="rId204" Type="http://schemas.openxmlformats.org/officeDocument/2006/relationships/slide" Target="slides/slide199.xml"/><Relationship Id="rId205" Type="http://schemas.openxmlformats.org/officeDocument/2006/relationships/slide" Target="slides/slide200.xml"/><Relationship Id="rId206" Type="http://schemas.openxmlformats.org/officeDocument/2006/relationships/slide" Target="slides/slide201.xml"/><Relationship Id="rId207" Type="http://schemas.openxmlformats.org/officeDocument/2006/relationships/slide" Target="slides/slide202.xml"/><Relationship Id="rId208" Type="http://schemas.openxmlformats.org/officeDocument/2006/relationships/slide" Target="slides/slide203.xml"/><Relationship Id="rId209" Type="http://schemas.openxmlformats.org/officeDocument/2006/relationships/slide" Target="slides/slide204.xml"/><Relationship Id="rId210" Type="http://schemas.openxmlformats.org/officeDocument/2006/relationships/slide" Target="slides/slide205.xml"/><Relationship Id="rId211" Type="http://schemas.openxmlformats.org/officeDocument/2006/relationships/slide" Target="slides/slide206.xml"/><Relationship Id="rId212" Type="http://schemas.openxmlformats.org/officeDocument/2006/relationships/slide" Target="slides/slide207.xml"/><Relationship Id="rId213" Type="http://schemas.openxmlformats.org/officeDocument/2006/relationships/slide" Target="slides/slide208.xml"/><Relationship Id="rId214" Type="http://schemas.openxmlformats.org/officeDocument/2006/relationships/slide" Target="slides/slide209.xml"/><Relationship Id="rId215" Type="http://schemas.openxmlformats.org/officeDocument/2006/relationships/slide" Target="slides/slide210.xml"/><Relationship Id="rId216" Type="http://schemas.openxmlformats.org/officeDocument/2006/relationships/slide" Target="slides/slide211.xml"/><Relationship Id="rId217" Type="http://schemas.openxmlformats.org/officeDocument/2006/relationships/slide" Target="slides/slide212.xml"/><Relationship Id="rId218" Type="http://schemas.openxmlformats.org/officeDocument/2006/relationships/slide" Target="slides/slide213.xml"/><Relationship Id="rId219" Type="http://schemas.openxmlformats.org/officeDocument/2006/relationships/slide" Target="slides/slide214.xml"/><Relationship Id="rId220" Type="http://schemas.openxmlformats.org/officeDocument/2006/relationships/slide" Target="slides/slide215.xml"/><Relationship Id="rId221" Type="http://schemas.openxmlformats.org/officeDocument/2006/relationships/slide" Target="slides/slide216.xml"/><Relationship Id="rId222" Type="http://schemas.openxmlformats.org/officeDocument/2006/relationships/slide" Target="slides/slide217.xml"/><Relationship Id="rId223" Type="http://schemas.openxmlformats.org/officeDocument/2006/relationships/slide" Target="slides/slide218.xml"/><Relationship Id="rId224" Type="http://schemas.openxmlformats.org/officeDocument/2006/relationships/slide" Target="slides/slide219.xml"/><Relationship Id="rId225" Type="http://schemas.openxmlformats.org/officeDocument/2006/relationships/slide" Target="slides/slide220.xml"/><Relationship Id="rId226" Type="http://schemas.openxmlformats.org/officeDocument/2006/relationships/slide" Target="slides/slide221.xml"/><Relationship Id="rId227" Type="http://schemas.openxmlformats.org/officeDocument/2006/relationships/slide" Target="slides/slide222.xml"/><Relationship Id="rId228" Type="http://schemas.openxmlformats.org/officeDocument/2006/relationships/slide" Target="slides/slide223.xml"/><Relationship Id="rId229" Type="http://schemas.openxmlformats.org/officeDocument/2006/relationships/slide" Target="slides/slide224.xml"/><Relationship Id="rId230" Type="http://schemas.openxmlformats.org/officeDocument/2006/relationships/slide" Target="slides/slide225.xml"/><Relationship Id="rId231" Type="http://schemas.openxmlformats.org/officeDocument/2006/relationships/slide" Target="slides/slide226.xml"/><Relationship Id="rId232" Type="http://schemas.openxmlformats.org/officeDocument/2006/relationships/slide" Target="slides/slide227.xml"/><Relationship Id="rId233" Type="http://schemas.openxmlformats.org/officeDocument/2006/relationships/slide" Target="slides/slide228.xml"/><Relationship Id="rId234" Type="http://schemas.openxmlformats.org/officeDocument/2006/relationships/slide" Target="slides/slide229.xml"/><Relationship Id="rId235" Type="http://schemas.openxmlformats.org/officeDocument/2006/relationships/slide" Target="slides/slide230.xml"/><Relationship Id="rId236" Type="http://schemas.openxmlformats.org/officeDocument/2006/relationships/slide" Target="slides/slide231.xml"/><Relationship Id="rId237" Type="http://schemas.openxmlformats.org/officeDocument/2006/relationships/slide" Target="slides/slide232.xml"/><Relationship Id="rId238" Type="http://schemas.openxmlformats.org/officeDocument/2006/relationships/slide" Target="slides/slide233.xml"/><Relationship Id="rId239" Type="http://schemas.openxmlformats.org/officeDocument/2006/relationships/slide" Target="slides/slide234.xml"/><Relationship Id="rId240" Type="http://schemas.openxmlformats.org/officeDocument/2006/relationships/slide" Target="slides/slide235.xml"/><Relationship Id="rId241" Type="http://schemas.openxmlformats.org/officeDocument/2006/relationships/slide" Target="slides/slide236.xml"/><Relationship Id="rId242" Type="http://schemas.openxmlformats.org/officeDocument/2006/relationships/slide" Target="slides/slide237.xml"/><Relationship Id="rId243" Type="http://schemas.openxmlformats.org/officeDocument/2006/relationships/slide" Target="slides/slide238.xml"/><Relationship Id="rId244" Type="http://schemas.openxmlformats.org/officeDocument/2006/relationships/slide" Target="slides/slide239.xml"/><Relationship Id="rId245" Type="http://schemas.openxmlformats.org/officeDocument/2006/relationships/slide" Target="slides/slide240.xml"/><Relationship Id="rId246" Type="http://schemas.openxmlformats.org/officeDocument/2006/relationships/slide" Target="slides/slide241.xml"/><Relationship Id="rId247" Type="http://schemas.openxmlformats.org/officeDocument/2006/relationships/slide" Target="slides/slide242.xml"/><Relationship Id="rId248" Type="http://schemas.openxmlformats.org/officeDocument/2006/relationships/slide" Target="slides/slide243.xml"/><Relationship Id="rId249" Type="http://schemas.openxmlformats.org/officeDocument/2006/relationships/slide" Target="slides/slide244.xml"/><Relationship Id="rId250" Type="http://schemas.openxmlformats.org/officeDocument/2006/relationships/slide" Target="slides/slide245.xml"/><Relationship Id="rId251" Type="http://schemas.openxmlformats.org/officeDocument/2006/relationships/slide" Target="slides/slide246.xml"/><Relationship Id="rId252" Type="http://schemas.openxmlformats.org/officeDocument/2006/relationships/slide" Target="slides/slide247.xml"/><Relationship Id="rId253" Type="http://schemas.openxmlformats.org/officeDocument/2006/relationships/slide" Target="slides/slide248.xml"/><Relationship Id="rId254" Type="http://schemas.openxmlformats.org/officeDocument/2006/relationships/slide" Target="slides/slide249.xml"/><Relationship Id="rId255" Type="http://schemas.openxmlformats.org/officeDocument/2006/relationships/slide" Target="slides/slide250.xml"/><Relationship Id="rId256" Type="http://schemas.openxmlformats.org/officeDocument/2006/relationships/slide" Target="slides/slide251.xml"/><Relationship Id="rId257" Type="http://schemas.openxmlformats.org/officeDocument/2006/relationships/slide" Target="slides/slide252.xml"/><Relationship Id="rId258" Type="http://schemas.openxmlformats.org/officeDocument/2006/relationships/slide" Target="slides/slide253.xml"/><Relationship Id="rId259" Type="http://schemas.openxmlformats.org/officeDocument/2006/relationships/slide" Target="slides/slide254.xml"/><Relationship Id="rId260" Type="http://schemas.openxmlformats.org/officeDocument/2006/relationships/slide" Target="slides/slide255.xml"/><Relationship Id="rId261" Type="http://schemas.openxmlformats.org/officeDocument/2006/relationships/slide" Target="slides/slide256.xml"/><Relationship Id="rId262" Type="http://schemas.openxmlformats.org/officeDocument/2006/relationships/slide" Target="slides/slide257.xml"/><Relationship Id="rId263" Type="http://schemas.openxmlformats.org/officeDocument/2006/relationships/slide" Target="slides/slide258.xml"/><Relationship Id="rId264" Type="http://schemas.openxmlformats.org/officeDocument/2006/relationships/slide" Target="slides/slide259.xml"/><Relationship Id="rId265" Type="http://schemas.openxmlformats.org/officeDocument/2006/relationships/slide" Target="slides/slide260.xml"/><Relationship Id="rId266" Type="http://schemas.openxmlformats.org/officeDocument/2006/relationships/slide" Target="slides/slide261.xml"/><Relationship Id="rId267" Type="http://schemas.openxmlformats.org/officeDocument/2006/relationships/slide" Target="slides/slide262.xml"/><Relationship Id="rId268" Type="http://schemas.openxmlformats.org/officeDocument/2006/relationships/slide" Target="slides/slide263.xml"/><Relationship Id="rId269" Type="http://schemas.openxmlformats.org/officeDocument/2006/relationships/slide" Target="slides/slide264.xml"/><Relationship Id="rId270" Type="http://schemas.openxmlformats.org/officeDocument/2006/relationships/slide" Target="slides/slide265.xml"/><Relationship Id="rId271" Type="http://schemas.openxmlformats.org/officeDocument/2006/relationships/slide" Target="slides/slide266.xml"/><Relationship Id="rId272" Type="http://schemas.openxmlformats.org/officeDocument/2006/relationships/slide" Target="slides/slide267.xml"/><Relationship Id="rId273" Type="http://schemas.openxmlformats.org/officeDocument/2006/relationships/slide" Target="slides/slide268.xml"/><Relationship Id="rId274" Type="http://schemas.openxmlformats.org/officeDocument/2006/relationships/slide" Target="slides/slide269.xml"/><Relationship Id="rId275" Type="http://schemas.openxmlformats.org/officeDocument/2006/relationships/slide" Target="slides/slide270.xml"/><Relationship Id="rId276" Type="http://schemas.openxmlformats.org/officeDocument/2006/relationships/slide" Target="slides/slide271.xml"/><Relationship Id="rId277" Type="http://schemas.openxmlformats.org/officeDocument/2006/relationships/slide" Target="slides/slide272.xml"/><Relationship Id="rId278" Type="http://schemas.openxmlformats.org/officeDocument/2006/relationships/slide" Target="slides/slide273.xml"/><Relationship Id="rId279" Type="http://schemas.openxmlformats.org/officeDocument/2006/relationships/slide" Target="slides/slide274.xml"/><Relationship Id="rId280" Type="http://schemas.openxmlformats.org/officeDocument/2006/relationships/slide" Target="slides/slide275.xml"/><Relationship Id="rId281" Type="http://schemas.openxmlformats.org/officeDocument/2006/relationships/slide" Target="slides/slide276.xml"/><Relationship Id="rId282" Type="http://schemas.openxmlformats.org/officeDocument/2006/relationships/slide" Target="slides/slide277.xml"/><Relationship Id="rId283" Type="http://schemas.openxmlformats.org/officeDocument/2006/relationships/slide" Target="slides/slide278.xml"/><Relationship Id="rId284" Type="http://schemas.openxmlformats.org/officeDocument/2006/relationships/slide" Target="slides/slide279.xml"/><Relationship Id="rId285" Type="http://schemas.openxmlformats.org/officeDocument/2006/relationships/slide" Target="slides/slide280.xml"/><Relationship Id="rId286" Type="http://schemas.openxmlformats.org/officeDocument/2006/relationships/slide" Target="slides/slide281.xml"/><Relationship Id="rId287" Type="http://schemas.openxmlformats.org/officeDocument/2006/relationships/slide" Target="slides/slide282.xml"/><Relationship Id="rId288" Type="http://schemas.openxmlformats.org/officeDocument/2006/relationships/slide" Target="slides/slide283.xml"/><Relationship Id="rId289" Type="http://schemas.openxmlformats.org/officeDocument/2006/relationships/slide" Target="slides/slide284.xml"/><Relationship Id="rId290" Type="http://schemas.openxmlformats.org/officeDocument/2006/relationships/slide" Target="slides/slide285.xml"/><Relationship Id="rId291" Type="http://schemas.openxmlformats.org/officeDocument/2006/relationships/slide" Target="slides/slide286.xml"/><Relationship Id="rId292" Type="http://schemas.openxmlformats.org/officeDocument/2006/relationships/slide" Target="slides/slide287.xml"/><Relationship Id="rId293" Type="http://schemas.openxmlformats.org/officeDocument/2006/relationships/slide" Target="slides/slide288.xml"/><Relationship Id="rId294" Type="http://schemas.openxmlformats.org/officeDocument/2006/relationships/slide" Target="slides/slide289.xml"/><Relationship Id="rId295" Type="http://schemas.openxmlformats.org/officeDocument/2006/relationships/slide" Target="slides/slide290.xml"/><Relationship Id="rId296" Type="http://schemas.openxmlformats.org/officeDocument/2006/relationships/slide" Target="slides/slide291.xml"/><Relationship Id="rId297" Type="http://schemas.openxmlformats.org/officeDocument/2006/relationships/slide" Target="slides/slide292.xml"/><Relationship Id="rId298" Type="http://schemas.openxmlformats.org/officeDocument/2006/relationships/slide" Target="slides/slide293.xml"/><Relationship Id="rId299" Type="http://schemas.openxmlformats.org/officeDocument/2006/relationships/slide" Target="slides/slide294.xml"/><Relationship Id="rId300" Type="http://schemas.openxmlformats.org/officeDocument/2006/relationships/slide" Target="slides/slide295.xml"/><Relationship Id="rId301" Type="http://schemas.openxmlformats.org/officeDocument/2006/relationships/slide" Target="slides/slide296.xml"/><Relationship Id="rId302" Type="http://schemas.openxmlformats.org/officeDocument/2006/relationships/slide" Target="slides/slide297.xml"/><Relationship Id="rId303" Type="http://schemas.openxmlformats.org/officeDocument/2006/relationships/slide" Target="slides/slide298.xml"/><Relationship Id="rId304" Type="http://schemas.openxmlformats.org/officeDocument/2006/relationships/slide" Target="slides/slide299.xml"/><Relationship Id="rId305" Type="http://schemas.openxmlformats.org/officeDocument/2006/relationships/slide" Target="slides/slide300.xml"/><Relationship Id="rId306" Type="http://schemas.openxmlformats.org/officeDocument/2006/relationships/slide" Target="slides/slide301.xml"/><Relationship Id="rId307" Type="http://schemas.openxmlformats.org/officeDocument/2006/relationships/slide" Target="slides/slide302.xml"/><Relationship Id="rId308" Type="http://schemas.openxmlformats.org/officeDocument/2006/relationships/slide" Target="slides/slide303.xml"/><Relationship Id="rId309" Type="http://schemas.openxmlformats.org/officeDocument/2006/relationships/slide" Target="slides/slide304.xml"/><Relationship Id="rId310" Type="http://schemas.openxmlformats.org/officeDocument/2006/relationships/slide" Target="slides/slide305.xml"/><Relationship Id="rId311" Type="http://schemas.openxmlformats.org/officeDocument/2006/relationships/slide" Target="slides/slide306.xml"/><Relationship Id="rId312" Type="http://schemas.openxmlformats.org/officeDocument/2006/relationships/slide" Target="slides/slide307.xml"/><Relationship Id="rId313" Type="http://schemas.openxmlformats.org/officeDocument/2006/relationships/slide" Target="slides/slide308.xml"/><Relationship Id="rId314" Type="http://schemas.openxmlformats.org/officeDocument/2006/relationships/slide" Target="slides/slide309.xml"/><Relationship Id="rId315" Type="http://schemas.openxmlformats.org/officeDocument/2006/relationships/slide" Target="slides/slide310.xml"/><Relationship Id="rId316" Type="http://schemas.openxmlformats.org/officeDocument/2006/relationships/slide" Target="slides/slide311.xml"/><Relationship Id="rId317" Type="http://schemas.openxmlformats.org/officeDocument/2006/relationships/slide" Target="slides/slide312.xml"/><Relationship Id="rId318" Type="http://schemas.openxmlformats.org/officeDocument/2006/relationships/slide" Target="slides/slide313.xml"/><Relationship Id="rId319" Type="http://schemas.openxmlformats.org/officeDocument/2006/relationships/slide" Target="slides/slide314.xml"/><Relationship Id="rId320" Type="http://schemas.openxmlformats.org/officeDocument/2006/relationships/slide" Target="slides/slide315.xml"/><Relationship Id="rId321" Type="http://schemas.openxmlformats.org/officeDocument/2006/relationships/slide" Target="slides/slide316.xml"/><Relationship Id="rId322" Type="http://schemas.openxmlformats.org/officeDocument/2006/relationships/slide" Target="slides/slide317.xml"/><Relationship Id="rId323" Type="http://schemas.openxmlformats.org/officeDocument/2006/relationships/slide" Target="slides/slide318.xml"/><Relationship Id="rId324" Type="http://schemas.openxmlformats.org/officeDocument/2006/relationships/slide" Target="slides/slide319.xml"/><Relationship Id="rId325" Type="http://schemas.openxmlformats.org/officeDocument/2006/relationships/slide" Target="slides/slide320.xml"/><Relationship Id="rId326" Type="http://schemas.openxmlformats.org/officeDocument/2006/relationships/slide" Target="slides/slide321.xml"/><Relationship Id="rId327" Type="http://schemas.openxmlformats.org/officeDocument/2006/relationships/slide" Target="slides/slide322.xml"/><Relationship Id="rId328" Type="http://schemas.openxmlformats.org/officeDocument/2006/relationships/slide" Target="slides/slide323.xml"/><Relationship Id="rId329" Type="http://schemas.openxmlformats.org/officeDocument/2006/relationships/slide" Target="slides/slide324.xml"/><Relationship Id="rId330" Type="http://schemas.openxmlformats.org/officeDocument/2006/relationships/slide" Target="slides/slide325.xml"/><Relationship Id="rId331" Type="http://schemas.openxmlformats.org/officeDocument/2006/relationships/slide" Target="slides/slide326.xml"/><Relationship Id="rId332" Type="http://schemas.openxmlformats.org/officeDocument/2006/relationships/slide" Target="slides/slide327.xml"/><Relationship Id="rId333" Type="http://schemas.openxmlformats.org/officeDocument/2006/relationships/slide" Target="slides/slide328.xml"/><Relationship Id="rId334" Type="http://schemas.openxmlformats.org/officeDocument/2006/relationships/slide" Target="slides/slide329.xml"/><Relationship Id="rId335" Type="http://schemas.openxmlformats.org/officeDocument/2006/relationships/slide" Target="slides/slide330.xml"/><Relationship Id="rId336" Type="http://schemas.openxmlformats.org/officeDocument/2006/relationships/slide" Target="slides/slide331.xml"/><Relationship Id="rId337" Type="http://schemas.openxmlformats.org/officeDocument/2006/relationships/slide" Target="slides/slide332.xml"/><Relationship Id="rId338" Type="http://schemas.openxmlformats.org/officeDocument/2006/relationships/slide" Target="slides/slide333.xml"/><Relationship Id="rId339" Type="http://schemas.openxmlformats.org/officeDocument/2006/relationships/slide" Target="slides/slide334.xml"/><Relationship Id="rId340" Type="http://schemas.openxmlformats.org/officeDocument/2006/relationships/slide" Target="slides/slide335.xml"/><Relationship Id="rId341" Type="http://schemas.openxmlformats.org/officeDocument/2006/relationships/slide" Target="slides/slide336.xml"/><Relationship Id="rId342" Type="http://schemas.openxmlformats.org/officeDocument/2006/relationships/slide" Target="slides/slide337.xml"/><Relationship Id="rId343" Type="http://schemas.openxmlformats.org/officeDocument/2006/relationships/slide" Target="slides/slide338.xml"/><Relationship Id="rId344" Type="http://schemas.openxmlformats.org/officeDocument/2006/relationships/slide" Target="slides/slide339.xml"/><Relationship Id="rId345" Type="http://schemas.openxmlformats.org/officeDocument/2006/relationships/slide" Target="slides/slide340.xml"/><Relationship Id="rId346" Type="http://schemas.openxmlformats.org/officeDocument/2006/relationships/slide" Target="slides/slide341.xml"/><Relationship Id="rId347" Type="http://schemas.openxmlformats.org/officeDocument/2006/relationships/slide" Target="slides/slide342.xml"/><Relationship Id="rId348" Type="http://schemas.openxmlformats.org/officeDocument/2006/relationships/slide" Target="slides/slide343.xml"/><Relationship Id="rId349" Type="http://schemas.openxmlformats.org/officeDocument/2006/relationships/slide" Target="slides/slide344.xml"/><Relationship Id="rId350" Type="http://schemas.openxmlformats.org/officeDocument/2006/relationships/slide" Target="slides/slide345.xml"/><Relationship Id="rId351" Type="http://schemas.openxmlformats.org/officeDocument/2006/relationships/slide" Target="slides/slide346.xml"/><Relationship Id="rId352" Type="http://schemas.openxmlformats.org/officeDocument/2006/relationships/slide" Target="slides/slide347.xml"/><Relationship Id="rId353" Type="http://schemas.openxmlformats.org/officeDocument/2006/relationships/slide" Target="slides/slide348.xml"/><Relationship Id="rId354" Type="http://schemas.openxmlformats.org/officeDocument/2006/relationships/slide" Target="slides/slide349.xml"/><Relationship Id="rId355" Type="http://schemas.openxmlformats.org/officeDocument/2006/relationships/slide" Target="slides/slide350.xml"/><Relationship Id="rId356" Type="http://schemas.openxmlformats.org/officeDocument/2006/relationships/slide" Target="slides/slide351.xml"/><Relationship Id="rId357" Type="http://schemas.openxmlformats.org/officeDocument/2006/relationships/slide" Target="slides/slide352.xml"/><Relationship Id="rId358" Type="http://schemas.openxmlformats.org/officeDocument/2006/relationships/slide" Target="slides/slide353.xml"/><Relationship Id="rId359" Type="http://schemas.openxmlformats.org/officeDocument/2006/relationships/slide" Target="slides/slide354.xml"/><Relationship Id="rId360" Type="http://schemas.openxmlformats.org/officeDocument/2006/relationships/slide" Target="slides/slide355.xml"/><Relationship Id="rId361" Type="http://schemas.openxmlformats.org/officeDocument/2006/relationships/slide" Target="slides/slide356.xml"/><Relationship Id="rId362" Type="http://schemas.openxmlformats.org/officeDocument/2006/relationships/slide" Target="slides/slide357.xml"/><Relationship Id="rId363" Type="http://schemas.openxmlformats.org/officeDocument/2006/relationships/slide" Target="slides/slide358.xml"/><Relationship Id="rId364" Type="http://schemas.openxmlformats.org/officeDocument/2006/relationships/slide" Target="slides/slide359.xml"/><Relationship Id="rId365" Type="http://schemas.openxmlformats.org/officeDocument/2006/relationships/slide" Target="slides/slide360.xml"/><Relationship Id="rId366" Type="http://schemas.openxmlformats.org/officeDocument/2006/relationships/slide" Target="slides/slide361.xml"/><Relationship Id="rId367" Type="http://schemas.openxmlformats.org/officeDocument/2006/relationships/slide" Target="slides/slide362.xml"/><Relationship Id="rId368" Type="http://schemas.openxmlformats.org/officeDocument/2006/relationships/slide" Target="slides/slide363.xml"/><Relationship Id="rId369" Type="http://schemas.openxmlformats.org/officeDocument/2006/relationships/slide" Target="slides/slide364.xml"/><Relationship Id="rId370" Type="http://schemas.openxmlformats.org/officeDocument/2006/relationships/slide" Target="slides/slide365.xml"/><Relationship Id="rId371" Type="http://schemas.openxmlformats.org/officeDocument/2006/relationships/slide" Target="slides/slide366.xml"/><Relationship Id="rId372" Type="http://schemas.openxmlformats.org/officeDocument/2006/relationships/slide" Target="slides/slide367.xml"/><Relationship Id="rId373" Type="http://schemas.openxmlformats.org/officeDocument/2006/relationships/slide" Target="slides/slide368.xml"/><Relationship Id="rId374" Type="http://schemas.openxmlformats.org/officeDocument/2006/relationships/slide" Target="slides/slide369.xml"/><Relationship Id="rId375" Type="http://schemas.openxmlformats.org/officeDocument/2006/relationships/slide" Target="slides/slide370.xml"/><Relationship Id="rId376" Type="http://schemas.openxmlformats.org/officeDocument/2006/relationships/slide" Target="slides/slide371.xml"/><Relationship Id="rId377" Type="http://schemas.openxmlformats.org/officeDocument/2006/relationships/slide" Target="slides/slide372.xml"/><Relationship Id="rId378" Type="http://schemas.openxmlformats.org/officeDocument/2006/relationships/slide" Target="slides/slide373.xml"/><Relationship Id="rId379" Type="http://schemas.openxmlformats.org/officeDocument/2006/relationships/slide" Target="slides/slide374.xml"/><Relationship Id="rId380" Type="http://schemas.openxmlformats.org/officeDocument/2006/relationships/slide" Target="slides/slide375.xml"/><Relationship Id="rId381" Type="http://schemas.openxmlformats.org/officeDocument/2006/relationships/slide" Target="slides/slide376.xml"/><Relationship Id="rId382" Type="http://schemas.openxmlformats.org/officeDocument/2006/relationships/slide" Target="slides/slide377.xml"/><Relationship Id="rId383" Type="http://schemas.openxmlformats.org/officeDocument/2006/relationships/slide" Target="slides/slide378.xml"/><Relationship Id="rId384" Type="http://schemas.openxmlformats.org/officeDocument/2006/relationships/slide" Target="slides/slide379.xml"/><Relationship Id="rId385" Type="http://schemas.openxmlformats.org/officeDocument/2006/relationships/slide" Target="slides/slide380.xml"/><Relationship Id="rId386" Type="http://schemas.openxmlformats.org/officeDocument/2006/relationships/slide" Target="slides/slide381.xml"/><Relationship Id="rId387" Type="http://schemas.openxmlformats.org/officeDocument/2006/relationships/slide" Target="slides/slide382.xml"/><Relationship Id="rId388" Type="http://schemas.openxmlformats.org/officeDocument/2006/relationships/slide" Target="slides/slide383.xml"/><Relationship Id="rId389" Type="http://schemas.openxmlformats.org/officeDocument/2006/relationships/slide" Target="slides/slide384.xml"/><Relationship Id="rId390" Type="http://schemas.openxmlformats.org/officeDocument/2006/relationships/slide" Target="slides/slide385.xml"/><Relationship Id="rId391" Type="http://schemas.openxmlformats.org/officeDocument/2006/relationships/slide" Target="slides/slide386.xml"/><Relationship Id="rId392" Type="http://schemas.openxmlformats.org/officeDocument/2006/relationships/slide" Target="slides/slide387.xml"/><Relationship Id="rId393" Type="http://schemas.openxmlformats.org/officeDocument/2006/relationships/slide" Target="slides/slide388.xml"/><Relationship Id="rId394" Type="http://schemas.openxmlformats.org/officeDocument/2006/relationships/slide" Target="slides/slide389.xml"/><Relationship Id="rId395" Type="http://schemas.openxmlformats.org/officeDocument/2006/relationships/slide" Target="slides/slide390.xml"/><Relationship Id="rId396" Type="http://schemas.openxmlformats.org/officeDocument/2006/relationships/slide" Target="slides/slide391.xml"/><Relationship Id="rId397" Type="http://schemas.openxmlformats.org/officeDocument/2006/relationships/slide" Target="slides/slide392.xml"/><Relationship Id="rId398" Type="http://schemas.openxmlformats.org/officeDocument/2006/relationships/slide" Target="slides/slide393.xml"/><Relationship Id="rId399" Type="http://schemas.openxmlformats.org/officeDocument/2006/relationships/slide" Target="slides/slide394.xml"/><Relationship Id="rId400" Type="http://schemas.openxmlformats.org/officeDocument/2006/relationships/slide" Target="slides/slide395.xml"/><Relationship Id="rId401" Type="http://schemas.openxmlformats.org/officeDocument/2006/relationships/slide" Target="slides/slide396.xml"/><Relationship Id="rId402" Type="http://schemas.openxmlformats.org/officeDocument/2006/relationships/slide" Target="slides/slide397.xml"/><Relationship Id="rId403" Type="http://schemas.openxmlformats.org/officeDocument/2006/relationships/slide" Target="slides/slide398.xml"/><Relationship Id="rId404" Type="http://schemas.openxmlformats.org/officeDocument/2006/relationships/slide" Target="slides/slide399.xml"/><Relationship Id="rId405" Type="http://schemas.openxmlformats.org/officeDocument/2006/relationships/slide" Target="slides/slide400.xml"/><Relationship Id="rId406" Type="http://schemas.openxmlformats.org/officeDocument/2006/relationships/slide" Target="slides/slide401.xml"/><Relationship Id="rId407" Type="http://schemas.openxmlformats.org/officeDocument/2006/relationships/slide" Target="slides/slide402.xml"/><Relationship Id="rId408" Type="http://schemas.openxmlformats.org/officeDocument/2006/relationships/slide" Target="slides/slide403.xml"/><Relationship Id="rId409" Type="http://schemas.openxmlformats.org/officeDocument/2006/relationships/slide" Target="slides/slide404.xml"/><Relationship Id="rId410" Type="http://schemas.openxmlformats.org/officeDocument/2006/relationships/slide" Target="slides/slide405.xml"/><Relationship Id="rId411" Type="http://schemas.openxmlformats.org/officeDocument/2006/relationships/slide" Target="slides/slide406.xml"/><Relationship Id="rId412" Type="http://schemas.openxmlformats.org/officeDocument/2006/relationships/slide" Target="slides/slide407.xml"/><Relationship Id="rId413" Type="http://schemas.openxmlformats.org/officeDocument/2006/relationships/slide" Target="slides/slide408.xml"/><Relationship Id="rId414" Type="http://schemas.openxmlformats.org/officeDocument/2006/relationships/slide" Target="slides/slide409.xml"/><Relationship Id="rId415" Type="http://schemas.openxmlformats.org/officeDocument/2006/relationships/slide" Target="slides/slide410.xml"/><Relationship Id="rId416" Type="http://schemas.openxmlformats.org/officeDocument/2006/relationships/slide" Target="slides/slide411.xml"/><Relationship Id="rId417" Type="http://schemas.openxmlformats.org/officeDocument/2006/relationships/slide" Target="slides/slide412.xml"/><Relationship Id="rId418" Type="http://schemas.openxmlformats.org/officeDocument/2006/relationships/slide" Target="slides/slide413.xml"/><Relationship Id="rId419" Type="http://schemas.openxmlformats.org/officeDocument/2006/relationships/slide" Target="slides/slide414.xml"/><Relationship Id="rId420" Type="http://schemas.openxmlformats.org/officeDocument/2006/relationships/slide" Target="slides/slide415.xml"/><Relationship Id="rId421" Type="http://schemas.openxmlformats.org/officeDocument/2006/relationships/slide" Target="slides/slide416.xml"/><Relationship Id="rId422" Type="http://schemas.openxmlformats.org/officeDocument/2006/relationships/slide" Target="slides/slide417.xml"/><Relationship Id="rId423" Type="http://schemas.openxmlformats.org/officeDocument/2006/relationships/slide" Target="slides/slide418.xml"/><Relationship Id="rId424" Type="http://schemas.openxmlformats.org/officeDocument/2006/relationships/slide" Target="slides/slide419.xml"/><Relationship Id="rId425" Type="http://schemas.openxmlformats.org/officeDocument/2006/relationships/slide" Target="slides/slide420.xml"/><Relationship Id="rId426" Type="http://schemas.openxmlformats.org/officeDocument/2006/relationships/slide" Target="slides/slide421.xml"/><Relationship Id="rId427" Type="http://schemas.openxmlformats.org/officeDocument/2006/relationships/slide" Target="slides/slide422.xml"/><Relationship Id="rId428" Type="http://schemas.openxmlformats.org/officeDocument/2006/relationships/slide" Target="slides/slide423.xml"/><Relationship Id="rId429" Type="http://schemas.openxmlformats.org/officeDocument/2006/relationships/slide" Target="slides/slide424.xml"/><Relationship Id="rId430" Type="http://schemas.openxmlformats.org/officeDocument/2006/relationships/slide" Target="slides/slide425.xml"/><Relationship Id="rId431" Type="http://schemas.openxmlformats.org/officeDocument/2006/relationships/slide" Target="slides/slide426.xml"/><Relationship Id="rId432" Type="http://schemas.openxmlformats.org/officeDocument/2006/relationships/slide" Target="slides/slide427.xml"/><Relationship Id="rId433" Type="http://schemas.openxmlformats.org/officeDocument/2006/relationships/slide" Target="slides/slide428.xml"/><Relationship Id="rId434" Type="http://schemas.openxmlformats.org/officeDocument/2006/relationships/slide" Target="slides/slide429.xml"/><Relationship Id="rId435" Type="http://schemas.openxmlformats.org/officeDocument/2006/relationships/slide" Target="slides/slide430.xml"/><Relationship Id="rId436" Type="http://schemas.openxmlformats.org/officeDocument/2006/relationships/slide" Target="slides/slide431.xml"/><Relationship Id="rId437" Type="http://schemas.openxmlformats.org/officeDocument/2006/relationships/slide" Target="slides/slide432.xml"/><Relationship Id="rId438" Type="http://schemas.openxmlformats.org/officeDocument/2006/relationships/slide" Target="slides/slide433.xml"/><Relationship Id="rId439" Type="http://schemas.openxmlformats.org/officeDocument/2006/relationships/slide" Target="slides/slide434.xml"/><Relationship Id="rId440" Type="http://schemas.openxmlformats.org/officeDocument/2006/relationships/slide" Target="slides/slide435.xml"/><Relationship Id="rId441" Type="http://schemas.openxmlformats.org/officeDocument/2006/relationships/slide" Target="slides/slide436.xml"/><Relationship Id="rId442" Type="http://schemas.openxmlformats.org/officeDocument/2006/relationships/slide" Target="slides/slide437.xml"/><Relationship Id="rId443" Type="http://schemas.openxmlformats.org/officeDocument/2006/relationships/slide" Target="slides/slide438.xml"/><Relationship Id="rId444" Type="http://schemas.openxmlformats.org/officeDocument/2006/relationships/slide" Target="slides/slide439.xml"/><Relationship Id="rId445" Type="http://schemas.openxmlformats.org/officeDocument/2006/relationships/slide" Target="slides/slide440.xml"/><Relationship Id="rId446" Type="http://schemas.openxmlformats.org/officeDocument/2006/relationships/slide" Target="slides/slide441.xml"/><Relationship Id="rId447" Type="http://schemas.openxmlformats.org/officeDocument/2006/relationships/slide" Target="slides/slide442.xml"/><Relationship Id="rId448" Type="http://schemas.openxmlformats.org/officeDocument/2006/relationships/slide" Target="slides/slide443.xml"/><Relationship Id="rId449" Type="http://schemas.openxmlformats.org/officeDocument/2006/relationships/slide" Target="slides/slide444.xml"/><Relationship Id="rId450" Type="http://schemas.openxmlformats.org/officeDocument/2006/relationships/slide" Target="slides/slide445.xml"/><Relationship Id="rId451" Type="http://schemas.openxmlformats.org/officeDocument/2006/relationships/slide" Target="slides/slide446.xml"/><Relationship Id="rId452" Type="http://schemas.openxmlformats.org/officeDocument/2006/relationships/slide" Target="slides/slide447.xml"/><Relationship Id="rId453" Type="http://schemas.openxmlformats.org/officeDocument/2006/relationships/slide" Target="slides/slide448.xml"/><Relationship Id="rId454" Type="http://schemas.openxmlformats.org/officeDocument/2006/relationships/slide" Target="slides/slide449.xml"/><Relationship Id="rId455" Type="http://schemas.openxmlformats.org/officeDocument/2006/relationships/slide" Target="slides/slide450.xml"/><Relationship Id="rId456" Type="http://schemas.openxmlformats.org/officeDocument/2006/relationships/slide" Target="slides/slide451.xml"/><Relationship Id="rId457" Type="http://schemas.openxmlformats.org/officeDocument/2006/relationships/slide" Target="slides/slide452.xml"/><Relationship Id="rId458" Type="http://schemas.openxmlformats.org/officeDocument/2006/relationships/slide" Target="slides/slide453.xml"/><Relationship Id="rId459" Type="http://schemas.openxmlformats.org/officeDocument/2006/relationships/slide" Target="slides/slide454.xml"/><Relationship Id="rId460" Type="http://schemas.openxmlformats.org/officeDocument/2006/relationships/slide" Target="slides/slide455.xml"/><Relationship Id="rId461" Type="http://schemas.openxmlformats.org/officeDocument/2006/relationships/slide" Target="slides/slide456.xml"/><Relationship Id="rId462" Type="http://schemas.openxmlformats.org/officeDocument/2006/relationships/slide" Target="slides/slide457.xml"/><Relationship Id="rId463" Type="http://schemas.openxmlformats.org/officeDocument/2006/relationships/slide" Target="slides/slide458.xml"/><Relationship Id="rId464" Type="http://schemas.openxmlformats.org/officeDocument/2006/relationships/slide" Target="slides/slide459.xml"/><Relationship Id="rId465" Type="http://schemas.openxmlformats.org/officeDocument/2006/relationships/slide" Target="slides/slide460.xml"/><Relationship Id="rId466" Type="http://schemas.openxmlformats.org/officeDocument/2006/relationships/slide" Target="slides/slide461.xml"/><Relationship Id="rId467" Type="http://schemas.openxmlformats.org/officeDocument/2006/relationships/slide" Target="slides/slide462.xml"/><Relationship Id="rId468" Type="http://schemas.openxmlformats.org/officeDocument/2006/relationships/slide" Target="slides/slide463.xml"/><Relationship Id="rId469" Type="http://schemas.openxmlformats.org/officeDocument/2006/relationships/slide" Target="slides/slide464.xml"/><Relationship Id="rId470" Type="http://schemas.openxmlformats.org/officeDocument/2006/relationships/slide" Target="slides/slide465.xml"/><Relationship Id="rId471" Type="http://schemas.openxmlformats.org/officeDocument/2006/relationships/slide" Target="slides/slide466.xml"/><Relationship Id="rId472" Type="http://schemas.openxmlformats.org/officeDocument/2006/relationships/slide" Target="slides/slide467.xml"/><Relationship Id="rId473" Type="http://schemas.openxmlformats.org/officeDocument/2006/relationships/slide" Target="slides/slide468.xml"/><Relationship Id="rId474" Type="http://schemas.openxmlformats.org/officeDocument/2006/relationships/slide" Target="slides/slide469.xml"/><Relationship Id="rId475" Type="http://schemas.openxmlformats.org/officeDocument/2006/relationships/slide" Target="slides/slide470.xml"/><Relationship Id="rId476" Type="http://schemas.openxmlformats.org/officeDocument/2006/relationships/slide" Target="slides/slide471.xml"/><Relationship Id="rId477" Type="http://schemas.openxmlformats.org/officeDocument/2006/relationships/slide" Target="slides/slide472.xml"/><Relationship Id="rId478" Type="http://schemas.openxmlformats.org/officeDocument/2006/relationships/slide" Target="slides/slide473.xml"/><Relationship Id="rId479" Type="http://schemas.openxmlformats.org/officeDocument/2006/relationships/slide" Target="slides/slide474.xml"/><Relationship Id="rId480" Type="http://schemas.openxmlformats.org/officeDocument/2006/relationships/slide" Target="slides/slide475.xml"/><Relationship Id="rId481" Type="http://schemas.openxmlformats.org/officeDocument/2006/relationships/slide" Target="slides/slide476.xml"/><Relationship Id="rId482" Type="http://schemas.openxmlformats.org/officeDocument/2006/relationships/slide" Target="slides/slide477.xml"/><Relationship Id="rId483" Type="http://schemas.openxmlformats.org/officeDocument/2006/relationships/slide" Target="slides/slide478.xml"/><Relationship Id="rId484" Type="http://schemas.openxmlformats.org/officeDocument/2006/relationships/slide" Target="slides/slide479.xml"/><Relationship Id="rId485" Type="http://schemas.openxmlformats.org/officeDocument/2006/relationships/slide" Target="slides/slide480.xml"/><Relationship Id="rId486" Type="http://schemas.openxmlformats.org/officeDocument/2006/relationships/slide" Target="slides/slide481.xml"/><Relationship Id="rId487" Type="http://schemas.openxmlformats.org/officeDocument/2006/relationships/slide" Target="slides/slide482.xml"/><Relationship Id="rId488" Type="http://schemas.openxmlformats.org/officeDocument/2006/relationships/slide" Target="slides/slide483.xml"/><Relationship Id="rId489" Type="http://schemas.openxmlformats.org/officeDocument/2006/relationships/slide" Target="slides/slide484.xml"/><Relationship Id="rId490" Type="http://schemas.openxmlformats.org/officeDocument/2006/relationships/slide" Target="slides/slide485.xml"/><Relationship Id="rId491" Type="http://schemas.openxmlformats.org/officeDocument/2006/relationships/slide" Target="slides/slide486.xml"/><Relationship Id="rId492" Type="http://schemas.openxmlformats.org/officeDocument/2006/relationships/slide" Target="slides/slide487.xml"/><Relationship Id="rId493" Type="http://schemas.openxmlformats.org/officeDocument/2006/relationships/slide" Target="slides/slide488.xml"/><Relationship Id="rId494" Type="http://schemas.openxmlformats.org/officeDocument/2006/relationships/slide" Target="slides/slide489.xml"/><Relationship Id="rId495" Type="http://schemas.openxmlformats.org/officeDocument/2006/relationships/slide" Target="slides/slide490.xml"/><Relationship Id="rId496" Type="http://schemas.openxmlformats.org/officeDocument/2006/relationships/slide" Target="slides/slide491.xml"/><Relationship Id="rId497" Type="http://schemas.openxmlformats.org/officeDocument/2006/relationships/slide" Target="slides/slide492.xml"/><Relationship Id="rId498" Type="http://schemas.openxmlformats.org/officeDocument/2006/relationships/slide" Target="slides/slide493.xml"/><Relationship Id="rId499" Type="http://schemas.openxmlformats.org/officeDocument/2006/relationships/slide" Target="slides/slide494.xml"/><Relationship Id="rId500" Type="http://schemas.openxmlformats.org/officeDocument/2006/relationships/slide" Target="slides/slide495.xml"/><Relationship Id="rId501" Type="http://schemas.openxmlformats.org/officeDocument/2006/relationships/slide" Target="slides/slide496.xml"/><Relationship Id="rId502" Type="http://schemas.openxmlformats.org/officeDocument/2006/relationships/slide" Target="slides/slide497.xml"/><Relationship Id="rId503" Type="http://schemas.openxmlformats.org/officeDocument/2006/relationships/slide" Target="slides/slide498.xml"/><Relationship Id="rId504" Type="http://schemas.openxmlformats.org/officeDocument/2006/relationships/slide" Target="slides/slide499.xml"/><Relationship Id="rId505" Type="http://schemas.openxmlformats.org/officeDocument/2006/relationships/slide" Target="slides/slide500.xml"/><Relationship Id="rId506" Type="http://schemas.openxmlformats.org/officeDocument/2006/relationships/slide" Target="slides/slide501.xml"/><Relationship Id="rId507" Type="http://schemas.openxmlformats.org/officeDocument/2006/relationships/slide" Target="slides/slide502.xml"/><Relationship Id="rId508" Type="http://schemas.openxmlformats.org/officeDocument/2006/relationships/slide" Target="slides/slide503.xml"/><Relationship Id="rId509" Type="http://schemas.openxmlformats.org/officeDocument/2006/relationships/slide" Target="slides/slide504.xml"/><Relationship Id="rId510" Type="http://schemas.openxmlformats.org/officeDocument/2006/relationships/slide" Target="slides/slide505.xml"/><Relationship Id="rId511" Type="http://schemas.openxmlformats.org/officeDocument/2006/relationships/slide" Target="slides/slide506.xml"/><Relationship Id="rId512" Type="http://schemas.openxmlformats.org/officeDocument/2006/relationships/slide" Target="slides/slide507.xml"/><Relationship Id="rId513" Type="http://schemas.openxmlformats.org/officeDocument/2006/relationships/slide" Target="slides/slide508.xml"/><Relationship Id="rId514" Type="http://schemas.openxmlformats.org/officeDocument/2006/relationships/slide" Target="slides/slide509.xml"/><Relationship Id="rId515" Type="http://schemas.openxmlformats.org/officeDocument/2006/relationships/slide" Target="slides/slide510.xml"/><Relationship Id="rId516" Type="http://schemas.openxmlformats.org/officeDocument/2006/relationships/slide" Target="slides/slide511.xml"/><Relationship Id="rId517" Type="http://schemas.openxmlformats.org/officeDocument/2006/relationships/slide" Target="slides/slide512.xml"/><Relationship Id="rId518" Type="http://schemas.openxmlformats.org/officeDocument/2006/relationships/slide" Target="slides/slide513.xml"/><Relationship Id="rId519" Type="http://schemas.openxmlformats.org/officeDocument/2006/relationships/slide" Target="slides/slide514.xml"/><Relationship Id="rId520" Type="http://schemas.openxmlformats.org/officeDocument/2006/relationships/slide" Target="slides/slide515.xml"/><Relationship Id="rId521" Type="http://schemas.openxmlformats.org/officeDocument/2006/relationships/slide" Target="slides/slide516.xml"/><Relationship Id="rId522" Type="http://schemas.openxmlformats.org/officeDocument/2006/relationships/slide" Target="slides/slide517.xml"/><Relationship Id="rId523" Type="http://schemas.openxmlformats.org/officeDocument/2006/relationships/slide" Target="slides/slide518.xml"/><Relationship Id="rId524" Type="http://schemas.openxmlformats.org/officeDocument/2006/relationships/slide" Target="slides/slide519.xml"/><Relationship Id="rId525" Type="http://schemas.openxmlformats.org/officeDocument/2006/relationships/slide" Target="slides/slide520.xml"/><Relationship Id="rId526" Type="http://schemas.openxmlformats.org/officeDocument/2006/relationships/slide" Target="slides/slide521.xml"/><Relationship Id="rId527" Type="http://schemas.openxmlformats.org/officeDocument/2006/relationships/slide" Target="slides/slide522.xml"/><Relationship Id="rId528" Type="http://schemas.openxmlformats.org/officeDocument/2006/relationships/slide" Target="slides/slide523.xml"/><Relationship Id="rId529" Type="http://schemas.openxmlformats.org/officeDocument/2006/relationships/slide" Target="slides/slide524.xml"/><Relationship Id="rId530" Type="http://schemas.openxmlformats.org/officeDocument/2006/relationships/slide" Target="slides/slide525.xml"/><Relationship Id="rId531" Type="http://schemas.openxmlformats.org/officeDocument/2006/relationships/slide" Target="slides/slide526.xml"/><Relationship Id="rId532" Type="http://schemas.openxmlformats.org/officeDocument/2006/relationships/slide" Target="slides/slide527.xml"/><Relationship Id="rId533" Type="http://schemas.openxmlformats.org/officeDocument/2006/relationships/slide" Target="slides/slide528.xml"/><Relationship Id="rId534" Type="http://schemas.openxmlformats.org/officeDocument/2006/relationships/slide" Target="slides/slide529.xml"/><Relationship Id="rId535" Type="http://schemas.openxmlformats.org/officeDocument/2006/relationships/slide" Target="slides/slide530.xml"/><Relationship Id="rId536" Type="http://schemas.openxmlformats.org/officeDocument/2006/relationships/slide" Target="slides/slide531.xml"/><Relationship Id="rId537" Type="http://schemas.openxmlformats.org/officeDocument/2006/relationships/slide" Target="slides/slide532.xml"/><Relationship Id="rId538" Type="http://schemas.openxmlformats.org/officeDocument/2006/relationships/slide" Target="slides/slide533.xml"/><Relationship Id="rId539" Type="http://schemas.openxmlformats.org/officeDocument/2006/relationships/slide" Target="slides/slide534.xml"/><Relationship Id="rId540" Type="http://schemas.openxmlformats.org/officeDocument/2006/relationships/slide" Target="slides/slide535.xml"/><Relationship Id="rId541" Type="http://schemas.openxmlformats.org/officeDocument/2006/relationships/slide" Target="slides/slide536.xml"/><Relationship Id="rId542" Type="http://schemas.openxmlformats.org/officeDocument/2006/relationships/slide" Target="slides/slide537.xml"/><Relationship Id="rId543" Type="http://schemas.openxmlformats.org/officeDocument/2006/relationships/slide" Target="slides/slide538.xml"/><Relationship Id="rId544" Type="http://schemas.openxmlformats.org/officeDocument/2006/relationships/slide" Target="slides/slide539.xml"/><Relationship Id="rId545" Type="http://schemas.openxmlformats.org/officeDocument/2006/relationships/slide" Target="slides/slide540.xml"/><Relationship Id="rId546" Type="http://schemas.openxmlformats.org/officeDocument/2006/relationships/slide" Target="slides/slide541.xml"/><Relationship Id="rId547" Type="http://schemas.openxmlformats.org/officeDocument/2006/relationships/slide" Target="slides/slide542.xml"/><Relationship Id="rId548" Type="http://schemas.openxmlformats.org/officeDocument/2006/relationships/slide" Target="slides/slide543.xml"/><Relationship Id="rId549" Type="http://schemas.openxmlformats.org/officeDocument/2006/relationships/slide" Target="slides/slide544.xml"/><Relationship Id="rId550" Type="http://schemas.openxmlformats.org/officeDocument/2006/relationships/slide" Target="slides/slide545.xml"/><Relationship Id="rId551" Type="http://schemas.openxmlformats.org/officeDocument/2006/relationships/slide" Target="slides/slide546.xml"/><Relationship Id="rId552" Type="http://schemas.openxmlformats.org/officeDocument/2006/relationships/slide" Target="slides/slide547.xml"/><Relationship Id="rId553" Type="http://schemas.openxmlformats.org/officeDocument/2006/relationships/slide" Target="slides/slide548.xml"/><Relationship Id="rId554" Type="http://schemas.openxmlformats.org/officeDocument/2006/relationships/slide" Target="slides/slide549.xml"/><Relationship Id="rId555" Type="http://schemas.openxmlformats.org/officeDocument/2006/relationships/slide" Target="slides/slide550.xml"/><Relationship Id="rId556" Type="http://schemas.openxmlformats.org/officeDocument/2006/relationships/slide" Target="slides/slide551.xml"/><Relationship Id="rId557" Type="http://schemas.openxmlformats.org/officeDocument/2006/relationships/slide" Target="slides/slide552.xml"/><Relationship Id="rId558" Type="http://schemas.openxmlformats.org/officeDocument/2006/relationships/slide" Target="slides/slide553.xml"/><Relationship Id="rId559" Type="http://schemas.openxmlformats.org/officeDocument/2006/relationships/slide" Target="slides/slide554.xml"/><Relationship Id="rId560" Type="http://schemas.openxmlformats.org/officeDocument/2006/relationships/slide" Target="slides/slide555.xml"/><Relationship Id="rId561" Type="http://schemas.openxmlformats.org/officeDocument/2006/relationships/slide" Target="slides/slide556.xml"/><Relationship Id="rId562" Type="http://schemas.openxmlformats.org/officeDocument/2006/relationships/slide" Target="slides/slide557.xml"/><Relationship Id="rId563" Type="http://schemas.openxmlformats.org/officeDocument/2006/relationships/slide" Target="slides/slide558.xml"/><Relationship Id="rId564" Type="http://schemas.openxmlformats.org/officeDocument/2006/relationships/slide" Target="slides/slide559.xml"/><Relationship Id="rId565" Type="http://schemas.openxmlformats.org/officeDocument/2006/relationships/slide" Target="slides/slide560.xml"/><Relationship Id="rId566" Type="http://schemas.openxmlformats.org/officeDocument/2006/relationships/slide" Target="slides/slide561.xml"/><Relationship Id="rId567" Type="http://schemas.openxmlformats.org/officeDocument/2006/relationships/slide" Target="slides/slide562.xml"/><Relationship Id="rId568" Type="http://schemas.openxmlformats.org/officeDocument/2006/relationships/slide" Target="slides/slide563.xml"/><Relationship Id="rId569" Type="http://schemas.openxmlformats.org/officeDocument/2006/relationships/slide" Target="slides/slide564.xml"/><Relationship Id="rId570" Type="http://schemas.openxmlformats.org/officeDocument/2006/relationships/slide" Target="slides/slide565.xml"/><Relationship Id="rId571" Type="http://schemas.openxmlformats.org/officeDocument/2006/relationships/slide" Target="slides/slide566.xml"/><Relationship Id="rId572" Type="http://schemas.openxmlformats.org/officeDocument/2006/relationships/slide" Target="slides/slide567.xml"/><Relationship Id="rId573" Type="http://schemas.openxmlformats.org/officeDocument/2006/relationships/slide" Target="slides/slide568.xml"/><Relationship Id="rId574" Type="http://schemas.openxmlformats.org/officeDocument/2006/relationships/slide" Target="slides/slide569.xml"/><Relationship Id="rId575" Type="http://schemas.openxmlformats.org/officeDocument/2006/relationships/slide" Target="slides/slide570.xml"/></Relationships>
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901700" y="908432"/>
            <a:ext cx="7340600" cy="7569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0"/>
            <a:ext cx="64008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1050" b="0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>
            <a:pPr marL="38100">
              <a:lnSpc>
                <a:spcPts val="1095"/>
              </a:lnSpc>
            </a:pPr>
            <a:fld id="{81D60167-4931-47E6-BA6A-407CBD079E47}" type="slidenum">
              <a:rPr dirty="0"/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800" b="0" i="0">
                <a:solidFill>
                  <a:srgbClr val="3E3E3E"/>
                </a:solidFill>
                <a:latin typeface="Calibri Light"/>
                <a:cs typeface="Calibri Light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rgbClr val="3E3E3E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1050" b="0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>
            <a:pPr marL="38100">
              <a:lnSpc>
                <a:spcPts val="1095"/>
              </a:lnSpc>
            </a:pPr>
            <a:fld id="{81D60167-4931-47E6-BA6A-407CBD079E47}" type="slidenum">
              <a:rPr dirty="0"/>
              <a:t>#</a:t>
            </a:fld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 showMasterSp="0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6400799"/>
            <a:ext cx="9144000" cy="457200"/>
          </a:xfrm>
          <a:custGeom>
            <a:avLst/>
            <a:gdLst/>
            <a:ahLst/>
            <a:cxnLst/>
            <a:rect l="l" t="t" r="r" b="b"/>
            <a:pathLst>
              <a:path w="9144000" h="457200">
                <a:moveTo>
                  <a:pt x="9144000" y="0"/>
                </a:moveTo>
                <a:lnTo>
                  <a:pt x="0" y="0"/>
                </a:lnTo>
                <a:lnTo>
                  <a:pt x="0" y="457200"/>
                </a:lnTo>
                <a:lnTo>
                  <a:pt x="9144000" y="457200"/>
                </a:lnTo>
                <a:lnTo>
                  <a:pt x="9144000" y="0"/>
                </a:lnTo>
                <a:close/>
              </a:path>
            </a:pathLst>
          </a:custGeom>
          <a:solidFill>
            <a:srgbClr val="9B2D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bg object 17"/>
          <p:cNvSpPr/>
          <p:nvPr/>
        </p:nvSpPr>
        <p:spPr>
          <a:xfrm>
            <a:off x="0" y="6334505"/>
            <a:ext cx="9144000" cy="66040"/>
          </a:xfrm>
          <a:custGeom>
            <a:avLst/>
            <a:gdLst/>
            <a:ahLst/>
            <a:cxnLst/>
            <a:rect l="l" t="t" r="r" b="b"/>
            <a:pathLst>
              <a:path w="9144000" h="66039">
                <a:moveTo>
                  <a:pt x="9144000" y="0"/>
                </a:moveTo>
                <a:lnTo>
                  <a:pt x="0" y="0"/>
                </a:lnTo>
                <a:lnTo>
                  <a:pt x="0" y="65532"/>
                </a:lnTo>
                <a:lnTo>
                  <a:pt x="9144000" y="65532"/>
                </a:lnTo>
                <a:lnTo>
                  <a:pt x="9144000" y="0"/>
                </a:lnTo>
                <a:close/>
              </a:path>
            </a:pathLst>
          </a:custGeom>
          <a:solidFill>
            <a:srgbClr val="D348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800" b="0" i="0">
                <a:solidFill>
                  <a:srgbClr val="3E3E3E"/>
                </a:solidFill>
                <a:latin typeface="Calibri Light"/>
                <a:cs typeface="Calibri Light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822960" y="2083307"/>
            <a:ext cx="3470910" cy="39700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4709160" y="1577340"/>
            <a:ext cx="397764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1050" b="0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>
            <a:pPr marL="38100">
              <a:lnSpc>
                <a:spcPts val="1095"/>
              </a:lnSpc>
            </a:pPr>
            <a:fld id="{81D60167-4931-47E6-BA6A-407CBD079E47}" type="slidenum">
              <a:rPr dirty="0"/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800" b="0" i="0">
                <a:solidFill>
                  <a:srgbClr val="3E3E3E"/>
                </a:solidFill>
                <a:latin typeface="Calibri Light"/>
                <a:cs typeface="Calibri Light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1050" b="0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>
            <a:pPr marL="38100">
              <a:lnSpc>
                <a:spcPts val="1095"/>
              </a:lnSpc>
            </a:pPr>
            <a:fld id="{81D60167-4931-47E6-BA6A-407CBD079E47}" type="slidenum">
              <a:rPr dirty="0"/>
              <a:t>#</a:t>
            </a:fld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 showMasterSp="0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2286" y="6400799"/>
            <a:ext cx="9142095" cy="457200"/>
          </a:xfrm>
          <a:custGeom>
            <a:avLst/>
            <a:gdLst/>
            <a:ahLst/>
            <a:cxnLst/>
            <a:rect l="l" t="t" r="r" b="b"/>
            <a:pathLst>
              <a:path w="9142095" h="457200">
                <a:moveTo>
                  <a:pt x="9141714" y="0"/>
                </a:moveTo>
                <a:lnTo>
                  <a:pt x="0" y="0"/>
                </a:lnTo>
                <a:lnTo>
                  <a:pt x="0" y="457200"/>
                </a:lnTo>
                <a:lnTo>
                  <a:pt x="9141714" y="457200"/>
                </a:lnTo>
                <a:lnTo>
                  <a:pt x="9141714" y="0"/>
                </a:lnTo>
                <a:close/>
              </a:path>
            </a:pathLst>
          </a:custGeom>
          <a:solidFill>
            <a:srgbClr val="9B2D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bg object 17"/>
          <p:cNvSpPr/>
          <p:nvPr/>
        </p:nvSpPr>
        <p:spPr>
          <a:xfrm>
            <a:off x="0" y="6334505"/>
            <a:ext cx="9142095" cy="64135"/>
          </a:xfrm>
          <a:custGeom>
            <a:avLst/>
            <a:gdLst/>
            <a:ahLst/>
            <a:cxnLst/>
            <a:rect l="l" t="t" r="r" b="b"/>
            <a:pathLst>
              <a:path w="9142095" h="64135">
                <a:moveTo>
                  <a:pt x="9141714" y="0"/>
                </a:moveTo>
                <a:lnTo>
                  <a:pt x="0" y="0"/>
                </a:lnTo>
                <a:lnTo>
                  <a:pt x="0" y="64008"/>
                </a:lnTo>
                <a:lnTo>
                  <a:pt x="9141714" y="64008"/>
                </a:lnTo>
                <a:lnTo>
                  <a:pt x="9141714" y="0"/>
                </a:lnTo>
                <a:close/>
              </a:path>
            </a:pathLst>
          </a:custGeom>
          <a:solidFill>
            <a:srgbClr val="D348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bg object 18"/>
          <p:cNvSpPr/>
          <p:nvPr/>
        </p:nvSpPr>
        <p:spPr>
          <a:xfrm>
            <a:off x="906017" y="4343400"/>
            <a:ext cx="7406640" cy="0"/>
          </a:xfrm>
          <a:custGeom>
            <a:avLst/>
            <a:gdLst/>
            <a:ahLst/>
            <a:cxnLst/>
            <a:rect l="l" t="t" r="r" b="b"/>
            <a:pathLst>
              <a:path w="7406640" h="0">
                <a:moveTo>
                  <a:pt x="0" y="0"/>
                </a:moveTo>
                <a:lnTo>
                  <a:pt x="7406640" y="0"/>
                </a:lnTo>
              </a:path>
            </a:pathLst>
          </a:custGeom>
          <a:ln w="6350">
            <a:solidFill>
              <a:srgbClr val="8080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1050" b="0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>
            <a:pPr marL="38100">
              <a:lnSpc>
                <a:spcPts val="1095"/>
              </a:lnSpc>
            </a:pPr>
            <a:fld id="{81D60167-4931-47E6-BA6A-407CBD079E47}" type="slidenum">
              <a:rPr dirty="0"/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/Relationships>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6400799"/>
            <a:ext cx="9144000" cy="457200"/>
          </a:xfrm>
          <a:custGeom>
            <a:avLst/>
            <a:gdLst/>
            <a:ahLst/>
            <a:cxnLst/>
            <a:rect l="l" t="t" r="r" b="b"/>
            <a:pathLst>
              <a:path w="9144000" h="457200">
                <a:moveTo>
                  <a:pt x="9144000" y="0"/>
                </a:moveTo>
                <a:lnTo>
                  <a:pt x="0" y="0"/>
                </a:lnTo>
                <a:lnTo>
                  <a:pt x="0" y="457200"/>
                </a:lnTo>
                <a:lnTo>
                  <a:pt x="9144000" y="457200"/>
                </a:lnTo>
                <a:lnTo>
                  <a:pt x="9144000" y="0"/>
                </a:lnTo>
                <a:close/>
              </a:path>
            </a:pathLst>
          </a:custGeom>
          <a:solidFill>
            <a:srgbClr val="9B2D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bg object 17"/>
          <p:cNvSpPr/>
          <p:nvPr/>
        </p:nvSpPr>
        <p:spPr>
          <a:xfrm>
            <a:off x="0" y="6334505"/>
            <a:ext cx="9144000" cy="66040"/>
          </a:xfrm>
          <a:custGeom>
            <a:avLst/>
            <a:gdLst/>
            <a:ahLst/>
            <a:cxnLst/>
            <a:rect l="l" t="t" r="r" b="b"/>
            <a:pathLst>
              <a:path w="9144000" h="66039">
                <a:moveTo>
                  <a:pt x="9144000" y="0"/>
                </a:moveTo>
                <a:lnTo>
                  <a:pt x="0" y="0"/>
                </a:lnTo>
                <a:lnTo>
                  <a:pt x="0" y="65532"/>
                </a:lnTo>
                <a:lnTo>
                  <a:pt x="9144000" y="65532"/>
                </a:lnTo>
                <a:lnTo>
                  <a:pt x="9144000" y="0"/>
                </a:lnTo>
                <a:close/>
              </a:path>
            </a:pathLst>
          </a:custGeom>
          <a:solidFill>
            <a:srgbClr val="D348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bg object 18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8080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895984" y="908432"/>
            <a:ext cx="7352030" cy="7569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800" b="0" i="0">
                <a:solidFill>
                  <a:srgbClr val="3E3E3E"/>
                </a:solidFill>
                <a:latin typeface="Calibri Light"/>
                <a:cs typeface="Calibri Light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011426" y="1832272"/>
            <a:ext cx="7369175" cy="33686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000" b="0" i="0">
                <a:solidFill>
                  <a:srgbClr val="3E3E3E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3108960" y="6377940"/>
            <a:ext cx="292608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457200" y="6377940"/>
            <a:ext cx="210312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8143147" y="6574594"/>
            <a:ext cx="224790" cy="1587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050" b="0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>
            <a:pPr marL="38100">
              <a:lnSpc>
                <a:spcPts val="1095"/>
              </a:lnSpc>
            </a:pPr>
            <a:fld id="{81D60167-4931-47E6-BA6A-407CBD079E47}" type="slidenum">
              <a:rPr dirty="0"/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.jpg"/><Relationship Id="rId3" Type="http://schemas.openxmlformats.org/officeDocument/2006/relationships/image" Target="../media/image2.png"/><Relationship Id="rId4" Type="http://schemas.openxmlformats.org/officeDocument/2006/relationships/image" Target="../media/image3.png"/><Relationship Id="rId5" Type="http://schemas.openxmlformats.org/officeDocument/2006/relationships/hyperlink" Target="mailto:josemiguel.guerrero@urjc.es" TargetMode="External"/></Relationships>
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.jpg"/><Relationship Id="rId3" Type="http://schemas.openxmlformats.org/officeDocument/2006/relationships/image" Target="../media/image21.jpg"/><Relationship Id="rId4" Type="http://schemas.openxmlformats.org/officeDocument/2006/relationships/image" Target="../media/image3.png"/><Relationship Id="rId5" Type="http://schemas.openxmlformats.org/officeDocument/2006/relationships/hyperlink" Target="mailto:josemiguel.guerrero@urjc.es" TargetMode="External"/></Relationships>
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22.png"/></Relationships>
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23.png"/></Relationships>
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5.jpg"/><Relationship Id="rId4" Type="http://schemas.openxmlformats.org/officeDocument/2006/relationships/image" Target="../media/image6.jpg"/></Relationships>
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7.jpg"/><Relationship Id="rId4" Type="http://schemas.openxmlformats.org/officeDocument/2006/relationships/image" Target="../media/image8.jpg"/></Relationships>
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.jpg"/><Relationship Id="rId3" Type="http://schemas.openxmlformats.org/officeDocument/2006/relationships/image" Target="../media/image21.jpg"/><Relationship Id="rId4" Type="http://schemas.openxmlformats.org/officeDocument/2006/relationships/image" Target="../media/image3.png"/><Relationship Id="rId5" Type="http://schemas.openxmlformats.org/officeDocument/2006/relationships/hyperlink" Target="mailto:josemiguel.guerrero@urjc.es" TargetMode="External"/></Relationships>
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hyperlink" Target="http://www.cplusplus.com/reference/" TargetMode="External"/><Relationship Id="rId3" Type="http://schemas.openxmlformats.org/officeDocument/2006/relationships/hyperlink" Target="http://stackoverflow.com/" TargetMode="External"/><Relationship Id="rId4" Type="http://schemas.openxmlformats.org/officeDocument/2006/relationships/image" Target="../media/image4.jpg"/><Relationship Id="rId5" Type="http://schemas.openxmlformats.org/officeDocument/2006/relationships/image" Target="../media/image9.jpg"/><Relationship Id="rId6" Type="http://schemas.openxmlformats.org/officeDocument/2006/relationships/image" Target="../media/image10.png"/><Relationship Id="rId7" Type="http://schemas.openxmlformats.org/officeDocument/2006/relationships/image" Target="../media/image11.jpg"/><Relationship Id="rId8" Type="http://schemas.openxmlformats.org/officeDocument/2006/relationships/image" Target="../media/image12.jpg"/></Relationships>
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.jpg"/></Relationships>
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.jpg"/><Relationship Id="rId3" Type="http://schemas.openxmlformats.org/officeDocument/2006/relationships/image" Target="../media/image13.png"/><Relationship Id="rId4" Type="http://schemas.openxmlformats.org/officeDocument/2006/relationships/image" Target="../media/image3.png"/><Relationship Id="rId5" Type="http://schemas.openxmlformats.org/officeDocument/2006/relationships/hyperlink" Target="mailto:josemiguel.guerrero@urjc.es" TargetMode="External"/></Relationships>
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4.jpg"/></Relationships>
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4.jpg"/></Relationships>
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4.jpg"/></Relationships>
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4.jpg"/></Relationships>
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hyperlink" Target="mailto:josemiguel.guerrero@urjc.es" TargetMode="External"/><Relationship Id="rId3" Type="http://schemas.openxmlformats.org/officeDocument/2006/relationships/image" Target="../media/image1.jpg"/><Relationship Id="rId4" Type="http://schemas.openxmlformats.org/officeDocument/2006/relationships/image" Target="../media/image21.jpg"/><Relationship Id="rId5" Type="http://schemas.openxmlformats.org/officeDocument/2006/relationships/image" Target="../media/image3.png"/></Relationships>
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4.jpg"/></Relationships>
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.jpg"/><Relationship Id="rId3" Type="http://schemas.openxmlformats.org/officeDocument/2006/relationships/image" Target="../media/image21.jpg"/><Relationship Id="rId4" Type="http://schemas.openxmlformats.org/officeDocument/2006/relationships/image" Target="../media/image3.png"/><Relationship Id="rId5" Type="http://schemas.openxmlformats.org/officeDocument/2006/relationships/hyperlink" Target="mailto:josemiguel.guerrero@urjc.es" TargetMode="External"/></Relationships>
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4.jpg"/></Relationships>
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.jpg"/><Relationship Id="rId3" Type="http://schemas.openxmlformats.org/officeDocument/2006/relationships/image" Target="../media/image21.jpg"/><Relationship Id="rId4" Type="http://schemas.openxmlformats.org/officeDocument/2006/relationships/image" Target="../media/image3.png"/><Relationship Id="rId5" Type="http://schemas.openxmlformats.org/officeDocument/2006/relationships/hyperlink" Target="mailto:josemiguel.guerrero@urjc.es" TargetMode="External"/></Relationships>
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4.png"/><Relationship Id="rId3" Type="http://schemas.openxmlformats.org/officeDocument/2006/relationships/image" Target="../media/image25.png"/><Relationship Id="rId4" Type="http://schemas.openxmlformats.org/officeDocument/2006/relationships/image" Target="../media/image26.png"/><Relationship Id="rId5" Type="http://schemas.openxmlformats.org/officeDocument/2006/relationships/image" Target="../media/image27.png"/><Relationship Id="rId6" Type="http://schemas.openxmlformats.org/officeDocument/2006/relationships/image" Target="../media/image28.jpg"/><Relationship Id="rId7" Type="http://schemas.openxmlformats.org/officeDocument/2006/relationships/image" Target="../media/image29.jpg"/><Relationship Id="rId8" Type="http://schemas.openxmlformats.org/officeDocument/2006/relationships/image" Target="../media/image30.jpg"/><Relationship Id="rId9" Type="http://schemas.openxmlformats.org/officeDocument/2006/relationships/image" Target="../media/image31.jpg"/><Relationship Id="rId10" Type="http://schemas.openxmlformats.org/officeDocument/2006/relationships/image" Target="../media/image4.jpg"/><Relationship Id="rId11" Type="http://schemas.openxmlformats.org/officeDocument/2006/relationships/image" Target="../media/image32.png"/></Relationships>
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3.jpg"/><Relationship Id="rId3" Type="http://schemas.openxmlformats.org/officeDocument/2006/relationships/image" Target="../media/image4.jpg"/><Relationship Id="rId4" Type="http://schemas.openxmlformats.org/officeDocument/2006/relationships/image" Target="../media/image34.jpg"/><Relationship Id="rId5" Type="http://schemas.openxmlformats.org/officeDocument/2006/relationships/image" Target="../media/image35.png"/></Relationships>
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36.jpg"/><Relationship Id="rId4" Type="http://schemas.openxmlformats.org/officeDocument/2006/relationships/image" Target="../media/image37.png"/></Relationships>
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38.jpg"/></Relationships>
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39.png"/><Relationship Id="rId4" Type="http://schemas.openxmlformats.org/officeDocument/2006/relationships/image" Target="../media/image40.png"/><Relationship Id="rId5" Type="http://schemas.openxmlformats.org/officeDocument/2006/relationships/image" Target="../media/image41.png"/></Relationships>
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42.png"/></Relationships>
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4.jpg"/><Relationship Id="rId3" Type="http://schemas.openxmlformats.org/officeDocument/2006/relationships/image" Target="../media/image43.jpg"/></Relationships>
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14.png"/></Relationships>
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44.png"/></Relationships>
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15.png"/></Relationships>
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45.jpg"/><Relationship Id="rId4" Type="http://schemas.openxmlformats.org/officeDocument/2006/relationships/image" Target="../media/image46.jpg"/></Relationships>
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hyperlink" Target="https://github.com/jmguerreroh/socket_c" TargetMode="External"/><Relationship Id="rId3" Type="http://schemas.openxmlformats.org/officeDocument/2006/relationships/image" Target="../media/image4.jpg"/></Relationships>
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hyperlink" Target="mailto:josemiguel.guerrero@urjc.es" TargetMode="External"/><Relationship Id="rId3" Type="http://schemas.openxmlformats.org/officeDocument/2006/relationships/image" Target="../media/image1.jpg"/><Relationship Id="rId4" Type="http://schemas.openxmlformats.org/officeDocument/2006/relationships/image" Target="../media/image47.png"/><Relationship Id="rId5" Type="http://schemas.openxmlformats.org/officeDocument/2006/relationships/image" Target="../media/image3.png"/></Relationships>
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4.jpg"/></Relationships>
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.jpg"/><Relationship Id="rId3" Type="http://schemas.openxmlformats.org/officeDocument/2006/relationships/image" Target="../media/image47.png"/><Relationship Id="rId4" Type="http://schemas.openxmlformats.org/officeDocument/2006/relationships/image" Target="../media/image3.png"/><Relationship Id="rId5" Type="http://schemas.openxmlformats.org/officeDocument/2006/relationships/hyperlink" Target="mailto:josemiguel.guerrero@urjc.es" TargetMode="External"/></Relationships>

</file>

<file path=ppt/slides/_rels/slide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.jpg"/><Relationship Id="rId3" Type="http://schemas.openxmlformats.org/officeDocument/2006/relationships/image" Target="../media/image47.png"/><Relationship Id="rId4" Type="http://schemas.openxmlformats.org/officeDocument/2006/relationships/image" Target="../media/image3.png"/><Relationship Id="rId5" Type="http://schemas.openxmlformats.org/officeDocument/2006/relationships/hyperlink" Target="mailto:josemiguel.guerrero@urjc.es" TargetMode="External"/></Relationships>

</file>

<file path=ppt/slides/_rels/slide3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3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hyperlink" Target="mailto:josemiguel.guerrero@urjc.es" TargetMode="External"/><Relationship Id="rId3" Type="http://schemas.openxmlformats.org/officeDocument/2006/relationships/image" Target="../media/image4.jpg"/></Relationships>
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48.png"/></Relationships>
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.jpg"/><Relationship Id="rId3" Type="http://schemas.openxmlformats.org/officeDocument/2006/relationships/image" Target="../media/image47.png"/><Relationship Id="rId4" Type="http://schemas.openxmlformats.org/officeDocument/2006/relationships/image" Target="../media/image3.png"/><Relationship Id="rId5" Type="http://schemas.openxmlformats.org/officeDocument/2006/relationships/hyperlink" Target="mailto:josemiguel.guerrero@urjc.es" TargetMode="External"/></Relationships>

</file>

<file path=ppt/slides/_rels/slide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49.png"/><Relationship Id="rId4" Type="http://schemas.openxmlformats.org/officeDocument/2006/relationships/image" Target="../media/image50.png"/></Relationships>

</file>

<file path=ppt/slides/_rels/slide4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51.png"/></Relationships>

</file>

<file path=ppt/slides/_rels/slide4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52.png"/><Relationship Id="rId4" Type="http://schemas.openxmlformats.org/officeDocument/2006/relationships/image" Target="../media/image53.png"/></Relationships>

</file>

<file path=ppt/slides/_rels/slide4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hyperlink" Target="http://www.cplusplus.com/reference/algorithm/" TargetMode="External"/><Relationship Id="rId3" Type="http://schemas.openxmlformats.org/officeDocument/2006/relationships/hyperlink" Target="http://www.cplusplus.com/reference/string/string/?kw=string" TargetMode="External"/><Relationship Id="rId4" Type="http://schemas.openxmlformats.org/officeDocument/2006/relationships/image" Target="../media/image4.jpg"/></Relationships>

</file>

<file path=ppt/slides/_rels/slide4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.jpg"/><Relationship Id="rId3" Type="http://schemas.openxmlformats.org/officeDocument/2006/relationships/image" Target="../media/image47.png"/><Relationship Id="rId4" Type="http://schemas.openxmlformats.org/officeDocument/2006/relationships/image" Target="../media/image3.png"/><Relationship Id="rId5" Type="http://schemas.openxmlformats.org/officeDocument/2006/relationships/hyperlink" Target="mailto:josemiguel.guerrero@urjc.es" TargetMode="External"/></Relationships>

</file>

<file path=ppt/slides/_rels/slide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4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54.png"/><Relationship Id="rId4" Type="http://schemas.openxmlformats.org/officeDocument/2006/relationships/image" Target="../media/image55.png"/><Relationship Id="rId5" Type="http://schemas.openxmlformats.org/officeDocument/2006/relationships/image" Target="../media/image56.png"/><Relationship Id="rId6" Type="http://schemas.openxmlformats.org/officeDocument/2006/relationships/image" Target="../media/image57.png"/><Relationship Id="rId7" Type="http://schemas.openxmlformats.org/officeDocument/2006/relationships/image" Target="../media/image58.png"/><Relationship Id="rId8" Type="http://schemas.openxmlformats.org/officeDocument/2006/relationships/image" Target="../media/image59.png"/></Relationships>

</file>

<file path=ppt/slides/_rels/slide5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58.png"/><Relationship Id="rId4" Type="http://schemas.openxmlformats.org/officeDocument/2006/relationships/image" Target="../media/image55.png"/><Relationship Id="rId5" Type="http://schemas.openxmlformats.org/officeDocument/2006/relationships/image" Target="../media/image59.png"/><Relationship Id="rId6" Type="http://schemas.openxmlformats.org/officeDocument/2006/relationships/image" Target="../media/image57.png"/><Relationship Id="rId7" Type="http://schemas.openxmlformats.org/officeDocument/2006/relationships/image" Target="../media/image54.png"/></Relationships>

</file>

<file path=ppt/slides/_rels/slide5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58.png"/><Relationship Id="rId4" Type="http://schemas.openxmlformats.org/officeDocument/2006/relationships/image" Target="../media/image55.png"/><Relationship Id="rId5" Type="http://schemas.openxmlformats.org/officeDocument/2006/relationships/image" Target="../media/image59.png"/><Relationship Id="rId6" Type="http://schemas.openxmlformats.org/officeDocument/2006/relationships/image" Target="../media/image57.png"/></Relationships>
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hyperlink" Target="mailto:josemiguel.guerrero@urjc.es" TargetMode="External"/><Relationship Id="rId3" Type="http://schemas.openxmlformats.org/officeDocument/2006/relationships/image" Target="../media/image16.jpg"/><Relationship Id="rId4" Type="http://schemas.openxmlformats.org/officeDocument/2006/relationships/image" Target="../media/image17.jpg"/><Relationship Id="rId5" Type="http://schemas.openxmlformats.org/officeDocument/2006/relationships/image" Target="../media/image18.png"/></Relationships>

</file>

<file path=ppt/slides/_rels/slide5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58.png"/><Relationship Id="rId4" Type="http://schemas.openxmlformats.org/officeDocument/2006/relationships/image" Target="../media/image55.png"/><Relationship Id="rId5" Type="http://schemas.openxmlformats.org/officeDocument/2006/relationships/image" Target="../media/image56.png"/><Relationship Id="rId6" Type="http://schemas.openxmlformats.org/officeDocument/2006/relationships/image" Target="../media/image54.png"/><Relationship Id="rId7" Type="http://schemas.openxmlformats.org/officeDocument/2006/relationships/image" Target="../media/image60.png"/><Relationship Id="rId8" Type="http://schemas.openxmlformats.org/officeDocument/2006/relationships/image" Target="../media/image59.png"/><Relationship Id="rId9" Type="http://schemas.openxmlformats.org/officeDocument/2006/relationships/image" Target="../media/image57.png"/></Relationships>

</file>

<file path=ppt/slides/_rels/slide5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54.png"/><Relationship Id="rId4" Type="http://schemas.openxmlformats.org/officeDocument/2006/relationships/image" Target="../media/image55.png"/><Relationship Id="rId5" Type="http://schemas.openxmlformats.org/officeDocument/2006/relationships/image" Target="../media/image58.png"/><Relationship Id="rId6" Type="http://schemas.openxmlformats.org/officeDocument/2006/relationships/image" Target="../media/image59.png"/></Relationships>

</file>

<file path=ppt/slides/_rels/slide5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54.png"/><Relationship Id="rId4" Type="http://schemas.openxmlformats.org/officeDocument/2006/relationships/image" Target="../media/image55.png"/><Relationship Id="rId5" Type="http://schemas.openxmlformats.org/officeDocument/2006/relationships/image" Target="../media/image56.png"/></Relationships>

</file>

<file path=ppt/slides/_rels/slide5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58.png"/><Relationship Id="rId4" Type="http://schemas.openxmlformats.org/officeDocument/2006/relationships/image" Target="../media/image60.png"/><Relationship Id="rId5" Type="http://schemas.openxmlformats.org/officeDocument/2006/relationships/image" Target="../media/image55.png"/><Relationship Id="rId6" Type="http://schemas.openxmlformats.org/officeDocument/2006/relationships/image" Target="../media/image59.png"/><Relationship Id="rId7" Type="http://schemas.openxmlformats.org/officeDocument/2006/relationships/image" Target="../media/image57.png"/></Relationships>

</file>

<file path=ppt/slides/_rels/slide5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58.png"/><Relationship Id="rId4" Type="http://schemas.openxmlformats.org/officeDocument/2006/relationships/image" Target="../media/image55.png"/><Relationship Id="rId5" Type="http://schemas.openxmlformats.org/officeDocument/2006/relationships/image" Target="../media/image54.png"/><Relationship Id="rId6" Type="http://schemas.openxmlformats.org/officeDocument/2006/relationships/image" Target="../media/image59.png"/><Relationship Id="rId7" Type="http://schemas.openxmlformats.org/officeDocument/2006/relationships/image" Target="../media/image60.png"/></Relationships>

</file>

<file path=ppt/slides/_rels/slide5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54.png"/><Relationship Id="rId4" Type="http://schemas.openxmlformats.org/officeDocument/2006/relationships/image" Target="../media/image55.png"/><Relationship Id="rId5" Type="http://schemas.openxmlformats.org/officeDocument/2006/relationships/image" Target="../media/image58.png"/><Relationship Id="rId6" Type="http://schemas.openxmlformats.org/officeDocument/2006/relationships/image" Target="../media/image59.png"/><Relationship Id="rId7" Type="http://schemas.openxmlformats.org/officeDocument/2006/relationships/image" Target="../media/image61.png"/></Relationships>

</file>

<file path=ppt/slides/_rels/slide5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5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hyperlink" Target="http://www.cplusplus.com/reference/vector/vector/" TargetMode="External"/><Relationship Id="rId3" Type="http://schemas.openxmlformats.org/officeDocument/2006/relationships/hyperlink" Target="http://www.cplusplus.com/reference/list/list/" TargetMode="External"/><Relationship Id="rId4" Type="http://schemas.openxmlformats.org/officeDocument/2006/relationships/image" Target="../media/image4.jpg"/></Relationships>

</file>

<file path=ppt/slides/_rels/slide5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.jpg"/><Relationship Id="rId3" Type="http://schemas.openxmlformats.org/officeDocument/2006/relationships/image" Target="../media/image47.png"/><Relationship Id="rId4" Type="http://schemas.openxmlformats.org/officeDocument/2006/relationships/image" Target="../media/image3.png"/><Relationship Id="rId5" Type="http://schemas.openxmlformats.org/officeDocument/2006/relationships/hyperlink" Target="mailto:josemiguel.guerrero@urjc.es" TargetMode="External"/></Relationships>

</file>

<file path=ppt/slides/_rels/slide5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Relationship Id="rId3" Type="http://schemas.openxmlformats.org/officeDocument/2006/relationships/image" Target="../media/image62.png"/></Relationships>
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5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Relationship Id="rId3" Type="http://schemas.openxmlformats.org/officeDocument/2006/relationships/image" Target="../media/image20.png"/></Relationships>

</file>

<file path=ppt/slides/_rels/slide5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5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hyperlink" Target="http://www.cplusplus.com/reference/deque/deque/" TargetMode="External"/><Relationship Id="rId3" Type="http://schemas.openxmlformats.org/officeDocument/2006/relationships/hyperlink" Target="http://www.cplusplus.com/reference/stack/stack/" TargetMode="External"/><Relationship Id="rId4" Type="http://schemas.openxmlformats.org/officeDocument/2006/relationships/hyperlink" Target="http://www.cplusplus.com/reference/queue/queue/" TargetMode="External"/><Relationship Id="rId5" Type="http://schemas.openxmlformats.org/officeDocument/2006/relationships/hyperlink" Target="http://www.cplusplus.com/reference/map/map/" TargetMode="External"/><Relationship Id="rId6" Type="http://schemas.openxmlformats.org/officeDocument/2006/relationships/hyperlink" Target="http://www.cplusplus.com/reference/map/multimap/" TargetMode="External"/><Relationship Id="rId7" Type="http://schemas.openxmlformats.org/officeDocument/2006/relationships/image" Target="../media/image4.jpg"/></Relationships>

</file>

<file path=ppt/slides/_rels/slide5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.jpg"/><Relationship Id="rId3" Type="http://schemas.openxmlformats.org/officeDocument/2006/relationships/image" Target="../media/image47.png"/><Relationship Id="rId4" Type="http://schemas.openxmlformats.org/officeDocument/2006/relationships/image" Target="../media/image3.png"/><Relationship Id="rId5" Type="http://schemas.openxmlformats.org/officeDocument/2006/relationships/hyperlink" Target="mailto:josemiguel.guerrero@urjc.es" TargetMode="External"/></Relationships>

</file>

<file path=ppt/slides/_rels/slide5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5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5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63.jpg"/><Relationship Id="rId3" Type="http://schemas.openxmlformats.org/officeDocument/2006/relationships/image" Target="../media/image64.png"/><Relationship Id="rId4" Type="http://schemas.openxmlformats.org/officeDocument/2006/relationships/hyperlink" Target="https://creativecommons.org/licenses/by-sa/4.0/deed.es" TargetMode="External"/></Relationships>
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.jpg"/></Relationships>
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.jpg"/><Relationship Id="rId3" Type="http://schemas.openxmlformats.org/officeDocument/2006/relationships/image" Target="../media/image21.jpg"/><Relationship Id="rId4" Type="http://schemas.openxmlformats.org/officeDocument/2006/relationships/image" Target="../media/image3.png"/><Relationship Id="rId5" Type="http://schemas.openxmlformats.org/officeDocument/2006/relationships/hyperlink" Target="mailto:josemiguel.guerrero@urjc.es" TargetMode="External"/></Relationships>
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g"/></Relationships>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45413" y="2874390"/>
            <a:ext cx="6894195" cy="2181860"/>
          </a:xfrm>
          <a:prstGeom prst="rect">
            <a:avLst/>
          </a:prstGeom>
        </p:spPr>
        <p:txBody>
          <a:bodyPr wrap="square" lIns="0" tIns="124460" rIns="0" bIns="0" rtlCol="0" vert="horz">
            <a:spAutoFit/>
          </a:bodyPr>
          <a:lstStyle/>
          <a:p>
            <a:pPr algn="ctr" marL="12065" marR="5080">
              <a:lnSpc>
                <a:spcPts val="4900"/>
              </a:lnSpc>
              <a:spcBef>
                <a:spcPts val="980"/>
              </a:spcBef>
            </a:pP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P</a:t>
            </a:r>
            <a:r>
              <a:rPr dirty="0" sz="4800" spc="-170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og</a:t>
            </a:r>
            <a:r>
              <a:rPr dirty="0" sz="4800" spc="-185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spc="-125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ac</a:t>
            </a:r>
            <a:r>
              <a:rPr dirty="0" sz="4800" spc="-7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ó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n</a:t>
            </a:r>
            <a:r>
              <a:rPr dirty="0" sz="4800" spc="-190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8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6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t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100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de  </a:t>
            </a:r>
            <a:r>
              <a:rPr dirty="0" sz="4800" spc="-120" b="0">
                <a:solidFill>
                  <a:srgbClr val="990000"/>
                </a:solidFill>
                <a:latin typeface="Calibri Light"/>
                <a:cs typeface="Calibri Light"/>
              </a:rPr>
              <a:t>Navegación</a:t>
            </a:r>
            <a:endParaRPr sz="4800">
              <a:latin typeface="Calibri Light"/>
              <a:cs typeface="Calibri Light"/>
            </a:endParaRPr>
          </a:p>
          <a:p>
            <a:pPr algn="ctr" marL="9525">
              <a:lnSpc>
                <a:spcPct val="100000"/>
              </a:lnSpc>
              <a:spcBef>
                <a:spcPts val="1255"/>
              </a:spcBef>
            </a:pPr>
            <a:r>
              <a:rPr dirty="0" sz="4200" spc="180" b="0">
                <a:solidFill>
                  <a:srgbClr val="696464"/>
                </a:solidFill>
                <a:latin typeface="Calibri Light"/>
                <a:cs typeface="Calibri Light"/>
              </a:rPr>
              <a:t>Presentación</a:t>
            </a:r>
            <a:endParaRPr sz="4200">
              <a:latin typeface="Calibri Light"/>
              <a:cs typeface="Calibri Light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7879" y="103289"/>
            <a:ext cx="1671376" cy="929603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828794" y="372588"/>
            <a:ext cx="2438399" cy="2340141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0" y="6428232"/>
            <a:ext cx="1223009" cy="429767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383663" y="5616990"/>
            <a:ext cx="7370445" cy="12287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098165">
              <a:lnSpc>
                <a:spcPct val="100000"/>
              </a:lnSpc>
              <a:spcBef>
                <a:spcPts val="100"/>
              </a:spcBef>
            </a:pPr>
            <a:r>
              <a:rPr dirty="0" sz="1600" spc="-45" b="0">
                <a:solidFill>
                  <a:srgbClr val="696464"/>
                </a:solidFill>
                <a:latin typeface="Bahnschrift Light"/>
                <a:cs typeface="Bahnschrift Light"/>
              </a:rPr>
              <a:t>J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00" b="0">
                <a:solidFill>
                  <a:srgbClr val="696464"/>
                </a:solidFill>
                <a:latin typeface="Bahnschrift Light"/>
                <a:cs typeface="Bahnschrift Light"/>
              </a:rPr>
              <a:t>S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É</a:t>
            </a:r>
            <a:r>
              <a:rPr dirty="0" sz="1600" spc="-6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M</a:t>
            </a:r>
            <a:r>
              <a:rPr dirty="0" sz="1600" spc="55" b="0">
                <a:solidFill>
                  <a:srgbClr val="696464"/>
                </a:solidFill>
                <a:latin typeface="Bahnschrift Light"/>
                <a:cs typeface="Bahnschrift Light"/>
              </a:rPr>
              <a:t>I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L</a:t>
            </a:r>
            <a:r>
              <a:rPr dirty="0" sz="1600" spc="-2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25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215" b="0">
                <a:solidFill>
                  <a:srgbClr val="696464"/>
                </a:solidFill>
                <a:latin typeface="Bahnschrift Light"/>
                <a:cs typeface="Bahnschrift Light"/>
              </a:rPr>
              <a:t>H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35" b="0">
                <a:solidFill>
                  <a:srgbClr val="696464"/>
                </a:solidFill>
                <a:latin typeface="Bahnschrift Light"/>
                <a:cs typeface="Bahnschrift Light"/>
              </a:rPr>
              <a:t>Á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D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EZ</a:t>
            </a:r>
            <a:endParaRPr sz="1600">
              <a:latin typeface="Bahnschrift Light"/>
              <a:cs typeface="Bahnschrift Light"/>
            </a:endParaRPr>
          </a:p>
          <a:p>
            <a:pPr marL="3098165">
              <a:lnSpc>
                <a:spcPct val="100000"/>
              </a:lnSpc>
              <a:spcBef>
                <a:spcPts val="1225"/>
              </a:spcBef>
            </a:pP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000" spc="-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spc="130" b="0">
                <a:solidFill>
                  <a:srgbClr val="696464"/>
                </a:solidFill>
                <a:latin typeface="Calibri Light"/>
                <a:cs typeface="Calibri Light"/>
              </a:rPr>
              <a:t>MAI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L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:</a:t>
            </a:r>
            <a:r>
              <a:rPr dirty="0" sz="1000" spc="18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J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M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I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1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L.G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@U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RJ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C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.E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endParaRPr sz="10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</a:pPr>
            <a:endParaRPr sz="1000">
              <a:latin typeface="Calibri Light"/>
              <a:cs typeface="Calibri Light"/>
            </a:endParaRPr>
          </a:p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©2023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Autor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José Miguel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Guerrero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Hernández</a:t>
            </a:r>
            <a:endParaRPr sz="9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Algunos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derechos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reservados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Este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documento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distribuye</a:t>
            </a:r>
            <a:r>
              <a:rPr dirty="0" sz="900" spc="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bajo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licencia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“Atribución-CompartirIgual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4.0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Internacional”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Creative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Commons,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disponible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en 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https://creativecommons.org/licenses/by-sa/4.0/deed.es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0568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525"/>
              <a:t>T</a:t>
            </a:r>
            <a:r>
              <a:rPr dirty="0" spc="-95"/>
              <a:t>e</a:t>
            </a:r>
            <a:r>
              <a:rPr dirty="0" spc="-130"/>
              <a:t>m</a:t>
            </a:r>
            <a:r>
              <a:rPr dirty="0" spc="-95"/>
              <a:t>a</a:t>
            </a:r>
            <a:r>
              <a:rPr dirty="0" spc="-80"/>
              <a:t>ri</a:t>
            </a:r>
            <a:r>
              <a:rPr dirty="0"/>
              <a:t>o</a:t>
            </a:r>
            <a:r>
              <a:rPr dirty="0" spc="-190"/>
              <a:t> </a:t>
            </a:r>
            <a:r>
              <a:rPr dirty="0" spc="-90"/>
              <a:t>d</a:t>
            </a:r>
            <a:r>
              <a:rPr dirty="0" spc="-110"/>
              <a:t>e</a:t>
            </a:r>
            <a:r>
              <a:rPr dirty="0" spc="-150"/>
              <a:t>t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80"/>
              <a:t>l</a:t>
            </a:r>
            <a:r>
              <a:rPr dirty="0" spc="-95"/>
              <a:t>ad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785028"/>
            <a:ext cx="1593850" cy="9144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04139" indent="-9144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SzPct val="95000"/>
              <a:buFont typeface="Arial"/>
              <a:buChar char="•"/>
              <a:tabLst>
                <a:tab pos="104139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Bloque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0</a:t>
            </a:r>
            <a:endParaRPr sz="2000">
              <a:latin typeface="Calibri"/>
              <a:cs typeface="Calibri"/>
            </a:endParaRPr>
          </a:p>
          <a:p>
            <a:pPr lvl="1" marL="819150" indent="-514984">
              <a:lnSpc>
                <a:spcPct val="100000"/>
              </a:lnSpc>
              <a:spcBef>
                <a:spcPts val="15"/>
              </a:spcBef>
              <a:buClr>
                <a:srgbClr val="D34817"/>
              </a:buClr>
              <a:buAutoNum type="arabicPeriod"/>
              <a:tabLst>
                <a:tab pos="819150" algn="l"/>
                <a:tab pos="819785" algn="l"/>
              </a:tabLst>
            </a:pPr>
            <a:r>
              <a:rPr dirty="0" sz="1100" spc="-1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is</a:t>
            </a:r>
            <a:r>
              <a:rPr dirty="0" sz="1100" spc="-10">
                <a:solidFill>
                  <a:srgbClr val="3E3E3E"/>
                </a:solidFill>
                <a:latin typeface="Calibri"/>
                <a:cs typeface="Calibri"/>
              </a:rPr>
              <a:t>tem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1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10">
                <a:solidFill>
                  <a:srgbClr val="3E3E3E"/>
                </a:solidFill>
                <a:latin typeface="Calibri"/>
                <a:cs typeface="Calibri"/>
              </a:rPr>
              <a:t>UNIX</a:t>
            </a:r>
            <a:endParaRPr sz="1100">
              <a:latin typeface="Calibri"/>
              <a:cs typeface="Calibri"/>
            </a:endParaRPr>
          </a:p>
          <a:p>
            <a:pPr marL="104139" indent="-91440">
              <a:lnSpc>
                <a:spcPct val="100000"/>
              </a:lnSpc>
              <a:spcBef>
                <a:spcPts val="869"/>
              </a:spcBef>
              <a:buClr>
                <a:srgbClr val="D34817"/>
              </a:buClr>
              <a:buSzPct val="95000"/>
              <a:buFont typeface="Arial"/>
              <a:buChar char="•"/>
              <a:tabLst>
                <a:tab pos="104139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Bloque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102866" y="2650355"/>
            <a:ext cx="132080" cy="1380490"/>
          </a:xfrm>
          <a:prstGeom prst="rect">
            <a:avLst/>
          </a:prstGeom>
        </p:spPr>
        <p:txBody>
          <a:bodyPr wrap="square" lIns="0" tIns="387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dirty="0" sz="1100" spc="-5">
                <a:solidFill>
                  <a:srgbClr val="D34817"/>
                </a:solidFill>
                <a:latin typeface="Calibri"/>
                <a:cs typeface="Calibri"/>
              </a:rPr>
              <a:t>1.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dirty="0" sz="1100" spc="-5">
                <a:solidFill>
                  <a:srgbClr val="D34817"/>
                </a:solidFill>
                <a:latin typeface="Calibri"/>
                <a:cs typeface="Calibri"/>
              </a:rPr>
              <a:t>2.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dirty="0" sz="1100" spc="-5">
                <a:solidFill>
                  <a:srgbClr val="D34817"/>
                </a:solidFill>
                <a:latin typeface="Calibri"/>
                <a:cs typeface="Calibri"/>
              </a:rPr>
              <a:t>3.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dirty="0" sz="1100" spc="-5">
                <a:solidFill>
                  <a:srgbClr val="D34817"/>
                </a:solidFill>
                <a:latin typeface="Calibri"/>
                <a:cs typeface="Calibri"/>
              </a:rPr>
              <a:t>4.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dirty="0" sz="1100" spc="-5">
                <a:solidFill>
                  <a:srgbClr val="D34817"/>
                </a:solidFill>
                <a:latin typeface="Calibri"/>
                <a:cs typeface="Calibri"/>
              </a:rPr>
              <a:t>5.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dirty="0" sz="1100" spc="-5">
                <a:solidFill>
                  <a:srgbClr val="D34817"/>
                </a:solidFill>
                <a:latin typeface="Calibri"/>
                <a:cs typeface="Calibri"/>
              </a:rPr>
              <a:t>6.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dirty="0" sz="1100" spc="-5">
                <a:solidFill>
                  <a:srgbClr val="D34817"/>
                </a:solidFill>
                <a:latin typeface="Calibri"/>
                <a:cs typeface="Calibri"/>
              </a:rPr>
              <a:t>7.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617216" y="2650355"/>
            <a:ext cx="6181725" cy="13804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5500"/>
              </a:lnSpc>
              <a:spcBef>
                <a:spcPts val="100"/>
              </a:spcBef>
            </a:pP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Sintaxis, Compilador, Ámbitos, Tipos, Operadores, Sentencias de control e iteración, Entrada y Salida, Errores </a:t>
            </a:r>
            <a:r>
              <a:rPr dirty="0" sz="1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Arrays,</a:t>
            </a:r>
            <a:r>
              <a:rPr dirty="0" sz="1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Strings,</a:t>
            </a:r>
            <a:r>
              <a:rPr dirty="0" sz="11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Struct,</a:t>
            </a:r>
            <a:r>
              <a:rPr dirty="0" sz="11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Punteros,</a:t>
            </a:r>
            <a:r>
              <a:rPr dirty="0" sz="11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endParaRPr sz="1100">
              <a:latin typeface="Calibri"/>
              <a:cs typeface="Calibri"/>
            </a:endParaRPr>
          </a:p>
          <a:p>
            <a:pPr marL="12700" marR="3874770">
              <a:lnSpc>
                <a:spcPct val="115500"/>
              </a:lnSpc>
            </a:pP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Listas, Pilas, Colas, Árboles, Recursividad </a:t>
            </a:r>
            <a:r>
              <a:rPr dirty="0" sz="1100" spc="-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Ordenación,</a:t>
            </a:r>
            <a:r>
              <a:rPr dirty="0" sz="11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Búsqueda</a:t>
            </a:r>
            <a:endParaRPr sz="1100">
              <a:latin typeface="Calibri"/>
              <a:cs typeface="Calibri"/>
            </a:endParaRPr>
          </a:p>
          <a:p>
            <a:pPr marL="12700" marR="1469390">
              <a:lnSpc>
                <a:spcPct val="115500"/>
              </a:lnSpc>
            </a:pP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Argumentos,</a:t>
            </a:r>
            <a:r>
              <a:rPr dirty="0" sz="11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Depuración, Archivos</a:t>
            </a:r>
            <a:r>
              <a:rPr dirty="0" sz="11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fuente</a:t>
            </a:r>
            <a:r>
              <a:rPr dirty="0" sz="11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1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cabecera,</a:t>
            </a:r>
            <a:r>
              <a:rPr dirty="0" sz="11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Compilar</a:t>
            </a:r>
            <a:r>
              <a:rPr dirty="0" sz="11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1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enlazar,</a:t>
            </a:r>
            <a:r>
              <a:rPr dirty="0" sz="1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Makefile </a:t>
            </a:r>
            <a:r>
              <a:rPr dirty="0" sz="1100" spc="-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Manejo de</a:t>
            </a:r>
            <a:r>
              <a:rPr dirty="0" sz="1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ficheros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dirty="0" sz="1100" spc="-10">
                <a:solidFill>
                  <a:srgbClr val="3E3E3E"/>
                </a:solidFill>
                <a:latin typeface="Calibri"/>
                <a:cs typeface="Calibri"/>
              </a:rPr>
              <a:t>Sockets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10258" y="4115985"/>
            <a:ext cx="1026794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04139" indent="-9144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SzPct val="95000"/>
              <a:buFont typeface="Arial"/>
              <a:buChar char="•"/>
              <a:tabLst>
                <a:tab pos="104139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Bloque</a:t>
            </a:r>
            <a:r>
              <a:rPr dirty="0" sz="2000" spc="-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2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02866" y="4396097"/>
            <a:ext cx="132080" cy="1380490"/>
          </a:xfrm>
          <a:prstGeom prst="rect">
            <a:avLst/>
          </a:prstGeom>
        </p:spPr>
        <p:txBody>
          <a:bodyPr wrap="square" lIns="0" tIns="387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dirty="0" sz="1100" spc="-5">
                <a:solidFill>
                  <a:srgbClr val="D34817"/>
                </a:solidFill>
                <a:latin typeface="Calibri"/>
                <a:cs typeface="Calibri"/>
              </a:rPr>
              <a:t>1.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dirty="0" sz="1100" spc="-5">
                <a:solidFill>
                  <a:srgbClr val="D34817"/>
                </a:solidFill>
                <a:latin typeface="Calibri"/>
                <a:cs typeface="Calibri"/>
              </a:rPr>
              <a:t>2.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dirty="0" sz="1100" spc="-5">
                <a:solidFill>
                  <a:srgbClr val="D34817"/>
                </a:solidFill>
                <a:latin typeface="Calibri"/>
                <a:cs typeface="Calibri"/>
              </a:rPr>
              <a:t>3.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dirty="0" sz="1100" spc="-5">
                <a:solidFill>
                  <a:srgbClr val="D34817"/>
                </a:solidFill>
                <a:latin typeface="Calibri"/>
                <a:cs typeface="Calibri"/>
              </a:rPr>
              <a:t>4.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dirty="0" sz="1100" spc="-5">
                <a:solidFill>
                  <a:srgbClr val="D34817"/>
                </a:solidFill>
                <a:latin typeface="Calibri"/>
                <a:cs typeface="Calibri"/>
              </a:rPr>
              <a:t>5.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dirty="0" sz="1100" spc="-5">
                <a:solidFill>
                  <a:srgbClr val="D34817"/>
                </a:solidFill>
                <a:latin typeface="Calibri"/>
                <a:cs typeface="Calibri"/>
              </a:rPr>
              <a:t>6.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dirty="0" sz="1100" spc="-5">
                <a:solidFill>
                  <a:srgbClr val="D34817"/>
                </a:solidFill>
                <a:latin typeface="Calibri"/>
                <a:cs typeface="Calibri"/>
              </a:rPr>
              <a:t>7.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617216" y="4396097"/>
            <a:ext cx="3821429" cy="13804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5500"/>
              </a:lnSpc>
              <a:spcBef>
                <a:spcPts val="100"/>
              </a:spcBef>
            </a:pP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Diferencia</a:t>
            </a:r>
            <a:r>
              <a:rPr dirty="0" sz="1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C++,</a:t>
            </a:r>
            <a:r>
              <a:rPr dirty="0" sz="1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POO, Sobrecarga, Namespaces,</a:t>
            </a:r>
            <a:r>
              <a:rPr dirty="0" sz="11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Compilar,</a:t>
            </a:r>
            <a:r>
              <a:rPr dirty="0" sz="11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Make </a:t>
            </a:r>
            <a:r>
              <a:rPr dirty="0" sz="1100" spc="-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Constructor,</a:t>
            </a:r>
            <a:r>
              <a:rPr dirty="0" sz="11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destructor,</a:t>
            </a:r>
            <a:r>
              <a:rPr dirty="0" sz="11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copia,</a:t>
            </a:r>
            <a:r>
              <a:rPr dirty="0" sz="11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sobrecarga</a:t>
            </a:r>
            <a:r>
              <a:rPr dirty="0" sz="11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1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operadores </a:t>
            </a:r>
            <a:r>
              <a:rPr dirty="0" sz="1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Herencia,</a:t>
            </a:r>
            <a:r>
              <a:rPr dirty="0" sz="11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Polimorfismo</a:t>
            </a:r>
            <a:endParaRPr sz="1100">
              <a:latin typeface="Calibri"/>
              <a:cs typeface="Calibri"/>
            </a:endParaRPr>
          </a:p>
          <a:p>
            <a:pPr marL="12700" marR="2458085">
              <a:lnSpc>
                <a:spcPct val="115500"/>
              </a:lnSpc>
            </a:pP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Templates, Librería STL </a:t>
            </a:r>
            <a:r>
              <a:rPr dirty="0" sz="1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Librería</a:t>
            </a:r>
            <a:r>
              <a:rPr dirty="0" sz="11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STL</a:t>
            </a:r>
            <a:r>
              <a:rPr dirty="0" sz="11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vector,</a:t>
            </a:r>
            <a:r>
              <a:rPr dirty="0" sz="11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endParaRPr sz="1100">
              <a:latin typeface="Calibri"/>
              <a:cs typeface="Calibri"/>
            </a:endParaRPr>
          </a:p>
          <a:p>
            <a:pPr marL="12700" marR="1127125">
              <a:lnSpc>
                <a:spcPct val="115500"/>
              </a:lnSpc>
            </a:pP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Librería STL deque, pila, cola, mapa, multimapa </a:t>
            </a:r>
            <a:r>
              <a:rPr dirty="0" sz="1100" spc="-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Manejo de</a:t>
            </a:r>
            <a:r>
              <a:rPr dirty="0" sz="1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E3E3E"/>
                </a:solidFill>
                <a:latin typeface="Calibri"/>
                <a:cs typeface="Calibri"/>
              </a:rPr>
              <a:t>excepciones</a:t>
            </a:r>
            <a:endParaRPr sz="1100">
              <a:latin typeface="Calibri"/>
              <a:cs typeface="Calibri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5557622" y="6582023"/>
            <a:ext cx="74485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PRESENTACIÓN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10095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135"/>
              <a:t>P</a:t>
            </a:r>
            <a:r>
              <a:rPr dirty="0" spc="-100"/>
              <a:t>u</a:t>
            </a:r>
            <a:r>
              <a:rPr dirty="0" spc="-140"/>
              <a:t>n</a:t>
            </a:r>
            <a:r>
              <a:rPr dirty="0" spc="-130"/>
              <a:t>t</a:t>
            </a:r>
            <a:r>
              <a:rPr dirty="0" spc="-100"/>
              <a:t>e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14"/>
              <a:t>m</a:t>
            </a:r>
            <a:r>
              <a:rPr dirty="0" spc="-90"/>
              <a:t>e</a:t>
            </a:r>
            <a:r>
              <a:rPr dirty="0" spc="-120"/>
              <a:t>m</a:t>
            </a:r>
            <a:r>
              <a:rPr dirty="0" spc="-100"/>
              <a:t>o</a:t>
            </a:r>
            <a:r>
              <a:rPr dirty="0" spc="-80"/>
              <a:t>ri</a:t>
            </a:r>
            <a:r>
              <a:rPr dirty="0"/>
              <a:t>a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1477524" y="4706539"/>
          <a:ext cx="6115050" cy="8959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0045"/>
                <a:gridCol w="249554"/>
                <a:gridCol w="609600"/>
                <a:gridCol w="609600"/>
                <a:gridCol w="609600"/>
                <a:gridCol w="609600"/>
                <a:gridCol w="609600"/>
                <a:gridCol w="609600"/>
                <a:gridCol w="609600"/>
                <a:gridCol w="609600"/>
                <a:gridCol w="295275"/>
                <a:gridCol w="314325"/>
              </a:tblGrid>
              <a:tr h="370205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70840">
                <a:tc gridSpan="2"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0xC100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368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0xC101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368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0xC102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368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0xC103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368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0xC104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368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0xC105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368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0xC106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368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0xC107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368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0xC108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368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0xC109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368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49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28575">
                      <a:solidFill>
                        <a:srgbClr val="D34817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</a:tcPr>
                </a:tc>
                <a:tc gridSpan="10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28575">
                      <a:solidFill>
                        <a:srgbClr val="D34817"/>
                      </a:solidFill>
                      <a:prstDash val="solid"/>
                    </a:lnL>
                    <a:lnR w="28575">
                      <a:solidFill>
                        <a:srgbClr val="D34817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28575">
                      <a:solidFill>
                        <a:srgbClr val="D34817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</a:tcPr>
                </a:tc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1390704" y="5628222"/>
            <a:ext cx="89598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Di</a:t>
            </a:r>
            <a:r>
              <a:rPr dirty="0" sz="1800" spc="-25">
                <a:latin typeface="Calibri"/>
                <a:cs typeface="Calibri"/>
              </a:rPr>
              <a:t>r</a:t>
            </a:r>
            <a:r>
              <a:rPr dirty="0" sz="1800" spc="-5">
                <a:latin typeface="Calibri"/>
                <a:cs typeface="Calibri"/>
              </a:rPr>
              <a:t>e</a:t>
            </a:r>
            <a:r>
              <a:rPr dirty="0" sz="1800">
                <a:latin typeface="Calibri"/>
                <a:cs typeface="Calibri"/>
              </a:rPr>
              <a:t>cci</a:t>
            </a:r>
            <a:r>
              <a:rPr dirty="0" sz="1800" spc="-5">
                <a:latin typeface="Calibri"/>
                <a:cs typeface="Calibri"/>
              </a:rPr>
              <a:t>ó</a:t>
            </a:r>
            <a:r>
              <a:rPr dirty="0" sz="1800">
                <a:latin typeface="Calibri"/>
                <a:cs typeface="Calibri"/>
              </a:rPr>
              <a:t>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544448" y="5628222"/>
            <a:ext cx="123253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Dirección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+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1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642561" y="5628222"/>
            <a:ext cx="123253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Dirección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+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9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222803" y="5315710"/>
            <a:ext cx="85725" cy="85725"/>
          </a:xfrm>
          <a:custGeom>
            <a:avLst/>
            <a:gdLst/>
            <a:ahLst/>
            <a:cxnLst/>
            <a:rect l="l" t="t" r="r" b="b"/>
            <a:pathLst>
              <a:path w="85725" h="85725">
                <a:moveTo>
                  <a:pt x="42862" y="0"/>
                </a:moveTo>
                <a:lnTo>
                  <a:pt x="0" y="85725"/>
                </a:lnTo>
                <a:lnTo>
                  <a:pt x="85725" y="85725"/>
                </a:lnTo>
                <a:lnTo>
                  <a:pt x="42862" y="0"/>
                </a:lnTo>
                <a:close/>
              </a:path>
            </a:pathLst>
          </a:custGeom>
          <a:solidFill>
            <a:srgbClr val="D348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801182" y="5315710"/>
            <a:ext cx="85725" cy="85725"/>
          </a:xfrm>
          <a:custGeom>
            <a:avLst/>
            <a:gdLst/>
            <a:ahLst/>
            <a:cxnLst/>
            <a:rect l="l" t="t" r="r" b="b"/>
            <a:pathLst>
              <a:path w="85725" h="85725">
                <a:moveTo>
                  <a:pt x="42862" y="0"/>
                </a:moveTo>
                <a:lnTo>
                  <a:pt x="0" y="85725"/>
                </a:lnTo>
                <a:lnTo>
                  <a:pt x="85725" y="85725"/>
                </a:lnTo>
                <a:lnTo>
                  <a:pt x="42862" y="0"/>
                </a:lnTo>
                <a:close/>
              </a:path>
            </a:pathLst>
          </a:custGeom>
          <a:solidFill>
            <a:srgbClr val="D3481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0" name="object 10"/>
          <p:cNvGrpSpPr/>
          <p:nvPr/>
        </p:nvGrpSpPr>
        <p:grpSpPr>
          <a:xfrm>
            <a:off x="2364492" y="5305041"/>
            <a:ext cx="230504" cy="319405"/>
            <a:chOff x="2364492" y="5305041"/>
            <a:chExt cx="230504" cy="319405"/>
          </a:xfrm>
        </p:grpSpPr>
        <p:sp>
          <p:nvSpPr>
            <p:cNvPr id="11" name="object 11"/>
            <p:cNvSpPr/>
            <p:nvPr/>
          </p:nvSpPr>
          <p:spPr>
            <a:xfrm>
              <a:off x="2405785" y="5363335"/>
              <a:ext cx="175260" cy="247015"/>
            </a:xfrm>
            <a:custGeom>
              <a:avLst/>
              <a:gdLst/>
              <a:ahLst/>
              <a:cxnLst/>
              <a:rect l="l" t="t" r="r" b="b"/>
              <a:pathLst>
                <a:path w="175260" h="247014">
                  <a:moveTo>
                    <a:pt x="174777" y="246646"/>
                  </a:moveTo>
                  <a:lnTo>
                    <a:pt x="0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2364492" y="5305041"/>
              <a:ext cx="85090" cy="95250"/>
            </a:xfrm>
            <a:custGeom>
              <a:avLst/>
              <a:gdLst/>
              <a:ahLst/>
              <a:cxnLst/>
              <a:rect l="l" t="t" r="r" b="b"/>
              <a:pathLst>
                <a:path w="85089" h="95250">
                  <a:moveTo>
                    <a:pt x="0" y="0"/>
                  </a:moveTo>
                  <a:lnTo>
                    <a:pt x="14579" y="94729"/>
                  </a:lnTo>
                  <a:lnTo>
                    <a:pt x="84531" y="45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" name="object 13"/>
          <p:cNvSpPr txBox="1"/>
          <p:nvPr/>
        </p:nvSpPr>
        <p:spPr>
          <a:xfrm>
            <a:off x="816698" y="1788074"/>
            <a:ext cx="7331075" cy="3243580"/>
          </a:xfrm>
          <a:prstGeom prst="rect">
            <a:avLst/>
          </a:prstGeom>
        </p:spPr>
        <p:txBody>
          <a:bodyPr wrap="square" lIns="0" tIns="61594" rIns="0" bIns="0" rtlCol="0" vert="horz">
            <a:spAutoFit/>
          </a:bodyPr>
          <a:lstStyle/>
          <a:p>
            <a:pPr marL="389890" indent="-183515">
              <a:lnSpc>
                <a:spcPct val="100000"/>
              </a:lnSpc>
              <a:spcBef>
                <a:spcPts val="484"/>
              </a:spcBef>
              <a:buClr>
                <a:srgbClr val="D34817"/>
              </a:buClr>
              <a:buFont typeface="Arial"/>
              <a:buChar char="•"/>
              <a:tabLst>
                <a:tab pos="390525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conjunto</a:t>
            </a:r>
            <a:r>
              <a:rPr dirty="0" sz="18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celdas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contiguas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donde</a:t>
            </a:r>
            <a:r>
              <a:rPr dirty="0" sz="18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8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almacenan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endParaRPr sz="1800">
              <a:latin typeface="Calibri"/>
              <a:cs typeface="Calibri"/>
            </a:endParaRPr>
          </a:p>
          <a:p>
            <a:pPr marL="38989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390525" algn="l"/>
              </a:tabLst>
            </a:pP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celda</a:t>
            </a:r>
            <a:r>
              <a:rPr dirty="0" sz="18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asociados: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dirección </a:t>
            </a:r>
            <a:r>
              <a:rPr dirty="0" sz="1800" b="1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8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contenido</a:t>
            </a:r>
            <a:endParaRPr sz="1800">
              <a:latin typeface="Calibri"/>
              <a:cs typeface="Calibri"/>
            </a:endParaRPr>
          </a:p>
          <a:p>
            <a:pPr marL="389890" indent="-183515">
              <a:lnSpc>
                <a:spcPct val="100000"/>
              </a:lnSpc>
              <a:spcBef>
                <a:spcPts val="385"/>
              </a:spcBef>
              <a:buClr>
                <a:srgbClr val="D34817"/>
              </a:buClr>
              <a:buFont typeface="Arial"/>
              <a:buChar char="•"/>
              <a:tabLst>
                <a:tab pos="390525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unidad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más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pequeña</a:t>
            </a:r>
            <a:r>
              <a:rPr dirty="0" sz="18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3E3E3E"/>
                </a:solidFill>
                <a:latin typeface="Calibri"/>
                <a:cs typeface="Calibri"/>
              </a:rPr>
              <a:t>bit</a:t>
            </a:r>
            <a:r>
              <a:rPr dirty="0" sz="1800" spc="-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(0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1)</a:t>
            </a:r>
            <a:endParaRPr sz="1800">
              <a:latin typeface="Calibri"/>
              <a:cs typeface="Calibri"/>
            </a:endParaRPr>
          </a:p>
          <a:p>
            <a:pPr marL="389890" indent="-183515">
              <a:lnSpc>
                <a:spcPct val="100000"/>
              </a:lnSpc>
              <a:spcBef>
                <a:spcPts val="385"/>
              </a:spcBef>
              <a:buClr>
                <a:srgbClr val="D34817"/>
              </a:buClr>
              <a:buFont typeface="Arial"/>
              <a:buChar char="•"/>
              <a:tabLst>
                <a:tab pos="390525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conjunto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8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bits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denomina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byte</a:t>
            </a: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(00000000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….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11111111)</a:t>
            </a:r>
            <a:endParaRPr sz="1800">
              <a:latin typeface="Calibri"/>
              <a:cs typeface="Calibri"/>
            </a:endParaRPr>
          </a:p>
          <a:p>
            <a:pPr marL="389890" indent="-183515">
              <a:lnSpc>
                <a:spcPct val="100000"/>
              </a:lnSpc>
              <a:spcBef>
                <a:spcPts val="385"/>
              </a:spcBef>
              <a:buClr>
                <a:srgbClr val="D34817"/>
              </a:buClr>
              <a:buFont typeface="Arial"/>
              <a:buChar char="•"/>
              <a:tabLst>
                <a:tab pos="390525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lugar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donde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almacena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byte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único,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endParaRPr sz="1800">
              <a:latin typeface="Calibri"/>
              <a:cs typeface="Calibri"/>
            </a:endParaRPr>
          </a:p>
          <a:p>
            <a:pPr marL="38989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390525" algn="l"/>
              </a:tabLst>
            </a:pP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los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bytes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son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consecutivos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incrementa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secuencialmente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2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800">
              <a:latin typeface="Calibri"/>
              <a:cs typeface="Calibri"/>
            </a:endParaRPr>
          </a:p>
          <a:p>
            <a:pPr algn="ctr" marL="90170">
              <a:lnSpc>
                <a:spcPct val="100000"/>
              </a:lnSpc>
              <a:spcBef>
                <a:spcPts val="5"/>
              </a:spcBef>
            </a:pPr>
            <a:r>
              <a:rPr dirty="0" sz="1800" spc="-5">
                <a:latin typeface="Calibri"/>
                <a:cs typeface="Calibri"/>
              </a:rPr>
              <a:t>MEMORIA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975"/>
              </a:spcBef>
            </a:pPr>
            <a:r>
              <a:rPr dirty="0" sz="1800" spc="-25">
                <a:latin typeface="Calibri"/>
                <a:cs typeface="Calibri"/>
              </a:rPr>
              <a:t>Valor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15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4610315" y="5628222"/>
            <a:ext cx="12433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…………………..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69113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35"/>
              <a:t>P</a:t>
            </a:r>
            <a:r>
              <a:rPr dirty="0" spc="-100"/>
              <a:t>u</a:t>
            </a:r>
            <a:r>
              <a:rPr dirty="0" spc="-140"/>
              <a:t>n</a:t>
            </a:r>
            <a:r>
              <a:rPr dirty="0" spc="-130"/>
              <a:t>t</a:t>
            </a:r>
            <a:r>
              <a:rPr dirty="0" spc="-100"/>
              <a:t>e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201803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20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contiene</a:t>
            </a:r>
            <a:r>
              <a:rPr dirty="0" sz="20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20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física</a:t>
            </a:r>
            <a:r>
              <a:rPr dirty="0" sz="20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(dirección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memoria)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determinado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Clr>
                <a:srgbClr val="D34817"/>
              </a:buClr>
              <a:buFont typeface="Arial"/>
              <a:buChar char="•"/>
            </a:pPr>
            <a:endParaRPr sz="25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Ejemplo: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2800">
              <a:latin typeface="Calibri"/>
              <a:cs typeface="Calibri"/>
            </a:endParaRPr>
          </a:p>
          <a:p>
            <a:pPr marL="1045844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*p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5">
                <a:latin typeface="Calibri"/>
                <a:cs typeface="Calibri"/>
              </a:rPr>
              <a:t> 32;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4753465"/>
            <a:ext cx="7367270" cy="1112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88823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*p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Calibri"/>
              <a:cs typeface="Calibri"/>
            </a:endParaRPr>
          </a:p>
          <a:p>
            <a:pPr marL="195580" indent="-182880">
              <a:lnSpc>
                <a:spcPts val="2280"/>
              </a:lnSpc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operar</a:t>
            </a:r>
            <a:r>
              <a:rPr dirty="0" sz="20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punteros</a:t>
            </a:r>
            <a:r>
              <a:rPr dirty="0" sz="20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dispone</a:t>
            </a:r>
            <a:r>
              <a:rPr dirty="0" sz="20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operadores</a:t>
            </a:r>
            <a:r>
              <a:rPr dirty="0" sz="20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*</a:t>
            </a:r>
            <a:r>
              <a:rPr dirty="0" sz="2000" spc="17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(valor)</a:t>
            </a:r>
            <a:r>
              <a:rPr dirty="0" sz="20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&amp;</a:t>
            </a:r>
            <a:endParaRPr sz="2000">
              <a:latin typeface="Calibri"/>
              <a:cs typeface="Calibri"/>
            </a:endParaRPr>
          </a:p>
          <a:p>
            <a:pPr marL="195580">
              <a:lnSpc>
                <a:spcPts val="2280"/>
              </a:lnSpc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(dirección)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385658" y="4190136"/>
            <a:ext cx="55245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0x1987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788157" y="4136897"/>
            <a:ext cx="1405255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245"/>
              </a:spcBef>
            </a:pPr>
            <a:r>
              <a:rPr dirty="0" sz="1800">
                <a:latin typeface="Calibri"/>
                <a:cs typeface="Calibri"/>
              </a:rPr>
              <a:t>0x1987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445083" y="4448741"/>
            <a:ext cx="1460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p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4187316" y="4284934"/>
            <a:ext cx="1120775" cy="76200"/>
            <a:chOff x="4187316" y="4284934"/>
            <a:chExt cx="1120775" cy="76200"/>
          </a:xfrm>
        </p:grpSpPr>
        <p:sp>
          <p:nvSpPr>
            <p:cNvPr id="10" name="object 10"/>
            <p:cNvSpPr/>
            <p:nvPr/>
          </p:nvSpPr>
          <p:spPr>
            <a:xfrm>
              <a:off x="4193666" y="4322444"/>
              <a:ext cx="1050925" cy="635"/>
            </a:xfrm>
            <a:custGeom>
              <a:avLst/>
              <a:gdLst/>
              <a:ahLst/>
              <a:cxnLst/>
              <a:rect l="l" t="t" r="r" b="b"/>
              <a:pathLst>
                <a:path w="1050925" h="635">
                  <a:moveTo>
                    <a:pt x="0" y="0"/>
                  </a:moveTo>
                  <a:lnTo>
                    <a:pt x="1050340" y="596"/>
                  </a:lnTo>
                </a:path>
              </a:pathLst>
            </a:custGeom>
            <a:ln w="127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231284" y="4284934"/>
              <a:ext cx="76835" cy="76200"/>
            </a:xfrm>
            <a:custGeom>
              <a:avLst/>
              <a:gdLst/>
              <a:ahLst/>
              <a:cxnLst/>
              <a:rect l="l" t="t" r="r" b="b"/>
              <a:pathLst>
                <a:path w="76835" h="76200">
                  <a:moveTo>
                    <a:pt x="50" y="0"/>
                  </a:moveTo>
                  <a:lnTo>
                    <a:pt x="0" y="76200"/>
                  </a:lnTo>
                  <a:lnTo>
                    <a:pt x="76225" y="3815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" name="object 12"/>
          <p:cNvSpPr txBox="1"/>
          <p:nvPr/>
        </p:nvSpPr>
        <p:spPr>
          <a:xfrm>
            <a:off x="5306567" y="4441697"/>
            <a:ext cx="1405255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algn="ctr" marL="12700">
              <a:lnSpc>
                <a:spcPct val="100000"/>
              </a:lnSpc>
              <a:spcBef>
                <a:spcPts val="245"/>
              </a:spcBef>
            </a:pPr>
            <a:r>
              <a:rPr dirty="0" sz="1800">
                <a:latin typeface="Calibri"/>
                <a:cs typeface="Calibri"/>
              </a:rPr>
              <a:t>32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16</a:t>
            </a: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97801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135"/>
              <a:t>P</a:t>
            </a:r>
            <a:r>
              <a:rPr dirty="0" spc="-95"/>
              <a:t>u</a:t>
            </a:r>
            <a:r>
              <a:rPr dirty="0" spc="-140"/>
              <a:t>n</a:t>
            </a:r>
            <a:r>
              <a:rPr dirty="0" spc="-130"/>
              <a:t>t</a:t>
            </a:r>
            <a:r>
              <a:rPr dirty="0" spc="-100"/>
              <a:t>e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95"/>
              <a:t>op</a:t>
            </a:r>
            <a:r>
              <a:rPr dirty="0" spc="-90"/>
              <a:t>e</a:t>
            </a:r>
            <a:r>
              <a:rPr dirty="0" spc="-175"/>
              <a:t>r</a:t>
            </a:r>
            <a:r>
              <a:rPr dirty="0" spc="-95"/>
              <a:t>ado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  <a:r>
              <a:rPr dirty="0" spc="-180"/>
              <a:t> </a:t>
            </a:r>
            <a:r>
              <a:rPr dirty="0"/>
              <a:t>*</a:t>
            </a:r>
            <a:r>
              <a:rPr dirty="0" spc="-160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/>
              <a:t>&amp;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Todas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variables</a:t>
            </a:r>
            <a:r>
              <a:rPr dirty="0" sz="2000" spc="2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almacenan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posición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194560" y="2106570"/>
            <a:ext cx="718439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819150" algn="l"/>
                <a:tab pos="1797050" algn="l"/>
                <a:tab pos="2322830" algn="l"/>
                <a:tab pos="2660015" algn="l"/>
                <a:tab pos="3769360" algn="l"/>
                <a:tab pos="5080635" algn="l"/>
                <a:tab pos="5632450" algn="l"/>
                <a:tab pos="6216015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obtener	con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ampersand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&amp;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).	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194306" y="2312012"/>
            <a:ext cx="7186295" cy="91821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40"/>
              </a:spcBef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significa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"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20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"</a:t>
            </a:r>
            <a:endParaRPr sz="2000">
              <a:latin typeface="Calibri"/>
              <a:cs typeface="Calibri"/>
            </a:endParaRPr>
          </a:p>
          <a:p>
            <a:pPr marL="561340" indent="-182880">
              <a:lnSpc>
                <a:spcPts val="1825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ejemplo,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declaramos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num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=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5,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&amp;num</a:t>
            </a:r>
            <a:r>
              <a:rPr dirty="0" sz="16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sería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u="sng" sz="1600" b="1">
                <a:solidFill>
                  <a:srgbClr val="3E3E3E"/>
                </a:solidFill>
                <a:uFill>
                  <a:solidFill>
                    <a:srgbClr val="3E3E3E"/>
                  </a:solidFill>
                </a:uFill>
                <a:latin typeface="Calibri"/>
                <a:cs typeface="Calibri"/>
              </a:rPr>
              <a:t>la</a:t>
            </a:r>
            <a:r>
              <a:rPr dirty="0" u="sng" sz="1600" spc="15" b="1">
                <a:solidFill>
                  <a:srgbClr val="3E3E3E"/>
                </a:solidFill>
                <a:uFill>
                  <a:solidFill>
                    <a:srgbClr val="3E3E3E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600" spc="-5" b="1">
                <a:solidFill>
                  <a:srgbClr val="3E3E3E"/>
                </a:solidFill>
                <a:uFill>
                  <a:solidFill>
                    <a:srgbClr val="3E3E3E"/>
                  </a:solidFill>
                </a:uFill>
                <a:latin typeface="Calibri"/>
                <a:cs typeface="Calibri"/>
              </a:rPr>
              <a:t>dirección</a:t>
            </a:r>
            <a:r>
              <a:rPr dirty="0" u="sng" sz="1600" spc="10" b="1">
                <a:solidFill>
                  <a:srgbClr val="3E3E3E"/>
                </a:solidFill>
                <a:uFill>
                  <a:solidFill>
                    <a:srgbClr val="3E3E3E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600" b="1">
                <a:solidFill>
                  <a:srgbClr val="3E3E3E"/>
                </a:solidFill>
                <a:uFill>
                  <a:solidFill>
                    <a:srgbClr val="3E3E3E"/>
                  </a:solidFill>
                </a:uFill>
                <a:latin typeface="Calibri"/>
                <a:cs typeface="Calibri"/>
              </a:rPr>
              <a:t>de</a:t>
            </a:r>
            <a:endParaRPr sz="1600">
              <a:latin typeface="Calibri"/>
              <a:cs typeface="Calibri"/>
            </a:endParaRPr>
          </a:p>
          <a:p>
            <a:pPr marL="561340">
              <a:lnSpc>
                <a:spcPts val="1825"/>
              </a:lnSpc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memoria 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num,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mientras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num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(contenido)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11426" y="3542198"/>
            <a:ext cx="7368540" cy="194627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lugar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utilizar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utiliza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almacena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no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valor.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acceder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directamente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almacenado</a:t>
            </a:r>
            <a:r>
              <a:rPr dirty="0" sz="20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apuntada</a:t>
            </a:r>
            <a:r>
              <a:rPr dirty="0" sz="20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utiliza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 asterisco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*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).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significa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"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valor apuntador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por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"</a:t>
            </a:r>
            <a:endParaRPr sz="2000">
              <a:latin typeface="Calibri"/>
              <a:cs typeface="Calibri"/>
            </a:endParaRPr>
          </a:p>
          <a:p>
            <a:pPr algn="just" lvl="1" marL="744220" marR="5080" indent="-183515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Así,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declaramos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*num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=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5,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num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contiene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memoria,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*num</a:t>
            </a:r>
            <a:r>
              <a:rPr dirty="0" sz="16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sería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u="sng" sz="1600" spc="-5" b="1">
                <a:solidFill>
                  <a:srgbClr val="3E3E3E"/>
                </a:solidFill>
                <a:uFill>
                  <a:solidFill>
                    <a:srgbClr val="3E3E3E"/>
                  </a:solidFill>
                </a:uFill>
                <a:latin typeface="Calibri"/>
                <a:cs typeface="Calibri"/>
              </a:rPr>
              <a:t>el</a:t>
            </a:r>
            <a:r>
              <a:rPr dirty="0" u="sng" sz="1600" spc="-15" b="1">
                <a:solidFill>
                  <a:srgbClr val="3E3E3E"/>
                </a:solidFill>
                <a:uFill>
                  <a:solidFill>
                    <a:srgbClr val="3E3E3E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600" spc="-10" b="1">
                <a:solidFill>
                  <a:srgbClr val="3E3E3E"/>
                </a:solidFill>
                <a:uFill>
                  <a:solidFill>
                    <a:srgbClr val="3E3E3E"/>
                  </a:solidFill>
                </a:uFill>
                <a:latin typeface="Calibri"/>
                <a:cs typeface="Calibri"/>
              </a:rPr>
              <a:t>valor</a:t>
            </a:r>
            <a:r>
              <a:rPr dirty="0" u="sng" sz="1600" b="1">
                <a:solidFill>
                  <a:srgbClr val="3E3E3E"/>
                </a:solidFill>
                <a:uFill>
                  <a:solidFill>
                    <a:srgbClr val="3E3E3E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600" spc="-10" b="1">
                <a:solidFill>
                  <a:srgbClr val="3E3E3E"/>
                </a:solidFill>
                <a:uFill>
                  <a:solidFill>
                    <a:srgbClr val="3E3E3E"/>
                  </a:solidFill>
                </a:uFill>
                <a:latin typeface="Calibri"/>
                <a:cs typeface="Calibri"/>
              </a:rPr>
              <a:t>apuntado</a:t>
            </a:r>
            <a:r>
              <a:rPr dirty="0" u="sng" sz="1600" spc="5" b="1">
                <a:solidFill>
                  <a:srgbClr val="3E3E3E"/>
                </a:solidFill>
                <a:uFill>
                  <a:solidFill>
                    <a:srgbClr val="3E3E3E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600" spc="-5" b="1">
                <a:solidFill>
                  <a:srgbClr val="3E3E3E"/>
                </a:solidFill>
                <a:uFill>
                  <a:solidFill>
                    <a:srgbClr val="3E3E3E"/>
                  </a:solidFill>
                </a:uFill>
                <a:latin typeface="Calibri"/>
                <a:cs typeface="Calibri"/>
              </a:rPr>
              <a:t>por</a:t>
            </a:r>
            <a:r>
              <a:rPr dirty="0" sz="16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num,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contenido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17</a:t>
            </a: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97801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135"/>
              <a:t>P</a:t>
            </a:r>
            <a:r>
              <a:rPr dirty="0" spc="-95"/>
              <a:t>u</a:t>
            </a:r>
            <a:r>
              <a:rPr dirty="0" spc="-140"/>
              <a:t>n</a:t>
            </a:r>
            <a:r>
              <a:rPr dirty="0" spc="-130"/>
              <a:t>t</a:t>
            </a:r>
            <a:r>
              <a:rPr dirty="0" spc="-100"/>
              <a:t>e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95"/>
              <a:t>op</a:t>
            </a:r>
            <a:r>
              <a:rPr dirty="0" spc="-90"/>
              <a:t>e</a:t>
            </a:r>
            <a:r>
              <a:rPr dirty="0" spc="-175"/>
              <a:t>r</a:t>
            </a:r>
            <a:r>
              <a:rPr dirty="0" spc="-95"/>
              <a:t>ado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  <a:r>
              <a:rPr dirty="0" spc="-180"/>
              <a:t> </a:t>
            </a:r>
            <a:r>
              <a:rPr dirty="0"/>
              <a:t>*</a:t>
            </a:r>
            <a:r>
              <a:rPr dirty="0" spc="-160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/>
              <a:t>&amp;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637476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Comparativa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declarar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4986951"/>
            <a:ext cx="7367905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Importante,</a:t>
            </a:r>
            <a:r>
              <a:rPr dirty="0" sz="20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direcciones</a:t>
            </a:r>
            <a:r>
              <a:rPr dirty="0" sz="20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20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fijas,</a:t>
            </a:r>
            <a:r>
              <a:rPr dirty="0" sz="20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varían</a:t>
            </a:r>
            <a:r>
              <a:rPr dirty="0" sz="20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cada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ejecución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687323" y="3146298"/>
            <a:ext cx="3907790" cy="12001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4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4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num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5;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75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  <a:tabLst>
                <a:tab pos="723900" algn="l"/>
              </a:tabLst>
            </a:pPr>
            <a:r>
              <a:rPr dirty="0" sz="1800">
                <a:latin typeface="Calibri"/>
                <a:cs typeface="Calibri"/>
              </a:rPr>
              <a:t>num	</a:t>
            </a:r>
            <a:r>
              <a:rPr dirty="0" sz="1800">
                <a:latin typeface="Wingdings"/>
                <a:cs typeface="Wingdings"/>
              </a:rPr>
              <a:t></a:t>
            </a:r>
            <a:r>
              <a:rPr dirty="0" sz="1800" spc="-55">
                <a:latin typeface="Times New Roman"/>
                <a:cs typeface="Times New Roman"/>
              </a:rPr>
              <a:t> </a:t>
            </a:r>
            <a:r>
              <a:rPr dirty="0" sz="1800" spc="-10">
                <a:latin typeface="Calibri"/>
                <a:cs typeface="Calibri"/>
              </a:rPr>
              <a:t>valor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num,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5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&amp;num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Wingdings"/>
                <a:cs typeface="Wingdings"/>
              </a:rPr>
              <a:t></a:t>
            </a:r>
            <a:r>
              <a:rPr dirty="0" sz="1800" spc="-50">
                <a:latin typeface="Times New Roman"/>
                <a:cs typeface="Times New Roman"/>
              </a:rPr>
              <a:t> </a:t>
            </a:r>
            <a:r>
              <a:rPr dirty="0" sz="1800" spc="-5">
                <a:latin typeface="Calibri"/>
                <a:cs typeface="Calibri"/>
              </a:rPr>
              <a:t>dirección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memoria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num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18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4713732" y="3146298"/>
            <a:ext cx="3907790" cy="12001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4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4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*num</a:t>
            </a:r>
            <a:r>
              <a:rPr dirty="0" sz="1800">
                <a:latin typeface="Calibri"/>
                <a:cs typeface="Calibri"/>
              </a:rPr>
              <a:t> =</a:t>
            </a:r>
            <a:r>
              <a:rPr dirty="0" sz="1800" spc="-5">
                <a:latin typeface="Calibri"/>
                <a:cs typeface="Calibri"/>
              </a:rPr>
              <a:t> 5;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7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  <a:tabLst>
                <a:tab pos="672465" algn="l"/>
              </a:tabLst>
            </a:pPr>
            <a:r>
              <a:rPr dirty="0" sz="1800">
                <a:latin typeface="Calibri"/>
                <a:cs typeface="Calibri"/>
              </a:rPr>
              <a:t>num	</a:t>
            </a:r>
            <a:r>
              <a:rPr dirty="0" sz="1800">
                <a:latin typeface="Wingdings"/>
                <a:cs typeface="Wingdings"/>
              </a:rPr>
              <a:t></a:t>
            </a:r>
            <a:r>
              <a:rPr dirty="0" sz="1800" spc="-55">
                <a:latin typeface="Times New Roman"/>
                <a:cs typeface="Times New Roman"/>
              </a:rPr>
              <a:t> </a:t>
            </a:r>
            <a:r>
              <a:rPr dirty="0" sz="1800" spc="-5">
                <a:latin typeface="Calibri"/>
                <a:cs typeface="Calibri"/>
              </a:rPr>
              <a:t>dirección </a:t>
            </a:r>
            <a:r>
              <a:rPr dirty="0" sz="1800">
                <a:latin typeface="Calibri"/>
                <a:cs typeface="Calibri"/>
              </a:rPr>
              <a:t>de </a:t>
            </a:r>
            <a:r>
              <a:rPr dirty="0" sz="1800" spc="-5">
                <a:latin typeface="Calibri"/>
                <a:cs typeface="Calibri"/>
              </a:rPr>
              <a:t>memoria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 num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*num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>
                <a:latin typeface="Wingdings"/>
                <a:cs typeface="Wingdings"/>
              </a:rPr>
              <a:t></a:t>
            </a:r>
            <a:r>
              <a:rPr dirty="0" sz="1800" spc="-50">
                <a:latin typeface="Times New Roman"/>
                <a:cs typeface="Times New Roman"/>
              </a:rPr>
              <a:t> </a:t>
            </a:r>
            <a:r>
              <a:rPr dirty="0" sz="1800" spc="-10">
                <a:latin typeface="Calibri"/>
                <a:cs typeface="Calibri"/>
              </a:rPr>
              <a:t>valor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num,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5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040448" y="2795416"/>
            <a:ext cx="118808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Sin</a:t>
            </a:r>
            <a:r>
              <a:rPr dirty="0" sz="1800" spc="-5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punteros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023574" y="2795416"/>
            <a:ext cx="127444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Con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punteros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26300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35"/>
              <a:t>P</a:t>
            </a:r>
            <a:r>
              <a:rPr dirty="0" spc="-95"/>
              <a:t>u</a:t>
            </a:r>
            <a:r>
              <a:rPr dirty="0" spc="-140"/>
              <a:t>n</a:t>
            </a:r>
            <a:r>
              <a:rPr dirty="0" spc="-130"/>
              <a:t>t</a:t>
            </a:r>
            <a:r>
              <a:rPr dirty="0" spc="-100"/>
              <a:t>e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75"/>
              <a:t>t</a:t>
            </a:r>
            <a:r>
              <a:rPr dirty="0" spc="-65"/>
              <a:t>i</a:t>
            </a:r>
            <a:r>
              <a:rPr dirty="0" spc="-90"/>
              <a:t>p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 spc="-140"/>
              <a:t>a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521208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7650" indent="-235585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SzPct val="90000"/>
              <a:buFont typeface="Arial"/>
              <a:buChar char="•"/>
              <a:tabLst>
                <a:tab pos="247650" algn="l"/>
                <a:tab pos="248285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igual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variable,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60066" y="2191935"/>
            <a:ext cx="67691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1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h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ar*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485903" y="2140423"/>
            <a:ext cx="1296035" cy="912494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505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carácter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09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entero</a:t>
            </a:r>
            <a:endParaRPr sz="1600">
              <a:latin typeface="Calibri"/>
              <a:cs typeface="Calibri"/>
            </a:endParaRPr>
          </a:p>
          <a:p>
            <a:pPr marL="38735">
              <a:lnSpc>
                <a:spcPct val="100000"/>
              </a:lnSpc>
              <a:spcBef>
                <a:spcPts val="405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coma</a:t>
            </a:r>
            <a:r>
              <a:rPr dirty="0" sz="1600" spc="-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flotante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560066" y="2436079"/>
            <a:ext cx="3801110" cy="1208405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int*</a:t>
            </a:r>
            <a:endParaRPr sz="16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float*</a:t>
            </a:r>
            <a:endParaRPr sz="16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double*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flotante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doble precisión</a:t>
            </a:r>
            <a:endParaRPr sz="16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240665" algn="l"/>
                <a:tab pos="241300" algn="l"/>
                <a:tab pos="982344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void*	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nulo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11426" y="3661070"/>
            <a:ext cx="497459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52729" indent="-240029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252095" algn="l"/>
                <a:tab pos="252729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general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declarar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11426" y="4712630"/>
            <a:ext cx="127254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52729" indent="-240029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252095" algn="l"/>
                <a:tab pos="252729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Ejemplos: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1608582" y="4125467"/>
            <a:ext cx="2579370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tipo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*nombre_puntero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608582" y="5205984"/>
            <a:ext cx="2579370" cy="831850"/>
          </a:xfrm>
          <a:custGeom>
            <a:avLst/>
            <a:gdLst/>
            <a:ahLst/>
            <a:cxnLst/>
            <a:rect l="l" t="t" r="r" b="b"/>
            <a:pathLst>
              <a:path w="2579370" h="831850">
                <a:moveTo>
                  <a:pt x="2579370" y="0"/>
                </a:moveTo>
                <a:lnTo>
                  <a:pt x="0" y="0"/>
                </a:lnTo>
                <a:lnTo>
                  <a:pt x="0" y="831342"/>
                </a:lnTo>
                <a:lnTo>
                  <a:pt x="2579370" y="831342"/>
                </a:lnTo>
                <a:lnTo>
                  <a:pt x="2579370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1687451" y="5226172"/>
            <a:ext cx="1780539" cy="5137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*num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;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float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numf1,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*numf2;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687451" y="5713647"/>
            <a:ext cx="22142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latin typeface="Calibri"/>
                <a:cs typeface="Calibri"/>
              </a:rPr>
              <a:t>double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*numd1,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*numd2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650740" y="5316979"/>
            <a:ext cx="2852420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Se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pueden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declarar </a:t>
            </a:r>
            <a:r>
              <a:rPr dirty="0" sz="1800" spc="-5">
                <a:latin typeface="Calibri"/>
                <a:cs typeface="Calibri"/>
              </a:rPr>
              <a:t>variables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punteros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</a:t>
            </a:r>
            <a:r>
              <a:rPr dirty="0" sz="1800" spc="-5">
                <a:latin typeface="Calibri"/>
                <a:cs typeface="Calibri"/>
              </a:rPr>
              <a:t> misma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línea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3551679" y="5578409"/>
            <a:ext cx="1020444" cy="85725"/>
            <a:chOff x="3551679" y="5578409"/>
            <a:chExt cx="1020444" cy="85725"/>
          </a:xfrm>
        </p:grpSpPr>
        <p:sp>
          <p:nvSpPr>
            <p:cNvPr id="16" name="object 16"/>
            <p:cNvSpPr/>
            <p:nvPr/>
          </p:nvSpPr>
          <p:spPr>
            <a:xfrm>
              <a:off x="3623116" y="5621274"/>
              <a:ext cx="949325" cy="0"/>
            </a:xfrm>
            <a:custGeom>
              <a:avLst/>
              <a:gdLst/>
              <a:ahLst/>
              <a:cxnLst/>
              <a:rect l="l" t="t" r="r" b="b"/>
              <a:pathLst>
                <a:path w="949325" h="0">
                  <a:moveTo>
                    <a:pt x="948982" y="0"/>
                  </a:moveTo>
                  <a:lnTo>
                    <a:pt x="0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3551679" y="5578409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42862"/>
                  </a:lnTo>
                  <a:lnTo>
                    <a:pt x="85725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19</a:t>
            </a: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9467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135"/>
              <a:t>P</a:t>
            </a:r>
            <a:r>
              <a:rPr dirty="0" spc="-95"/>
              <a:t>u</a:t>
            </a:r>
            <a:r>
              <a:rPr dirty="0" spc="-140"/>
              <a:t>n</a:t>
            </a:r>
            <a:r>
              <a:rPr dirty="0" spc="-130"/>
              <a:t>t</a:t>
            </a:r>
            <a:r>
              <a:rPr dirty="0" spc="-100"/>
              <a:t>e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85"/>
              <a:t>as</a:t>
            </a:r>
            <a:r>
              <a:rPr dirty="0" spc="-70"/>
              <a:t>i</a:t>
            </a:r>
            <a:r>
              <a:rPr dirty="0" spc="-85"/>
              <a:t>g</a:t>
            </a:r>
            <a:r>
              <a:rPr dirty="0" spc="-100"/>
              <a:t>n</a:t>
            </a:r>
            <a:r>
              <a:rPr dirty="0" spc="-95"/>
              <a:t>ac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474472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asignar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234350"/>
            <a:ext cx="726313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Así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otro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puntero,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siempre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sean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compatibles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1426" y="5337471"/>
            <a:ext cx="435419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¿Cuál 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edad,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*ptr1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*ptr2?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2533650" y="2396489"/>
            <a:ext cx="2038350" cy="64706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edad</a:t>
            </a:r>
            <a:r>
              <a:rPr dirty="0" sz="1800">
                <a:latin typeface="Calibri"/>
                <a:cs typeface="Calibri"/>
              </a:rPr>
              <a:t> =</a:t>
            </a:r>
            <a:r>
              <a:rPr dirty="0" sz="1800" spc="-5">
                <a:latin typeface="Calibri"/>
                <a:cs typeface="Calibri"/>
              </a:rPr>
              <a:t> 10;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*ptr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5">
                <a:latin typeface="Calibri"/>
                <a:cs typeface="Calibri"/>
              </a:rPr>
              <a:t> &amp;edad;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487929" y="3844290"/>
            <a:ext cx="2084070" cy="1200150"/>
          </a:xfrm>
          <a:custGeom>
            <a:avLst/>
            <a:gdLst/>
            <a:ahLst/>
            <a:cxnLst/>
            <a:rect l="l" t="t" r="r" b="b"/>
            <a:pathLst>
              <a:path w="2084070" h="1200150">
                <a:moveTo>
                  <a:pt x="2084070" y="0"/>
                </a:moveTo>
                <a:lnTo>
                  <a:pt x="0" y="0"/>
                </a:lnTo>
                <a:lnTo>
                  <a:pt x="0" y="1200150"/>
                </a:lnTo>
                <a:lnTo>
                  <a:pt x="2084070" y="1200150"/>
                </a:lnTo>
                <a:lnTo>
                  <a:pt x="2084070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2566987" y="3862576"/>
            <a:ext cx="1731010" cy="1122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edad</a:t>
            </a:r>
            <a:r>
              <a:rPr dirty="0" sz="1800">
                <a:latin typeface="Calibri"/>
                <a:cs typeface="Calibri"/>
              </a:rPr>
              <a:t> =</a:t>
            </a:r>
            <a:r>
              <a:rPr dirty="0" sz="1800" spc="-5">
                <a:latin typeface="Calibri"/>
                <a:cs typeface="Calibri"/>
              </a:rPr>
              <a:t> 10;</a:t>
            </a:r>
            <a:endParaRPr sz="18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int </a:t>
            </a:r>
            <a:r>
              <a:rPr dirty="0" sz="1800" spc="-5">
                <a:latin typeface="Calibri"/>
                <a:cs typeface="Calibri"/>
              </a:rPr>
              <a:t>*ptr1 </a:t>
            </a:r>
            <a:r>
              <a:rPr dirty="0" sz="1800">
                <a:latin typeface="Calibri"/>
                <a:cs typeface="Calibri"/>
              </a:rPr>
              <a:t>= </a:t>
            </a:r>
            <a:r>
              <a:rPr dirty="0" sz="1800" spc="-5">
                <a:latin typeface="Calibri"/>
                <a:cs typeface="Calibri"/>
              </a:rPr>
              <a:t>&amp;edad;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 </a:t>
            </a:r>
            <a:r>
              <a:rPr dirty="0" sz="1800" spc="-5">
                <a:latin typeface="Calibri"/>
                <a:cs typeface="Calibri"/>
              </a:rPr>
              <a:t>*ptr2 </a:t>
            </a:r>
            <a:r>
              <a:rPr dirty="0" sz="1800">
                <a:latin typeface="Calibri"/>
                <a:cs typeface="Calibri"/>
              </a:rPr>
              <a:t>= </a:t>
            </a:r>
            <a:r>
              <a:rPr dirty="0" sz="1800" spc="-5">
                <a:latin typeface="Calibri"/>
                <a:cs typeface="Calibri"/>
              </a:rPr>
              <a:t>ptr1;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*ptr1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20;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432717" y="4297374"/>
            <a:ext cx="3136265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No </a:t>
            </a:r>
            <a:r>
              <a:rPr dirty="0" sz="1800" spc="-15">
                <a:latin typeface="Calibri"/>
                <a:cs typeface="Calibri"/>
              </a:rPr>
              <a:t>hay</a:t>
            </a:r>
            <a:r>
              <a:rPr dirty="0" sz="1800">
                <a:latin typeface="Calibri"/>
                <a:cs typeface="Calibri"/>
              </a:rPr>
              <a:t> que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poner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&amp;,</a:t>
            </a:r>
            <a:r>
              <a:rPr dirty="0" sz="1800" spc="-5">
                <a:latin typeface="Calibri"/>
                <a:cs typeface="Calibri"/>
              </a:rPr>
              <a:t> ptr1 </a:t>
            </a:r>
            <a:r>
              <a:rPr dirty="0" sz="1800" spc="-15">
                <a:latin typeface="Calibri"/>
                <a:cs typeface="Calibri"/>
              </a:rPr>
              <a:t>ya </a:t>
            </a:r>
            <a:r>
              <a:rPr dirty="0" sz="1800" spc="-10">
                <a:latin typeface="Calibri"/>
                <a:cs typeface="Calibri"/>
              </a:rPr>
              <a:t> contiene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</a:t>
            </a:r>
            <a:r>
              <a:rPr dirty="0" sz="1800" spc="-5">
                <a:latin typeface="Calibri"/>
                <a:cs typeface="Calibri"/>
              </a:rPr>
              <a:t> dirección </a:t>
            </a:r>
            <a:r>
              <a:rPr dirty="0" sz="1800">
                <a:latin typeface="Calibri"/>
                <a:cs typeface="Calibri"/>
              </a:rPr>
              <a:t>de </a:t>
            </a:r>
            <a:r>
              <a:rPr dirty="0" sz="1800" spc="-5">
                <a:latin typeface="Calibri"/>
                <a:cs typeface="Calibri"/>
              </a:rPr>
              <a:t>memoria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4267197" y="4558853"/>
            <a:ext cx="1087120" cy="85725"/>
            <a:chOff x="4267197" y="4558853"/>
            <a:chExt cx="1087120" cy="85725"/>
          </a:xfrm>
        </p:grpSpPr>
        <p:sp>
          <p:nvSpPr>
            <p:cNvPr id="12" name="object 12"/>
            <p:cNvSpPr/>
            <p:nvPr/>
          </p:nvSpPr>
          <p:spPr>
            <a:xfrm>
              <a:off x="4338639" y="4601718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4" h="0">
                  <a:moveTo>
                    <a:pt x="1015238" y="0"/>
                  </a:moveTo>
                  <a:lnTo>
                    <a:pt x="0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4267197" y="4558853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42862"/>
                  </a:lnTo>
                  <a:lnTo>
                    <a:pt x="85725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20</a:t>
            </a: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9467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135"/>
              <a:t>P</a:t>
            </a:r>
            <a:r>
              <a:rPr dirty="0" spc="-95"/>
              <a:t>u</a:t>
            </a:r>
            <a:r>
              <a:rPr dirty="0" spc="-140"/>
              <a:t>n</a:t>
            </a:r>
            <a:r>
              <a:rPr dirty="0" spc="-130"/>
              <a:t>t</a:t>
            </a:r>
            <a:r>
              <a:rPr dirty="0" spc="-100"/>
              <a:t>e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85"/>
              <a:t>as</a:t>
            </a:r>
            <a:r>
              <a:rPr dirty="0" spc="-70"/>
              <a:t>i</a:t>
            </a:r>
            <a:r>
              <a:rPr dirty="0" spc="-85"/>
              <a:t>g</a:t>
            </a:r>
            <a:r>
              <a:rPr dirty="0" spc="-100"/>
              <a:t>n</a:t>
            </a:r>
            <a:r>
              <a:rPr dirty="0" spc="-95"/>
              <a:t>ac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435419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¿Cuál 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edad,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*ptr1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*ptr2?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973074" y="2592323"/>
            <a:ext cx="1983105" cy="1200150"/>
          </a:xfrm>
          <a:custGeom>
            <a:avLst/>
            <a:gdLst/>
            <a:ahLst/>
            <a:cxnLst/>
            <a:rect l="l" t="t" r="r" b="b"/>
            <a:pathLst>
              <a:path w="1983105" h="1200150">
                <a:moveTo>
                  <a:pt x="1982724" y="0"/>
                </a:moveTo>
                <a:lnTo>
                  <a:pt x="0" y="0"/>
                </a:lnTo>
                <a:lnTo>
                  <a:pt x="0" y="1200150"/>
                </a:lnTo>
                <a:lnTo>
                  <a:pt x="1982724" y="1200150"/>
                </a:lnTo>
                <a:lnTo>
                  <a:pt x="1982724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1051919" y="2610533"/>
            <a:ext cx="130238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edad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10;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51919" y="2884853"/>
            <a:ext cx="1731010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int </a:t>
            </a:r>
            <a:r>
              <a:rPr dirty="0" sz="1800" spc="-5">
                <a:latin typeface="Calibri"/>
                <a:cs typeface="Calibri"/>
              </a:rPr>
              <a:t>*ptr1 </a:t>
            </a:r>
            <a:r>
              <a:rPr dirty="0" sz="1800">
                <a:latin typeface="Calibri"/>
                <a:cs typeface="Calibri"/>
              </a:rPr>
              <a:t>= </a:t>
            </a:r>
            <a:r>
              <a:rPr dirty="0" sz="1800" spc="-5">
                <a:latin typeface="Calibri"/>
                <a:cs typeface="Calibri"/>
              </a:rPr>
              <a:t>&amp;edad;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 </a:t>
            </a:r>
            <a:r>
              <a:rPr dirty="0" sz="1800" spc="-5">
                <a:latin typeface="Calibri"/>
                <a:cs typeface="Calibri"/>
              </a:rPr>
              <a:t>*ptr2 </a:t>
            </a:r>
            <a:r>
              <a:rPr dirty="0" sz="1800">
                <a:latin typeface="Calibri"/>
                <a:cs typeface="Calibri"/>
              </a:rPr>
              <a:t>= </a:t>
            </a:r>
            <a:r>
              <a:rPr dirty="0" sz="1800" spc="-5">
                <a:latin typeface="Calibri"/>
                <a:cs typeface="Calibri"/>
              </a:rPr>
              <a:t>ptr1;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51919" y="3433493"/>
            <a:ext cx="10433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*ptr1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20;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698360" y="2735960"/>
            <a:ext cx="815340" cy="643890"/>
          </a:xfrm>
          <a:prstGeom prst="rect">
            <a:avLst/>
          </a:prstGeom>
          <a:solidFill>
            <a:srgbClr val="FAD9CD"/>
          </a:solidFill>
          <a:ln w="15875">
            <a:solidFill>
              <a:srgbClr val="9B320E"/>
            </a:solidFill>
          </a:ln>
        </p:spPr>
        <p:txBody>
          <a:bodyPr wrap="square" lIns="0" tIns="8572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675"/>
              </a:spcBef>
            </a:pPr>
            <a:r>
              <a:rPr dirty="0" sz="2800">
                <a:latin typeface="Calibri"/>
                <a:cs typeface="Calibri"/>
              </a:rPr>
              <a:t>?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597431" y="3412341"/>
            <a:ext cx="100647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0xf198732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967077" y="2378154"/>
            <a:ext cx="2730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i</a:t>
            </a:r>
            <a:r>
              <a:rPr dirty="0" sz="1800" spc="-20">
                <a:latin typeface="Calibri"/>
                <a:cs typeface="Calibri"/>
              </a:rPr>
              <a:t>n</a:t>
            </a:r>
            <a:r>
              <a:rPr dirty="0" sz="1800">
                <a:latin typeface="Calibri"/>
                <a:cs typeface="Calibri"/>
              </a:rPr>
              <a:t>t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634132" y="2891590"/>
            <a:ext cx="489584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e</a:t>
            </a:r>
            <a:r>
              <a:rPr dirty="0" sz="1800">
                <a:latin typeface="Calibri"/>
                <a:cs typeface="Calibri"/>
              </a:rPr>
              <a:t>dad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2519362" y="2671086"/>
            <a:ext cx="4136390" cy="1492250"/>
            <a:chOff x="2519362" y="2671086"/>
            <a:chExt cx="4136390" cy="1492250"/>
          </a:xfrm>
        </p:grpSpPr>
        <p:sp>
          <p:nvSpPr>
            <p:cNvPr id="14" name="object 14"/>
            <p:cNvSpPr/>
            <p:nvPr/>
          </p:nvSpPr>
          <p:spPr>
            <a:xfrm>
              <a:off x="2533650" y="2713866"/>
              <a:ext cx="4050665" cy="22225"/>
            </a:xfrm>
            <a:custGeom>
              <a:avLst/>
              <a:gdLst/>
              <a:ahLst/>
              <a:cxnLst/>
              <a:rect l="l" t="t" r="r" b="b"/>
              <a:pathLst>
                <a:path w="4050665" h="22225">
                  <a:moveTo>
                    <a:pt x="0" y="21958"/>
                  </a:moveTo>
                  <a:lnTo>
                    <a:pt x="4050538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6569671" y="2671086"/>
              <a:ext cx="86360" cy="85725"/>
            </a:xfrm>
            <a:custGeom>
              <a:avLst/>
              <a:gdLst/>
              <a:ahLst/>
              <a:cxnLst/>
              <a:rect l="l" t="t" r="r" b="b"/>
              <a:pathLst>
                <a:path w="86359" h="85725">
                  <a:moveTo>
                    <a:pt x="0" y="0"/>
                  </a:moveTo>
                  <a:lnTo>
                    <a:pt x="469" y="85725"/>
                  </a:lnTo>
                  <a:lnTo>
                    <a:pt x="85953" y="423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4355973" y="3752468"/>
              <a:ext cx="1466850" cy="402590"/>
            </a:xfrm>
            <a:custGeom>
              <a:avLst/>
              <a:gdLst/>
              <a:ahLst/>
              <a:cxnLst/>
              <a:rect l="l" t="t" r="r" b="b"/>
              <a:pathLst>
                <a:path w="1466850" h="402589">
                  <a:moveTo>
                    <a:pt x="1466850" y="0"/>
                  </a:moveTo>
                  <a:lnTo>
                    <a:pt x="0" y="0"/>
                  </a:lnTo>
                  <a:lnTo>
                    <a:pt x="0" y="402335"/>
                  </a:lnTo>
                  <a:lnTo>
                    <a:pt x="1466850" y="402335"/>
                  </a:lnTo>
                  <a:lnTo>
                    <a:pt x="1466850" y="0"/>
                  </a:lnTo>
                  <a:close/>
                </a:path>
              </a:pathLst>
            </a:custGeom>
            <a:solidFill>
              <a:srgbClr val="FAD9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4355973" y="3752468"/>
              <a:ext cx="1466850" cy="402590"/>
            </a:xfrm>
            <a:custGeom>
              <a:avLst/>
              <a:gdLst/>
              <a:ahLst/>
              <a:cxnLst/>
              <a:rect l="l" t="t" r="r" b="b"/>
              <a:pathLst>
                <a:path w="1466850" h="402589">
                  <a:moveTo>
                    <a:pt x="0" y="0"/>
                  </a:moveTo>
                  <a:lnTo>
                    <a:pt x="1466850" y="0"/>
                  </a:lnTo>
                  <a:lnTo>
                    <a:pt x="1466850" y="402335"/>
                  </a:lnTo>
                  <a:lnTo>
                    <a:pt x="0" y="402335"/>
                  </a:lnTo>
                  <a:lnTo>
                    <a:pt x="0" y="0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4531720" y="3705886"/>
            <a:ext cx="1114425" cy="729615"/>
          </a:xfrm>
          <a:prstGeom prst="rect">
            <a:avLst/>
          </a:prstGeom>
        </p:spPr>
        <p:txBody>
          <a:bodyPr wrap="square" lIns="0" tIns="7810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615"/>
              </a:spcBef>
            </a:pPr>
            <a:r>
              <a:rPr dirty="0" sz="2000" spc="-5">
                <a:latin typeface="Calibri"/>
                <a:cs typeface="Calibri"/>
              </a:rPr>
              <a:t>0xf198732</a:t>
            </a:r>
            <a:endParaRPr sz="20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70"/>
              </a:spcBef>
            </a:pPr>
            <a:r>
              <a:rPr dirty="0" sz="1800" spc="-5">
                <a:latin typeface="Calibri"/>
                <a:cs typeface="Calibri"/>
              </a:rPr>
              <a:t>ptr1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589364" y="5626691"/>
            <a:ext cx="4171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pt</a:t>
            </a:r>
            <a:r>
              <a:rPr dirty="0" sz="1800">
                <a:latin typeface="Calibri"/>
                <a:cs typeface="Calibri"/>
              </a:rPr>
              <a:t>r2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066669" y="5237607"/>
            <a:ext cx="1468120" cy="402590"/>
          </a:xfrm>
          <a:custGeom>
            <a:avLst/>
            <a:gdLst/>
            <a:ahLst/>
            <a:cxnLst/>
            <a:rect l="l" t="t" r="r" b="b"/>
            <a:pathLst>
              <a:path w="1468120" h="402589">
                <a:moveTo>
                  <a:pt x="1467611" y="0"/>
                </a:moveTo>
                <a:lnTo>
                  <a:pt x="0" y="0"/>
                </a:lnTo>
                <a:lnTo>
                  <a:pt x="0" y="402336"/>
                </a:lnTo>
                <a:lnTo>
                  <a:pt x="1467611" y="402336"/>
                </a:lnTo>
                <a:lnTo>
                  <a:pt x="1467611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3066669" y="5237607"/>
            <a:ext cx="1468120" cy="402590"/>
          </a:xfrm>
          <a:prstGeom prst="rect">
            <a:avLst/>
          </a:prstGeom>
          <a:ln w="15875">
            <a:solidFill>
              <a:srgbClr val="9B320E"/>
            </a:solidFill>
          </a:ln>
        </p:spPr>
        <p:txBody>
          <a:bodyPr wrap="square" lIns="0" tIns="31750" rIns="0" bIns="0" rtlCol="0" vert="horz">
            <a:spAutoFit/>
          </a:bodyPr>
          <a:lstStyle/>
          <a:p>
            <a:pPr marL="188595">
              <a:lnSpc>
                <a:spcPct val="100000"/>
              </a:lnSpc>
              <a:spcBef>
                <a:spcPts val="250"/>
              </a:spcBef>
            </a:pPr>
            <a:r>
              <a:rPr dirty="0" sz="2000" spc="-5">
                <a:latin typeface="Calibri"/>
                <a:cs typeface="Calibri"/>
              </a:rPr>
              <a:t>0xf198732</a:t>
            </a:r>
            <a:endParaRPr sz="2000">
              <a:latin typeface="Calibri"/>
              <a:cs typeface="Calibri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2619184" y="3043618"/>
            <a:ext cx="4526915" cy="2763520"/>
            <a:chOff x="2619184" y="3043618"/>
            <a:chExt cx="4526915" cy="2763520"/>
          </a:xfrm>
        </p:grpSpPr>
        <p:sp>
          <p:nvSpPr>
            <p:cNvPr id="23" name="object 23"/>
            <p:cNvSpPr/>
            <p:nvPr/>
          </p:nvSpPr>
          <p:spPr>
            <a:xfrm>
              <a:off x="2840736" y="3057905"/>
              <a:ext cx="2248535" cy="622935"/>
            </a:xfrm>
            <a:custGeom>
              <a:avLst/>
              <a:gdLst/>
              <a:ahLst/>
              <a:cxnLst/>
              <a:rect l="l" t="t" r="r" b="b"/>
              <a:pathLst>
                <a:path w="2248535" h="622935">
                  <a:moveTo>
                    <a:pt x="0" y="0"/>
                  </a:moveTo>
                  <a:lnTo>
                    <a:pt x="2248077" y="0"/>
                  </a:lnTo>
                  <a:lnTo>
                    <a:pt x="2248077" y="622541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5045956" y="3666158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2633472" y="3338321"/>
              <a:ext cx="1167130" cy="1828164"/>
            </a:xfrm>
            <a:custGeom>
              <a:avLst/>
              <a:gdLst/>
              <a:ahLst/>
              <a:cxnLst/>
              <a:rect l="l" t="t" r="r" b="b"/>
              <a:pathLst>
                <a:path w="1167129" h="1828164">
                  <a:moveTo>
                    <a:pt x="0" y="0"/>
                  </a:moveTo>
                  <a:lnTo>
                    <a:pt x="0" y="8623"/>
                  </a:lnTo>
                  <a:lnTo>
                    <a:pt x="1167079" y="8623"/>
                  </a:lnTo>
                  <a:lnTo>
                    <a:pt x="1167079" y="1827631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3757679" y="5151662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5378957" y="3832075"/>
              <a:ext cx="1708150" cy="469900"/>
            </a:xfrm>
            <a:custGeom>
              <a:avLst/>
              <a:gdLst/>
              <a:ahLst/>
              <a:cxnLst/>
              <a:rect l="l" t="t" r="r" b="b"/>
              <a:pathLst>
                <a:path w="1708150" h="469900">
                  <a:moveTo>
                    <a:pt x="0" y="469341"/>
                  </a:moveTo>
                  <a:lnTo>
                    <a:pt x="63969" y="468852"/>
                  </a:lnTo>
                  <a:lnTo>
                    <a:pt x="127860" y="467401"/>
                  </a:lnTo>
                  <a:lnTo>
                    <a:pt x="191595" y="465013"/>
                  </a:lnTo>
                  <a:lnTo>
                    <a:pt x="255096" y="461712"/>
                  </a:lnTo>
                  <a:lnTo>
                    <a:pt x="318285" y="457522"/>
                  </a:lnTo>
                  <a:lnTo>
                    <a:pt x="381083" y="452468"/>
                  </a:lnTo>
                  <a:lnTo>
                    <a:pt x="443412" y="446574"/>
                  </a:lnTo>
                  <a:lnTo>
                    <a:pt x="505196" y="439864"/>
                  </a:lnTo>
                  <a:lnTo>
                    <a:pt x="566354" y="432364"/>
                  </a:lnTo>
                  <a:lnTo>
                    <a:pt x="626810" y="424096"/>
                  </a:lnTo>
                  <a:lnTo>
                    <a:pt x="686485" y="415086"/>
                  </a:lnTo>
                  <a:lnTo>
                    <a:pt x="745300" y="405357"/>
                  </a:lnTo>
                  <a:lnTo>
                    <a:pt x="803179" y="394935"/>
                  </a:lnTo>
                  <a:lnTo>
                    <a:pt x="860043" y="383844"/>
                  </a:lnTo>
                  <a:lnTo>
                    <a:pt x="915813" y="372107"/>
                  </a:lnTo>
                  <a:lnTo>
                    <a:pt x="970413" y="359750"/>
                  </a:lnTo>
                  <a:lnTo>
                    <a:pt x="1023762" y="346796"/>
                  </a:lnTo>
                  <a:lnTo>
                    <a:pt x="1075785" y="333270"/>
                  </a:lnTo>
                  <a:lnTo>
                    <a:pt x="1126401" y="319197"/>
                  </a:lnTo>
                  <a:lnTo>
                    <a:pt x="1175534" y="304600"/>
                  </a:lnTo>
                  <a:lnTo>
                    <a:pt x="1223106" y="289505"/>
                  </a:lnTo>
                  <a:lnTo>
                    <a:pt x="1269037" y="273935"/>
                  </a:lnTo>
                  <a:lnTo>
                    <a:pt x="1313251" y="257914"/>
                  </a:lnTo>
                  <a:lnTo>
                    <a:pt x="1355668" y="241468"/>
                  </a:lnTo>
                  <a:lnTo>
                    <a:pt x="1396211" y="224621"/>
                  </a:lnTo>
                  <a:lnTo>
                    <a:pt x="1434803" y="207396"/>
                  </a:lnTo>
                  <a:lnTo>
                    <a:pt x="1471363" y="189818"/>
                  </a:lnTo>
                  <a:lnTo>
                    <a:pt x="1505816" y="171912"/>
                  </a:lnTo>
                  <a:lnTo>
                    <a:pt x="1568083" y="135213"/>
                  </a:lnTo>
                  <a:lnTo>
                    <a:pt x="1620979" y="97492"/>
                  </a:lnTo>
                  <a:lnTo>
                    <a:pt x="1663880" y="58944"/>
                  </a:lnTo>
                  <a:lnTo>
                    <a:pt x="1696161" y="19765"/>
                  </a:lnTo>
                  <a:lnTo>
                    <a:pt x="1708124" y="0"/>
                  </a:lnTo>
                </a:path>
              </a:pathLst>
            </a:custGeom>
            <a:ln w="28575">
              <a:solidFill>
                <a:srgbClr val="D3481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7042076" y="3762757"/>
              <a:ext cx="83185" cy="93980"/>
            </a:xfrm>
            <a:custGeom>
              <a:avLst/>
              <a:gdLst/>
              <a:ahLst/>
              <a:cxnLst/>
              <a:rect l="l" t="t" r="r" b="b"/>
              <a:pathLst>
                <a:path w="83184" h="93979">
                  <a:moveTo>
                    <a:pt x="63614" y="0"/>
                  </a:moveTo>
                  <a:lnTo>
                    <a:pt x="0" y="71678"/>
                  </a:lnTo>
                  <a:lnTo>
                    <a:pt x="82791" y="93903"/>
                  </a:lnTo>
                  <a:lnTo>
                    <a:pt x="63614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4090416" y="3835814"/>
              <a:ext cx="3013075" cy="1957070"/>
            </a:xfrm>
            <a:custGeom>
              <a:avLst/>
              <a:gdLst/>
              <a:ahLst/>
              <a:cxnLst/>
              <a:rect l="l" t="t" r="r" b="b"/>
              <a:pathLst>
                <a:path w="3013075" h="1957070">
                  <a:moveTo>
                    <a:pt x="0" y="1956625"/>
                  </a:moveTo>
                  <a:lnTo>
                    <a:pt x="53183" y="1956206"/>
                  </a:lnTo>
                  <a:lnTo>
                    <a:pt x="106352" y="1954954"/>
                  </a:lnTo>
                  <a:lnTo>
                    <a:pt x="159492" y="1952881"/>
                  </a:lnTo>
                  <a:lnTo>
                    <a:pt x="212588" y="1949995"/>
                  </a:lnTo>
                  <a:lnTo>
                    <a:pt x="265624" y="1946307"/>
                  </a:lnTo>
                  <a:lnTo>
                    <a:pt x="318588" y="1941826"/>
                  </a:lnTo>
                  <a:lnTo>
                    <a:pt x="371462" y="1936563"/>
                  </a:lnTo>
                  <a:lnTo>
                    <a:pt x="424234" y="1930527"/>
                  </a:lnTo>
                  <a:lnTo>
                    <a:pt x="476889" y="1923729"/>
                  </a:lnTo>
                  <a:lnTo>
                    <a:pt x="529411" y="1916177"/>
                  </a:lnTo>
                  <a:lnTo>
                    <a:pt x="581786" y="1907883"/>
                  </a:lnTo>
                  <a:lnTo>
                    <a:pt x="633999" y="1898855"/>
                  </a:lnTo>
                  <a:lnTo>
                    <a:pt x="686035" y="1889105"/>
                  </a:lnTo>
                  <a:lnTo>
                    <a:pt x="737881" y="1878641"/>
                  </a:lnTo>
                  <a:lnTo>
                    <a:pt x="789520" y="1867474"/>
                  </a:lnTo>
                  <a:lnTo>
                    <a:pt x="840939" y="1855613"/>
                  </a:lnTo>
                  <a:lnTo>
                    <a:pt x="892123" y="1843069"/>
                  </a:lnTo>
                  <a:lnTo>
                    <a:pt x="943056" y="1829851"/>
                  </a:lnTo>
                  <a:lnTo>
                    <a:pt x="993725" y="1815969"/>
                  </a:lnTo>
                  <a:lnTo>
                    <a:pt x="1044114" y="1801434"/>
                  </a:lnTo>
                  <a:lnTo>
                    <a:pt x="1094209" y="1786254"/>
                  </a:lnTo>
                  <a:lnTo>
                    <a:pt x="1143995" y="1770441"/>
                  </a:lnTo>
                  <a:lnTo>
                    <a:pt x="1193458" y="1754003"/>
                  </a:lnTo>
                  <a:lnTo>
                    <a:pt x="1242582" y="1736951"/>
                  </a:lnTo>
                  <a:lnTo>
                    <a:pt x="1291354" y="1719295"/>
                  </a:lnTo>
                  <a:lnTo>
                    <a:pt x="1339757" y="1701044"/>
                  </a:lnTo>
                  <a:lnTo>
                    <a:pt x="1387779" y="1682209"/>
                  </a:lnTo>
                  <a:lnTo>
                    <a:pt x="1435403" y="1662799"/>
                  </a:lnTo>
                  <a:lnTo>
                    <a:pt x="1482615" y="1642825"/>
                  </a:lnTo>
                  <a:lnTo>
                    <a:pt x="1529401" y="1622295"/>
                  </a:lnTo>
                  <a:lnTo>
                    <a:pt x="1575745" y="1601221"/>
                  </a:lnTo>
                  <a:lnTo>
                    <a:pt x="1621633" y="1579612"/>
                  </a:lnTo>
                  <a:lnTo>
                    <a:pt x="1667051" y="1557477"/>
                  </a:lnTo>
                  <a:lnTo>
                    <a:pt x="1711984" y="1534827"/>
                  </a:lnTo>
                  <a:lnTo>
                    <a:pt x="1756416" y="1511672"/>
                  </a:lnTo>
                  <a:lnTo>
                    <a:pt x="1800333" y="1488022"/>
                  </a:lnTo>
                  <a:lnTo>
                    <a:pt x="1843721" y="1463886"/>
                  </a:lnTo>
                  <a:lnTo>
                    <a:pt x="1886565" y="1439274"/>
                  </a:lnTo>
                  <a:lnTo>
                    <a:pt x="1928850" y="1414196"/>
                  </a:lnTo>
                  <a:lnTo>
                    <a:pt x="1970561" y="1388663"/>
                  </a:lnTo>
                  <a:lnTo>
                    <a:pt x="2011684" y="1362684"/>
                  </a:lnTo>
                  <a:lnTo>
                    <a:pt x="2052204" y="1336269"/>
                  </a:lnTo>
                  <a:lnTo>
                    <a:pt x="2092106" y="1309427"/>
                  </a:lnTo>
                  <a:lnTo>
                    <a:pt x="2131375" y="1282169"/>
                  </a:lnTo>
                  <a:lnTo>
                    <a:pt x="2169998" y="1254506"/>
                  </a:lnTo>
                  <a:lnTo>
                    <a:pt x="2207958" y="1226445"/>
                  </a:lnTo>
                  <a:lnTo>
                    <a:pt x="2245242" y="1197998"/>
                  </a:lnTo>
                  <a:lnTo>
                    <a:pt x="2281834" y="1169175"/>
                  </a:lnTo>
                  <a:lnTo>
                    <a:pt x="2317721" y="1139984"/>
                  </a:lnTo>
                  <a:lnTo>
                    <a:pt x="2352887" y="1110437"/>
                  </a:lnTo>
                  <a:lnTo>
                    <a:pt x="2387317" y="1080543"/>
                  </a:lnTo>
                  <a:lnTo>
                    <a:pt x="2420997" y="1050312"/>
                  </a:lnTo>
                  <a:lnTo>
                    <a:pt x="2453913" y="1019754"/>
                  </a:lnTo>
                  <a:lnTo>
                    <a:pt x="2486048" y="988878"/>
                  </a:lnTo>
                  <a:lnTo>
                    <a:pt x="2517390" y="957695"/>
                  </a:lnTo>
                  <a:lnTo>
                    <a:pt x="2547922" y="926215"/>
                  </a:lnTo>
                  <a:lnTo>
                    <a:pt x="2577631" y="894448"/>
                  </a:lnTo>
                  <a:lnTo>
                    <a:pt x="2606502" y="862402"/>
                  </a:lnTo>
                  <a:lnTo>
                    <a:pt x="2634519" y="830089"/>
                  </a:lnTo>
                  <a:lnTo>
                    <a:pt x="2661668" y="797518"/>
                  </a:lnTo>
                  <a:lnTo>
                    <a:pt x="2687935" y="764699"/>
                  </a:lnTo>
                  <a:lnTo>
                    <a:pt x="2713305" y="731643"/>
                  </a:lnTo>
                  <a:lnTo>
                    <a:pt x="2737763" y="698358"/>
                  </a:lnTo>
                  <a:lnTo>
                    <a:pt x="2761294" y="664854"/>
                  </a:lnTo>
                  <a:lnTo>
                    <a:pt x="2783884" y="631143"/>
                  </a:lnTo>
                  <a:lnTo>
                    <a:pt x="2805517" y="597233"/>
                  </a:lnTo>
                  <a:lnTo>
                    <a:pt x="2826180" y="563134"/>
                  </a:lnTo>
                  <a:lnTo>
                    <a:pt x="2845857" y="528857"/>
                  </a:lnTo>
                  <a:lnTo>
                    <a:pt x="2864535" y="494412"/>
                  </a:lnTo>
                  <a:lnTo>
                    <a:pt x="2882197" y="459807"/>
                  </a:lnTo>
                  <a:lnTo>
                    <a:pt x="2898830" y="425053"/>
                  </a:lnTo>
                  <a:lnTo>
                    <a:pt x="2914418" y="390161"/>
                  </a:lnTo>
                  <a:lnTo>
                    <a:pt x="2942403" y="319998"/>
                  </a:lnTo>
                  <a:lnTo>
                    <a:pt x="2966034" y="249399"/>
                  </a:lnTo>
                  <a:lnTo>
                    <a:pt x="2985193" y="178441"/>
                  </a:lnTo>
                  <a:lnTo>
                    <a:pt x="2999764" y="107204"/>
                  </a:lnTo>
                  <a:lnTo>
                    <a:pt x="3009627" y="35768"/>
                  </a:lnTo>
                  <a:lnTo>
                    <a:pt x="3012757" y="0"/>
                  </a:lnTo>
                </a:path>
              </a:pathLst>
            </a:custGeom>
            <a:ln w="28575">
              <a:solidFill>
                <a:srgbClr val="D3481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7059897" y="3762754"/>
              <a:ext cx="85725" cy="87630"/>
            </a:xfrm>
            <a:custGeom>
              <a:avLst/>
              <a:gdLst/>
              <a:ahLst/>
              <a:cxnLst/>
              <a:rect l="l" t="t" r="r" b="b"/>
              <a:pathLst>
                <a:path w="85725" h="87629">
                  <a:moveTo>
                    <a:pt x="45859" y="0"/>
                  </a:moveTo>
                  <a:lnTo>
                    <a:pt x="0" y="84162"/>
                  </a:lnTo>
                  <a:lnTo>
                    <a:pt x="85674" y="87185"/>
                  </a:lnTo>
                  <a:lnTo>
                    <a:pt x="4585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1" name="object 31"/>
          <p:cNvSpPr txBox="1"/>
          <p:nvPr/>
        </p:nvSpPr>
        <p:spPr>
          <a:xfrm>
            <a:off x="7995252" y="3410021"/>
            <a:ext cx="6457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&amp;</a:t>
            </a:r>
            <a:r>
              <a:rPr dirty="0" sz="1800" spc="-5">
                <a:latin typeface="Calibri"/>
                <a:cs typeface="Calibri"/>
              </a:rPr>
              <a:t>e</a:t>
            </a:r>
            <a:r>
              <a:rPr dirty="0" sz="1800">
                <a:latin typeface="Calibri"/>
                <a:cs typeface="Calibri"/>
              </a:rPr>
              <a:t>dad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7692764" y="3539877"/>
            <a:ext cx="230504" cy="76200"/>
            <a:chOff x="7692764" y="3539877"/>
            <a:chExt cx="230504" cy="76200"/>
          </a:xfrm>
        </p:grpSpPr>
        <p:sp>
          <p:nvSpPr>
            <p:cNvPr id="33" name="object 33"/>
            <p:cNvSpPr/>
            <p:nvPr/>
          </p:nvSpPr>
          <p:spPr>
            <a:xfrm>
              <a:off x="7756267" y="3576446"/>
              <a:ext cx="160655" cy="1905"/>
            </a:xfrm>
            <a:custGeom>
              <a:avLst/>
              <a:gdLst/>
              <a:ahLst/>
              <a:cxnLst/>
              <a:rect l="l" t="t" r="r" b="b"/>
              <a:pathLst>
                <a:path w="160654" h="1904">
                  <a:moveTo>
                    <a:pt x="160604" y="0"/>
                  </a:moveTo>
                  <a:lnTo>
                    <a:pt x="0" y="1663"/>
                  </a:lnTo>
                </a:path>
              </a:pathLst>
            </a:custGeom>
            <a:ln w="127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7692764" y="3539877"/>
              <a:ext cx="76835" cy="76200"/>
            </a:xfrm>
            <a:custGeom>
              <a:avLst/>
              <a:gdLst/>
              <a:ahLst/>
              <a:cxnLst/>
              <a:rect l="l" t="t" r="r" b="b"/>
              <a:pathLst>
                <a:path w="76834" h="76200">
                  <a:moveTo>
                    <a:pt x="75806" y="0"/>
                  </a:moveTo>
                  <a:lnTo>
                    <a:pt x="0" y="38887"/>
                  </a:lnTo>
                  <a:lnTo>
                    <a:pt x="76593" y="76200"/>
                  </a:lnTo>
                  <a:lnTo>
                    <a:pt x="7580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" name="object 3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6" name="object 3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21</a:t>
            </a: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81723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135"/>
              <a:t>P</a:t>
            </a:r>
            <a:r>
              <a:rPr dirty="0" spc="-95"/>
              <a:t>u</a:t>
            </a:r>
            <a:r>
              <a:rPr dirty="0" spc="-140"/>
              <a:t>n</a:t>
            </a:r>
            <a:r>
              <a:rPr dirty="0" spc="-130"/>
              <a:t>t</a:t>
            </a:r>
            <a:r>
              <a:rPr dirty="0" spc="-100"/>
              <a:t>e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95"/>
              <a:t>op</a:t>
            </a:r>
            <a:r>
              <a:rPr dirty="0" spc="-90"/>
              <a:t>e</a:t>
            </a:r>
            <a:r>
              <a:rPr dirty="0" spc="-175"/>
              <a:t>r</a:t>
            </a:r>
            <a:r>
              <a:rPr dirty="0" spc="-95"/>
              <a:t>ac</a:t>
            </a:r>
            <a:r>
              <a:rPr dirty="0" spc="-80"/>
              <a:t>i</a:t>
            </a:r>
            <a:r>
              <a:rPr dirty="0" spc="-95"/>
              <a:t>o</a:t>
            </a:r>
            <a:r>
              <a:rPr dirty="0" spc="-100"/>
              <a:t>n</a:t>
            </a:r>
            <a:r>
              <a:rPr dirty="0" spc="-95"/>
              <a:t>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5365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posible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asignarle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NULL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(el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apunta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ninguna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dirección,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nula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0x000)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508670"/>
            <a:ext cx="7367270" cy="8788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posible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sumar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restar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cantidad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entera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variable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puntero.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tener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cuenta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nueva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difiera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original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N *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sizeof(tipo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apuntado)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3927347" y="2645664"/>
            <a:ext cx="1289685" cy="64706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 marR="147955" indent="-635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38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*ptr; 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4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NULL;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22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011174" y="4663440"/>
            <a:ext cx="7167880" cy="92329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0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5">
                <a:latin typeface="Calibri"/>
                <a:cs typeface="Calibri"/>
              </a:rPr>
              <a:t> *ptr;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El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tamaño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sizeof(int)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un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4 </a:t>
            </a:r>
            <a:r>
              <a:rPr dirty="0" sz="1800" spc="-10">
                <a:latin typeface="Calibri"/>
                <a:cs typeface="Calibri"/>
              </a:rPr>
              <a:t>bytes</a:t>
            </a:r>
            <a:endParaRPr sz="1800">
              <a:latin typeface="Calibri"/>
              <a:cs typeface="Calibri"/>
            </a:endParaRPr>
          </a:p>
          <a:p>
            <a:pPr marL="90805" marR="145415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+=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4;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Sumando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4,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 </a:t>
            </a:r>
            <a:r>
              <a:rPr dirty="0" sz="1800" spc="-10">
                <a:latin typeface="Calibri"/>
                <a:cs typeface="Calibri"/>
              </a:rPr>
              <a:t>nueva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dirección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ha </a:t>
            </a:r>
            <a:r>
              <a:rPr dirty="0" sz="1800" spc="-10">
                <a:latin typeface="Calibri"/>
                <a:cs typeface="Calibri"/>
              </a:rPr>
              <a:t>incrementado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16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bytes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>
                <a:latin typeface="Calibri"/>
                <a:cs typeface="Calibri"/>
              </a:rPr>
              <a:t> -= </a:t>
            </a:r>
            <a:r>
              <a:rPr dirty="0" sz="1800" spc="-5">
                <a:latin typeface="Calibri"/>
                <a:cs typeface="Calibri"/>
              </a:rPr>
              <a:t>1;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Restando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1,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nueva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dirección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ha </a:t>
            </a:r>
            <a:r>
              <a:rPr dirty="0" sz="1800" spc="-10">
                <a:latin typeface="Calibri"/>
                <a:cs typeface="Calibri"/>
              </a:rPr>
              <a:t>decrementado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4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bytes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81723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135"/>
              <a:t>P</a:t>
            </a:r>
            <a:r>
              <a:rPr dirty="0" spc="-95"/>
              <a:t>u</a:t>
            </a:r>
            <a:r>
              <a:rPr dirty="0" spc="-140"/>
              <a:t>n</a:t>
            </a:r>
            <a:r>
              <a:rPr dirty="0" spc="-130"/>
              <a:t>t</a:t>
            </a:r>
            <a:r>
              <a:rPr dirty="0" spc="-100"/>
              <a:t>e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95"/>
              <a:t>op</a:t>
            </a:r>
            <a:r>
              <a:rPr dirty="0" spc="-90"/>
              <a:t>e</a:t>
            </a:r>
            <a:r>
              <a:rPr dirty="0" spc="-175"/>
              <a:t>r</a:t>
            </a:r>
            <a:r>
              <a:rPr dirty="0" spc="-95"/>
              <a:t>ac</a:t>
            </a:r>
            <a:r>
              <a:rPr dirty="0" spc="-80"/>
              <a:t>i</a:t>
            </a:r>
            <a:r>
              <a:rPr dirty="0" spc="-95"/>
              <a:t>o</a:t>
            </a:r>
            <a:r>
              <a:rPr dirty="0" spc="-100"/>
              <a:t>n</a:t>
            </a:r>
            <a:r>
              <a:rPr dirty="0" spc="-95"/>
              <a:t>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270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posible</a:t>
            </a:r>
            <a:r>
              <a:rPr dirty="0" sz="20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comparar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variables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estas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compatibles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(apuntan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igual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508670"/>
            <a:ext cx="7367270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20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realizar</a:t>
            </a:r>
            <a:r>
              <a:rPr dirty="0" sz="20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26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sobre</a:t>
            </a:r>
            <a:r>
              <a:rPr dirty="0" sz="20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apuntados</a:t>
            </a:r>
            <a:r>
              <a:rPr dirty="0" sz="20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través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notación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punteros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1426" y="5185071"/>
            <a:ext cx="518477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¿Cuál 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diferencia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*ptr1++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(*ptr1)++?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898397" y="2787395"/>
            <a:ext cx="7393305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  <a:tabLst>
                <a:tab pos="1624330" algn="l"/>
                <a:tab pos="3119120" algn="l"/>
                <a:tab pos="4749165" algn="l"/>
                <a:tab pos="6169025" algn="l"/>
              </a:tabLst>
            </a:pPr>
            <a:r>
              <a:rPr dirty="0" sz="1800" spc="-5">
                <a:latin typeface="Calibri"/>
                <a:cs typeface="Calibri"/>
              </a:rPr>
              <a:t>ptr1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==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ptr2	ptr1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!=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ptr2	ptr1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==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NULL	ptr1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&lt;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ptr2	ptr1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&gt;= ptr2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23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898397" y="4401311"/>
            <a:ext cx="3899535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  <a:tabLst>
                <a:tab pos="1739264" algn="l"/>
                <a:tab pos="2893060" algn="l"/>
              </a:tabLst>
            </a:pPr>
            <a:r>
              <a:rPr dirty="0" sz="1800" spc="-5">
                <a:latin typeface="Calibri"/>
                <a:cs typeface="Calibri"/>
              </a:rPr>
              <a:t>*ptr1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&gt;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*ptr2	*ptr1++	(*ptr1)--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10095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135"/>
              <a:t>P</a:t>
            </a:r>
            <a:r>
              <a:rPr dirty="0" spc="-100"/>
              <a:t>u</a:t>
            </a:r>
            <a:r>
              <a:rPr dirty="0" spc="-140"/>
              <a:t>n</a:t>
            </a:r>
            <a:r>
              <a:rPr dirty="0" spc="-130"/>
              <a:t>t</a:t>
            </a:r>
            <a:r>
              <a:rPr dirty="0" spc="-100"/>
              <a:t>e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14"/>
              <a:t>m</a:t>
            </a:r>
            <a:r>
              <a:rPr dirty="0" spc="-90"/>
              <a:t>e</a:t>
            </a:r>
            <a:r>
              <a:rPr dirty="0" spc="-120"/>
              <a:t>m</a:t>
            </a:r>
            <a:r>
              <a:rPr dirty="0" spc="-100"/>
              <a:t>o</a:t>
            </a:r>
            <a:r>
              <a:rPr dirty="0" spc="-80"/>
              <a:t>ri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6842"/>
            <a:ext cx="7409180" cy="79375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algn="just" marL="194945" marR="5080" indent="-182880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45">
                <a:solidFill>
                  <a:srgbClr val="3E3E3E"/>
                </a:solidFill>
                <a:latin typeface="Calibri"/>
                <a:cs typeface="Calibri"/>
              </a:rPr>
              <a:t>Todo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puntero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tiene que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ser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correctamente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inicializado. Es </a:t>
            </a:r>
            <a:r>
              <a:rPr dirty="0" sz="1800" spc="-30">
                <a:solidFill>
                  <a:srgbClr val="3E3E3E"/>
                </a:solidFill>
                <a:latin typeface="Calibri"/>
                <a:cs typeface="Calibri"/>
              </a:rPr>
              <a:t>decir,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su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valor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tiene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que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ser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nulo o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apuntar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 la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800" spc="3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memoria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 una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variable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su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mismo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dato: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622971"/>
            <a:ext cx="7409180" cy="1116965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algn="just" marL="194945" marR="5080" indent="-182880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¿Qué ocurre si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no sé la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variable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 la que tiene que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apuntar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está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declarada?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Hay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reservar </a:t>
            </a: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espacio </a:t>
            </a: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memoria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necesario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albergue el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tipo 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dato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requerido</a:t>
            </a:r>
            <a:endParaRPr sz="18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36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2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ello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existe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8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malloc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librería 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stdlib.h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.</a:t>
            </a:r>
            <a:r>
              <a:rPr dirty="0" sz="18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genérica</a:t>
            </a:r>
            <a:r>
              <a:rPr dirty="0" sz="18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es: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1426" y="5409098"/>
            <a:ext cx="53086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1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ejemplo</a:t>
            </a:r>
            <a:r>
              <a:rPr dirty="0" sz="18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anterior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8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solucionaría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8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inicialización: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245108" y="2780538"/>
            <a:ext cx="5274310" cy="64643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*ptr1;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*ptr1</a:t>
            </a:r>
            <a:r>
              <a:rPr dirty="0" sz="1800">
                <a:latin typeface="Calibri"/>
                <a:cs typeface="Calibri"/>
              </a:rPr>
              <a:t> = </a:t>
            </a:r>
            <a:r>
              <a:rPr dirty="0" sz="1800" spc="-5">
                <a:latin typeface="Calibri"/>
                <a:cs typeface="Calibri"/>
              </a:rPr>
              <a:t>20;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Falla </a:t>
            </a:r>
            <a:r>
              <a:rPr dirty="0" sz="1800" spc="-5">
                <a:latin typeface="Calibri"/>
                <a:cs typeface="Calibri"/>
              </a:rPr>
              <a:t>porque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ptr1 </a:t>
            </a:r>
            <a:r>
              <a:rPr dirty="0" sz="1800">
                <a:latin typeface="Calibri"/>
                <a:cs typeface="Calibri"/>
              </a:rPr>
              <a:t>no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está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inicializado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24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245108" y="4883658"/>
            <a:ext cx="6734175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tipo_dato</a:t>
            </a:r>
            <a:r>
              <a:rPr dirty="0" sz="1800">
                <a:latin typeface="Calibri"/>
                <a:cs typeface="Calibri"/>
              </a:rPr>
              <a:t> * </a:t>
            </a:r>
            <a:r>
              <a:rPr dirty="0" sz="1800" spc="-5">
                <a:latin typeface="Calibri"/>
                <a:cs typeface="Calibri"/>
              </a:rPr>
              <a:t>nombre_variable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 </a:t>
            </a:r>
            <a:r>
              <a:rPr dirty="0" sz="1800" spc="-5">
                <a:latin typeface="Calibri"/>
                <a:cs typeface="Calibri"/>
              </a:rPr>
              <a:t>(tipo_dato*)malloc(sizeof(tipo_dato));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45108" y="5843015"/>
            <a:ext cx="3567429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*</a:t>
            </a:r>
            <a:r>
              <a:rPr dirty="0" sz="1800" spc="-5">
                <a:latin typeface="Calibri"/>
                <a:cs typeface="Calibri"/>
              </a:rPr>
              <a:t> ptr1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 </a:t>
            </a:r>
            <a:r>
              <a:rPr dirty="0" sz="1800" spc="-5">
                <a:latin typeface="Calibri"/>
                <a:cs typeface="Calibri"/>
              </a:rPr>
              <a:t>(int*)malloc(sizeof(int));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450715" cy="3383279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Presentación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Objetivos</a:t>
            </a:r>
            <a:r>
              <a:rPr dirty="0" sz="3600" spc="-4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4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25">
                <a:solidFill>
                  <a:srgbClr val="E1E0E0"/>
                </a:solidFill>
                <a:latin typeface="Calibri"/>
                <a:cs typeface="Calibri"/>
              </a:rPr>
              <a:t>destrezas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0">
                <a:solidFill>
                  <a:srgbClr val="E1E0E0"/>
                </a:solidFill>
                <a:latin typeface="Calibri"/>
                <a:cs typeface="Calibri"/>
              </a:rPr>
              <a:t>Temario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Metodología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Bibliografía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557622" y="6582023"/>
            <a:ext cx="74485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PRESENTACIÓN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10095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135"/>
              <a:t>P</a:t>
            </a:r>
            <a:r>
              <a:rPr dirty="0" spc="-100"/>
              <a:t>u</a:t>
            </a:r>
            <a:r>
              <a:rPr dirty="0" spc="-140"/>
              <a:t>n</a:t>
            </a:r>
            <a:r>
              <a:rPr dirty="0" spc="-130"/>
              <a:t>t</a:t>
            </a:r>
            <a:r>
              <a:rPr dirty="0" spc="-100"/>
              <a:t>e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14"/>
              <a:t>m</a:t>
            </a:r>
            <a:r>
              <a:rPr dirty="0" spc="-90"/>
              <a:t>e</a:t>
            </a:r>
            <a:r>
              <a:rPr dirty="0" spc="-120"/>
              <a:t>m</a:t>
            </a:r>
            <a:r>
              <a:rPr dirty="0" spc="-100"/>
              <a:t>o</a:t>
            </a:r>
            <a:r>
              <a:rPr dirty="0" spc="-80"/>
              <a:t>ri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905" cy="150368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635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También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existe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función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calloc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 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igual que malloc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reserva la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memoria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pero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inicializa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cero</a:t>
            </a:r>
            <a:endParaRPr sz="2000">
              <a:latin typeface="Calibri"/>
              <a:cs typeface="Calibri"/>
            </a:endParaRPr>
          </a:p>
          <a:p>
            <a:pPr algn="just" marL="195580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ahora,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¿qué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ocurre con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 que ha sido asignada por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usuario?.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liberarla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cuando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ya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 sea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necesaria.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ello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existe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free: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235963" y="3598926"/>
            <a:ext cx="2529205" cy="3689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4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4"/>
              </a:spcBef>
            </a:pPr>
            <a:r>
              <a:rPr dirty="0" sz="1800" spc="-10">
                <a:latin typeface="Calibri"/>
                <a:cs typeface="Calibri"/>
              </a:rPr>
              <a:t>free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(variable_puntero)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25</a:t>
            </a: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3719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35"/>
              <a:t>P</a:t>
            </a:r>
            <a:r>
              <a:rPr dirty="0" spc="-100"/>
              <a:t>u</a:t>
            </a:r>
            <a:r>
              <a:rPr dirty="0" spc="-140"/>
              <a:t>n</a:t>
            </a:r>
            <a:r>
              <a:rPr dirty="0" spc="-130"/>
              <a:t>t</a:t>
            </a:r>
            <a:r>
              <a:rPr dirty="0" spc="-100"/>
              <a:t>e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85"/>
              <a:t>a</a:t>
            </a:r>
            <a:r>
              <a:rPr dirty="0" spc="-80"/>
              <a:t>r</a:t>
            </a:r>
            <a:r>
              <a:rPr dirty="0" spc="-175"/>
              <a:t>r</a:t>
            </a:r>
            <a:r>
              <a:rPr dirty="0" spc="-190"/>
              <a:t>a</a:t>
            </a:r>
            <a:r>
              <a:rPr dirty="0" spc="-150"/>
              <a:t>y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8788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Dado que un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array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 una sucesión 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 continuos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memoria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mismo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tipo,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posible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declararlo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utilizando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reservando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celdas: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782990"/>
            <a:ext cx="258254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Ejemplos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equivalentes: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213866" y="3012948"/>
            <a:ext cx="7153275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tipo_dato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*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nombre_variable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(tipo_dato*)malloc(sizeof(tipo_dato)</a:t>
            </a:r>
            <a:r>
              <a:rPr dirty="0" sz="1800" spc="5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*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N)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26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213866" y="4880609"/>
            <a:ext cx="4679950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>
                <a:latin typeface="Calibri"/>
                <a:cs typeface="Calibri"/>
              </a:rPr>
              <a:t>char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*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ptr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(char*)malloc(sizeof(char)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*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15) 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213866" y="4314444"/>
            <a:ext cx="4679950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>
                <a:latin typeface="Calibri"/>
                <a:cs typeface="Calibri"/>
              </a:rPr>
              <a:t>char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ptr[15]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;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732345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35"/>
              <a:t>P</a:t>
            </a:r>
            <a:r>
              <a:rPr dirty="0" spc="-100"/>
              <a:t>u</a:t>
            </a:r>
            <a:r>
              <a:rPr dirty="0" spc="-140"/>
              <a:t>n</a:t>
            </a:r>
            <a:r>
              <a:rPr dirty="0" spc="-130"/>
              <a:t>t</a:t>
            </a:r>
            <a:r>
              <a:rPr dirty="0" spc="-100"/>
              <a:t>e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85"/>
              <a:t>a</a:t>
            </a:r>
            <a:r>
              <a:rPr dirty="0" spc="-80"/>
              <a:t>r</a:t>
            </a:r>
            <a:r>
              <a:rPr dirty="0" spc="-175"/>
              <a:t>r</a:t>
            </a:r>
            <a:r>
              <a:rPr dirty="0" spc="-190"/>
              <a:t>a</a:t>
            </a:r>
            <a:r>
              <a:rPr dirty="0" spc="-150"/>
              <a:t>y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90"/>
              <a:t>pu</a:t>
            </a:r>
            <a:r>
              <a:rPr dirty="0" spc="-140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80"/>
              <a:t>r</a:t>
            </a:r>
            <a:r>
              <a:rPr dirty="0" spc="-95"/>
              <a:t>o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150368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310" marR="6350" indent="-18224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array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punteros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array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cualquier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otro tipo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datos, 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diferencia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que cada elemento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apunta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declarado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previamente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queremos un </a:t>
            </a:r>
            <a:r>
              <a:rPr dirty="0" sz="2000" spc="-20" b="1">
                <a:solidFill>
                  <a:srgbClr val="3E3E3E"/>
                </a:solidFill>
                <a:latin typeface="Calibri"/>
                <a:cs typeface="Calibri"/>
              </a:rPr>
              <a:t>array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strings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 es posible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hacerlo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char,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hay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utilizar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42594" y="3613403"/>
            <a:ext cx="7424420" cy="3689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4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4"/>
              </a:spcBef>
            </a:pPr>
            <a:r>
              <a:rPr dirty="0" sz="1800">
                <a:latin typeface="Calibri"/>
                <a:cs typeface="Calibri"/>
              </a:rPr>
              <a:t>char* </a:t>
            </a:r>
            <a:r>
              <a:rPr dirty="0" sz="1800" spc="-5">
                <a:latin typeface="Calibri"/>
                <a:cs typeface="Calibri"/>
              </a:rPr>
              <a:t>laboral[5]</a:t>
            </a:r>
            <a:r>
              <a:rPr dirty="0" sz="1800">
                <a:latin typeface="Calibri"/>
                <a:cs typeface="Calibri"/>
              </a:rPr>
              <a:t> 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{"LUNES",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"MARTES",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"MIERCOLES",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"JUEVES",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"VIERNES"}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;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685080" y="4258001"/>
            <a:ext cx="6153150" cy="1911350"/>
            <a:chOff x="1685080" y="4258001"/>
            <a:chExt cx="6153150" cy="1911350"/>
          </a:xfrm>
        </p:grpSpPr>
        <p:sp>
          <p:nvSpPr>
            <p:cNvPr id="7" name="object 7"/>
            <p:cNvSpPr/>
            <p:nvPr/>
          </p:nvSpPr>
          <p:spPr>
            <a:xfrm>
              <a:off x="2221649" y="4286580"/>
              <a:ext cx="508000" cy="1854200"/>
            </a:xfrm>
            <a:custGeom>
              <a:avLst/>
              <a:gdLst/>
              <a:ahLst/>
              <a:cxnLst/>
              <a:rect l="l" t="t" r="r" b="b"/>
              <a:pathLst>
                <a:path w="508000" h="1854200">
                  <a:moveTo>
                    <a:pt x="508000" y="0"/>
                  </a:moveTo>
                  <a:lnTo>
                    <a:pt x="0" y="0"/>
                  </a:lnTo>
                  <a:lnTo>
                    <a:pt x="0" y="370840"/>
                  </a:lnTo>
                  <a:lnTo>
                    <a:pt x="0" y="741680"/>
                  </a:lnTo>
                  <a:lnTo>
                    <a:pt x="0" y="1112520"/>
                  </a:lnTo>
                  <a:lnTo>
                    <a:pt x="0" y="1483360"/>
                  </a:lnTo>
                  <a:lnTo>
                    <a:pt x="0" y="1854200"/>
                  </a:lnTo>
                  <a:lnTo>
                    <a:pt x="508000" y="1854200"/>
                  </a:lnTo>
                  <a:lnTo>
                    <a:pt x="508000" y="370840"/>
                  </a:lnTo>
                  <a:lnTo>
                    <a:pt x="508000" y="0"/>
                  </a:lnTo>
                  <a:close/>
                </a:path>
              </a:pathLst>
            </a:custGeom>
            <a:solidFill>
              <a:srgbClr val="EF8C6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2221655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2729655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3237649" y="4286580"/>
              <a:ext cx="4572000" cy="1854200"/>
            </a:xfrm>
            <a:custGeom>
              <a:avLst/>
              <a:gdLst/>
              <a:ahLst/>
              <a:cxnLst/>
              <a:rect l="l" t="t" r="r" b="b"/>
              <a:pathLst>
                <a:path w="4572000" h="1854200">
                  <a:moveTo>
                    <a:pt x="4572000" y="741680"/>
                  </a:moveTo>
                  <a:lnTo>
                    <a:pt x="4064000" y="741680"/>
                  </a:lnTo>
                  <a:lnTo>
                    <a:pt x="3556000" y="741680"/>
                  </a:lnTo>
                  <a:lnTo>
                    <a:pt x="3048000" y="741680"/>
                  </a:lnTo>
                  <a:lnTo>
                    <a:pt x="3048000" y="370840"/>
                  </a:lnTo>
                  <a:lnTo>
                    <a:pt x="2540000" y="370840"/>
                  </a:lnTo>
                  <a:lnTo>
                    <a:pt x="2540000" y="0"/>
                  </a:lnTo>
                  <a:lnTo>
                    <a:pt x="2032000" y="0"/>
                  </a:lnTo>
                  <a:lnTo>
                    <a:pt x="1524000" y="0"/>
                  </a:lnTo>
                  <a:lnTo>
                    <a:pt x="1016000" y="0"/>
                  </a:lnTo>
                  <a:lnTo>
                    <a:pt x="508000" y="0"/>
                  </a:lnTo>
                  <a:lnTo>
                    <a:pt x="0" y="0"/>
                  </a:lnTo>
                  <a:lnTo>
                    <a:pt x="0" y="370840"/>
                  </a:lnTo>
                  <a:lnTo>
                    <a:pt x="0" y="1854200"/>
                  </a:lnTo>
                  <a:lnTo>
                    <a:pt x="508000" y="1854200"/>
                  </a:lnTo>
                  <a:lnTo>
                    <a:pt x="3556000" y="1854200"/>
                  </a:lnTo>
                  <a:lnTo>
                    <a:pt x="3556000" y="1483360"/>
                  </a:lnTo>
                  <a:lnTo>
                    <a:pt x="3048000" y="1483360"/>
                  </a:lnTo>
                  <a:lnTo>
                    <a:pt x="3048000" y="1112520"/>
                  </a:lnTo>
                  <a:lnTo>
                    <a:pt x="3556000" y="1112520"/>
                  </a:lnTo>
                  <a:lnTo>
                    <a:pt x="4064000" y="1112520"/>
                  </a:lnTo>
                  <a:lnTo>
                    <a:pt x="4572000" y="1112520"/>
                  </a:lnTo>
                  <a:lnTo>
                    <a:pt x="4572000" y="74168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3237655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3745655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4253655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4761655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5269655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5777655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6285655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6793655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301655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699367" y="4657416"/>
              <a:ext cx="6124575" cy="0"/>
            </a:xfrm>
            <a:custGeom>
              <a:avLst/>
              <a:gdLst/>
              <a:ahLst/>
              <a:cxnLst/>
              <a:rect l="l" t="t" r="r" b="b"/>
              <a:pathLst>
                <a:path w="6124575" h="0">
                  <a:moveTo>
                    <a:pt x="0" y="0"/>
                  </a:moveTo>
                  <a:lnTo>
                    <a:pt x="6124575" y="0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1699367" y="5028256"/>
              <a:ext cx="6124575" cy="0"/>
            </a:xfrm>
            <a:custGeom>
              <a:avLst/>
              <a:gdLst/>
              <a:ahLst/>
              <a:cxnLst/>
              <a:rect l="l" t="t" r="r" b="b"/>
              <a:pathLst>
                <a:path w="6124575" h="0">
                  <a:moveTo>
                    <a:pt x="0" y="0"/>
                  </a:moveTo>
                  <a:lnTo>
                    <a:pt x="6124575" y="0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699367" y="5399096"/>
              <a:ext cx="6124575" cy="0"/>
            </a:xfrm>
            <a:custGeom>
              <a:avLst/>
              <a:gdLst/>
              <a:ahLst/>
              <a:cxnLst/>
              <a:rect l="l" t="t" r="r" b="b"/>
              <a:pathLst>
                <a:path w="6124575" h="0">
                  <a:moveTo>
                    <a:pt x="0" y="0"/>
                  </a:moveTo>
                  <a:lnTo>
                    <a:pt x="6124575" y="0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699367" y="5769936"/>
              <a:ext cx="6124575" cy="0"/>
            </a:xfrm>
            <a:custGeom>
              <a:avLst/>
              <a:gdLst/>
              <a:ahLst/>
              <a:cxnLst/>
              <a:rect l="l" t="t" r="r" b="b"/>
              <a:pathLst>
                <a:path w="6124575" h="0">
                  <a:moveTo>
                    <a:pt x="0" y="0"/>
                  </a:moveTo>
                  <a:lnTo>
                    <a:pt x="6124575" y="0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713655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7809655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699367" y="4286576"/>
              <a:ext cx="6124575" cy="0"/>
            </a:xfrm>
            <a:custGeom>
              <a:avLst/>
              <a:gdLst/>
              <a:ahLst/>
              <a:cxnLst/>
              <a:rect l="l" t="t" r="r" b="b"/>
              <a:pathLst>
                <a:path w="6124575" h="0">
                  <a:moveTo>
                    <a:pt x="0" y="0"/>
                  </a:moveTo>
                  <a:lnTo>
                    <a:pt x="6124575" y="0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99367" y="6140776"/>
              <a:ext cx="6124575" cy="0"/>
            </a:xfrm>
            <a:custGeom>
              <a:avLst/>
              <a:gdLst/>
              <a:ahLst/>
              <a:cxnLst/>
              <a:rect l="l" t="t" r="r" b="b"/>
              <a:pathLst>
                <a:path w="6124575" h="0">
                  <a:moveTo>
                    <a:pt x="0" y="0"/>
                  </a:moveTo>
                  <a:lnTo>
                    <a:pt x="6124575" y="0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8" name="object 28"/>
          <p:cNvSpPr txBox="1"/>
          <p:nvPr/>
        </p:nvSpPr>
        <p:spPr>
          <a:xfrm>
            <a:off x="5888678" y="5046696"/>
            <a:ext cx="1786889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49275" algn="l"/>
                <a:tab pos="1049655" algn="l"/>
                <a:tab pos="1559560" algn="l"/>
              </a:tabLst>
            </a:pPr>
            <a:r>
              <a:rPr dirty="0" sz="1800" spc="-5" b="1">
                <a:latin typeface="Calibri"/>
                <a:cs typeface="Calibri"/>
              </a:rPr>
              <a:t>'</a:t>
            </a:r>
            <a:r>
              <a:rPr dirty="0" sz="1800" b="1">
                <a:latin typeface="Calibri"/>
                <a:cs typeface="Calibri"/>
              </a:rPr>
              <a:t>O'	</a:t>
            </a:r>
            <a:r>
              <a:rPr dirty="0" sz="1800" spc="-5" b="1">
                <a:latin typeface="Calibri"/>
                <a:cs typeface="Calibri"/>
              </a:rPr>
              <a:t>'L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'E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'S'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910167" y="5788275"/>
            <a:ext cx="74993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21970" algn="l"/>
              </a:tabLst>
            </a:pPr>
            <a:r>
              <a:rPr dirty="0" sz="1800" spc="-5" b="1">
                <a:latin typeface="Calibri"/>
                <a:cs typeface="Calibri"/>
              </a:rPr>
              <a:t>'E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'S'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165574" y="4208649"/>
            <a:ext cx="4986020" cy="1879600"/>
          </a:xfrm>
          <a:prstGeom prst="rect">
            <a:avLst/>
          </a:prstGeom>
        </p:spPr>
        <p:txBody>
          <a:bodyPr wrap="square" lIns="0" tIns="1092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860"/>
              </a:spcBef>
              <a:tabLst>
                <a:tab pos="847090" algn="l"/>
                <a:tab pos="2223770" algn="l"/>
                <a:tab pos="2705100" algn="l"/>
                <a:tab pos="3212465" algn="l"/>
                <a:tab pos="3740150" algn="l"/>
                <a:tab pos="4250055" algn="l"/>
              </a:tabLst>
            </a:pPr>
            <a:r>
              <a:rPr dirty="0" sz="1800" spc="-10">
                <a:latin typeface="Calibri"/>
                <a:cs typeface="Calibri"/>
              </a:rPr>
              <a:t>laboral	</a:t>
            </a:r>
            <a:r>
              <a:rPr dirty="0" sz="1800">
                <a:latin typeface="Calibri"/>
                <a:cs typeface="Calibri"/>
              </a:rPr>
              <a:t>0	</a:t>
            </a:r>
            <a:r>
              <a:rPr dirty="0" sz="1800" spc="-5" b="1">
                <a:latin typeface="Calibri"/>
                <a:cs typeface="Calibri"/>
              </a:rPr>
              <a:t>'L'	'U'	'N'	'E'	'S'</a:t>
            </a:r>
            <a:endParaRPr sz="1800">
              <a:latin typeface="Calibri"/>
              <a:cs typeface="Calibri"/>
            </a:endParaRPr>
          </a:p>
          <a:p>
            <a:pPr marL="847090">
              <a:lnSpc>
                <a:spcPct val="100000"/>
              </a:lnSpc>
              <a:spcBef>
                <a:spcPts val="760"/>
              </a:spcBef>
              <a:tabLst>
                <a:tab pos="2172335" algn="l"/>
                <a:tab pos="2710815" algn="l"/>
                <a:tab pos="3223895" algn="l"/>
                <a:tab pos="3740150" algn="l"/>
                <a:tab pos="4248785" algn="l"/>
                <a:tab pos="4758055" algn="l"/>
              </a:tabLst>
            </a:pPr>
            <a:r>
              <a:rPr dirty="0" sz="1800">
                <a:latin typeface="Calibri"/>
                <a:cs typeface="Calibri"/>
              </a:rPr>
              <a:t>1	</a:t>
            </a:r>
            <a:r>
              <a:rPr dirty="0" sz="1800" spc="-5" b="1">
                <a:latin typeface="Calibri"/>
                <a:cs typeface="Calibri"/>
              </a:rPr>
              <a:t>'M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</a:t>
            </a:r>
            <a:r>
              <a:rPr dirty="0" sz="1800" b="1">
                <a:latin typeface="Calibri"/>
                <a:cs typeface="Calibri"/>
              </a:rPr>
              <a:t>A'	</a:t>
            </a:r>
            <a:r>
              <a:rPr dirty="0" sz="1800" spc="-5" b="1">
                <a:latin typeface="Calibri"/>
                <a:cs typeface="Calibri"/>
              </a:rPr>
              <a:t>'R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</a:t>
            </a:r>
            <a:r>
              <a:rPr dirty="0" sz="1800" b="1">
                <a:latin typeface="Calibri"/>
                <a:cs typeface="Calibri"/>
              </a:rPr>
              <a:t>T'	</a:t>
            </a:r>
            <a:r>
              <a:rPr dirty="0" sz="1800" spc="-5" b="1">
                <a:latin typeface="Calibri"/>
                <a:cs typeface="Calibri"/>
              </a:rPr>
              <a:t>'E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'S'</a:t>
            </a:r>
            <a:endParaRPr sz="1800">
              <a:latin typeface="Calibri"/>
              <a:cs typeface="Calibri"/>
            </a:endParaRPr>
          </a:p>
          <a:p>
            <a:pPr marL="847725">
              <a:lnSpc>
                <a:spcPct val="100000"/>
              </a:lnSpc>
              <a:spcBef>
                <a:spcPts val="755"/>
              </a:spcBef>
              <a:tabLst>
                <a:tab pos="2172335" algn="l"/>
                <a:tab pos="2749550" algn="l"/>
                <a:tab pos="3232785" algn="l"/>
                <a:tab pos="3732529" algn="l"/>
                <a:tab pos="4244340" algn="l"/>
              </a:tabLst>
            </a:pPr>
            <a:r>
              <a:rPr dirty="0" sz="1800">
                <a:latin typeface="Calibri"/>
                <a:cs typeface="Calibri"/>
              </a:rPr>
              <a:t>2	</a:t>
            </a:r>
            <a:r>
              <a:rPr dirty="0" sz="1800" spc="-5" b="1">
                <a:latin typeface="Calibri"/>
                <a:cs typeface="Calibri"/>
              </a:rPr>
              <a:t>'M'	'I'	'E'	'R'	'C'</a:t>
            </a:r>
            <a:endParaRPr sz="1800">
              <a:latin typeface="Calibri"/>
              <a:cs typeface="Calibri"/>
            </a:endParaRPr>
          </a:p>
          <a:p>
            <a:pPr marL="847725">
              <a:lnSpc>
                <a:spcPct val="100000"/>
              </a:lnSpc>
              <a:spcBef>
                <a:spcPts val="760"/>
              </a:spcBef>
              <a:tabLst>
                <a:tab pos="2235200" algn="l"/>
                <a:tab pos="2705735" algn="l"/>
                <a:tab pos="3232785" algn="l"/>
                <a:tab pos="3729354" algn="l"/>
                <a:tab pos="4248785" algn="l"/>
                <a:tab pos="4758055" algn="l"/>
              </a:tabLst>
            </a:pPr>
            <a:r>
              <a:rPr dirty="0" sz="1800">
                <a:latin typeface="Calibri"/>
                <a:cs typeface="Calibri"/>
              </a:rPr>
              <a:t>3	</a:t>
            </a:r>
            <a:r>
              <a:rPr dirty="0" sz="1800" spc="-5" b="1">
                <a:latin typeface="Calibri"/>
                <a:cs typeface="Calibri"/>
              </a:rPr>
              <a:t>'J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'U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'E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'V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'E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'S'</a:t>
            </a:r>
            <a:endParaRPr sz="1800">
              <a:latin typeface="Calibri"/>
              <a:cs typeface="Calibri"/>
            </a:endParaRPr>
          </a:p>
          <a:p>
            <a:pPr marL="847725">
              <a:lnSpc>
                <a:spcPct val="100000"/>
              </a:lnSpc>
              <a:spcBef>
                <a:spcPts val="760"/>
              </a:spcBef>
              <a:tabLst>
                <a:tab pos="2205355" algn="l"/>
                <a:tab pos="2750185" algn="l"/>
                <a:tab pos="3232785" algn="l"/>
                <a:tab pos="3732529" algn="l"/>
                <a:tab pos="4229100" algn="l"/>
              </a:tabLst>
            </a:pPr>
            <a:r>
              <a:rPr dirty="0" sz="1800">
                <a:latin typeface="Calibri"/>
                <a:cs typeface="Calibri"/>
              </a:rPr>
              <a:t>4	</a:t>
            </a:r>
            <a:r>
              <a:rPr dirty="0" sz="1800" spc="-5" b="1">
                <a:latin typeface="Calibri"/>
                <a:cs typeface="Calibri"/>
              </a:rPr>
              <a:t>'V'	'I'	'E'	'R'	'N'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2434589" y="4438456"/>
            <a:ext cx="865505" cy="1567180"/>
            <a:chOff x="2434589" y="4438456"/>
            <a:chExt cx="865505" cy="1567180"/>
          </a:xfrm>
        </p:grpSpPr>
        <p:sp>
          <p:nvSpPr>
            <p:cNvPr id="32" name="object 32"/>
            <p:cNvSpPr/>
            <p:nvPr/>
          </p:nvSpPr>
          <p:spPr>
            <a:xfrm>
              <a:off x="2451353" y="4481322"/>
              <a:ext cx="777240" cy="0"/>
            </a:xfrm>
            <a:custGeom>
              <a:avLst/>
              <a:gdLst/>
              <a:ahLst/>
              <a:cxnLst/>
              <a:rect l="l" t="t" r="r" b="b"/>
              <a:pathLst>
                <a:path w="777239" h="0">
                  <a:moveTo>
                    <a:pt x="0" y="0"/>
                  </a:moveTo>
                  <a:lnTo>
                    <a:pt x="776706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213769" y="4438456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434589" y="4849368"/>
              <a:ext cx="777240" cy="0"/>
            </a:xfrm>
            <a:custGeom>
              <a:avLst/>
              <a:gdLst/>
              <a:ahLst/>
              <a:cxnLst/>
              <a:rect l="l" t="t" r="r" b="b"/>
              <a:pathLst>
                <a:path w="777239" h="0">
                  <a:moveTo>
                    <a:pt x="0" y="0"/>
                  </a:moveTo>
                  <a:lnTo>
                    <a:pt x="776706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97006" y="4806502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2451353" y="5216652"/>
              <a:ext cx="777240" cy="0"/>
            </a:xfrm>
            <a:custGeom>
              <a:avLst/>
              <a:gdLst/>
              <a:ahLst/>
              <a:cxnLst/>
              <a:rect l="l" t="t" r="r" b="b"/>
              <a:pathLst>
                <a:path w="777239" h="0">
                  <a:moveTo>
                    <a:pt x="0" y="0"/>
                  </a:moveTo>
                  <a:lnTo>
                    <a:pt x="776706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213769" y="5173785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2434589" y="5584698"/>
              <a:ext cx="777240" cy="0"/>
            </a:xfrm>
            <a:custGeom>
              <a:avLst/>
              <a:gdLst/>
              <a:ahLst/>
              <a:cxnLst/>
              <a:rect l="l" t="t" r="r" b="b"/>
              <a:pathLst>
                <a:path w="777239" h="0">
                  <a:moveTo>
                    <a:pt x="0" y="0"/>
                  </a:moveTo>
                  <a:lnTo>
                    <a:pt x="776706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197006" y="5541831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2434589" y="5962650"/>
              <a:ext cx="777240" cy="0"/>
            </a:xfrm>
            <a:custGeom>
              <a:avLst/>
              <a:gdLst/>
              <a:ahLst/>
              <a:cxnLst/>
              <a:rect l="l" t="t" r="r" b="b"/>
              <a:pathLst>
                <a:path w="777239" h="0">
                  <a:moveTo>
                    <a:pt x="0" y="0"/>
                  </a:moveTo>
                  <a:lnTo>
                    <a:pt x="776706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3197006" y="5919784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2" name="object 42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3" name="object 4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27</a:t>
            </a: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72883"/>
            <a:ext cx="7044055" cy="69596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400" spc="-50"/>
              <a:t>4.</a:t>
            </a:r>
            <a:r>
              <a:rPr dirty="0" sz="4400" spc="-140"/>
              <a:t> </a:t>
            </a:r>
            <a:r>
              <a:rPr dirty="0" sz="4400" spc="-105"/>
              <a:t>Punteros:</a:t>
            </a:r>
            <a:r>
              <a:rPr dirty="0" sz="4400" spc="-160"/>
              <a:t> </a:t>
            </a:r>
            <a:r>
              <a:rPr dirty="0" sz="4400" spc="-105"/>
              <a:t>punteros</a:t>
            </a:r>
            <a:r>
              <a:rPr dirty="0" sz="4400" spc="-165"/>
              <a:t> </a:t>
            </a:r>
            <a:r>
              <a:rPr dirty="0" sz="4400" spc="-5"/>
              <a:t>a</a:t>
            </a:r>
            <a:r>
              <a:rPr dirty="0" sz="4400" spc="-155"/>
              <a:t> </a:t>
            </a:r>
            <a:r>
              <a:rPr dirty="0" sz="4400" spc="-105"/>
              <a:t>punteros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9175" cy="8788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funciona 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similar 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otro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puntero. Éste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apunta</a:t>
            </a:r>
            <a:r>
              <a:rPr dirty="0" sz="20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otras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variables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usa</a:t>
            </a:r>
            <a:r>
              <a:rPr dirty="0" sz="20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mucha</a:t>
            </a:r>
            <a:r>
              <a:rPr dirty="0" sz="20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veces</a:t>
            </a:r>
            <a:r>
              <a:rPr dirty="0" sz="20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apuntar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un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array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char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42594" y="2916173"/>
            <a:ext cx="7424420" cy="64643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4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4"/>
              </a:spcBef>
            </a:pPr>
            <a:r>
              <a:rPr dirty="0" sz="1800">
                <a:latin typeface="Calibri"/>
                <a:cs typeface="Calibri"/>
              </a:rPr>
              <a:t>char* </a:t>
            </a:r>
            <a:r>
              <a:rPr dirty="0" sz="1800" spc="-5">
                <a:latin typeface="Calibri"/>
                <a:cs typeface="Calibri"/>
              </a:rPr>
              <a:t>laboral[5]</a:t>
            </a:r>
            <a:r>
              <a:rPr dirty="0" sz="1800">
                <a:latin typeface="Calibri"/>
                <a:cs typeface="Calibri"/>
              </a:rPr>
              <a:t> 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{"LUNES",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"MARTES",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"MIERCOLES",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"JUEVES",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"VIERNES"}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char**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ptr_laboral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laboral </a:t>
            </a:r>
            <a:r>
              <a:rPr dirty="0" sz="1800">
                <a:latin typeface="Calibri"/>
                <a:cs typeface="Calibri"/>
              </a:rPr>
              <a:t>;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685085" y="4258001"/>
            <a:ext cx="6153150" cy="1911350"/>
            <a:chOff x="1685085" y="4258001"/>
            <a:chExt cx="6153150" cy="1911350"/>
          </a:xfrm>
        </p:grpSpPr>
        <p:sp>
          <p:nvSpPr>
            <p:cNvPr id="7" name="object 7"/>
            <p:cNvSpPr/>
            <p:nvPr/>
          </p:nvSpPr>
          <p:spPr>
            <a:xfrm>
              <a:off x="2221661" y="4286580"/>
              <a:ext cx="508000" cy="1854200"/>
            </a:xfrm>
            <a:custGeom>
              <a:avLst/>
              <a:gdLst/>
              <a:ahLst/>
              <a:cxnLst/>
              <a:rect l="l" t="t" r="r" b="b"/>
              <a:pathLst>
                <a:path w="508000" h="1854200">
                  <a:moveTo>
                    <a:pt x="508000" y="0"/>
                  </a:moveTo>
                  <a:lnTo>
                    <a:pt x="0" y="0"/>
                  </a:lnTo>
                  <a:lnTo>
                    <a:pt x="0" y="370840"/>
                  </a:lnTo>
                  <a:lnTo>
                    <a:pt x="0" y="741680"/>
                  </a:lnTo>
                  <a:lnTo>
                    <a:pt x="0" y="1112520"/>
                  </a:lnTo>
                  <a:lnTo>
                    <a:pt x="0" y="1483360"/>
                  </a:lnTo>
                  <a:lnTo>
                    <a:pt x="0" y="1854200"/>
                  </a:lnTo>
                  <a:lnTo>
                    <a:pt x="508000" y="1854200"/>
                  </a:lnTo>
                  <a:lnTo>
                    <a:pt x="508000" y="370840"/>
                  </a:lnTo>
                  <a:lnTo>
                    <a:pt x="508000" y="0"/>
                  </a:lnTo>
                  <a:close/>
                </a:path>
              </a:pathLst>
            </a:custGeom>
            <a:solidFill>
              <a:srgbClr val="EF8C6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2221660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2729660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3237661" y="4286580"/>
              <a:ext cx="4572000" cy="1854200"/>
            </a:xfrm>
            <a:custGeom>
              <a:avLst/>
              <a:gdLst/>
              <a:ahLst/>
              <a:cxnLst/>
              <a:rect l="l" t="t" r="r" b="b"/>
              <a:pathLst>
                <a:path w="4572000" h="1854200">
                  <a:moveTo>
                    <a:pt x="507987" y="0"/>
                  </a:moveTo>
                  <a:lnTo>
                    <a:pt x="0" y="0"/>
                  </a:lnTo>
                  <a:lnTo>
                    <a:pt x="0" y="370840"/>
                  </a:lnTo>
                  <a:lnTo>
                    <a:pt x="0" y="741680"/>
                  </a:lnTo>
                  <a:lnTo>
                    <a:pt x="0" y="1112520"/>
                  </a:lnTo>
                  <a:lnTo>
                    <a:pt x="0" y="1483360"/>
                  </a:lnTo>
                  <a:lnTo>
                    <a:pt x="0" y="1854200"/>
                  </a:lnTo>
                  <a:lnTo>
                    <a:pt x="507987" y="1854200"/>
                  </a:lnTo>
                  <a:lnTo>
                    <a:pt x="507987" y="370840"/>
                  </a:lnTo>
                  <a:lnTo>
                    <a:pt x="507987" y="0"/>
                  </a:lnTo>
                  <a:close/>
                </a:path>
                <a:path w="4572000" h="1854200">
                  <a:moveTo>
                    <a:pt x="4572000" y="741680"/>
                  </a:moveTo>
                  <a:lnTo>
                    <a:pt x="4064000" y="741680"/>
                  </a:lnTo>
                  <a:lnTo>
                    <a:pt x="3556000" y="741680"/>
                  </a:lnTo>
                  <a:lnTo>
                    <a:pt x="3048000" y="741680"/>
                  </a:lnTo>
                  <a:lnTo>
                    <a:pt x="3048000" y="370840"/>
                  </a:lnTo>
                  <a:lnTo>
                    <a:pt x="2540000" y="370840"/>
                  </a:lnTo>
                  <a:lnTo>
                    <a:pt x="2540000" y="0"/>
                  </a:lnTo>
                  <a:lnTo>
                    <a:pt x="2032000" y="0"/>
                  </a:lnTo>
                  <a:lnTo>
                    <a:pt x="1524000" y="0"/>
                  </a:lnTo>
                  <a:lnTo>
                    <a:pt x="1016000" y="0"/>
                  </a:lnTo>
                  <a:lnTo>
                    <a:pt x="508000" y="0"/>
                  </a:lnTo>
                  <a:lnTo>
                    <a:pt x="508000" y="370840"/>
                  </a:lnTo>
                  <a:lnTo>
                    <a:pt x="508000" y="1854200"/>
                  </a:lnTo>
                  <a:lnTo>
                    <a:pt x="1016000" y="1854200"/>
                  </a:lnTo>
                  <a:lnTo>
                    <a:pt x="3556000" y="1854200"/>
                  </a:lnTo>
                  <a:lnTo>
                    <a:pt x="3556000" y="1483360"/>
                  </a:lnTo>
                  <a:lnTo>
                    <a:pt x="3048000" y="1483360"/>
                  </a:lnTo>
                  <a:lnTo>
                    <a:pt x="3048000" y="1112520"/>
                  </a:lnTo>
                  <a:lnTo>
                    <a:pt x="3556000" y="1112520"/>
                  </a:lnTo>
                  <a:lnTo>
                    <a:pt x="4064000" y="1112520"/>
                  </a:lnTo>
                  <a:lnTo>
                    <a:pt x="4572000" y="1112520"/>
                  </a:lnTo>
                  <a:lnTo>
                    <a:pt x="4572000" y="74168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3237660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3745659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4253659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4761659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5269659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5777659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6285659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6793659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301659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699373" y="4657416"/>
              <a:ext cx="6124575" cy="0"/>
            </a:xfrm>
            <a:custGeom>
              <a:avLst/>
              <a:gdLst/>
              <a:ahLst/>
              <a:cxnLst/>
              <a:rect l="l" t="t" r="r" b="b"/>
              <a:pathLst>
                <a:path w="6124575" h="0">
                  <a:moveTo>
                    <a:pt x="0" y="0"/>
                  </a:moveTo>
                  <a:lnTo>
                    <a:pt x="6124575" y="0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1699373" y="5028256"/>
              <a:ext cx="6124575" cy="0"/>
            </a:xfrm>
            <a:custGeom>
              <a:avLst/>
              <a:gdLst/>
              <a:ahLst/>
              <a:cxnLst/>
              <a:rect l="l" t="t" r="r" b="b"/>
              <a:pathLst>
                <a:path w="6124575" h="0">
                  <a:moveTo>
                    <a:pt x="0" y="0"/>
                  </a:moveTo>
                  <a:lnTo>
                    <a:pt x="6124575" y="0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699373" y="5399096"/>
              <a:ext cx="6124575" cy="0"/>
            </a:xfrm>
            <a:custGeom>
              <a:avLst/>
              <a:gdLst/>
              <a:ahLst/>
              <a:cxnLst/>
              <a:rect l="l" t="t" r="r" b="b"/>
              <a:pathLst>
                <a:path w="6124575" h="0">
                  <a:moveTo>
                    <a:pt x="0" y="0"/>
                  </a:moveTo>
                  <a:lnTo>
                    <a:pt x="6124575" y="0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699373" y="5769936"/>
              <a:ext cx="6124575" cy="0"/>
            </a:xfrm>
            <a:custGeom>
              <a:avLst/>
              <a:gdLst/>
              <a:ahLst/>
              <a:cxnLst/>
              <a:rect l="l" t="t" r="r" b="b"/>
              <a:pathLst>
                <a:path w="6124575" h="0">
                  <a:moveTo>
                    <a:pt x="0" y="0"/>
                  </a:moveTo>
                  <a:lnTo>
                    <a:pt x="6124575" y="0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713660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7809659" y="4272288"/>
              <a:ext cx="0" cy="1882775"/>
            </a:xfrm>
            <a:custGeom>
              <a:avLst/>
              <a:gdLst/>
              <a:ahLst/>
              <a:cxnLst/>
              <a:rect l="l" t="t" r="r" b="b"/>
              <a:pathLst>
                <a:path w="0" h="1882775">
                  <a:moveTo>
                    <a:pt x="0" y="0"/>
                  </a:moveTo>
                  <a:lnTo>
                    <a:pt x="0" y="1882774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699373" y="4286576"/>
              <a:ext cx="6124575" cy="0"/>
            </a:xfrm>
            <a:custGeom>
              <a:avLst/>
              <a:gdLst/>
              <a:ahLst/>
              <a:cxnLst/>
              <a:rect l="l" t="t" r="r" b="b"/>
              <a:pathLst>
                <a:path w="6124575" h="0">
                  <a:moveTo>
                    <a:pt x="0" y="0"/>
                  </a:moveTo>
                  <a:lnTo>
                    <a:pt x="6124575" y="0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99373" y="6140776"/>
              <a:ext cx="6124575" cy="0"/>
            </a:xfrm>
            <a:custGeom>
              <a:avLst/>
              <a:gdLst/>
              <a:ahLst/>
              <a:cxnLst/>
              <a:rect l="l" t="t" r="r" b="b"/>
              <a:pathLst>
                <a:path w="6124575" h="0">
                  <a:moveTo>
                    <a:pt x="0" y="0"/>
                  </a:moveTo>
                  <a:lnTo>
                    <a:pt x="6124575" y="0"/>
                  </a:lnTo>
                </a:path>
              </a:pathLst>
            </a:custGeom>
            <a:ln w="285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8" name="object 28"/>
          <p:cNvSpPr txBox="1"/>
          <p:nvPr/>
        </p:nvSpPr>
        <p:spPr>
          <a:xfrm>
            <a:off x="2000426" y="4305118"/>
            <a:ext cx="1416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0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377284" y="4305118"/>
            <a:ext cx="22663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93395" algn="l"/>
                <a:tab pos="1000760" algn="l"/>
                <a:tab pos="1528445" algn="l"/>
                <a:tab pos="2038350" algn="l"/>
              </a:tabLst>
            </a:pPr>
            <a:r>
              <a:rPr dirty="0" sz="1800" spc="-5" b="1">
                <a:latin typeface="Calibri"/>
                <a:cs typeface="Calibri"/>
              </a:rPr>
              <a:t>'L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'U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</a:t>
            </a:r>
            <a:r>
              <a:rPr dirty="0" sz="1800" b="1">
                <a:latin typeface="Calibri"/>
                <a:cs typeface="Calibri"/>
              </a:rPr>
              <a:t>N'	</a:t>
            </a:r>
            <a:r>
              <a:rPr dirty="0" sz="1800" spc="-5" b="1">
                <a:latin typeface="Calibri"/>
                <a:cs typeface="Calibri"/>
              </a:rPr>
              <a:t>'E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'S'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000426" y="4675907"/>
            <a:ext cx="1416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1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325391" y="4675907"/>
            <a:ext cx="282638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51180" algn="l"/>
                <a:tab pos="1064260" algn="l"/>
                <a:tab pos="1579880" algn="l"/>
                <a:tab pos="2088514" algn="l"/>
                <a:tab pos="2598420" algn="l"/>
              </a:tabLst>
            </a:pPr>
            <a:r>
              <a:rPr dirty="0" sz="1800" spc="-5" b="1">
                <a:latin typeface="Calibri"/>
                <a:cs typeface="Calibri"/>
              </a:rPr>
              <a:t>'M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</a:t>
            </a:r>
            <a:r>
              <a:rPr dirty="0" sz="1800" b="1">
                <a:latin typeface="Calibri"/>
                <a:cs typeface="Calibri"/>
              </a:rPr>
              <a:t>A'	</a:t>
            </a:r>
            <a:r>
              <a:rPr dirty="0" sz="1800" spc="-5" b="1">
                <a:latin typeface="Calibri"/>
                <a:cs typeface="Calibri"/>
              </a:rPr>
              <a:t>'R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</a:t>
            </a:r>
            <a:r>
              <a:rPr dirty="0" sz="1800" b="1">
                <a:latin typeface="Calibri"/>
                <a:cs typeface="Calibri"/>
              </a:rPr>
              <a:t>T'	</a:t>
            </a:r>
            <a:r>
              <a:rPr dirty="0" sz="1800" spc="-5" b="1">
                <a:latin typeface="Calibri"/>
                <a:cs typeface="Calibri"/>
              </a:rPr>
              <a:t>'E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'S'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000655" y="5046696"/>
            <a:ext cx="1416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2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325620" y="5046696"/>
            <a:ext cx="435038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89915" algn="l"/>
                <a:tab pos="1072515" algn="l"/>
                <a:tab pos="1572260" algn="l"/>
                <a:tab pos="2084070" algn="l"/>
                <a:tab pos="2575560" algn="l"/>
                <a:tab pos="3112135" algn="l"/>
                <a:tab pos="3612515" algn="l"/>
                <a:tab pos="4122420" algn="l"/>
              </a:tabLst>
            </a:pPr>
            <a:r>
              <a:rPr dirty="0" sz="1800" spc="-5" b="1">
                <a:latin typeface="Calibri"/>
                <a:cs typeface="Calibri"/>
              </a:rPr>
              <a:t>'M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'I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'E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'R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</a:t>
            </a:r>
            <a:r>
              <a:rPr dirty="0" sz="1800" b="1">
                <a:latin typeface="Calibri"/>
                <a:cs typeface="Calibri"/>
              </a:rPr>
              <a:t>C'	</a:t>
            </a:r>
            <a:r>
              <a:rPr dirty="0" sz="1800" spc="-5" b="1">
                <a:latin typeface="Calibri"/>
                <a:cs typeface="Calibri"/>
              </a:rPr>
              <a:t>'</a:t>
            </a:r>
            <a:r>
              <a:rPr dirty="0" sz="1800" b="1">
                <a:latin typeface="Calibri"/>
                <a:cs typeface="Calibri"/>
              </a:rPr>
              <a:t>O'	</a:t>
            </a:r>
            <a:r>
              <a:rPr dirty="0" sz="1800" spc="-5" b="1">
                <a:latin typeface="Calibri"/>
                <a:cs typeface="Calibri"/>
              </a:rPr>
              <a:t>'L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'E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'S'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000883" y="5417485"/>
            <a:ext cx="1416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388257" y="5417485"/>
            <a:ext cx="276352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83234" algn="l"/>
                <a:tab pos="1010285" algn="l"/>
                <a:tab pos="1506855" algn="l"/>
                <a:tab pos="2026285" algn="l"/>
                <a:tab pos="2535555" algn="l"/>
              </a:tabLst>
            </a:pPr>
            <a:r>
              <a:rPr dirty="0" sz="1800" spc="-5" b="1">
                <a:latin typeface="Calibri"/>
                <a:cs typeface="Calibri"/>
              </a:rPr>
              <a:t>'J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'U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'E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'V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'E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'S'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000883" y="5788275"/>
            <a:ext cx="1416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358767" y="5788275"/>
            <a:ext cx="330136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56895" algn="l"/>
                <a:tab pos="1039494" algn="l"/>
                <a:tab pos="1539240" algn="l"/>
                <a:tab pos="2035810" algn="l"/>
                <a:tab pos="2563495" algn="l"/>
                <a:tab pos="3073400" algn="l"/>
              </a:tabLst>
            </a:pPr>
            <a:r>
              <a:rPr dirty="0" sz="1800" spc="-5" b="1">
                <a:latin typeface="Calibri"/>
                <a:cs typeface="Calibri"/>
              </a:rPr>
              <a:t>'V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'I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'E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'R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</a:t>
            </a:r>
            <a:r>
              <a:rPr dirty="0" sz="1800" b="1">
                <a:latin typeface="Calibri"/>
                <a:cs typeface="Calibri"/>
              </a:rPr>
              <a:t>N'	</a:t>
            </a:r>
            <a:r>
              <a:rPr dirty="0" sz="1800" spc="-5" b="1">
                <a:latin typeface="Calibri"/>
                <a:cs typeface="Calibri"/>
              </a:rPr>
              <a:t>'E</a:t>
            </a:r>
            <a:r>
              <a:rPr dirty="0" sz="1800" b="1">
                <a:latin typeface="Calibri"/>
                <a:cs typeface="Calibri"/>
              </a:rPr>
              <a:t>'	</a:t>
            </a:r>
            <a:r>
              <a:rPr dirty="0" sz="1800" spc="-5" b="1">
                <a:latin typeface="Calibri"/>
                <a:cs typeface="Calibri"/>
              </a:rPr>
              <a:t>'S'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098267" y="3925642"/>
            <a:ext cx="6667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laboral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770381" y="4286250"/>
            <a:ext cx="2529205" cy="1719580"/>
            <a:chOff x="770381" y="4286250"/>
            <a:chExt cx="2529205" cy="1719580"/>
          </a:xfrm>
        </p:grpSpPr>
        <p:sp>
          <p:nvSpPr>
            <p:cNvPr id="40" name="object 40"/>
            <p:cNvSpPr/>
            <p:nvPr/>
          </p:nvSpPr>
          <p:spPr>
            <a:xfrm>
              <a:off x="2451354" y="4481321"/>
              <a:ext cx="777240" cy="0"/>
            </a:xfrm>
            <a:custGeom>
              <a:avLst/>
              <a:gdLst/>
              <a:ahLst/>
              <a:cxnLst/>
              <a:rect l="l" t="t" r="r" b="b"/>
              <a:pathLst>
                <a:path w="777239" h="0">
                  <a:moveTo>
                    <a:pt x="0" y="0"/>
                  </a:moveTo>
                  <a:lnTo>
                    <a:pt x="776706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3213769" y="4438456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2434589" y="4849368"/>
              <a:ext cx="777240" cy="0"/>
            </a:xfrm>
            <a:custGeom>
              <a:avLst/>
              <a:gdLst/>
              <a:ahLst/>
              <a:cxnLst/>
              <a:rect l="l" t="t" r="r" b="b"/>
              <a:pathLst>
                <a:path w="777239" h="0">
                  <a:moveTo>
                    <a:pt x="0" y="0"/>
                  </a:moveTo>
                  <a:lnTo>
                    <a:pt x="776706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3197006" y="4806502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2451354" y="5216652"/>
              <a:ext cx="777240" cy="0"/>
            </a:xfrm>
            <a:custGeom>
              <a:avLst/>
              <a:gdLst/>
              <a:ahLst/>
              <a:cxnLst/>
              <a:rect l="l" t="t" r="r" b="b"/>
              <a:pathLst>
                <a:path w="777239" h="0">
                  <a:moveTo>
                    <a:pt x="0" y="0"/>
                  </a:moveTo>
                  <a:lnTo>
                    <a:pt x="776706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3213769" y="5173785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2434589" y="5584697"/>
              <a:ext cx="777240" cy="0"/>
            </a:xfrm>
            <a:custGeom>
              <a:avLst/>
              <a:gdLst/>
              <a:ahLst/>
              <a:cxnLst/>
              <a:rect l="l" t="t" r="r" b="b"/>
              <a:pathLst>
                <a:path w="777239" h="0">
                  <a:moveTo>
                    <a:pt x="0" y="0"/>
                  </a:moveTo>
                  <a:lnTo>
                    <a:pt x="776706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3197006" y="5541831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2434589" y="5962650"/>
              <a:ext cx="777240" cy="0"/>
            </a:xfrm>
            <a:custGeom>
              <a:avLst/>
              <a:gdLst/>
              <a:ahLst/>
              <a:cxnLst/>
              <a:rect l="l" t="t" r="r" b="b"/>
              <a:pathLst>
                <a:path w="777239" h="0">
                  <a:moveTo>
                    <a:pt x="0" y="0"/>
                  </a:moveTo>
                  <a:lnTo>
                    <a:pt x="776706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3197006" y="5919784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70381" y="4286250"/>
              <a:ext cx="539750" cy="369570"/>
            </a:xfrm>
            <a:custGeom>
              <a:avLst/>
              <a:gdLst/>
              <a:ahLst/>
              <a:cxnLst/>
              <a:rect l="l" t="t" r="r" b="b"/>
              <a:pathLst>
                <a:path w="539750" h="369570">
                  <a:moveTo>
                    <a:pt x="539495" y="0"/>
                  </a:moveTo>
                  <a:lnTo>
                    <a:pt x="0" y="0"/>
                  </a:lnTo>
                  <a:lnTo>
                    <a:pt x="0" y="369569"/>
                  </a:lnTo>
                  <a:lnTo>
                    <a:pt x="539495" y="369569"/>
                  </a:lnTo>
                  <a:lnTo>
                    <a:pt x="539495" y="0"/>
                  </a:lnTo>
                  <a:close/>
                </a:path>
              </a:pathLst>
            </a:custGeom>
            <a:solidFill>
              <a:srgbClr val="FAD9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1050797" y="4471415"/>
              <a:ext cx="777240" cy="0"/>
            </a:xfrm>
            <a:custGeom>
              <a:avLst/>
              <a:gdLst/>
              <a:ahLst/>
              <a:cxnLst/>
              <a:rect l="l" t="t" r="r" b="b"/>
              <a:pathLst>
                <a:path w="777239" h="0">
                  <a:moveTo>
                    <a:pt x="0" y="0"/>
                  </a:moveTo>
                  <a:lnTo>
                    <a:pt x="776706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1813214" y="4428550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3" name="object 53"/>
          <p:cNvSpPr txBox="1"/>
          <p:nvPr/>
        </p:nvSpPr>
        <p:spPr>
          <a:xfrm>
            <a:off x="506808" y="4683380"/>
            <a:ext cx="10560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pt</a:t>
            </a:r>
            <a:r>
              <a:rPr dirty="0" sz="1800">
                <a:latin typeface="Calibri"/>
                <a:cs typeface="Calibri"/>
              </a:rPr>
              <a:t>r</a:t>
            </a:r>
            <a:r>
              <a:rPr dirty="0" sz="1800" spc="-5">
                <a:latin typeface="Calibri"/>
                <a:cs typeface="Calibri"/>
              </a:rPr>
              <a:t>_</a:t>
            </a:r>
            <a:r>
              <a:rPr dirty="0" sz="1800">
                <a:latin typeface="Calibri"/>
                <a:cs typeface="Calibri"/>
              </a:rPr>
              <a:t>lab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35">
                <a:latin typeface="Calibri"/>
                <a:cs typeface="Calibri"/>
              </a:rPr>
              <a:t>r</a:t>
            </a:r>
            <a:r>
              <a:rPr dirty="0" sz="1800">
                <a:latin typeface="Calibri"/>
                <a:cs typeface="Calibri"/>
              </a:rPr>
              <a:t>al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28</a:t>
            </a: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43191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35"/>
              <a:t>P</a:t>
            </a:r>
            <a:r>
              <a:rPr dirty="0" spc="-95"/>
              <a:t>u</a:t>
            </a:r>
            <a:r>
              <a:rPr dirty="0" spc="-140"/>
              <a:t>n</a:t>
            </a:r>
            <a:r>
              <a:rPr dirty="0" spc="-130"/>
              <a:t>t</a:t>
            </a:r>
            <a:r>
              <a:rPr dirty="0" spc="-100"/>
              <a:t>e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85"/>
              <a:t>a</a:t>
            </a:r>
            <a:r>
              <a:rPr dirty="0" spc="-90"/>
              <a:t>c</a:t>
            </a:r>
            <a:r>
              <a:rPr dirty="0" spc="-95"/>
              <a:t>c</a:t>
            </a:r>
            <a:r>
              <a:rPr dirty="0" spc="-100"/>
              <a:t>e</a:t>
            </a:r>
            <a:r>
              <a:rPr dirty="0" spc="-85"/>
              <a:t>s</a:t>
            </a:r>
            <a:r>
              <a:rPr dirty="0"/>
              <a:t>o</a:t>
            </a:r>
            <a:r>
              <a:rPr dirty="0" spc="-190"/>
              <a:t> </a:t>
            </a:r>
            <a:r>
              <a:rPr dirty="0"/>
              <a:t>a</a:t>
            </a:r>
            <a:r>
              <a:rPr dirty="0" spc="-155"/>
              <a:t> </a:t>
            </a:r>
            <a:r>
              <a:rPr dirty="0" spc="-135"/>
              <a:t>s</a:t>
            </a:r>
            <a:r>
              <a:rPr dirty="0" spc="-75"/>
              <a:t>t</a:t>
            </a:r>
            <a:r>
              <a:rPr dirty="0" spc="-80"/>
              <a:t>r</a:t>
            </a:r>
            <a:r>
              <a:rPr dirty="0" spc="-95"/>
              <a:t>uct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011426" y="1836842"/>
            <a:ext cx="73679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1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65">
                <a:solidFill>
                  <a:srgbClr val="3E3E3E"/>
                </a:solidFill>
                <a:latin typeface="Calibri"/>
                <a:cs typeface="Calibri"/>
              </a:rPr>
              <a:t>Ya</a:t>
            </a:r>
            <a:r>
              <a:rPr dirty="0" sz="18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sabemos</a:t>
            </a:r>
            <a:r>
              <a:rPr dirty="0" sz="18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8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8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acceder</a:t>
            </a:r>
            <a:r>
              <a:rPr dirty="0" sz="18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8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8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elementro</a:t>
            </a:r>
            <a:r>
              <a:rPr dirty="0" sz="18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8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estructura,</a:t>
            </a:r>
            <a:r>
              <a:rPr dirty="0" sz="18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8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utiliza</a:t>
            </a:r>
            <a:r>
              <a:rPr dirty="0" sz="18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29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194306" y="2083730"/>
            <a:ext cx="27870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punto.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ejemplo: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11426" y="3052995"/>
            <a:ext cx="57677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1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25">
                <a:solidFill>
                  <a:srgbClr val="3E3E3E"/>
                </a:solidFill>
                <a:latin typeface="Calibri"/>
                <a:cs typeface="Calibri"/>
              </a:rPr>
              <a:t>Pero,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¿qué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ocurre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persona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structura?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11426" y="4022259"/>
            <a:ext cx="62725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1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este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caso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aplicando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25">
                <a:solidFill>
                  <a:srgbClr val="3E3E3E"/>
                </a:solidFill>
                <a:latin typeface="Calibri"/>
                <a:cs typeface="Calibri"/>
              </a:rPr>
              <a:t>anterior,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acceso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haría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como: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11426" y="4813214"/>
            <a:ext cx="273367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1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20">
                <a:solidFill>
                  <a:srgbClr val="3E3E3E"/>
                </a:solidFill>
                <a:latin typeface="Calibri"/>
                <a:cs typeface="Calibri"/>
              </a:rPr>
              <a:t>Pero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 existe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alternativa: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11426" y="5604171"/>
            <a:ext cx="7369175" cy="546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5580" indent="-182880">
              <a:lnSpc>
                <a:spcPts val="2050"/>
              </a:lnSpc>
              <a:spcBef>
                <a:spcPts val="1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Ambos</a:t>
            </a:r>
            <a:r>
              <a:rPr dirty="0" sz="18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métodos</a:t>
            </a:r>
            <a:r>
              <a:rPr dirty="0" sz="18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18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equivalentes</a:t>
            </a:r>
            <a:r>
              <a:rPr dirty="0" sz="18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8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intercambiables.</a:t>
            </a:r>
            <a:r>
              <a:rPr dirty="0" sz="18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1800" spc="5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3E3E3E"/>
                </a:solidFill>
                <a:latin typeface="Calibri"/>
                <a:cs typeface="Calibri"/>
              </a:rPr>
              <a:t>-&gt;</a:t>
            </a:r>
            <a:r>
              <a:rPr dirty="0" sz="1800" spc="5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30" b="1">
                <a:solidFill>
                  <a:srgbClr val="3E3E3E"/>
                </a:solidFill>
                <a:latin typeface="Calibri"/>
                <a:cs typeface="Calibri"/>
              </a:rPr>
              <a:t>ATRIBUTO</a:t>
            </a:r>
            <a:endParaRPr sz="1800">
              <a:latin typeface="Calibri"/>
              <a:cs typeface="Calibri"/>
            </a:endParaRPr>
          </a:p>
          <a:p>
            <a:pPr marL="194945">
              <a:lnSpc>
                <a:spcPts val="2050"/>
              </a:lnSpc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método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abreviado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 b="1">
                <a:solidFill>
                  <a:srgbClr val="3E3E3E"/>
                </a:solidFill>
                <a:latin typeface="Calibri"/>
                <a:cs typeface="Calibri"/>
              </a:rPr>
              <a:t>(*PUNTERO).ATRIBUTO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42416" y="3522726"/>
            <a:ext cx="7059295" cy="33909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128270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struct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persona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*ptr_persona1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(struct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persona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*)malloc(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sizeof(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struct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persona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)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);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926580" y="2186939"/>
            <a:ext cx="2005964" cy="95440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5"/>
              </a:spcBef>
            </a:pPr>
            <a:r>
              <a:rPr dirty="0" sz="1400" spc="-10">
                <a:latin typeface="Calibri"/>
                <a:cs typeface="Calibri"/>
              </a:rPr>
              <a:t>struct</a:t>
            </a:r>
            <a:r>
              <a:rPr dirty="0" sz="1400" spc="-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persona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640" marR="18796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char </a:t>
            </a:r>
            <a:r>
              <a:rPr dirty="0" sz="1400" spc="-10">
                <a:latin typeface="Calibri"/>
                <a:cs typeface="Calibri"/>
              </a:rPr>
              <a:t>nombre[50]; </a:t>
            </a:r>
            <a:r>
              <a:rPr dirty="0" sz="1400" spc="-3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edad;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  <a:spcBef>
                <a:spcPts val="5"/>
              </a:spcBef>
            </a:pPr>
            <a:r>
              <a:rPr dirty="0" sz="1400" spc="-10">
                <a:latin typeface="Calibri"/>
                <a:cs typeface="Calibri"/>
              </a:rPr>
              <a:t>};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393947" y="2410967"/>
            <a:ext cx="2356485" cy="5848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19" rIns="0" bIns="0" rtlCol="0" vert="horz">
            <a:spAutoFit/>
          </a:bodyPr>
          <a:lstStyle/>
          <a:p>
            <a:pPr marL="91440" marR="198120">
              <a:lnSpc>
                <a:spcPct val="100000"/>
              </a:lnSpc>
              <a:spcBef>
                <a:spcPts val="259"/>
              </a:spcBef>
            </a:pPr>
            <a:r>
              <a:rPr dirty="0" sz="1600" spc="-10">
                <a:latin typeface="Calibri"/>
                <a:cs typeface="Calibri"/>
              </a:rPr>
              <a:t>struct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persona persona1;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persona1.edad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50;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304032" y="4400550"/>
            <a:ext cx="2581910" cy="33845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161925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(*ptr_persona1).edad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50;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281171" y="5193791"/>
            <a:ext cx="2581910" cy="33909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172085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ptr_persona1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-&gt;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edad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5">
                <a:latin typeface="Calibri"/>
                <a:cs typeface="Calibri"/>
              </a:rPr>
              <a:t> 50;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72883"/>
            <a:ext cx="7062470" cy="69596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400" spc="-95"/>
              <a:t>4</a:t>
            </a:r>
            <a:r>
              <a:rPr dirty="0" sz="4400" spc="-5"/>
              <a:t>.</a:t>
            </a:r>
            <a:r>
              <a:rPr dirty="0" sz="4400" spc="-140"/>
              <a:t> </a:t>
            </a:r>
            <a:r>
              <a:rPr dirty="0" sz="4400" spc="-135"/>
              <a:t>P</a:t>
            </a:r>
            <a:r>
              <a:rPr dirty="0" sz="4400" spc="-100"/>
              <a:t>u</a:t>
            </a:r>
            <a:r>
              <a:rPr dirty="0" sz="4400" spc="-145"/>
              <a:t>n</a:t>
            </a:r>
            <a:r>
              <a:rPr dirty="0" sz="4400" spc="-120"/>
              <a:t>t</a:t>
            </a:r>
            <a:r>
              <a:rPr dirty="0" sz="4400" spc="-100"/>
              <a:t>e</a:t>
            </a:r>
            <a:r>
              <a:rPr dirty="0" sz="4400" spc="-165"/>
              <a:t>r</a:t>
            </a:r>
            <a:r>
              <a:rPr dirty="0" sz="4400" spc="-100"/>
              <a:t>o</a:t>
            </a:r>
            <a:r>
              <a:rPr dirty="0" sz="4400" spc="-80"/>
              <a:t>s</a:t>
            </a:r>
            <a:r>
              <a:rPr dirty="0" sz="4400" spc="-5"/>
              <a:t>:</a:t>
            </a:r>
            <a:r>
              <a:rPr dirty="0" sz="4400" spc="-160"/>
              <a:t> </a:t>
            </a:r>
            <a:r>
              <a:rPr dirty="0" sz="4400" spc="-90"/>
              <a:t>p</a:t>
            </a:r>
            <a:r>
              <a:rPr dirty="0" sz="4400" spc="-170"/>
              <a:t>r</a:t>
            </a:r>
            <a:r>
              <a:rPr dirty="0" sz="4400" spc="-105"/>
              <a:t>ob</a:t>
            </a:r>
            <a:r>
              <a:rPr dirty="0" sz="4400" spc="-80"/>
              <a:t>l</a:t>
            </a:r>
            <a:r>
              <a:rPr dirty="0" sz="4400" spc="-95"/>
              <a:t>e</a:t>
            </a:r>
            <a:r>
              <a:rPr dirty="0" sz="4400" spc="-120"/>
              <a:t>m</a:t>
            </a:r>
            <a:r>
              <a:rPr dirty="0" sz="4400" spc="-90"/>
              <a:t>a</a:t>
            </a:r>
            <a:r>
              <a:rPr dirty="0" sz="4400" spc="-5"/>
              <a:t>s</a:t>
            </a:r>
            <a:r>
              <a:rPr dirty="0" sz="4400" spc="-165"/>
              <a:t> </a:t>
            </a:r>
            <a:r>
              <a:rPr dirty="0" sz="4400" spc="-125"/>
              <a:t>c</a:t>
            </a:r>
            <a:r>
              <a:rPr dirty="0" sz="4400" spc="-95"/>
              <a:t>o</a:t>
            </a:r>
            <a:r>
              <a:rPr dirty="0" sz="4400" spc="-125"/>
              <a:t>m</a:t>
            </a:r>
            <a:r>
              <a:rPr dirty="0" sz="4400" spc="-100"/>
              <a:t>un</a:t>
            </a:r>
            <a:r>
              <a:rPr dirty="0" sz="4400" spc="-90"/>
              <a:t>e</a:t>
            </a:r>
            <a:r>
              <a:rPr dirty="0" sz="4400" spc="-5"/>
              <a:t>s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582549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52729" indent="-240029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252095" algn="l"/>
                <a:tab pos="252729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Olvidar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poner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ampersand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&amp;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inicializar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234350"/>
            <a:ext cx="7367905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252095" algn="l"/>
                <a:tab pos="252729" algn="l"/>
              </a:tabLst>
            </a:pPr>
            <a:r>
              <a:rPr dirty="0"/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punteros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tienen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declarados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según</a:t>
            </a:r>
            <a:r>
              <a:rPr dirty="0" sz="20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apuntan: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216152" y="2393442"/>
            <a:ext cx="6757670" cy="64643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edad</a:t>
            </a:r>
            <a:r>
              <a:rPr dirty="0" sz="1800">
                <a:latin typeface="Calibri"/>
                <a:cs typeface="Calibri"/>
              </a:rPr>
              <a:t> =</a:t>
            </a:r>
            <a:r>
              <a:rPr dirty="0" sz="1800" spc="-5">
                <a:latin typeface="Calibri"/>
                <a:cs typeface="Calibri"/>
              </a:rPr>
              <a:t> 20;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*ptr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edad;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Hay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que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apuntar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 la </a:t>
            </a:r>
            <a:r>
              <a:rPr dirty="0" sz="1800" spc="-5">
                <a:latin typeface="Calibri"/>
                <a:cs typeface="Calibri"/>
              </a:rPr>
              <a:t>dirección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 </a:t>
            </a:r>
            <a:r>
              <a:rPr dirty="0" sz="1800" spc="-5">
                <a:latin typeface="Calibri"/>
                <a:cs typeface="Calibri"/>
              </a:rPr>
              <a:t>variable &amp;edad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30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216152" y="4029455"/>
            <a:ext cx="7193280" cy="64643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0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edad</a:t>
            </a:r>
            <a:r>
              <a:rPr dirty="0" sz="1800">
                <a:latin typeface="Calibri"/>
                <a:cs typeface="Calibri"/>
              </a:rPr>
              <a:t> =</a:t>
            </a:r>
            <a:r>
              <a:rPr dirty="0" sz="1800" spc="-5">
                <a:latin typeface="Calibri"/>
                <a:cs typeface="Calibri"/>
              </a:rPr>
              <a:t> 20;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char </a:t>
            </a:r>
            <a:r>
              <a:rPr dirty="0" sz="1800" spc="-5">
                <a:latin typeface="Calibri"/>
                <a:cs typeface="Calibri"/>
              </a:rPr>
              <a:t>*ptr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&amp;edad;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Debe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apuntar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 1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byte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pero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intenta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apuntar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4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bytes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274820" cy="4054475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Arrays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Strings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Datos</a:t>
            </a:r>
            <a:r>
              <a:rPr dirty="0" sz="3600" spc="-5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estructurados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Punteros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31</a:t>
            </a: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96672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5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F</a:t>
            </a:r>
            <a:r>
              <a:rPr dirty="0" spc="-90"/>
              <a:t>u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o</a:t>
            </a:r>
            <a:r>
              <a:rPr dirty="0" spc="-100"/>
              <a:t>n</a:t>
            </a:r>
            <a:r>
              <a:rPr dirty="0" spc="-95"/>
              <a:t>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502856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tienen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formato: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508670"/>
            <a:ext cx="7368540" cy="115316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310" marR="5080" indent="-18224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Cuando se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invoca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función se asignan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sus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parámetros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comienza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ejecutar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cuerpo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hasta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llega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final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encuentra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instrucción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return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.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función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devuelve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resultado,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instrucción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debe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seguida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dato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devolver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658873" y="4800600"/>
            <a:ext cx="2901315" cy="1385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70"/>
              </a:spcBef>
            </a:pP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suma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(int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numero1,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numero2)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 spc="-3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suma=0;</a:t>
            </a:r>
            <a:endParaRPr sz="1400">
              <a:latin typeface="Calibri"/>
              <a:cs typeface="Calibri"/>
            </a:endParaRPr>
          </a:p>
          <a:p>
            <a:pPr marL="548640" marR="25082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suma = </a:t>
            </a:r>
            <a:r>
              <a:rPr dirty="0" sz="1400" spc="-10">
                <a:latin typeface="Calibri"/>
                <a:cs typeface="Calibri"/>
              </a:rPr>
              <a:t>numero1 </a:t>
            </a:r>
            <a:r>
              <a:rPr dirty="0" sz="1400" spc="-5">
                <a:latin typeface="Calibri"/>
                <a:cs typeface="Calibri"/>
              </a:rPr>
              <a:t>+ </a:t>
            </a:r>
            <a:r>
              <a:rPr dirty="0" sz="1400" spc="-10">
                <a:latin typeface="Calibri"/>
                <a:cs typeface="Calibri"/>
              </a:rPr>
              <a:t>numero2;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return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suma;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32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656588" y="2363723"/>
            <a:ext cx="5831205" cy="95440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70"/>
              </a:spcBef>
            </a:pPr>
            <a:r>
              <a:rPr dirty="0" sz="1400" spc="-5">
                <a:latin typeface="Calibri"/>
                <a:cs typeface="Calibri"/>
              </a:rPr>
              <a:t>tipo_del_resultado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NOMBRE(tipo_param1</a:t>
            </a:r>
            <a:r>
              <a:rPr dirty="0" sz="1400" spc="3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param1,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tipo_param2</a:t>
            </a:r>
            <a:r>
              <a:rPr dirty="0" sz="1400" spc="3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param2,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...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)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/*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Cuerpo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 la función */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613147" y="4800600"/>
            <a:ext cx="2901315" cy="95504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70"/>
              </a:spcBef>
            </a:pP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suma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(int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numero1,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numero2)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return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numero1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+</a:t>
            </a:r>
            <a:r>
              <a:rPr dirty="0" sz="1400" spc="-10">
                <a:latin typeface="Calibri"/>
                <a:cs typeface="Calibri"/>
              </a:rPr>
              <a:t> numero2;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94931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5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F</a:t>
            </a:r>
            <a:r>
              <a:rPr dirty="0" spc="-90"/>
              <a:t>u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o</a:t>
            </a:r>
            <a:r>
              <a:rPr dirty="0" spc="-100"/>
              <a:t>n</a:t>
            </a:r>
            <a:r>
              <a:rPr dirty="0" spc="-95"/>
              <a:t>e</a:t>
            </a:r>
            <a:r>
              <a:rPr dirty="0" spc="-90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pa</a:t>
            </a:r>
            <a:r>
              <a:rPr dirty="0" spc="-175"/>
              <a:t>r</a:t>
            </a:r>
            <a:r>
              <a:rPr dirty="0" spc="-95"/>
              <a:t>á</a:t>
            </a:r>
            <a:r>
              <a:rPr dirty="0" spc="-125"/>
              <a:t>m</a:t>
            </a:r>
            <a:r>
              <a:rPr dirty="0" spc="-120"/>
              <a:t>e</a:t>
            </a:r>
            <a:r>
              <a:rPr dirty="0" spc="-80"/>
              <a:t>t</a:t>
            </a:r>
            <a:r>
              <a:rPr dirty="0" spc="-180"/>
              <a:t>r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76910"/>
            <a:ext cx="7369175" cy="1611630"/>
          </a:xfrm>
          <a:prstGeom prst="rect">
            <a:avLst/>
          </a:prstGeom>
        </p:spPr>
        <p:txBody>
          <a:bodyPr wrap="square" lIns="0" tIns="72390" rIns="0" bIns="0" rtlCol="0" vert="horz">
            <a:spAutoFit/>
          </a:bodyPr>
          <a:lstStyle/>
          <a:p>
            <a:pPr marL="247650" indent="-235585">
              <a:lnSpc>
                <a:spcPct val="100000"/>
              </a:lnSpc>
              <a:spcBef>
                <a:spcPts val="570"/>
              </a:spcBef>
              <a:buClr>
                <a:srgbClr val="D34817"/>
              </a:buClr>
              <a:buFont typeface="Arial"/>
              <a:buChar char="•"/>
              <a:tabLst>
                <a:tab pos="247650" algn="l"/>
                <a:tab pos="248285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pasan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18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tipos:</a:t>
            </a:r>
            <a:endParaRPr sz="1800">
              <a:latin typeface="Calibri"/>
              <a:cs typeface="Calibri"/>
            </a:endParaRPr>
          </a:p>
          <a:p>
            <a:pPr algn="just" lvl="1" marL="560705" marR="5715" indent="-182880">
              <a:lnSpc>
                <a:spcPts val="173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 valor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recibe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copia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variable,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cualquier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modificación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solo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afectará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dicha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copia,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modifica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original</a:t>
            </a:r>
            <a:endParaRPr sz="1600">
              <a:latin typeface="Calibri"/>
              <a:cs typeface="Calibri"/>
            </a:endParaRPr>
          </a:p>
          <a:p>
            <a:pPr algn="just" lvl="1" marL="561340" marR="5080" indent="-183515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Por referencia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función recibe 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variable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original. En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este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caso,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realizamos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algún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cambio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parámetro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función,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sí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modifica la variable original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. En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caso 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 pasar un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puntero,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bien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referencia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la variable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&amp;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461009" y="3848861"/>
            <a:ext cx="2338705" cy="224663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548640" marR="488315" indent="-457200">
              <a:lnSpc>
                <a:spcPct val="100000"/>
              </a:lnSpc>
              <a:spcBef>
                <a:spcPts val="265"/>
              </a:spcBef>
            </a:pPr>
            <a:r>
              <a:rPr dirty="0" sz="1400" spc="-10">
                <a:latin typeface="Calibri"/>
                <a:cs typeface="Calibri"/>
              </a:rPr>
              <a:t>void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incremento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(int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n)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n++;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int </a:t>
            </a:r>
            <a:r>
              <a:rPr dirty="0" sz="1400" spc="-5">
                <a:latin typeface="Calibri"/>
                <a:cs typeface="Calibri"/>
              </a:rPr>
              <a:t>main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(void) {</a:t>
            </a:r>
            <a:endParaRPr sz="1400">
              <a:latin typeface="Calibri"/>
              <a:cs typeface="Calibri"/>
            </a:endParaRPr>
          </a:p>
          <a:p>
            <a:pPr marL="548640" marR="20764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numero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0; 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incremento(numero);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printf("%d", </a:t>
            </a:r>
            <a:r>
              <a:rPr dirty="0" sz="1400" spc="-10">
                <a:latin typeface="Calibri"/>
                <a:cs typeface="Calibri"/>
              </a:rPr>
              <a:t>numero);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return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0;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  <a:spcBef>
                <a:spcPts val="5"/>
              </a:spcBef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33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344411" y="3848861"/>
            <a:ext cx="2338705" cy="224663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5"/>
              </a:spcBef>
            </a:pPr>
            <a:r>
              <a:rPr dirty="0" sz="1400" spc="-10">
                <a:latin typeface="Calibri"/>
                <a:cs typeface="Calibri"/>
              </a:rPr>
              <a:t>void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incremento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(int*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n) {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*n+=10;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int </a:t>
            </a:r>
            <a:r>
              <a:rPr dirty="0" sz="1400" spc="-5">
                <a:latin typeface="Calibri"/>
                <a:cs typeface="Calibri"/>
              </a:rPr>
              <a:t>main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(void) {</a:t>
            </a:r>
            <a:endParaRPr sz="1400">
              <a:latin typeface="Calibri"/>
              <a:cs typeface="Calibri"/>
            </a:endParaRPr>
          </a:p>
          <a:p>
            <a:pPr marL="548640" marR="10668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numero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0; 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incremento(&amp;numero);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printf("%d", </a:t>
            </a:r>
            <a:r>
              <a:rPr dirty="0" sz="1400" spc="-10">
                <a:latin typeface="Calibri"/>
                <a:cs typeface="Calibri"/>
              </a:rPr>
              <a:t>numero); </a:t>
            </a:r>
            <a:r>
              <a:rPr dirty="0" sz="1400" spc="-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return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0;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  <a:spcBef>
                <a:spcPts val="5"/>
              </a:spcBef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383569" y="3497875"/>
            <a:ext cx="40043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258695" algn="l"/>
              </a:tabLst>
            </a:pPr>
            <a:r>
              <a:rPr dirty="0" baseline="1543" sz="2700" spc="-15">
                <a:latin typeface="Calibri"/>
                <a:cs typeface="Calibri"/>
              </a:rPr>
              <a:t>valor	</a:t>
            </a:r>
            <a:r>
              <a:rPr dirty="0" sz="1800" spc="-15">
                <a:latin typeface="Calibri"/>
                <a:cs typeface="Calibri"/>
              </a:rPr>
              <a:t>referencia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puntero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371850" y="3848861"/>
            <a:ext cx="2338070" cy="246253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65"/>
              </a:spcBef>
            </a:pPr>
            <a:r>
              <a:rPr dirty="0" sz="1400" spc="-10">
                <a:latin typeface="Calibri"/>
                <a:cs typeface="Calibri"/>
              </a:rPr>
              <a:t>void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incremento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(int*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n) {</a:t>
            </a:r>
            <a:endParaRPr sz="14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*n+=10;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int </a:t>
            </a:r>
            <a:r>
              <a:rPr dirty="0" sz="1400" spc="-5">
                <a:latin typeface="Calibri"/>
                <a:cs typeface="Calibri"/>
              </a:rPr>
              <a:t>main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(void) {</a:t>
            </a:r>
            <a:endParaRPr sz="14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int numero</a:t>
            </a:r>
            <a:r>
              <a:rPr dirty="0" sz="1400" spc="-5">
                <a:latin typeface="Calibri"/>
                <a:cs typeface="Calibri"/>
              </a:rPr>
              <a:t> =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0;</a:t>
            </a:r>
            <a:endParaRPr sz="1400">
              <a:latin typeface="Calibri"/>
              <a:cs typeface="Calibri"/>
            </a:endParaRPr>
          </a:p>
          <a:p>
            <a:pPr marL="548005" marR="207010">
              <a:lnSpc>
                <a:spcPct val="100000"/>
              </a:lnSpc>
              <a:spcBef>
                <a:spcPts val="5"/>
              </a:spcBef>
            </a:pP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 spc="-5">
                <a:latin typeface="Calibri"/>
                <a:cs typeface="Calibri"/>
              </a:rPr>
              <a:t> *ptr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10">
                <a:latin typeface="Calibri"/>
                <a:cs typeface="Calibri"/>
              </a:rPr>
              <a:t> &amp;numero; </a:t>
            </a:r>
            <a:r>
              <a:rPr dirty="0" sz="1400" spc="-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incremento(ptr); </a:t>
            </a:r>
            <a:r>
              <a:rPr dirty="0" sz="1400" spc="-5">
                <a:latin typeface="Calibri"/>
                <a:cs typeface="Calibri"/>
              </a:rPr>
              <a:t> printf("%d", </a:t>
            </a:r>
            <a:r>
              <a:rPr dirty="0" sz="1400" spc="-10">
                <a:latin typeface="Calibri"/>
                <a:cs typeface="Calibri"/>
              </a:rPr>
              <a:t>numero);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return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0;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900001" y="3518259"/>
            <a:ext cx="117094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5">
                <a:latin typeface="Calibri"/>
                <a:cs typeface="Calibri"/>
              </a:rPr>
              <a:t>referencia</a:t>
            </a:r>
            <a:r>
              <a:rPr dirty="0" sz="1800" spc="-5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&amp;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94931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5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F</a:t>
            </a:r>
            <a:r>
              <a:rPr dirty="0" spc="-90"/>
              <a:t>u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o</a:t>
            </a:r>
            <a:r>
              <a:rPr dirty="0" spc="-100"/>
              <a:t>n</a:t>
            </a:r>
            <a:r>
              <a:rPr dirty="0" spc="-95"/>
              <a:t>e</a:t>
            </a:r>
            <a:r>
              <a:rPr dirty="0" spc="-90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pa</a:t>
            </a:r>
            <a:r>
              <a:rPr dirty="0" spc="-175"/>
              <a:t>r</a:t>
            </a:r>
            <a:r>
              <a:rPr dirty="0" spc="-95"/>
              <a:t>á</a:t>
            </a:r>
            <a:r>
              <a:rPr dirty="0" spc="-125"/>
              <a:t>m</a:t>
            </a:r>
            <a:r>
              <a:rPr dirty="0" spc="-120"/>
              <a:t>e</a:t>
            </a:r>
            <a:r>
              <a:rPr dirty="0" spc="-80"/>
              <a:t>t</a:t>
            </a:r>
            <a:r>
              <a:rPr dirty="0" spc="-180"/>
              <a:t>r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471360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caso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 b="1">
                <a:solidFill>
                  <a:srgbClr val="3E3E3E"/>
                </a:solidFill>
                <a:latin typeface="Calibri"/>
                <a:cs typeface="Calibri"/>
              </a:rPr>
              <a:t>arrays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existen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formas: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2705523"/>
            <a:ext cx="152463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 spc="-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1426" y="4107602"/>
            <a:ext cx="6766559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20" b="1">
                <a:solidFill>
                  <a:srgbClr val="3E3E3E"/>
                </a:solidFill>
                <a:latin typeface="Calibri"/>
                <a:cs typeface="Calibri"/>
              </a:rPr>
              <a:t>arrays</a:t>
            </a:r>
            <a:r>
              <a:rPr dirty="0" sz="2000" spc="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punteros</a:t>
            </a:r>
            <a:r>
              <a:rPr dirty="0" sz="2000" spc="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también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pasarse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11426" y="5022002"/>
            <a:ext cx="152463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 spc="-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822960" y="2261616"/>
            <a:ext cx="3370579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tipo_dato</a:t>
            </a:r>
            <a:r>
              <a:rPr dirty="0" sz="1800" spc="-5">
                <a:latin typeface="Calibri"/>
                <a:cs typeface="Calibri"/>
              </a:rPr>
              <a:t> nombre_variable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[]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7" name="object 1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34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4533900" y="2261616"/>
            <a:ext cx="3370579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tipo_dato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*</a:t>
            </a:r>
            <a:r>
              <a:rPr dirty="0" sz="1800" spc="-5">
                <a:latin typeface="Calibri"/>
                <a:cs typeface="Calibri"/>
              </a:rPr>
              <a:t> nombre_variable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29055" y="3126485"/>
            <a:ext cx="3371215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void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imprime(char </a:t>
            </a:r>
            <a:r>
              <a:rPr dirty="0" sz="1800" spc="-10">
                <a:latin typeface="Calibri"/>
                <a:cs typeface="Calibri"/>
              </a:rPr>
              <a:t>lista[],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533900" y="3126485"/>
            <a:ext cx="3370579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void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imprime(char* </a:t>
            </a:r>
            <a:r>
              <a:rPr dirty="0" sz="1800" spc="-10">
                <a:latin typeface="Calibri"/>
                <a:cs typeface="Calibri"/>
              </a:rPr>
              <a:t>lista, int</a:t>
            </a:r>
            <a:r>
              <a:rPr dirty="0" sz="1800">
                <a:latin typeface="Calibri"/>
                <a:cs typeface="Calibri"/>
              </a:rPr>
              <a:t> n)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22960" y="4573523"/>
            <a:ext cx="3370579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tipo_dato</a:t>
            </a:r>
            <a:r>
              <a:rPr dirty="0" sz="1800">
                <a:latin typeface="Calibri"/>
                <a:cs typeface="Calibri"/>
              </a:rPr>
              <a:t> *</a:t>
            </a:r>
            <a:r>
              <a:rPr dirty="0" sz="1800" spc="-5">
                <a:latin typeface="Calibri"/>
                <a:cs typeface="Calibri"/>
              </a:rPr>
              <a:t> nombre_variable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[]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533900" y="4573523"/>
            <a:ext cx="3370579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tipo_dato</a:t>
            </a:r>
            <a:r>
              <a:rPr dirty="0" sz="1800" spc="-5">
                <a:latin typeface="Calibri"/>
                <a:cs typeface="Calibri"/>
              </a:rPr>
              <a:t> **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nombre_variable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29055" y="5478017"/>
            <a:ext cx="3371215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void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imprime(char*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lista[], int</a:t>
            </a:r>
            <a:r>
              <a:rPr dirty="0" sz="1800">
                <a:latin typeface="Calibri"/>
                <a:cs typeface="Calibri"/>
              </a:rPr>
              <a:t> n)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533900" y="5478017"/>
            <a:ext cx="3370579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void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imprime(char**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lista, int</a:t>
            </a:r>
            <a:r>
              <a:rPr dirty="0" sz="1800">
                <a:latin typeface="Calibri"/>
                <a:cs typeface="Calibri"/>
              </a:rPr>
              <a:t> n)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595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45"/>
              <a:t>5.</a:t>
            </a:r>
            <a:r>
              <a:rPr dirty="0" spc="-215"/>
              <a:t> </a:t>
            </a:r>
            <a:r>
              <a:rPr dirty="0" spc="-95"/>
              <a:t>Metodología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5"/>
            <a:ext cx="5986780" cy="311848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Material: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Apuntes,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ejemplos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prácticas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disponibles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Aula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Virtual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Aprendizaje: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Asistir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clase habiendo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leído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previamente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lección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Atender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participar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activamente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Repasar después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comprender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lección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Resolver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problemas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propuestos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Programación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ordenador: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validación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código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desarrollado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Colaborar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con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otros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compañeros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consultarles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Consultar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dudas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profesor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557622" y="6582023"/>
            <a:ext cx="74485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PRESENTACIÓN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274820" cy="4054475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Arrays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Strings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Datos</a:t>
            </a:r>
            <a:r>
              <a:rPr dirty="0" sz="3600" spc="-5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estructurados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Punteros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Funciones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35</a:t>
            </a: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76542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6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807887"/>
            <a:ext cx="7570470" cy="4455160"/>
          </a:xfrm>
          <a:prstGeom prst="rect">
            <a:avLst/>
          </a:prstGeom>
        </p:spPr>
        <p:txBody>
          <a:bodyPr wrap="square" lIns="0" tIns="71120" rIns="0" bIns="0" rtlCol="0" vert="horz">
            <a:spAutoFit/>
          </a:bodyPr>
          <a:lstStyle/>
          <a:p>
            <a:pPr algn="just" marL="469265" marR="5080" indent="-457200">
              <a:lnSpc>
                <a:spcPts val="1920"/>
              </a:lnSpc>
              <a:spcBef>
                <a:spcPts val="560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almacene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necesarios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identificar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vehículo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son: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(coche,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moto,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camión,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autobús),</a:t>
            </a:r>
            <a:r>
              <a:rPr dirty="0" sz="20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marca</a:t>
            </a:r>
            <a:r>
              <a:rPr dirty="0" sz="2000" spc="7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7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color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.</a:t>
            </a:r>
            <a:r>
              <a:rPr dirty="0" sz="20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</a:t>
            </a:r>
            <a:r>
              <a:rPr dirty="0" sz="20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array</a:t>
            </a:r>
            <a:r>
              <a:rPr dirty="0" sz="20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vehículos,</a:t>
            </a:r>
            <a:r>
              <a:rPr dirty="0" sz="20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recorre</a:t>
            </a:r>
            <a:r>
              <a:rPr dirty="0" sz="20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array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contenido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vehículo</a:t>
            </a:r>
            <a:endParaRPr sz="2000">
              <a:latin typeface="Calibri"/>
              <a:cs typeface="Calibri"/>
            </a:endParaRPr>
          </a:p>
          <a:p>
            <a:pPr algn="just" marL="469265" marR="5715" indent="-457200">
              <a:lnSpc>
                <a:spcPts val="1920"/>
              </a:lnSpc>
              <a:spcBef>
                <a:spcPts val="1400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array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ejercicio 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anterior,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pero ahora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contenido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posición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será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vehículo</a:t>
            </a:r>
            <a:endParaRPr sz="2000">
              <a:latin typeface="Calibri"/>
              <a:cs typeface="Calibri"/>
            </a:endParaRPr>
          </a:p>
          <a:p>
            <a:pPr algn="just" marL="469900" marR="5715" indent="-457834">
              <a:lnSpc>
                <a:spcPts val="1920"/>
              </a:lnSpc>
              <a:spcBef>
                <a:spcPts val="1400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Escribe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solicite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introducir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cadena</a:t>
            </a:r>
            <a:r>
              <a:rPr dirty="0" sz="2000" spc="44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caracteres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diga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si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palíndromo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(se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lee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igual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izquierda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derecha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derecha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izquierda)</a:t>
            </a:r>
            <a:endParaRPr sz="2000">
              <a:latin typeface="Calibri"/>
              <a:cs typeface="Calibri"/>
            </a:endParaRPr>
          </a:p>
          <a:p>
            <a:pPr algn="just" marL="469900" marR="5715" indent="-457200">
              <a:lnSpc>
                <a:spcPts val="1920"/>
              </a:lnSpc>
              <a:spcBef>
                <a:spcPts val="1400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Escribe una función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cabecera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void intercambia(int*, int*)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intercambie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variables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numéricas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usando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punteros</a:t>
            </a:r>
            <a:endParaRPr sz="2000">
              <a:latin typeface="Calibri"/>
              <a:cs typeface="Calibri"/>
            </a:endParaRPr>
          </a:p>
          <a:p>
            <a:pPr algn="just" marL="469265" marR="5715" indent="-457200">
              <a:lnSpc>
                <a:spcPts val="1920"/>
              </a:lnSpc>
              <a:spcBef>
                <a:spcPts val="1400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Escribe 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inicialmente solicite 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después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solicite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tantos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números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anteriormente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introducido.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Estos valores serán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almacenados en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array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punteros. Crea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calcule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media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array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36</a:t>
            </a: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76542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6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832270"/>
            <a:ext cx="7569834" cy="315468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469265" marR="5080" indent="-45720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AutoNum type="arabicPeriod" startAt="6"/>
              <a:tabLst>
                <a:tab pos="46990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Escribe 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inicialmente solicite 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después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solicite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tantos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números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anteriormente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introducido.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Estos valores serán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almacenados en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array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punteros. Crea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calcule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media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array</a:t>
            </a:r>
            <a:endParaRPr sz="2000">
              <a:latin typeface="Calibri"/>
              <a:cs typeface="Calibri"/>
            </a:endParaRPr>
          </a:p>
          <a:p>
            <a:pPr algn="just" marL="469265" marR="5080" indent="-457200">
              <a:lnSpc>
                <a:spcPts val="2160"/>
              </a:lnSpc>
              <a:spcBef>
                <a:spcPts val="1395"/>
              </a:spcBef>
              <a:buClr>
                <a:srgbClr val="D34817"/>
              </a:buClr>
              <a:buAutoNum type="arabicPeriod" startAt="6"/>
              <a:tabLst>
                <a:tab pos="46990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Escribe una función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cabecera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void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imprime(float*,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int)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muestre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almacenados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ejercicio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anterior</a:t>
            </a:r>
            <a:endParaRPr sz="2000">
              <a:latin typeface="Calibri"/>
              <a:cs typeface="Calibri"/>
            </a:endParaRPr>
          </a:p>
          <a:p>
            <a:pPr algn="just" marL="469265" marR="5080" indent="-457200">
              <a:lnSpc>
                <a:spcPts val="2160"/>
              </a:lnSpc>
              <a:spcBef>
                <a:spcPts val="1405"/>
              </a:spcBef>
              <a:buClr>
                <a:srgbClr val="D34817"/>
              </a:buClr>
              <a:buAutoNum type="arabicPeriod" startAt="6"/>
              <a:tabLst>
                <a:tab pos="46990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Teniendo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cuenta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los elementos de un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array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 almacenados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consecutiva,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escribe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4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cabecera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void invertir(float*, int)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devuelva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array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anterior 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inversa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utilizando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37</a:t>
            </a: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45413" y="2874390"/>
            <a:ext cx="6894195" cy="1379220"/>
          </a:xfrm>
          <a:prstGeom prst="rect">
            <a:avLst/>
          </a:prstGeom>
        </p:spPr>
        <p:txBody>
          <a:bodyPr wrap="square" lIns="0" tIns="124460" rIns="0" bIns="0" rtlCol="0" vert="horz">
            <a:spAutoFit/>
          </a:bodyPr>
          <a:lstStyle/>
          <a:p>
            <a:pPr marL="2097405" marR="5080" indent="-2085339">
              <a:lnSpc>
                <a:spcPts val="4900"/>
              </a:lnSpc>
              <a:spcBef>
                <a:spcPts val="980"/>
              </a:spcBef>
            </a:pP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P</a:t>
            </a:r>
            <a:r>
              <a:rPr dirty="0" sz="4800" spc="-170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og</a:t>
            </a:r>
            <a:r>
              <a:rPr dirty="0" sz="4800" spc="-185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spc="-125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ac</a:t>
            </a:r>
            <a:r>
              <a:rPr dirty="0" sz="4800" spc="-7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ó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n</a:t>
            </a:r>
            <a:r>
              <a:rPr dirty="0" sz="4800" spc="-190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8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6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t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100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de  </a:t>
            </a:r>
            <a:r>
              <a:rPr dirty="0" sz="4800" spc="-120" b="0">
                <a:solidFill>
                  <a:srgbClr val="990000"/>
                </a:solidFill>
                <a:latin typeface="Calibri Light"/>
                <a:cs typeface="Calibri Light"/>
              </a:rPr>
              <a:t>Navegación</a:t>
            </a:r>
            <a:endParaRPr sz="4800">
              <a:latin typeface="Calibri Light"/>
              <a:cs typeface="Calibri Light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400218" y="4432253"/>
            <a:ext cx="4394200" cy="6432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076325">
              <a:lnSpc>
                <a:spcPct val="100000"/>
              </a:lnSpc>
              <a:spcBef>
                <a:spcPts val="100"/>
              </a:spcBef>
            </a:pPr>
            <a:r>
              <a:rPr dirty="0" sz="2400" spc="145" b="0">
                <a:solidFill>
                  <a:srgbClr val="696464"/>
                </a:solidFill>
                <a:latin typeface="Calibri Light"/>
                <a:cs typeface="Calibri Light"/>
              </a:rPr>
              <a:t>1.3.</a:t>
            </a:r>
            <a:r>
              <a:rPr dirty="0" sz="2400" spc="35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spc="170" b="0">
                <a:solidFill>
                  <a:srgbClr val="696464"/>
                </a:solidFill>
                <a:latin typeface="Calibri Light"/>
                <a:cs typeface="Calibri Light"/>
              </a:rPr>
              <a:t>Lenguaje</a:t>
            </a:r>
            <a:r>
              <a:rPr dirty="0" sz="2400" spc="37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endParaRPr sz="2400">
              <a:latin typeface="Calibri Light"/>
              <a:cs typeface="Calibri Light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Li</a:t>
            </a:r>
            <a:r>
              <a:rPr dirty="0" sz="1600" spc="175" b="0">
                <a:solidFill>
                  <a:srgbClr val="696464"/>
                </a:solidFill>
                <a:latin typeface="Calibri Light"/>
                <a:cs typeface="Calibri Light"/>
              </a:rPr>
              <a:t>st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as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4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P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ilas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Colas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4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Árboles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5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65" b="0">
                <a:solidFill>
                  <a:srgbClr val="696464"/>
                </a:solidFill>
                <a:latin typeface="Calibri Light"/>
                <a:cs typeface="Calibri Light"/>
              </a:rPr>
              <a:t>R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u</a:t>
            </a:r>
            <a:r>
              <a:rPr dirty="0" sz="1600" spc="165" b="0">
                <a:solidFill>
                  <a:srgbClr val="696464"/>
                </a:solidFill>
                <a:latin typeface="Calibri Light"/>
                <a:cs typeface="Calibri Light"/>
              </a:rPr>
              <a:t>r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sivida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d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endParaRPr sz="1600">
              <a:latin typeface="Calibri Light"/>
              <a:cs typeface="Calibri Light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7879" y="103289"/>
            <a:ext cx="1671376" cy="92960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370250" y="325374"/>
            <a:ext cx="2070159" cy="2400299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0" y="6428232"/>
            <a:ext cx="1223009" cy="429767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383663" y="5616990"/>
            <a:ext cx="7370445" cy="12287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098165">
              <a:lnSpc>
                <a:spcPct val="100000"/>
              </a:lnSpc>
              <a:spcBef>
                <a:spcPts val="100"/>
              </a:spcBef>
            </a:pPr>
            <a:r>
              <a:rPr dirty="0" sz="1600" spc="-45" b="0">
                <a:solidFill>
                  <a:srgbClr val="696464"/>
                </a:solidFill>
                <a:latin typeface="Bahnschrift Light"/>
                <a:cs typeface="Bahnschrift Light"/>
              </a:rPr>
              <a:t>J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00" b="0">
                <a:solidFill>
                  <a:srgbClr val="696464"/>
                </a:solidFill>
                <a:latin typeface="Bahnschrift Light"/>
                <a:cs typeface="Bahnschrift Light"/>
              </a:rPr>
              <a:t>S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É</a:t>
            </a:r>
            <a:r>
              <a:rPr dirty="0" sz="1600" spc="-6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M</a:t>
            </a:r>
            <a:r>
              <a:rPr dirty="0" sz="1600" spc="55" b="0">
                <a:solidFill>
                  <a:srgbClr val="696464"/>
                </a:solidFill>
                <a:latin typeface="Bahnschrift Light"/>
                <a:cs typeface="Bahnschrift Light"/>
              </a:rPr>
              <a:t>I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L</a:t>
            </a:r>
            <a:r>
              <a:rPr dirty="0" sz="1600" spc="-2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25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215" b="0">
                <a:solidFill>
                  <a:srgbClr val="696464"/>
                </a:solidFill>
                <a:latin typeface="Bahnschrift Light"/>
                <a:cs typeface="Bahnschrift Light"/>
              </a:rPr>
              <a:t>H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35" b="0">
                <a:solidFill>
                  <a:srgbClr val="696464"/>
                </a:solidFill>
                <a:latin typeface="Bahnschrift Light"/>
                <a:cs typeface="Bahnschrift Light"/>
              </a:rPr>
              <a:t>Á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D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EZ</a:t>
            </a:r>
            <a:endParaRPr sz="1600">
              <a:latin typeface="Bahnschrift Light"/>
              <a:cs typeface="Bahnschrift Light"/>
            </a:endParaRPr>
          </a:p>
          <a:p>
            <a:pPr marL="3098165">
              <a:lnSpc>
                <a:spcPct val="100000"/>
              </a:lnSpc>
              <a:spcBef>
                <a:spcPts val="1225"/>
              </a:spcBef>
            </a:pP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000" spc="-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spc="130" b="0">
                <a:solidFill>
                  <a:srgbClr val="696464"/>
                </a:solidFill>
                <a:latin typeface="Calibri Light"/>
                <a:cs typeface="Calibri Light"/>
              </a:rPr>
              <a:t>MAI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L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:</a:t>
            </a:r>
            <a:r>
              <a:rPr dirty="0" sz="1000" spc="18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J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M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I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1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L.G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@U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RJ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C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.E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endParaRPr sz="10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</a:pPr>
            <a:endParaRPr sz="1000">
              <a:latin typeface="Calibri Light"/>
              <a:cs typeface="Calibri Light"/>
            </a:endParaRPr>
          </a:p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©2023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Autor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José Miguel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Guerrero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Hernández</a:t>
            </a:r>
            <a:endParaRPr sz="9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Algunos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derechos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reservados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Este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documento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distribuye</a:t>
            </a:r>
            <a:r>
              <a:rPr dirty="0" sz="900" spc="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bajo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licencia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“Atribución-CompartirIgual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4.0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Internacional”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Creative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Commons,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disponible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en 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https://creativecommons.org/licenses/by-sa/4.0/deed.es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2887345" cy="3383279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Listas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Pilas</a:t>
            </a: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3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Colas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Árboles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Recursividad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05410">
              <a:lnSpc>
                <a:spcPts val="1095"/>
              </a:lnSpc>
            </a:pPr>
            <a:r>
              <a:rPr dirty="0"/>
              <a:t>2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2887345" cy="3383279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Listas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Pilas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Colas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Árboles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Recursividad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05410">
              <a:lnSpc>
                <a:spcPts val="1095"/>
              </a:lnSpc>
            </a:pPr>
            <a:r>
              <a:rPr dirty="0"/>
              <a:t>3</a:t>
            </a: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29133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80"/>
              <a:t>L</a:t>
            </a:r>
            <a:r>
              <a:rPr dirty="0" spc="-65"/>
              <a:t>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en</a:t>
            </a:r>
            <a:r>
              <a:rPr dirty="0" spc="-70"/>
              <a:t>l</a:t>
            </a:r>
            <a:r>
              <a:rPr dirty="0" spc="-95"/>
              <a:t>a</a:t>
            </a:r>
            <a:r>
              <a:rPr dirty="0" spc="-190"/>
              <a:t>z</a:t>
            </a:r>
            <a:r>
              <a:rPr dirty="0" spc="-100"/>
              <a:t>a</a:t>
            </a:r>
            <a:r>
              <a:rPr dirty="0" spc="-95"/>
              <a:t>da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011426" y="1832270"/>
            <a:ext cx="7367905" cy="35001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20" b="1">
                <a:solidFill>
                  <a:srgbClr val="3E3E3E"/>
                </a:solidFill>
                <a:latin typeface="Calibri"/>
                <a:cs typeface="Calibri"/>
              </a:rPr>
              <a:t>array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muy apropiado cuando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tamaño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del mismo cambia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dinámicamente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lo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largo 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ejecución del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rango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relativamente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amplio. 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casos 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lista (linked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list) suele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mejor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alternativa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lista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abstracción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adquiere sentido 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aquellos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problemas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los que se necesita mantener una colección 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pero,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bien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se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sabe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priori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 spc="43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almacenar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dicho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varía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muy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ampliamente</a:t>
            </a:r>
            <a:endParaRPr sz="2000">
              <a:latin typeface="Calibri"/>
              <a:cs typeface="Calibri"/>
            </a:endParaRPr>
          </a:p>
          <a:p>
            <a:pPr algn="just" marL="194310" marR="5080" indent="-18224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idea de la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mantener los elementos de la colección en una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cadena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está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enlazado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hacia 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siguiente.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Si 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apunta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ningún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otro,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nulo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05410">
              <a:lnSpc>
                <a:spcPts val="1095"/>
              </a:lnSpc>
            </a:pPr>
            <a:r>
              <a:rPr dirty="0"/>
              <a:t>4</a:t>
            </a: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29133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80"/>
              <a:t>L</a:t>
            </a:r>
            <a:r>
              <a:rPr dirty="0" spc="-65"/>
              <a:t>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en</a:t>
            </a:r>
            <a:r>
              <a:rPr dirty="0" spc="-70"/>
              <a:t>l</a:t>
            </a:r>
            <a:r>
              <a:rPr dirty="0" spc="-95"/>
              <a:t>a</a:t>
            </a:r>
            <a:r>
              <a:rPr dirty="0" spc="-190"/>
              <a:t>z</a:t>
            </a:r>
            <a:r>
              <a:rPr dirty="0" spc="-100"/>
              <a:t>a</a:t>
            </a:r>
            <a:r>
              <a:rPr dirty="0" spc="-95"/>
              <a:t>da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/>
          <p:nvPr/>
        </p:nvSpPr>
        <p:spPr>
          <a:xfrm>
            <a:off x="1767077" y="4613147"/>
            <a:ext cx="1377950" cy="369570"/>
          </a:xfrm>
          <a:custGeom>
            <a:avLst/>
            <a:gdLst/>
            <a:ahLst/>
            <a:cxnLst/>
            <a:rect l="l" t="t" r="r" b="b"/>
            <a:pathLst>
              <a:path w="1377950" h="369570">
                <a:moveTo>
                  <a:pt x="1377696" y="0"/>
                </a:moveTo>
                <a:lnTo>
                  <a:pt x="0" y="0"/>
                </a:lnTo>
                <a:lnTo>
                  <a:pt x="0" y="369569"/>
                </a:lnTo>
                <a:lnTo>
                  <a:pt x="1377696" y="369569"/>
                </a:lnTo>
                <a:lnTo>
                  <a:pt x="1377696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767077" y="4613147"/>
            <a:ext cx="1377950" cy="371475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 spc="-20">
                <a:latin typeface="Calibri"/>
                <a:cs typeface="Calibri"/>
              </a:rPr>
              <a:t>dato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767077" y="4984241"/>
            <a:ext cx="1377950" cy="429895"/>
          </a:xfrm>
          <a:custGeom>
            <a:avLst/>
            <a:gdLst/>
            <a:ahLst/>
            <a:cxnLst/>
            <a:rect l="l" t="t" r="r" b="b"/>
            <a:pathLst>
              <a:path w="1377950" h="429895">
                <a:moveTo>
                  <a:pt x="1377696" y="0"/>
                </a:moveTo>
                <a:lnTo>
                  <a:pt x="0" y="0"/>
                </a:lnTo>
                <a:lnTo>
                  <a:pt x="0" y="429767"/>
                </a:lnTo>
                <a:lnTo>
                  <a:pt x="1377696" y="429767"/>
                </a:lnTo>
                <a:lnTo>
                  <a:pt x="1377696" y="0"/>
                </a:lnTo>
                <a:close/>
              </a:path>
            </a:pathLst>
          </a:custGeom>
          <a:solidFill>
            <a:srgbClr val="EF8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1767077" y="4984241"/>
            <a:ext cx="1377950" cy="429895"/>
          </a:xfrm>
          <a:prstGeom prst="rect">
            <a:avLst/>
          </a:prstGeom>
        </p:spPr>
        <p:txBody>
          <a:bodyPr wrap="square" lIns="0" tIns="62865" rIns="0" bIns="0" rtlCol="0" vert="horz">
            <a:spAutoFit/>
          </a:bodyPr>
          <a:lstStyle/>
          <a:p>
            <a:pPr marL="104139">
              <a:lnSpc>
                <a:spcPct val="100000"/>
              </a:lnSpc>
              <a:spcBef>
                <a:spcPts val="495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19911" y="5637276"/>
            <a:ext cx="1377950" cy="368935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2384" rIns="0" bIns="0" rtlCol="0" vert="horz">
            <a:spAutoFit/>
          </a:bodyPr>
          <a:lstStyle/>
          <a:p>
            <a:pPr marL="276860">
              <a:lnSpc>
                <a:spcPct val="100000"/>
              </a:lnSpc>
              <a:spcBef>
                <a:spcPts val="254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inicio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898135" y="5637276"/>
            <a:ext cx="1378585" cy="368935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2384" rIns="0" bIns="0" rtlCol="0" vert="horz">
            <a:spAutoFit/>
          </a:bodyPr>
          <a:lstStyle/>
          <a:p>
            <a:pPr marL="403860">
              <a:lnSpc>
                <a:spcPct val="100000"/>
              </a:lnSpc>
              <a:spcBef>
                <a:spcPts val="254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4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fin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699509" y="4615434"/>
            <a:ext cx="1378585" cy="368935"/>
          </a:xfrm>
          <a:custGeom>
            <a:avLst/>
            <a:gdLst/>
            <a:ahLst/>
            <a:cxnLst/>
            <a:rect l="l" t="t" r="r" b="b"/>
            <a:pathLst>
              <a:path w="1378585" h="368935">
                <a:moveTo>
                  <a:pt x="1378458" y="0"/>
                </a:moveTo>
                <a:lnTo>
                  <a:pt x="0" y="0"/>
                </a:lnTo>
                <a:lnTo>
                  <a:pt x="0" y="368808"/>
                </a:lnTo>
                <a:lnTo>
                  <a:pt x="1378458" y="368808"/>
                </a:lnTo>
                <a:lnTo>
                  <a:pt x="1378458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3699509" y="4615434"/>
            <a:ext cx="1378585" cy="371475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 spc="-20">
                <a:latin typeface="Calibri"/>
                <a:cs typeface="Calibri"/>
              </a:rPr>
              <a:t>dato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699509" y="4986528"/>
            <a:ext cx="1378585" cy="427990"/>
          </a:xfrm>
          <a:custGeom>
            <a:avLst/>
            <a:gdLst/>
            <a:ahLst/>
            <a:cxnLst/>
            <a:rect l="l" t="t" r="r" b="b"/>
            <a:pathLst>
              <a:path w="1378585" h="427989">
                <a:moveTo>
                  <a:pt x="1378458" y="0"/>
                </a:moveTo>
                <a:lnTo>
                  <a:pt x="0" y="0"/>
                </a:lnTo>
                <a:lnTo>
                  <a:pt x="0" y="427481"/>
                </a:lnTo>
                <a:lnTo>
                  <a:pt x="1378458" y="427481"/>
                </a:lnTo>
                <a:lnTo>
                  <a:pt x="1378458" y="0"/>
                </a:lnTo>
                <a:close/>
              </a:path>
            </a:pathLst>
          </a:custGeom>
          <a:solidFill>
            <a:srgbClr val="EF8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3699509" y="4986528"/>
            <a:ext cx="1378585" cy="427990"/>
          </a:xfrm>
          <a:prstGeom prst="rect">
            <a:avLst/>
          </a:prstGeom>
        </p:spPr>
        <p:txBody>
          <a:bodyPr wrap="square" lIns="0" tIns="61594" rIns="0" bIns="0" rtlCol="0" vert="horz">
            <a:spAutoFit/>
          </a:bodyPr>
          <a:lstStyle/>
          <a:p>
            <a:pPr marL="104139">
              <a:lnSpc>
                <a:spcPct val="100000"/>
              </a:lnSpc>
              <a:spcBef>
                <a:spcPts val="484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047994" y="4615434"/>
            <a:ext cx="1377950" cy="368935"/>
          </a:xfrm>
          <a:custGeom>
            <a:avLst/>
            <a:gdLst/>
            <a:ahLst/>
            <a:cxnLst/>
            <a:rect l="l" t="t" r="r" b="b"/>
            <a:pathLst>
              <a:path w="1377950" h="368935">
                <a:moveTo>
                  <a:pt x="1377696" y="0"/>
                </a:moveTo>
                <a:lnTo>
                  <a:pt x="0" y="0"/>
                </a:lnTo>
                <a:lnTo>
                  <a:pt x="0" y="368808"/>
                </a:lnTo>
                <a:lnTo>
                  <a:pt x="1377696" y="368808"/>
                </a:lnTo>
                <a:lnTo>
                  <a:pt x="1377696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6047994" y="4615434"/>
            <a:ext cx="1377950" cy="371475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 spc="-20">
                <a:latin typeface="Calibri"/>
                <a:cs typeface="Calibri"/>
              </a:rPr>
              <a:t>dato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047994" y="4986528"/>
            <a:ext cx="1377950" cy="427990"/>
          </a:xfrm>
          <a:custGeom>
            <a:avLst/>
            <a:gdLst/>
            <a:ahLst/>
            <a:cxnLst/>
            <a:rect l="l" t="t" r="r" b="b"/>
            <a:pathLst>
              <a:path w="1377950" h="427989">
                <a:moveTo>
                  <a:pt x="1377696" y="0"/>
                </a:moveTo>
                <a:lnTo>
                  <a:pt x="0" y="0"/>
                </a:lnTo>
                <a:lnTo>
                  <a:pt x="0" y="427481"/>
                </a:lnTo>
                <a:lnTo>
                  <a:pt x="1377696" y="427481"/>
                </a:lnTo>
                <a:lnTo>
                  <a:pt x="1377696" y="0"/>
                </a:lnTo>
                <a:close/>
              </a:path>
            </a:pathLst>
          </a:custGeom>
          <a:solidFill>
            <a:srgbClr val="EF8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6047994" y="4986528"/>
            <a:ext cx="1377950" cy="427990"/>
          </a:xfrm>
          <a:prstGeom prst="rect">
            <a:avLst/>
          </a:prstGeom>
        </p:spPr>
        <p:txBody>
          <a:bodyPr wrap="square" lIns="0" tIns="61594" rIns="0" bIns="0" rtlCol="0" vert="horz">
            <a:spAutoFit/>
          </a:bodyPr>
          <a:lstStyle/>
          <a:p>
            <a:pPr marL="104139">
              <a:lnSpc>
                <a:spcPct val="100000"/>
              </a:lnSpc>
              <a:spcBef>
                <a:spcPts val="484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1494472" y="4414075"/>
            <a:ext cx="6334760" cy="1237615"/>
            <a:chOff x="1494472" y="4414075"/>
            <a:chExt cx="6334760" cy="1237615"/>
          </a:xfrm>
        </p:grpSpPr>
        <p:sp>
          <p:nvSpPr>
            <p:cNvPr id="19" name="object 19"/>
            <p:cNvSpPr/>
            <p:nvPr/>
          </p:nvSpPr>
          <p:spPr>
            <a:xfrm>
              <a:off x="3144774" y="4458459"/>
              <a:ext cx="810260" cy="741045"/>
            </a:xfrm>
            <a:custGeom>
              <a:avLst/>
              <a:gdLst/>
              <a:ahLst/>
              <a:cxnLst/>
              <a:rect l="l" t="t" r="r" b="b"/>
              <a:pathLst>
                <a:path w="810260" h="741045">
                  <a:moveTo>
                    <a:pt x="0" y="740460"/>
                  </a:moveTo>
                  <a:lnTo>
                    <a:pt x="347764" y="740460"/>
                  </a:lnTo>
                  <a:lnTo>
                    <a:pt x="347764" y="0"/>
                  </a:lnTo>
                  <a:lnTo>
                    <a:pt x="809637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3940124" y="4415603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5077968" y="4456936"/>
              <a:ext cx="1224915" cy="742950"/>
            </a:xfrm>
            <a:custGeom>
              <a:avLst/>
              <a:gdLst/>
              <a:ahLst/>
              <a:cxnLst/>
              <a:rect l="l" t="t" r="r" b="b"/>
              <a:pathLst>
                <a:path w="1224914" h="742950">
                  <a:moveTo>
                    <a:pt x="0" y="742950"/>
                  </a:moveTo>
                  <a:lnTo>
                    <a:pt x="436054" y="742950"/>
                  </a:lnTo>
                  <a:lnTo>
                    <a:pt x="436054" y="0"/>
                  </a:lnTo>
                  <a:lnTo>
                    <a:pt x="1224737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288425" y="4414079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5587745" y="4521705"/>
              <a:ext cx="715645" cy="1115695"/>
            </a:xfrm>
            <a:custGeom>
              <a:avLst/>
              <a:gdLst/>
              <a:ahLst/>
              <a:cxnLst/>
              <a:rect l="l" t="t" r="r" b="b"/>
              <a:pathLst>
                <a:path w="715645" h="1115695">
                  <a:moveTo>
                    <a:pt x="0" y="1115263"/>
                  </a:moveTo>
                  <a:lnTo>
                    <a:pt x="0" y="0"/>
                  </a:lnTo>
                  <a:lnTo>
                    <a:pt x="715441" y="0"/>
                  </a:lnTo>
                </a:path>
              </a:pathLst>
            </a:custGeom>
            <a:ln w="28575">
              <a:solidFill>
                <a:srgbClr val="D34817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6288901" y="4478844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508760" y="4456936"/>
              <a:ext cx="513080" cy="1180465"/>
            </a:xfrm>
            <a:custGeom>
              <a:avLst/>
              <a:gdLst/>
              <a:ahLst/>
              <a:cxnLst/>
              <a:rect l="l" t="t" r="r" b="b"/>
              <a:pathLst>
                <a:path w="513080" h="1180464">
                  <a:moveTo>
                    <a:pt x="0" y="1179906"/>
                  </a:moveTo>
                  <a:lnTo>
                    <a:pt x="0" y="0"/>
                  </a:lnTo>
                  <a:lnTo>
                    <a:pt x="512889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2007364" y="4414075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7425689" y="5199888"/>
              <a:ext cx="332105" cy="3810"/>
            </a:xfrm>
            <a:custGeom>
              <a:avLst/>
              <a:gdLst/>
              <a:ahLst/>
              <a:cxnLst/>
              <a:rect l="l" t="t" r="r" b="b"/>
              <a:pathLst>
                <a:path w="332104" h="3810">
                  <a:moveTo>
                    <a:pt x="0" y="0"/>
                  </a:moveTo>
                  <a:lnTo>
                    <a:pt x="331546" y="347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7742501" y="5160352"/>
              <a:ext cx="86360" cy="85725"/>
            </a:xfrm>
            <a:custGeom>
              <a:avLst/>
              <a:gdLst/>
              <a:ahLst/>
              <a:cxnLst/>
              <a:rect l="l" t="t" r="r" b="b"/>
              <a:pathLst>
                <a:path w="86359" h="85725">
                  <a:moveTo>
                    <a:pt x="901" y="0"/>
                  </a:moveTo>
                  <a:lnTo>
                    <a:pt x="0" y="85725"/>
                  </a:lnTo>
                  <a:lnTo>
                    <a:pt x="86169" y="43764"/>
                  </a:lnTo>
                  <a:lnTo>
                    <a:pt x="90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" name="object 29"/>
          <p:cNvSpPr txBox="1"/>
          <p:nvPr/>
        </p:nvSpPr>
        <p:spPr>
          <a:xfrm>
            <a:off x="1011426" y="1832270"/>
            <a:ext cx="7369175" cy="20523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5580" marR="635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Mientras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array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están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contiguos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20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están</a:t>
            </a:r>
            <a:r>
              <a:rPr dirty="0" sz="20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dispersos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.</a:t>
            </a:r>
            <a:r>
              <a:rPr dirty="0" sz="20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asignación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hecha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durante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ejecución</a:t>
            </a:r>
            <a:endParaRPr sz="2000">
              <a:latin typeface="Calibri"/>
              <a:cs typeface="Calibri"/>
            </a:endParaRPr>
          </a:p>
          <a:p>
            <a:pPr algn="just" marL="195580" marR="5080" indent="-182880">
              <a:lnSpc>
                <a:spcPts val="216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19685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contiguos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concierne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enlazado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.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enlace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hace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mediante</a:t>
            </a:r>
            <a:r>
              <a:rPr dirty="0" sz="2000" spc="4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puntero.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Mientras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en 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array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acceso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hace 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través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índice,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acceso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hace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través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5" name="object 3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05410">
              <a:lnSpc>
                <a:spcPts val="1095"/>
              </a:lnSpc>
            </a:pPr>
            <a:r>
              <a:rPr dirty="0"/>
              <a:t>5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7828788" y="4990338"/>
            <a:ext cx="984885" cy="42799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62230" rIns="0" bIns="0" rtlCol="0" vert="horz">
            <a:spAutoFit/>
          </a:bodyPr>
          <a:lstStyle/>
          <a:p>
            <a:pPr marL="248920">
              <a:lnSpc>
                <a:spcPct val="100000"/>
              </a:lnSpc>
              <a:spcBef>
                <a:spcPts val="490"/>
              </a:spcBef>
            </a:pPr>
            <a:r>
              <a:rPr dirty="0" sz="1800" spc="-5">
                <a:latin typeface="Calibri"/>
                <a:cs typeface="Calibri"/>
              </a:rPr>
              <a:t>NULL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171915" y="4290971"/>
            <a:ext cx="5626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20">
                <a:latin typeface="Calibri"/>
                <a:cs typeface="Calibri"/>
              </a:rPr>
              <a:t>s</a:t>
            </a:r>
            <a:r>
              <a:rPr dirty="0" sz="1800" spc="-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ruct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104957" y="4292572"/>
            <a:ext cx="5626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20">
                <a:latin typeface="Calibri"/>
                <a:cs typeface="Calibri"/>
              </a:rPr>
              <a:t>s</a:t>
            </a:r>
            <a:r>
              <a:rPr dirty="0" sz="1800" spc="-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ruct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452908" y="4290971"/>
            <a:ext cx="5626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20">
                <a:latin typeface="Calibri"/>
                <a:cs typeface="Calibri"/>
              </a:rPr>
              <a:t>s</a:t>
            </a:r>
            <a:r>
              <a:rPr dirty="0" sz="1800" spc="-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ruct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29133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80"/>
              <a:t>L</a:t>
            </a:r>
            <a:r>
              <a:rPr dirty="0" spc="-65"/>
              <a:t>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en</a:t>
            </a:r>
            <a:r>
              <a:rPr dirty="0" spc="-70"/>
              <a:t>l</a:t>
            </a:r>
            <a:r>
              <a:rPr dirty="0" spc="-95"/>
              <a:t>a</a:t>
            </a:r>
            <a:r>
              <a:rPr dirty="0" spc="-190"/>
              <a:t>z</a:t>
            </a:r>
            <a:r>
              <a:rPr dirty="0" spc="-100"/>
              <a:t>a</a:t>
            </a:r>
            <a:r>
              <a:rPr dirty="0" spc="-95"/>
              <a:t>da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/>
          <p:nvPr/>
        </p:nvSpPr>
        <p:spPr>
          <a:xfrm>
            <a:off x="1767077" y="4613147"/>
            <a:ext cx="1377950" cy="369570"/>
          </a:xfrm>
          <a:custGeom>
            <a:avLst/>
            <a:gdLst/>
            <a:ahLst/>
            <a:cxnLst/>
            <a:rect l="l" t="t" r="r" b="b"/>
            <a:pathLst>
              <a:path w="1377950" h="369570">
                <a:moveTo>
                  <a:pt x="1377696" y="0"/>
                </a:moveTo>
                <a:lnTo>
                  <a:pt x="0" y="0"/>
                </a:lnTo>
                <a:lnTo>
                  <a:pt x="0" y="369569"/>
                </a:lnTo>
                <a:lnTo>
                  <a:pt x="1377696" y="369569"/>
                </a:lnTo>
                <a:lnTo>
                  <a:pt x="1377696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767077" y="4613147"/>
            <a:ext cx="1377950" cy="371475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 spc="-20">
                <a:latin typeface="Calibri"/>
                <a:cs typeface="Calibri"/>
              </a:rPr>
              <a:t>dato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767077" y="4984241"/>
            <a:ext cx="1377950" cy="429895"/>
          </a:xfrm>
          <a:custGeom>
            <a:avLst/>
            <a:gdLst/>
            <a:ahLst/>
            <a:cxnLst/>
            <a:rect l="l" t="t" r="r" b="b"/>
            <a:pathLst>
              <a:path w="1377950" h="429895">
                <a:moveTo>
                  <a:pt x="1377696" y="0"/>
                </a:moveTo>
                <a:lnTo>
                  <a:pt x="0" y="0"/>
                </a:lnTo>
                <a:lnTo>
                  <a:pt x="0" y="429767"/>
                </a:lnTo>
                <a:lnTo>
                  <a:pt x="1377696" y="429767"/>
                </a:lnTo>
                <a:lnTo>
                  <a:pt x="1377696" y="0"/>
                </a:lnTo>
                <a:close/>
              </a:path>
            </a:pathLst>
          </a:custGeom>
          <a:solidFill>
            <a:srgbClr val="EF8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1767077" y="4984241"/>
            <a:ext cx="1377950" cy="429895"/>
          </a:xfrm>
          <a:prstGeom prst="rect">
            <a:avLst/>
          </a:prstGeom>
        </p:spPr>
        <p:txBody>
          <a:bodyPr wrap="square" lIns="0" tIns="62865" rIns="0" bIns="0" rtlCol="0" vert="horz">
            <a:spAutoFit/>
          </a:bodyPr>
          <a:lstStyle/>
          <a:p>
            <a:pPr marL="104139">
              <a:lnSpc>
                <a:spcPct val="100000"/>
              </a:lnSpc>
              <a:spcBef>
                <a:spcPts val="495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19911" y="5637276"/>
            <a:ext cx="1377950" cy="368935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2384" rIns="0" bIns="0" rtlCol="0" vert="horz">
            <a:spAutoFit/>
          </a:bodyPr>
          <a:lstStyle/>
          <a:p>
            <a:pPr marL="276860">
              <a:lnSpc>
                <a:spcPct val="100000"/>
              </a:lnSpc>
              <a:spcBef>
                <a:spcPts val="254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inicio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898135" y="5637276"/>
            <a:ext cx="1378585" cy="368935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2384" rIns="0" bIns="0" rtlCol="0" vert="horz">
            <a:spAutoFit/>
          </a:bodyPr>
          <a:lstStyle/>
          <a:p>
            <a:pPr marL="403860">
              <a:lnSpc>
                <a:spcPct val="100000"/>
              </a:lnSpc>
              <a:spcBef>
                <a:spcPts val="254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4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fin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699509" y="4615434"/>
            <a:ext cx="1378585" cy="368935"/>
          </a:xfrm>
          <a:custGeom>
            <a:avLst/>
            <a:gdLst/>
            <a:ahLst/>
            <a:cxnLst/>
            <a:rect l="l" t="t" r="r" b="b"/>
            <a:pathLst>
              <a:path w="1378585" h="368935">
                <a:moveTo>
                  <a:pt x="1378458" y="0"/>
                </a:moveTo>
                <a:lnTo>
                  <a:pt x="0" y="0"/>
                </a:lnTo>
                <a:lnTo>
                  <a:pt x="0" y="368808"/>
                </a:lnTo>
                <a:lnTo>
                  <a:pt x="1378458" y="368808"/>
                </a:lnTo>
                <a:lnTo>
                  <a:pt x="1378458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3699509" y="4615434"/>
            <a:ext cx="1378585" cy="371475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 spc="-20">
                <a:latin typeface="Calibri"/>
                <a:cs typeface="Calibri"/>
              </a:rPr>
              <a:t>dato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699509" y="4986528"/>
            <a:ext cx="1378585" cy="427990"/>
          </a:xfrm>
          <a:custGeom>
            <a:avLst/>
            <a:gdLst/>
            <a:ahLst/>
            <a:cxnLst/>
            <a:rect l="l" t="t" r="r" b="b"/>
            <a:pathLst>
              <a:path w="1378585" h="427989">
                <a:moveTo>
                  <a:pt x="1378458" y="0"/>
                </a:moveTo>
                <a:lnTo>
                  <a:pt x="0" y="0"/>
                </a:lnTo>
                <a:lnTo>
                  <a:pt x="0" y="427481"/>
                </a:lnTo>
                <a:lnTo>
                  <a:pt x="1378458" y="427481"/>
                </a:lnTo>
                <a:lnTo>
                  <a:pt x="1378458" y="0"/>
                </a:lnTo>
                <a:close/>
              </a:path>
            </a:pathLst>
          </a:custGeom>
          <a:solidFill>
            <a:srgbClr val="EF8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3699509" y="4986528"/>
            <a:ext cx="1378585" cy="427990"/>
          </a:xfrm>
          <a:prstGeom prst="rect">
            <a:avLst/>
          </a:prstGeom>
        </p:spPr>
        <p:txBody>
          <a:bodyPr wrap="square" lIns="0" tIns="61594" rIns="0" bIns="0" rtlCol="0" vert="horz">
            <a:spAutoFit/>
          </a:bodyPr>
          <a:lstStyle/>
          <a:p>
            <a:pPr marL="104139">
              <a:lnSpc>
                <a:spcPct val="100000"/>
              </a:lnSpc>
              <a:spcBef>
                <a:spcPts val="484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047994" y="4615434"/>
            <a:ext cx="1377950" cy="368935"/>
          </a:xfrm>
          <a:custGeom>
            <a:avLst/>
            <a:gdLst/>
            <a:ahLst/>
            <a:cxnLst/>
            <a:rect l="l" t="t" r="r" b="b"/>
            <a:pathLst>
              <a:path w="1377950" h="368935">
                <a:moveTo>
                  <a:pt x="1377696" y="0"/>
                </a:moveTo>
                <a:lnTo>
                  <a:pt x="0" y="0"/>
                </a:lnTo>
                <a:lnTo>
                  <a:pt x="0" y="368808"/>
                </a:lnTo>
                <a:lnTo>
                  <a:pt x="1377696" y="368808"/>
                </a:lnTo>
                <a:lnTo>
                  <a:pt x="1377696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6047994" y="4615434"/>
            <a:ext cx="1377950" cy="371475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 spc="-20">
                <a:latin typeface="Calibri"/>
                <a:cs typeface="Calibri"/>
              </a:rPr>
              <a:t>dato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047994" y="4986528"/>
            <a:ext cx="1377950" cy="427990"/>
          </a:xfrm>
          <a:custGeom>
            <a:avLst/>
            <a:gdLst/>
            <a:ahLst/>
            <a:cxnLst/>
            <a:rect l="l" t="t" r="r" b="b"/>
            <a:pathLst>
              <a:path w="1377950" h="427989">
                <a:moveTo>
                  <a:pt x="1377696" y="0"/>
                </a:moveTo>
                <a:lnTo>
                  <a:pt x="0" y="0"/>
                </a:lnTo>
                <a:lnTo>
                  <a:pt x="0" y="427481"/>
                </a:lnTo>
                <a:lnTo>
                  <a:pt x="1377696" y="427481"/>
                </a:lnTo>
                <a:lnTo>
                  <a:pt x="1377696" y="0"/>
                </a:lnTo>
                <a:close/>
              </a:path>
            </a:pathLst>
          </a:custGeom>
          <a:solidFill>
            <a:srgbClr val="EF8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6047994" y="4986528"/>
            <a:ext cx="1377950" cy="427990"/>
          </a:xfrm>
          <a:prstGeom prst="rect">
            <a:avLst/>
          </a:prstGeom>
        </p:spPr>
        <p:txBody>
          <a:bodyPr wrap="square" lIns="0" tIns="61594" rIns="0" bIns="0" rtlCol="0" vert="horz">
            <a:spAutoFit/>
          </a:bodyPr>
          <a:lstStyle/>
          <a:p>
            <a:pPr marL="104139">
              <a:lnSpc>
                <a:spcPct val="100000"/>
              </a:lnSpc>
              <a:spcBef>
                <a:spcPts val="484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1494472" y="4414075"/>
            <a:ext cx="6334760" cy="1237615"/>
            <a:chOff x="1494472" y="4414075"/>
            <a:chExt cx="6334760" cy="1237615"/>
          </a:xfrm>
        </p:grpSpPr>
        <p:sp>
          <p:nvSpPr>
            <p:cNvPr id="19" name="object 19"/>
            <p:cNvSpPr/>
            <p:nvPr/>
          </p:nvSpPr>
          <p:spPr>
            <a:xfrm>
              <a:off x="3144774" y="4458459"/>
              <a:ext cx="810260" cy="741045"/>
            </a:xfrm>
            <a:custGeom>
              <a:avLst/>
              <a:gdLst/>
              <a:ahLst/>
              <a:cxnLst/>
              <a:rect l="l" t="t" r="r" b="b"/>
              <a:pathLst>
                <a:path w="810260" h="741045">
                  <a:moveTo>
                    <a:pt x="0" y="740460"/>
                  </a:moveTo>
                  <a:lnTo>
                    <a:pt x="347764" y="740460"/>
                  </a:lnTo>
                  <a:lnTo>
                    <a:pt x="347764" y="0"/>
                  </a:lnTo>
                  <a:lnTo>
                    <a:pt x="809637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3940124" y="4415603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5077968" y="4456936"/>
              <a:ext cx="1224915" cy="742950"/>
            </a:xfrm>
            <a:custGeom>
              <a:avLst/>
              <a:gdLst/>
              <a:ahLst/>
              <a:cxnLst/>
              <a:rect l="l" t="t" r="r" b="b"/>
              <a:pathLst>
                <a:path w="1224914" h="742950">
                  <a:moveTo>
                    <a:pt x="0" y="742950"/>
                  </a:moveTo>
                  <a:lnTo>
                    <a:pt x="436054" y="742950"/>
                  </a:lnTo>
                  <a:lnTo>
                    <a:pt x="436054" y="0"/>
                  </a:lnTo>
                  <a:lnTo>
                    <a:pt x="1224737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288425" y="4414079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5587745" y="4521705"/>
              <a:ext cx="715645" cy="1115695"/>
            </a:xfrm>
            <a:custGeom>
              <a:avLst/>
              <a:gdLst/>
              <a:ahLst/>
              <a:cxnLst/>
              <a:rect l="l" t="t" r="r" b="b"/>
              <a:pathLst>
                <a:path w="715645" h="1115695">
                  <a:moveTo>
                    <a:pt x="0" y="1115263"/>
                  </a:moveTo>
                  <a:lnTo>
                    <a:pt x="0" y="0"/>
                  </a:lnTo>
                  <a:lnTo>
                    <a:pt x="715441" y="0"/>
                  </a:lnTo>
                </a:path>
              </a:pathLst>
            </a:custGeom>
            <a:ln w="28575">
              <a:solidFill>
                <a:srgbClr val="D34817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6288901" y="4478844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508760" y="4456936"/>
              <a:ext cx="513080" cy="1180465"/>
            </a:xfrm>
            <a:custGeom>
              <a:avLst/>
              <a:gdLst/>
              <a:ahLst/>
              <a:cxnLst/>
              <a:rect l="l" t="t" r="r" b="b"/>
              <a:pathLst>
                <a:path w="513080" h="1180464">
                  <a:moveTo>
                    <a:pt x="0" y="1179906"/>
                  </a:moveTo>
                  <a:lnTo>
                    <a:pt x="0" y="0"/>
                  </a:lnTo>
                  <a:lnTo>
                    <a:pt x="512889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2007364" y="4414075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7425689" y="5199888"/>
              <a:ext cx="332105" cy="3810"/>
            </a:xfrm>
            <a:custGeom>
              <a:avLst/>
              <a:gdLst/>
              <a:ahLst/>
              <a:cxnLst/>
              <a:rect l="l" t="t" r="r" b="b"/>
              <a:pathLst>
                <a:path w="332104" h="3810">
                  <a:moveTo>
                    <a:pt x="0" y="0"/>
                  </a:moveTo>
                  <a:lnTo>
                    <a:pt x="331546" y="347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7742501" y="5160352"/>
              <a:ext cx="86360" cy="85725"/>
            </a:xfrm>
            <a:custGeom>
              <a:avLst/>
              <a:gdLst/>
              <a:ahLst/>
              <a:cxnLst/>
              <a:rect l="l" t="t" r="r" b="b"/>
              <a:pathLst>
                <a:path w="86359" h="85725">
                  <a:moveTo>
                    <a:pt x="901" y="0"/>
                  </a:moveTo>
                  <a:lnTo>
                    <a:pt x="0" y="85725"/>
                  </a:lnTo>
                  <a:lnTo>
                    <a:pt x="86169" y="43764"/>
                  </a:lnTo>
                  <a:lnTo>
                    <a:pt x="90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" name="object 29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43815" rIns="0" bIns="0" rtlCol="0" vert="horz">
            <a:spAutoFit/>
          </a:bodyPr>
          <a:lstStyle/>
          <a:p>
            <a:pPr marL="194945" marR="6350" indent="-182880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/>
              <a:t>El</a:t>
            </a:r>
            <a:r>
              <a:rPr dirty="0" sz="1800" spc="315"/>
              <a:t> </a:t>
            </a:r>
            <a:r>
              <a:rPr dirty="0" sz="1800" spc="-10"/>
              <a:t>puntero</a:t>
            </a:r>
            <a:r>
              <a:rPr dirty="0" sz="1800" spc="325"/>
              <a:t> </a:t>
            </a:r>
            <a:r>
              <a:rPr dirty="0" sz="1800" spc="-5"/>
              <a:t>siguiente</a:t>
            </a:r>
            <a:r>
              <a:rPr dirty="0" sz="1800" spc="325"/>
              <a:t> </a:t>
            </a:r>
            <a:r>
              <a:rPr dirty="0" sz="1800"/>
              <a:t>del</a:t>
            </a:r>
            <a:r>
              <a:rPr dirty="0" sz="1800" spc="325"/>
              <a:t> </a:t>
            </a:r>
            <a:r>
              <a:rPr dirty="0" sz="1800" spc="-5"/>
              <a:t>último</a:t>
            </a:r>
            <a:r>
              <a:rPr dirty="0" sz="1800" spc="330"/>
              <a:t> </a:t>
            </a:r>
            <a:r>
              <a:rPr dirty="0" sz="1800" spc="-10"/>
              <a:t>elemento</a:t>
            </a:r>
            <a:r>
              <a:rPr dirty="0" sz="1800" spc="325"/>
              <a:t> </a:t>
            </a:r>
            <a:r>
              <a:rPr dirty="0" sz="1800"/>
              <a:t>debe</a:t>
            </a:r>
            <a:r>
              <a:rPr dirty="0" sz="1800" spc="325"/>
              <a:t> </a:t>
            </a:r>
            <a:r>
              <a:rPr dirty="0" sz="1800" spc="-10"/>
              <a:t>apuntar</a:t>
            </a:r>
            <a:r>
              <a:rPr dirty="0" sz="1800" spc="330"/>
              <a:t> </a:t>
            </a:r>
            <a:r>
              <a:rPr dirty="0" sz="1800"/>
              <a:t>a</a:t>
            </a:r>
            <a:r>
              <a:rPr dirty="0" sz="1800" spc="330"/>
              <a:t> </a:t>
            </a:r>
            <a:r>
              <a:rPr dirty="0" sz="1800"/>
              <a:t>NULL</a:t>
            </a:r>
            <a:r>
              <a:rPr dirty="0" sz="1800" spc="325"/>
              <a:t> </a:t>
            </a:r>
            <a:r>
              <a:rPr dirty="0" sz="1800" spc="-5"/>
              <a:t>(fin</a:t>
            </a:r>
            <a:r>
              <a:rPr dirty="0" sz="1800" spc="330"/>
              <a:t> </a:t>
            </a:r>
            <a:r>
              <a:rPr dirty="0" sz="1800"/>
              <a:t>de</a:t>
            </a:r>
            <a:r>
              <a:rPr dirty="0" sz="1800" spc="325"/>
              <a:t> </a:t>
            </a:r>
            <a:r>
              <a:rPr dirty="0" sz="1800"/>
              <a:t>la </a:t>
            </a:r>
            <a:r>
              <a:rPr dirty="0" sz="1800" spc="-390"/>
              <a:t> </a:t>
            </a:r>
            <a:r>
              <a:rPr dirty="0" sz="1800" spc="-10"/>
              <a:t>lista)</a:t>
            </a:r>
            <a:endParaRPr sz="1800"/>
          </a:p>
          <a:p>
            <a:pPr marL="195580" marR="6985" indent="-183515">
              <a:lnSpc>
                <a:spcPts val="1939"/>
              </a:lnSpc>
              <a:spcBef>
                <a:spcPts val="61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25"/>
              <a:t>Para</a:t>
            </a:r>
            <a:r>
              <a:rPr dirty="0" sz="1800" spc="40"/>
              <a:t> </a:t>
            </a:r>
            <a:r>
              <a:rPr dirty="0" sz="1800" spc="-5"/>
              <a:t>acceder</a:t>
            </a:r>
            <a:r>
              <a:rPr dirty="0" sz="1800" spc="45"/>
              <a:t> </a:t>
            </a:r>
            <a:r>
              <a:rPr dirty="0" sz="1800"/>
              <a:t>a</a:t>
            </a:r>
            <a:r>
              <a:rPr dirty="0" sz="1800" spc="45"/>
              <a:t> </a:t>
            </a:r>
            <a:r>
              <a:rPr dirty="0" sz="1800"/>
              <a:t>un</a:t>
            </a:r>
            <a:r>
              <a:rPr dirty="0" sz="1800" spc="50"/>
              <a:t> </a:t>
            </a:r>
            <a:r>
              <a:rPr dirty="0" sz="1800" spc="-10"/>
              <a:t>elemento,</a:t>
            </a:r>
            <a:r>
              <a:rPr dirty="0" sz="1800" spc="45"/>
              <a:t> </a:t>
            </a:r>
            <a:r>
              <a:rPr dirty="0" sz="1800"/>
              <a:t>la</a:t>
            </a:r>
            <a:r>
              <a:rPr dirty="0" sz="1800" spc="45"/>
              <a:t> </a:t>
            </a:r>
            <a:r>
              <a:rPr dirty="0" sz="1800" spc="-15"/>
              <a:t>lista</a:t>
            </a:r>
            <a:r>
              <a:rPr dirty="0" sz="1800" spc="50"/>
              <a:t> </a:t>
            </a:r>
            <a:r>
              <a:rPr dirty="0" sz="1800" spc="-5"/>
              <a:t>es</a:t>
            </a:r>
            <a:r>
              <a:rPr dirty="0" sz="1800" spc="40"/>
              <a:t> </a:t>
            </a:r>
            <a:r>
              <a:rPr dirty="0" sz="1800" spc="-10"/>
              <a:t>recorrida</a:t>
            </a:r>
            <a:r>
              <a:rPr dirty="0" sz="1800" spc="40"/>
              <a:t> </a:t>
            </a:r>
            <a:r>
              <a:rPr dirty="0" sz="1800" spc="-5"/>
              <a:t>comenzando</a:t>
            </a:r>
            <a:r>
              <a:rPr dirty="0" sz="1800" spc="45"/>
              <a:t> </a:t>
            </a:r>
            <a:r>
              <a:rPr dirty="0" sz="1800"/>
              <a:t>por</a:t>
            </a:r>
            <a:r>
              <a:rPr dirty="0" sz="1800" spc="50"/>
              <a:t> </a:t>
            </a:r>
            <a:r>
              <a:rPr dirty="0" sz="1800" spc="-5"/>
              <a:t>el</a:t>
            </a:r>
            <a:r>
              <a:rPr dirty="0" sz="1800" spc="40"/>
              <a:t> </a:t>
            </a:r>
            <a:r>
              <a:rPr dirty="0" sz="1800" spc="-10"/>
              <a:t>inicio,</a:t>
            </a:r>
            <a:r>
              <a:rPr dirty="0" sz="1800" spc="50"/>
              <a:t> </a:t>
            </a:r>
            <a:r>
              <a:rPr dirty="0" sz="1800" spc="-5"/>
              <a:t>el </a:t>
            </a:r>
            <a:r>
              <a:rPr dirty="0" sz="1800" spc="-390"/>
              <a:t> </a:t>
            </a:r>
            <a:r>
              <a:rPr dirty="0" sz="1800" spc="-15"/>
              <a:t>puntero</a:t>
            </a:r>
            <a:r>
              <a:rPr dirty="0" sz="1800" spc="10"/>
              <a:t> </a:t>
            </a:r>
            <a:r>
              <a:rPr dirty="0" sz="1800" spc="-10"/>
              <a:t>siguiente</a:t>
            </a:r>
            <a:r>
              <a:rPr dirty="0" sz="1800" spc="20"/>
              <a:t> </a:t>
            </a:r>
            <a:r>
              <a:rPr dirty="0" sz="1800" spc="-5"/>
              <a:t>permite</a:t>
            </a:r>
            <a:r>
              <a:rPr dirty="0" sz="1800"/>
              <a:t> </a:t>
            </a:r>
            <a:r>
              <a:rPr dirty="0" sz="1800" spc="-5"/>
              <a:t>el</a:t>
            </a:r>
            <a:r>
              <a:rPr dirty="0" sz="1800" spc="15"/>
              <a:t> </a:t>
            </a:r>
            <a:r>
              <a:rPr dirty="0" sz="1800" spc="-10"/>
              <a:t>desplazamiento</a:t>
            </a:r>
            <a:r>
              <a:rPr dirty="0" sz="1800" spc="10"/>
              <a:t> </a:t>
            </a:r>
            <a:r>
              <a:rPr dirty="0" sz="1800"/>
              <a:t>hacia</a:t>
            </a:r>
            <a:r>
              <a:rPr dirty="0" sz="1800" spc="5"/>
              <a:t> </a:t>
            </a:r>
            <a:r>
              <a:rPr dirty="0" sz="1800" spc="-5"/>
              <a:t>el</a:t>
            </a:r>
            <a:r>
              <a:rPr dirty="0" sz="1800" spc="15"/>
              <a:t> </a:t>
            </a:r>
            <a:r>
              <a:rPr dirty="0" sz="1800" spc="-10"/>
              <a:t>próximo</a:t>
            </a:r>
            <a:r>
              <a:rPr dirty="0" sz="1800"/>
              <a:t> </a:t>
            </a:r>
            <a:r>
              <a:rPr dirty="0" sz="1800" spc="-10"/>
              <a:t>elemento</a:t>
            </a:r>
            <a:endParaRPr sz="1800"/>
          </a:p>
          <a:p>
            <a:pPr marL="194945" marR="5080" indent="-182880">
              <a:lnSpc>
                <a:spcPts val="1939"/>
              </a:lnSpc>
              <a:spcBef>
                <a:spcPts val="61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/>
              <a:t>El</a:t>
            </a:r>
            <a:r>
              <a:rPr dirty="0" sz="1800" spc="150"/>
              <a:t> </a:t>
            </a:r>
            <a:r>
              <a:rPr dirty="0" sz="1800" spc="-10"/>
              <a:t>desplazamiento</a:t>
            </a:r>
            <a:r>
              <a:rPr dirty="0" sz="1800" spc="160"/>
              <a:t> </a:t>
            </a:r>
            <a:r>
              <a:rPr dirty="0" sz="1800" spc="-5"/>
              <a:t>se</a:t>
            </a:r>
            <a:r>
              <a:rPr dirty="0" sz="1800" spc="155"/>
              <a:t> </a:t>
            </a:r>
            <a:r>
              <a:rPr dirty="0" sz="1800"/>
              <a:t>hace</a:t>
            </a:r>
            <a:r>
              <a:rPr dirty="0" sz="1800" spc="155"/>
              <a:t> </a:t>
            </a:r>
            <a:r>
              <a:rPr dirty="0" sz="1800"/>
              <a:t>en</a:t>
            </a:r>
            <a:r>
              <a:rPr dirty="0" sz="1800" spc="145"/>
              <a:t> </a:t>
            </a:r>
            <a:r>
              <a:rPr dirty="0" sz="1800"/>
              <a:t>una</a:t>
            </a:r>
            <a:r>
              <a:rPr dirty="0" sz="1800" spc="150"/>
              <a:t> </a:t>
            </a:r>
            <a:r>
              <a:rPr dirty="0" sz="1800" spc="-5"/>
              <a:t>sola</a:t>
            </a:r>
            <a:r>
              <a:rPr dirty="0" sz="1800" spc="150"/>
              <a:t> </a:t>
            </a:r>
            <a:r>
              <a:rPr dirty="0" sz="1800" spc="-5"/>
              <a:t>dirección,</a:t>
            </a:r>
            <a:r>
              <a:rPr dirty="0" sz="1800" spc="155"/>
              <a:t> </a:t>
            </a:r>
            <a:r>
              <a:rPr dirty="0" sz="1800"/>
              <a:t>del</a:t>
            </a:r>
            <a:r>
              <a:rPr dirty="0" sz="1800" spc="150"/>
              <a:t> </a:t>
            </a:r>
            <a:r>
              <a:rPr dirty="0" sz="1800" spc="-5"/>
              <a:t>primer</a:t>
            </a:r>
            <a:r>
              <a:rPr dirty="0" sz="1800" spc="150"/>
              <a:t> </a:t>
            </a:r>
            <a:r>
              <a:rPr dirty="0" sz="1800"/>
              <a:t>al</a:t>
            </a:r>
            <a:r>
              <a:rPr dirty="0" sz="1800" spc="145"/>
              <a:t> </a:t>
            </a:r>
            <a:r>
              <a:rPr dirty="0" sz="1800" spc="-5"/>
              <a:t>último </a:t>
            </a:r>
            <a:r>
              <a:rPr dirty="0" sz="1800" spc="-395"/>
              <a:t> </a:t>
            </a:r>
            <a:r>
              <a:rPr dirty="0" sz="1800" spc="-10"/>
              <a:t>elemento</a:t>
            </a:r>
            <a:endParaRPr sz="1800"/>
          </a:p>
          <a:p>
            <a:pPr marL="194945" marR="5080" indent="-182880">
              <a:lnSpc>
                <a:spcPts val="1939"/>
              </a:lnSpc>
              <a:spcBef>
                <a:spcPts val="6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/>
              <a:t>Las</a:t>
            </a:r>
            <a:r>
              <a:rPr dirty="0" sz="1800" spc="195"/>
              <a:t> </a:t>
            </a:r>
            <a:r>
              <a:rPr dirty="0" sz="1800" spc="-10"/>
              <a:t>listas</a:t>
            </a:r>
            <a:r>
              <a:rPr dirty="0" sz="1800" spc="200"/>
              <a:t> </a:t>
            </a:r>
            <a:r>
              <a:rPr dirty="0" sz="1800" spc="-5"/>
              <a:t>enlazadas</a:t>
            </a:r>
            <a:r>
              <a:rPr dirty="0" sz="1800" spc="200"/>
              <a:t> </a:t>
            </a:r>
            <a:r>
              <a:rPr dirty="0" sz="1800"/>
              <a:t>pueden</a:t>
            </a:r>
            <a:r>
              <a:rPr dirty="0" sz="1800" spc="204"/>
              <a:t> </a:t>
            </a:r>
            <a:r>
              <a:rPr dirty="0" sz="1800" spc="-5"/>
              <a:t>ser</a:t>
            </a:r>
            <a:r>
              <a:rPr dirty="0" sz="1800" spc="204"/>
              <a:t> </a:t>
            </a:r>
            <a:r>
              <a:rPr dirty="0" sz="1800" spc="-5"/>
              <a:t>utilizadas</a:t>
            </a:r>
            <a:r>
              <a:rPr dirty="0" sz="1800" spc="200"/>
              <a:t> </a:t>
            </a:r>
            <a:r>
              <a:rPr dirty="0" sz="1800"/>
              <a:t>cuando</a:t>
            </a:r>
            <a:r>
              <a:rPr dirty="0" sz="1800" spc="195"/>
              <a:t> </a:t>
            </a:r>
            <a:r>
              <a:rPr dirty="0" sz="1800"/>
              <a:t>se</a:t>
            </a:r>
            <a:r>
              <a:rPr dirty="0" sz="1800" spc="204"/>
              <a:t> </a:t>
            </a:r>
            <a:r>
              <a:rPr dirty="0" sz="1800" spc="-5"/>
              <a:t>necesitan</a:t>
            </a:r>
            <a:r>
              <a:rPr dirty="0" sz="1800" spc="204"/>
              <a:t> </a:t>
            </a:r>
            <a:r>
              <a:rPr dirty="0" sz="1800"/>
              <a:t>hacer</a:t>
            </a:r>
            <a:r>
              <a:rPr dirty="0" sz="1800" spc="204"/>
              <a:t> </a:t>
            </a:r>
            <a:r>
              <a:rPr dirty="0" sz="1800" spc="-5"/>
              <a:t>varias </a:t>
            </a:r>
            <a:r>
              <a:rPr dirty="0" sz="1800" spc="-395"/>
              <a:t> </a:t>
            </a:r>
            <a:r>
              <a:rPr dirty="0" sz="1800" spc="-5"/>
              <a:t>operaciones</a:t>
            </a:r>
            <a:r>
              <a:rPr dirty="0" sz="1800" spc="5"/>
              <a:t> </a:t>
            </a:r>
            <a:r>
              <a:rPr dirty="0" sz="1800"/>
              <a:t>de</a:t>
            </a:r>
            <a:r>
              <a:rPr dirty="0" sz="1800" spc="10"/>
              <a:t> </a:t>
            </a:r>
            <a:r>
              <a:rPr dirty="0" sz="1800" spc="-5"/>
              <a:t>inserción</a:t>
            </a:r>
            <a:r>
              <a:rPr dirty="0" sz="1800" spc="10"/>
              <a:t> </a:t>
            </a:r>
            <a:r>
              <a:rPr dirty="0" sz="1800"/>
              <a:t>y </a:t>
            </a:r>
            <a:r>
              <a:rPr dirty="0" sz="1800" spc="-5"/>
              <a:t>eliminación</a:t>
            </a:r>
            <a:r>
              <a:rPr dirty="0" sz="1800" spc="15"/>
              <a:t> </a:t>
            </a:r>
            <a:r>
              <a:rPr dirty="0" sz="1800"/>
              <a:t>de</a:t>
            </a:r>
            <a:r>
              <a:rPr dirty="0" sz="1800" spc="10"/>
              <a:t> </a:t>
            </a:r>
            <a:r>
              <a:rPr dirty="0" sz="1800" spc="-10"/>
              <a:t>elementos</a:t>
            </a:r>
            <a:endParaRPr sz="1800"/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400"/>
          </a:p>
          <a:p>
            <a:pPr algn="ctr" marR="196850">
              <a:lnSpc>
                <a:spcPct val="100000"/>
              </a:lnSpc>
              <a:tabLst>
                <a:tab pos="1932939" algn="l"/>
                <a:tab pos="4280535" algn="l"/>
              </a:tabLst>
            </a:pPr>
            <a:r>
              <a:rPr dirty="0" sz="1800" spc="-5">
                <a:solidFill>
                  <a:srgbClr val="000000"/>
                </a:solidFill>
              </a:rPr>
              <a:t>struct	struct	struct</a:t>
            </a:r>
            <a:endParaRPr sz="1800"/>
          </a:p>
        </p:txBody>
      </p:sp>
      <p:sp>
        <p:nvSpPr>
          <p:cNvPr id="31" name="object 31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2" name="object 3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05410">
              <a:lnSpc>
                <a:spcPts val="1095"/>
              </a:lnSpc>
            </a:pPr>
            <a:r>
              <a:rPr dirty="0"/>
              <a:t>6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7828788" y="4990338"/>
            <a:ext cx="984885" cy="42799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62230" rIns="0" bIns="0" rtlCol="0" vert="horz">
            <a:spAutoFit/>
          </a:bodyPr>
          <a:lstStyle/>
          <a:p>
            <a:pPr marL="248920">
              <a:lnSpc>
                <a:spcPct val="100000"/>
              </a:lnSpc>
              <a:spcBef>
                <a:spcPts val="490"/>
              </a:spcBef>
            </a:pPr>
            <a:r>
              <a:rPr dirty="0" sz="1800" spc="-5">
                <a:latin typeface="Calibri"/>
                <a:cs typeface="Calibri"/>
              </a:rPr>
              <a:t>NULL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7278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0"/>
              <a:t>L</a:t>
            </a:r>
            <a:r>
              <a:rPr dirty="0" spc="-65"/>
              <a:t>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dob</a:t>
            </a:r>
            <a:r>
              <a:rPr dirty="0" spc="-70"/>
              <a:t>l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100"/>
              <a:t>e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/>
              <a:t>e</a:t>
            </a:r>
            <a:r>
              <a:rPr dirty="0" spc="-190"/>
              <a:t> </a:t>
            </a:r>
            <a:r>
              <a:rPr dirty="0" spc="-90"/>
              <a:t>en</a:t>
            </a:r>
            <a:r>
              <a:rPr dirty="0" spc="-75"/>
              <a:t>l</a:t>
            </a:r>
            <a:r>
              <a:rPr dirty="0" spc="-95"/>
              <a:t>a</a:t>
            </a:r>
            <a:r>
              <a:rPr dirty="0" spc="-190"/>
              <a:t>z</a:t>
            </a:r>
            <a:r>
              <a:rPr dirty="0" spc="-95"/>
              <a:t>ada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011426" y="1832270"/>
            <a:ext cx="7368540" cy="122936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principal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diferencia,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4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contienen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anterior,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manera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permite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iterar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direcciones</a:t>
            </a:r>
            <a:endParaRPr sz="2000">
              <a:latin typeface="Calibri"/>
              <a:cs typeface="Calibri"/>
            </a:endParaRPr>
          </a:p>
          <a:p>
            <a:pPr marL="195580" marR="635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anterior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primer</a:t>
            </a:r>
            <a:r>
              <a:rPr dirty="0" sz="20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20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debe</a:t>
            </a:r>
            <a:r>
              <a:rPr dirty="0" sz="20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apuntar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NULL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(inicio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607819" y="4322064"/>
            <a:ext cx="1378585" cy="368935"/>
          </a:xfrm>
          <a:custGeom>
            <a:avLst/>
            <a:gdLst/>
            <a:ahLst/>
            <a:cxnLst/>
            <a:rect l="l" t="t" r="r" b="b"/>
            <a:pathLst>
              <a:path w="1378585" h="368935">
                <a:moveTo>
                  <a:pt x="1378458" y="0"/>
                </a:moveTo>
                <a:lnTo>
                  <a:pt x="0" y="0"/>
                </a:lnTo>
                <a:lnTo>
                  <a:pt x="0" y="368807"/>
                </a:lnTo>
                <a:lnTo>
                  <a:pt x="1378458" y="368807"/>
                </a:lnTo>
                <a:lnTo>
                  <a:pt x="1378458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1604772" y="4322826"/>
            <a:ext cx="1377950" cy="371475"/>
          </a:xfrm>
          <a:prstGeom prst="rect">
            <a:avLst/>
          </a:prstGeom>
        </p:spPr>
        <p:txBody>
          <a:bodyPr wrap="square" lIns="0" tIns="31750" rIns="0" bIns="0" rtlCol="0" vert="horz">
            <a:spAutoFit/>
          </a:bodyPr>
          <a:lstStyle/>
          <a:p>
            <a:pPr algn="ctr" marL="3175">
              <a:lnSpc>
                <a:spcPct val="100000"/>
              </a:lnSpc>
              <a:spcBef>
                <a:spcPts val="250"/>
              </a:spcBef>
            </a:pPr>
            <a:r>
              <a:rPr dirty="0" sz="1800" spc="-20">
                <a:latin typeface="Calibri"/>
                <a:cs typeface="Calibri"/>
              </a:rPr>
              <a:t>dato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607819" y="4693158"/>
            <a:ext cx="1378585" cy="429259"/>
          </a:xfrm>
          <a:custGeom>
            <a:avLst/>
            <a:gdLst/>
            <a:ahLst/>
            <a:cxnLst/>
            <a:rect l="l" t="t" r="r" b="b"/>
            <a:pathLst>
              <a:path w="1378585" h="429260">
                <a:moveTo>
                  <a:pt x="1378458" y="0"/>
                </a:moveTo>
                <a:lnTo>
                  <a:pt x="0" y="0"/>
                </a:lnTo>
                <a:lnTo>
                  <a:pt x="0" y="429006"/>
                </a:lnTo>
                <a:lnTo>
                  <a:pt x="1378458" y="429006"/>
                </a:lnTo>
                <a:lnTo>
                  <a:pt x="1378458" y="0"/>
                </a:lnTo>
                <a:close/>
              </a:path>
            </a:pathLst>
          </a:custGeom>
          <a:solidFill>
            <a:srgbClr val="EF8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1712234" y="4743291"/>
            <a:ext cx="118237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5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19683" y="3385565"/>
            <a:ext cx="1377950" cy="36957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3020" rIns="0" bIns="0" rtlCol="0" vert="horz">
            <a:spAutoFit/>
          </a:bodyPr>
          <a:lstStyle/>
          <a:p>
            <a:pPr marL="276860">
              <a:lnSpc>
                <a:spcPct val="100000"/>
              </a:lnSpc>
              <a:spcBef>
                <a:spcPts val="26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inicio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21223" y="3385565"/>
            <a:ext cx="1378585" cy="36957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3020" rIns="0" bIns="0" rtlCol="0" vert="horz">
            <a:spAutoFit/>
          </a:bodyPr>
          <a:lstStyle/>
          <a:p>
            <a:pPr marL="403860">
              <a:lnSpc>
                <a:spcPct val="100000"/>
              </a:lnSpc>
              <a:spcBef>
                <a:spcPts val="26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4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fin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925061" y="4323588"/>
            <a:ext cx="1378585" cy="369570"/>
          </a:xfrm>
          <a:custGeom>
            <a:avLst/>
            <a:gdLst/>
            <a:ahLst/>
            <a:cxnLst/>
            <a:rect l="l" t="t" r="r" b="b"/>
            <a:pathLst>
              <a:path w="1378585" h="369570">
                <a:moveTo>
                  <a:pt x="1378458" y="0"/>
                </a:moveTo>
                <a:lnTo>
                  <a:pt x="0" y="0"/>
                </a:lnTo>
                <a:lnTo>
                  <a:pt x="0" y="369569"/>
                </a:lnTo>
                <a:lnTo>
                  <a:pt x="1378458" y="369569"/>
                </a:lnTo>
                <a:lnTo>
                  <a:pt x="1378458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3922014" y="4323207"/>
            <a:ext cx="1377950" cy="371475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algn="ctr" marL="3175">
              <a:lnSpc>
                <a:spcPct val="100000"/>
              </a:lnSpc>
              <a:spcBef>
                <a:spcPts val="260"/>
              </a:spcBef>
            </a:pPr>
            <a:r>
              <a:rPr dirty="0" sz="1800" spc="-20">
                <a:latin typeface="Calibri"/>
                <a:cs typeface="Calibri"/>
              </a:rPr>
              <a:t>dato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925061" y="4694682"/>
            <a:ext cx="1378585" cy="427990"/>
          </a:xfrm>
          <a:custGeom>
            <a:avLst/>
            <a:gdLst/>
            <a:ahLst/>
            <a:cxnLst/>
            <a:rect l="l" t="t" r="r" b="b"/>
            <a:pathLst>
              <a:path w="1378585" h="427989">
                <a:moveTo>
                  <a:pt x="1378458" y="0"/>
                </a:moveTo>
                <a:lnTo>
                  <a:pt x="0" y="0"/>
                </a:lnTo>
                <a:lnTo>
                  <a:pt x="0" y="427482"/>
                </a:lnTo>
                <a:lnTo>
                  <a:pt x="1378458" y="427482"/>
                </a:lnTo>
                <a:lnTo>
                  <a:pt x="1378458" y="0"/>
                </a:lnTo>
                <a:close/>
              </a:path>
            </a:pathLst>
          </a:custGeom>
          <a:solidFill>
            <a:srgbClr val="EF8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4029493" y="4744154"/>
            <a:ext cx="118237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5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272784" y="4323588"/>
            <a:ext cx="1378585" cy="369570"/>
          </a:xfrm>
          <a:custGeom>
            <a:avLst/>
            <a:gdLst/>
            <a:ahLst/>
            <a:cxnLst/>
            <a:rect l="l" t="t" r="r" b="b"/>
            <a:pathLst>
              <a:path w="1378584" h="369570">
                <a:moveTo>
                  <a:pt x="1378458" y="0"/>
                </a:moveTo>
                <a:lnTo>
                  <a:pt x="0" y="0"/>
                </a:lnTo>
                <a:lnTo>
                  <a:pt x="0" y="369569"/>
                </a:lnTo>
                <a:lnTo>
                  <a:pt x="1378458" y="369569"/>
                </a:lnTo>
                <a:lnTo>
                  <a:pt x="1378458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6269735" y="4323207"/>
            <a:ext cx="1378585" cy="371475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algn="ctr" marL="3175">
              <a:lnSpc>
                <a:spcPct val="100000"/>
              </a:lnSpc>
              <a:spcBef>
                <a:spcPts val="260"/>
              </a:spcBef>
            </a:pPr>
            <a:r>
              <a:rPr dirty="0" sz="1800" spc="-20">
                <a:latin typeface="Calibri"/>
                <a:cs typeface="Calibri"/>
              </a:rPr>
              <a:t>dato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272784" y="4694682"/>
            <a:ext cx="1378585" cy="427990"/>
          </a:xfrm>
          <a:custGeom>
            <a:avLst/>
            <a:gdLst/>
            <a:ahLst/>
            <a:cxnLst/>
            <a:rect l="l" t="t" r="r" b="b"/>
            <a:pathLst>
              <a:path w="1378584" h="427989">
                <a:moveTo>
                  <a:pt x="1378458" y="0"/>
                </a:moveTo>
                <a:lnTo>
                  <a:pt x="0" y="0"/>
                </a:lnTo>
                <a:lnTo>
                  <a:pt x="0" y="427482"/>
                </a:lnTo>
                <a:lnTo>
                  <a:pt x="1378458" y="427482"/>
                </a:lnTo>
                <a:lnTo>
                  <a:pt x="1378458" y="0"/>
                </a:lnTo>
                <a:close/>
              </a:path>
            </a:pathLst>
          </a:custGeom>
          <a:solidFill>
            <a:srgbClr val="EF8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3922014" y="4694301"/>
            <a:ext cx="3726179" cy="430530"/>
          </a:xfrm>
          <a:prstGeom prst="rect">
            <a:avLst/>
          </a:prstGeom>
        </p:spPr>
        <p:txBody>
          <a:bodyPr wrap="square" lIns="0" tIns="62230" rIns="0" bIns="0" rtlCol="0" vert="horz">
            <a:spAutoFit/>
          </a:bodyPr>
          <a:lstStyle/>
          <a:p>
            <a:pPr marL="2454910">
              <a:lnSpc>
                <a:spcPct val="100000"/>
              </a:lnSpc>
              <a:spcBef>
                <a:spcPts val="49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1194244" y="3740848"/>
            <a:ext cx="7844155" cy="1386205"/>
            <a:chOff x="1194244" y="3740848"/>
            <a:chExt cx="7844155" cy="1386205"/>
          </a:xfrm>
        </p:grpSpPr>
        <p:sp>
          <p:nvSpPr>
            <p:cNvPr id="20" name="object 20"/>
            <p:cNvSpPr/>
            <p:nvPr/>
          </p:nvSpPr>
          <p:spPr>
            <a:xfrm>
              <a:off x="2986277" y="4167375"/>
              <a:ext cx="1194435" cy="741045"/>
            </a:xfrm>
            <a:custGeom>
              <a:avLst/>
              <a:gdLst/>
              <a:ahLst/>
              <a:cxnLst/>
              <a:rect l="l" t="t" r="r" b="b"/>
              <a:pathLst>
                <a:path w="1194435" h="741045">
                  <a:moveTo>
                    <a:pt x="0" y="740460"/>
                  </a:moveTo>
                  <a:lnTo>
                    <a:pt x="632688" y="740460"/>
                  </a:lnTo>
                  <a:lnTo>
                    <a:pt x="632688" y="0"/>
                  </a:lnTo>
                  <a:lnTo>
                    <a:pt x="1193952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65941" y="4124519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4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5303520" y="4165852"/>
              <a:ext cx="1224915" cy="742950"/>
            </a:xfrm>
            <a:custGeom>
              <a:avLst/>
              <a:gdLst/>
              <a:ahLst/>
              <a:cxnLst/>
              <a:rect l="l" t="t" r="r" b="b"/>
              <a:pathLst>
                <a:path w="1224915" h="742950">
                  <a:moveTo>
                    <a:pt x="0" y="742950"/>
                  </a:moveTo>
                  <a:lnTo>
                    <a:pt x="621588" y="742950"/>
                  </a:lnTo>
                  <a:lnTo>
                    <a:pt x="621588" y="0"/>
                  </a:lnTo>
                  <a:lnTo>
                    <a:pt x="1224737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6513977" y="4122995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4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5910072" y="3755135"/>
              <a:ext cx="617855" cy="291465"/>
            </a:xfrm>
            <a:custGeom>
              <a:avLst/>
              <a:gdLst/>
              <a:ahLst/>
              <a:cxnLst/>
              <a:rect l="l" t="t" r="r" b="b"/>
              <a:pathLst>
                <a:path w="617854" h="291464">
                  <a:moveTo>
                    <a:pt x="0" y="0"/>
                  </a:moveTo>
                  <a:lnTo>
                    <a:pt x="0" y="291147"/>
                  </a:lnTo>
                  <a:lnTo>
                    <a:pt x="617677" y="291147"/>
                  </a:lnTo>
                </a:path>
              </a:pathLst>
            </a:custGeom>
            <a:ln w="28575">
              <a:solidFill>
                <a:srgbClr val="D3481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6513459" y="4003415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208532" y="3755135"/>
              <a:ext cx="654685" cy="410845"/>
            </a:xfrm>
            <a:custGeom>
              <a:avLst/>
              <a:gdLst/>
              <a:ahLst/>
              <a:cxnLst/>
              <a:rect l="l" t="t" r="r" b="b"/>
              <a:pathLst>
                <a:path w="654685" h="410845">
                  <a:moveTo>
                    <a:pt x="0" y="0"/>
                  </a:moveTo>
                  <a:lnTo>
                    <a:pt x="0" y="410413"/>
                  </a:lnTo>
                  <a:lnTo>
                    <a:pt x="654088" y="410413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848327" y="4122682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8054339" y="4698491"/>
              <a:ext cx="984250" cy="428625"/>
            </a:xfrm>
            <a:custGeom>
              <a:avLst/>
              <a:gdLst/>
              <a:ahLst/>
              <a:cxnLst/>
              <a:rect l="l" t="t" r="r" b="b"/>
              <a:pathLst>
                <a:path w="984250" h="428625">
                  <a:moveTo>
                    <a:pt x="983742" y="0"/>
                  </a:moveTo>
                  <a:lnTo>
                    <a:pt x="0" y="0"/>
                  </a:lnTo>
                  <a:lnTo>
                    <a:pt x="0" y="428243"/>
                  </a:lnTo>
                  <a:lnTo>
                    <a:pt x="983742" y="428243"/>
                  </a:lnTo>
                  <a:lnTo>
                    <a:pt x="983742" y="0"/>
                  </a:lnTo>
                  <a:close/>
                </a:path>
              </a:pathLst>
            </a:custGeom>
            <a:solidFill>
              <a:srgbClr val="FAD9CD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" name="object 29"/>
          <p:cNvSpPr txBox="1"/>
          <p:nvPr/>
        </p:nvSpPr>
        <p:spPr>
          <a:xfrm>
            <a:off x="8290579" y="4748383"/>
            <a:ext cx="51244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N</a:t>
            </a:r>
            <a:r>
              <a:rPr dirty="0" sz="1800" spc="-5">
                <a:latin typeface="Calibri"/>
                <a:cs typeface="Calibri"/>
              </a:rPr>
              <a:t>U</a:t>
            </a:r>
            <a:r>
              <a:rPr dirty="0" sz="1800">
                <a:latin typeface="Calibri"/>
                <a:cs typeface="Calibri"/>
              </a:rPr>
              <a:t>LL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30" name="object 30"/>
          <p:cNvGrpSpPr/>
          <p:nvPr/>
        </p:nvGrpSpPr>
        <p:grpSpPr>
          <a:xfrm>
            <a:off x="1604772" y="4869269"/>
            <a:ext cx="6449695" cy="683895"/>
            <a:chOff x="1604772" y="4869269"/>
            <a:chExt cx="6449695" cy="683895"/>
          </a:xfrm>
        </p:grpSpPr>
        <p:sp>
          <p:nvSpPr>
            <p:cNvPr id="31" name="object 31"/>
            <p:cNvSpPr/>
            <p:nvPr/>
          </p:nvSpPr>
          <p:spPr>
            <a:xfrm>
              <a:off x="7651242" y="4908804"/>
              <a:ext cx="332105" cy="3810"/>
            </a:xfrm>
            <a:custGeom>
              <a:avLst/>
              <a:gdLst/>
              <a:ahLst/>
              <a:cxnLst/>
              <a:rect l="l" t="t" r="r" b="b"/>
              <a:pathLst>
                <a:path w="332104" h="3810">
                  <a:moveTo>
                    <a:pt x="0" y="0"/>
                  </a:moveTo>
                  <a:lnTo>
                    <a:pt x="331546" y="347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7968052" y="4869269"/>
              <a:ext cx="86360" cy="85725"/>
            </a:xfrm>
            <a:custGeom>
              <a:avLst/>
              <a:gdLst/>
              <a:ahLst/>
              <a:cxnLst/>
              <a:rect l="l" t="t" r="r" b="b"/>
              <a:pathLst>
                <a:path w="86359" h="85725">
                  <a:moveTo>
                    <a:pt x="901" y="0"/>
                  </a:moveTo>
                  <a:lnTo>
                    <a:pt x="0" y="85724"/>
                  </a:lnTo>
                  <a:lnTo>
                    <a:pt x="86169" y="43764"/>
                  </a:lnTo>
                  <a:lnTo>
                    <a:pt x="90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1604772" y="5122926"/>
              <a:ext cx="1377950" cy="429895"/>
            </a:xfrm>
            <a:custGeom>
              <a:avLst/>
              <a:gdLst/>
              <a:ahLst/>
              <a:cxnLst/>
              <a:rect l="l" t="t" r="r" b="b"/>
              <a:pathLst>
                <a:path w="1377950" h="429895">
                  <a:moveTo>
                    <a:pt x="1377696" y="0"/>
                  </a:moveTo>
                  <a:lnTo>
                    <a:pt x="0" y="0"/>
                  </a:lnTo>
                  <a:lnTo>
                    <a:pt x="0" y="429768"/>
                  </a:lnTo>
                  <a:lnTo>
                    <a:pt x="1377696" y="429768"/>
                  </a:lnTo>
                  <a:lnTo>
                    <a:pt x="1377696" y="0"/>
                  </a:lnTo>
                  <a:close/>
                </a:path>
              </a:pathLst>
            </a:custGeom>
            <a:solidFill>
              <a:srgbClr val="DF6C5D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4" name="object 34"/>
          <p:cNvSpPr txBox="1"/>
          <p:nvPr/>
        </p:nvSpPr>
        <p:spPr>
          <a:xfrm>
            <a:off x="2012890" y="3999420"/>
            <a:ext cx="5626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20">
                <a:latin typeface="Calibri"/>
                <a:cs typeface="Calibri"/>
              </a:rPr>
              <a:t>s</a:t>
            </a:r>
            <a:r>
              <a:rPr dirty="0" sz="1800" spc="-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ruct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330208" y="4001020"/>
            <a:ext cx="5626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20">
                <a:latin typeface="Calibri"/>
                <a:cs typeface="Calibri"/>
              </a:rPr>
              <a:t>s</a:t>
            </a:r>
            <a:r>
              <a:rPr dirty="0" sz="1800" spc="-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ruct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678159" y="3999420"/>
            <a:ext cx="5626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20">
                <a:latin typeface="Calibri"/>
                <a:cs typeface="Calibri"/>
              </a:rPr>
              <a:t>s</a:t>
            </a:r>
            <a:r>
              <a:rPr dirty="0" sz="1800" spc="-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ruct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755490" y="5173628"/>
            <a:ext cx="108902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5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anterior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3922014" y="5125211"/>
            <a:ext cx="1377950" cy="427990"/>
          </a:xfrm>
          <a:custGeom>
            <a:avLst/>
            <a:gdLst/>
            <a:ahLst/>
            <a:cxnLst/>
            <a:rect l="l" t="t" r="r" b="b"/>
            <a:pathLst>
              <a:path w="1377950" h="427989">
                <a:moveTo>
                  <a:pt x="1377696" y="0"/>
                </a:moveTo>
                <a:lnTo>
                  <a:pt x="0" y="0"/>
                </a:lnTo>
                <a:lnTo>
                  <a:pt x="0" y="427481"/>
                </a:lnTo>
                <a:lnTo>
                  <a:pt x="1377696" y="427481"/>
                </a:lnTo>
                <a:lnTo>
                  <a:pt x="1377696" y="0"/>
                </a:lnTo>
                <a:close/>
              </a:path>
            </a:pathLst>
          </a:custGeom>
          <a:solidFill>
            <a:srgbClr val="DF6C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4072750" y="5174491"/>
            <a:ext cx="108902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5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anterior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269735" y="5124450"/>
            <a:ext cx="1378585" cy="428625"/>
          </a:xfrm>
          <a:prstGeom prst="rect">
            <a:avLst/>
          </a:prstGeom>
          <a:solidFill>
            <a:srgbClr val="DF6C5D"/>
          </a:solidFill>
        </p:spPr>
        <p:txBody>
          <a:bodyPr wrap="square" lIns="0" tIns="62865" rIns="0" bIns="0" rtlCol="0" vert="horz">
            <a:spAutoFit/>
          </a:bodyPr>
          <a:lstStyle/>
          <a:p>
            <a:pPr marL="150495">
              <a:lnSpc>
                <a:spcPct val="100000"/>
              </a:lnSpc>
              <a:spcBef>
                <a:spcPts val="495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anterior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2659377" y="4122995"/>
            <a:ext cx="3624579" cy="1230630"/>
            <a:chOff x="2659377" y="4122995"/>
            <a:chExt cx="3624579" cy="1230630"/>
          </a:xfrm>
        </p:grpSpPr>
        <p:sp>
          <p:nvSpPr>
            <p:cNvPr id="42" name="object 42"/>
            <p:cNvSpPr/>
            <p:nvPr/>
          </p:nvSpPr>
          <p:spPr>
            <a:xfrm>
              <a:off x="2730816" y="4165850"/>
              <a:ext cx="1191260" cy="1173480"/>
            </a:xfrm>
            <a:custGeom>
              <a:avLst/>
              <a:gdLst/>
              <a:ahLst/>
              <a:cxnLst/>
              <a:rect l="l" t="t" r="r" b="b"/>
              <a:pathLst>
                <a:path w="1191260" h="1173479">
                  <a:moveTo>
                    <a:pt x="1190726" y="1173289"/>
                  </a:moveTo>
                  <a:lnTo>
                    <a:pt x="559650" y="1173289"/>
                  </a:lnTo>
                  <a:lnTo>
                    <a:pt x="559650" y="0"/>
                  </a:lnTo>
                  <a:lnTo>
                    <a:pt x="0" y="0"/>
                  </a:lnTo>
                </a:path>
              </a:pathLst>
            </a:custGeom>
            <a:ln w="28575">
              <a:solidFill>
                <a:srgbClr val="D3481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2659377" y="4122995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42862"/>
                  </a:lnTo>
                  <a:lnTo>
                    <a:pt x="85725" y="85724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048054" y="4167372"/>
              <a:ext cx="1221740" cy="1172210"/>
            </a:xfrm>
            <a:custGeom>
              <a:avLst/>
              <a:gdLst/>
              <a:ahLst/>
              <a:cxnLst/>
              <a:rect l="l" t="t" r="r" b="b"/>
              <a:pathLst>
                <a:path w="1221739" h="1172210">
                  <a:moveTo>
                    <a:pt x="1221524" y="1171663"/>
                  </a:moveTo>
                  <a:lnTo>
                    <a:pt x="575043" y="1171663"/>
                  </a:lnTo>
                  <a:lnTo>
                    <a:pt x="575043" y="0"/>
                  </a:lnTo>
                  <a:lnTo>
                    <a:pt x="0" y="0"/>
                  </a:lnTo>
                </a:path>
              </a:pathLst>
            </a:custGeom>
            <a:ln w="28575">
              <a:solidFill>
                <a:srgbClr val="D3481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4976620" y="4124519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42862"/>
                  </a:lnTo>
                  <a:lnTo>
                    <a:pt x="85725" y="85724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6" name="object 46"/>
          <p:cNvSpPr txBox="1"/>
          <p:nvPr/>
        </p:nvSpPr>
        <p:spPr>
          <a:xfrm>
            <a:off x="215645" y="5130546"/>
            <a:ext cx="984250" cy="42799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61594" rIns="0" bIns="0" rtlCol="0" vert="horz">
            <a:spAutoFit/>
          </a:bodyPr>
          <a:lstStyle/>
          <a:p>
            <a:pPr marL="248920">
              <a:lnSpc>
                <a:spcPct val="100000"/>
              </a:lnSpc>
              <a:spcBef>
                <a:spcPts val="484"/>
              </a:spcBef>
            </a:pPr>
            <a:r>
              <a:rPr dirty="0" sz="1800" spc="-5">
                <a:latin typeface="Calibri"/>
                <a:cs typeface="Calibri"/>
              </a:rPr>
              <a:t>NULL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47" name="object 47"/>
          <p:cNvGrpSpPr/>
          <p:nvPr/>
        </p:nvGrpSpPr>
        <p:grpSpPr>
          <a:xfrm>
            <a:off x="1199390" y="5299759"/>
            <a:ext cx="419734" cy="85725"/>
            <a:chOff x="1199390" y="5299759"/>
            <a:chExt cx="419734" cy="85725"/>
          </a:xfrm>
        </p:grpSpPr>
        <p:sp>
          <p:nvSpPr>
            <p:cNvPr id="48" name="object 48"/>
            <p:cNvSpPr/>
            <p:nvPr/>
          </p:nvSpPr>
          <p:spPr>
            <a:xfrm>
              <a:off x="1270822" y="5337809"/>
              <a:ext cx="334010" cy="5080"/>
            </a:xfrm>
            <a:custGeom>
              <a:avLst/>
              <a:gdLst/>
              <a:ahLst/>
              <a:cxnLst/>
              <a:rect l="l" t="t" r="r" b="b"/>
              <a:pathLst>
                <a:path w="334009" h="5079">
                  <a:moveTo>
                    <a:pt x="333514" y="0"/>
                  </a:moveTo>
                  <a:lnTo>
                    <a:pt x="0" y="5029"/>
                  </a:lnTo>
                </a:path>
              </a:pathLst>
            </a:custGeom>
            <a:ln w="28574">
              <a:solidFill>
                <a:srgbClr val="D3481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1199390" y="5299759"/>
              <a:ext cx="86360" cy="85725"/>
            </a:xfrm>
            <a:custGeom>
              <a:avLst/>
              <a:gdLst/>
              <a:ahLst/>
              <a:cxnLst/>
              <a:rect l="l" t="t" r="r" b="b"/>
              <a:pathLst>
                <a:path w="86359" h="85725">
                  <a:moveTo>
                    <a:pt x="85064" y="0"/>
                  </a:moveTo>
                  <a:lnTo>
                    <a:pt x="0" y="44157"/>
                  </a:lnTo>
                  <a:lnTo>
                    <a:pt x="86359" y="85712"/>
                  </a:lnTo>
                  <a:lnTo>
                    <a:pt x="85064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0" name="object 50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1" name="object 5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05410">
              <a:lnSpc>
                <a:spcPts val="1095"/>
              </a:lnSpc>
            </a:pPr>
            <a:r>
              <a:rPr dirty="0"/>
              <a:t>7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450715" cy="3383279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Presentación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Objetivos</a:t>
            </a:r>
            <a:r>
              <a:rPr dirty="0" sz="3600" spc="-4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4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25">
                <a:solidFill>
                  <a:srgbClr val="E1E0E0"/>
                </a:solidFill>
                <a:latin typeface="Calibri"/>
                <a:cs typeface="Calibri"/>
              </a:rPr>
              <a:t>destrezas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0">
                <a:solidFill>
                  <a:srgbClr val="E1E0E0"/>
                </a:solidFill>
                <a:latin typeface="Calibri"/>
                <a:cs typeface="Calibri"/>
              </a:rPr>
              <a:t>Temario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Metodología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Bibliografía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557622" y="6582023"/>
            <a:ext cx="74485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PRESENTACIÓN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3362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Con</a:t>
            </a:r>
            <a:r>
              <a:rPr dirty="0" spc="-140"/>
              <a:t>s</a:t>
            </a:r>
            <a:r>
              <a:rPr dirty="0" spc="-80"/>
              <a:t>tr</a:t>
            </a:r>
            <a:r>
              <a:rPr dirty="0" spc="-95"/>
              <a:t>u</a:t>
            </a:r>
            <a:r>
              <a:rPr dirty="0" spc="-80"/>
              <a:t>i</a:t>
            </a:r>
            <a:r>
              <a:rPr dirty="0"/>
              <a:t>r</a:t>
            </a:r>
            <a:r>
              <a:rPr dirty="0" spc="-170"/>
              <a:t> </a:t>
            </a:r>
            <a:r>
              <a:rPr dirty="0" spc="-90"/>
              <a:t>u</a:t>
            </a:r>
            <a:r>
              <a:rPr dirty="0" spc="-95"/>
              <a:t>n</a:t>
            </a:r>
            <a:r>
              <a:rPr dirty="0"/>
              <a:t>a</a:t>
            </a:r>
            <a:r>
              <a:rPr dirty="0" spc="-18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/>
              <a:t>a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011426" y="1832270"/>
            <a:ext cx="7368540" cy="150368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715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establecer un elemento de 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lista,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será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utilizado el tipo struct. El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tendrá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campo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dato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</a:t>
            </a:r>
            <a:endParaRPr sz="2000">
              <a:latin typeface="Calibri"/>
              <a:cs typeface="Calibri"/>
            </a:endParaRPr>
          </a:p>
          <a:p>
            <a:pPr algn="just" marL="195580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tiene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ser del mismo tipo 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no,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no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podrá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apuntar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hacia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elemento.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siguiente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permitirá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acceso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próximo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9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2090927" y="3874008"/>
            <a:ext cx="2688590" cy="107759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548640" marR="720090" indent="-457200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typedef </a:t>
            </a:r>
            <a:r>
              <a:rPr dirty="0" sz="1600" spc="-10">
                <a:latin typeface="Calibri"/>
                <a:cs typeface="Calibri"/>
              </a:rPr>
              <a:t>struct </a:t>
            </a:r>
            <a:r>
              <a:rPr dirty="0" sz="1600" spc="-5">
                <a:latin typeface="Calibri"/>
                <a:cs typeface="Calibri"/>
              </a:rPr>
              <a:t>TNodo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tipo_dato dato;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struct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TNodo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*siguiente;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Nodo;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006846" y="4152138"/>
            <a:ext cx="1378585" cy="37147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 spc="-20">
                <a:latin typeface="Calibri"/>
                <a:cs typeface="Calibri"/>
              </a:rPr>
              <a:t>dato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006846" y="4523232"/>
            <a:ext cx="1378585" cy="428625"/>
          </a:xfrm>
          <a:prstGeom prst="rect">
            <a:avLst/>
          </a:prstGeom>
          <a:solidFill>
            <a:srgbClr val="EF8C6A"/>
          </a:solidFill>
        </p:spPr>
        <p:txBody>
          <a:bodyPr wrap="square" lIns="0" tIns="62230" rIns="0" bIns="0" rtlCol="0" vert="horz">
            <a:spAutoFit/>
          </a:bodyPr>
          <a:lstStyle/>
          <a:p>
            <a:pPr marL="104139">
              <a:lnSpc>
                <a:spcPct val="100000"/>
              </a:lnSpc>
              <a:spcBef>
                <a:spcPts val="49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126492" y="3805637"/>
            <a:ext cx="11233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struct</a:t>
            </a:r>
            <a:r>
              <a:rPr dirty="0" sz="1800" spc="-8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729805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Con</a:t>
            </a:r>
            <a:r>
              <a:rPr dirty="0" spc="-140"/>
              <a:t>s</a:t>
            </a:r>
            <a:r>
              <a:rPr dirty="0" spc="-80"/>
              <a:t>tr</a:t>
            </a:r>
            <a:r>
              <a:rPr dirty="0" spc="-95"/>
              <a:t>u</a:t>
            </a:r>
            <a:r>
              <a:rPr dirty="0" spc="-80"/>
              <a:t>i</a:t>
            </a:r>
            <a:r>
              <a:rPr dirty="0"/>
              <a:t>r</a:t>
            </a:r>
            <a:r>
              <a:rPr dirty="0" spc="-170"/>
              <a:t> </a:t>
            </a:r>
            <a:r>
              <a:rPr dirty="0" spc="-90"/>
              <a:t>u</a:t>
            </a:r>
            <a:r>
              <a:rPr dirty="0" spc="-95"/>
              <a:t>n</a:t>
            </a:r>
            <a:r>
              <a:rPr dirty="0"/>
              <a:t>a</a:t>
            </a:r>
            <a:r>
              <a:rPr dirty="0" spc="-18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70"/>
              <a:t>(</a:t>
            </a:r>
            <a:r>
              <a:rPr dirty="0" spc="-95"/>
              <a:t>op</a:t>
            </a:r>
            <a:r>
              <a:rPr dirty="0" spc="-90"/>
              <a:t>c</a:t>
            </a:r>
            <a:r>
              <a:rPr dirty="0" spc="-80"/>
              <a:t>i</a:t>
            </a:r>
            <a:r>
              <a:rPr dirty="0" spc="-95"/>
              <a:t>o</a:t>
            </a:r>
            <a:r>
              <a:rPr dirty="0" spc="-100"/>
              <a:t>n</a:t>
            </a:r>
            <a:r>
              <a:rPr dirty="0" spc="-95"/>
              <a:t>a</a:t>
            </a:r>
            <a:r>
              <a:rPr dirty="0" spc="-80"/>
              <a:t>l</a:t>
            </a:r>
            <a:r>
              <a:rPr dirty="0"/>
              <a:t>)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011426" y="1836842"/>
            <a:ext cx="7369809" cy="1040765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algn="just" marL="194945" marR="5080" indent="-182880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8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tener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control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preferible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guardar</a:t>
            </a:r>
            <a:r>
              <a:rPr dirty="0" sz="1800" spc="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determinados </a:t>
            </a:r>
            <a:r>
              <a:rPr dirty="0" sz="1800" spc="-3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elementos: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primer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elemento,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último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(opcional),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800" spc="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elementos.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8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ello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será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empleado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otra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 estructura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(no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800" spc="3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obligatorio,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pueden</a:t>
            </a:r>
            <a:r>
              <a:rPr dirty="0" sz="18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utilizadas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variables)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10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011426" y="4192947"/>
            <a:ext cx="7369809" cy="161036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algn="just" marL="194945" marR="5080" indent="-182880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inicio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tendrá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del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primer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lista.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El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puntero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fin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albergará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dirección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del último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elemento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 la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lista.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La variable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tamaño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contiene</a:t>
            </a:r>
            <a:r>
              <a:rPr dirty="0" sz="18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endParaRPr sz="1800">
              <a:latin typeface="Calibri"/>
              <a:cs typeface="Calibri"/>
            </a:endParaRPr>
          </a:p>
          <a:p>
            <a:pPr algn="just" marL="195580" marR="5715" indent="-182880">
              <a:lnSpc>
                <a:spcPts val="1939"/>
              </a:lnSpc>
              <a:spcBef>
                <a:spcPts val="6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Cualquiera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sea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posición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lista,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los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punteros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inicio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fin</a:t>
            </a:r>
            <a:r>
              <a:rPr dirty="0" sz="1800" spc="4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apuntan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siempre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primer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último elemento. El campo tamaño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contendrá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numero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18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cualquiera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sea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operación</a:t>
            </a:r>
            <a:r>
              <a:rPr dirty="0" sz="18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efectuada</a:t>
            </a:r>
            <a:r>
              <a:rPr dirty="0" sz="18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sobre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906523" y="2991611"/>
            <a:ext cx="2688590" cy="107759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548005" marR="427990" indent="-457200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typedef </a:t>
            </a:r>
            <a:r>
              <a:rPr dirty="0" sz="1600" spc="-10">
                <a:latin typeface="Calibri"/>
                <a:cs typeface="Calibri"/>
              </a:rPr>
              <a:t>struct </a:t>
            </a:r>
            <a:r>
              <a:rPr dirty="0" sz="1600" spc="-15">
                <a:latin typeface="Calibri"/>
                <a:cs typeface="Calibri"/>
              </a:rPr>
              <a:t>DatosLista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Nodo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*inicio;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tamanyo;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r>
              <a:rPr dirty="0" sz="1600" spc="-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Lista;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750814" y="3234689"/>
            <a:ext cx="1378585" cy="37147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marL="277495">
              <a:lnSpc>
                <a:spcPct val="100000"/>
              </a:lnSpc>
              <a:spcBef>
                <a:spcPts val="26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inicio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750814" y="3605784"/>
            <a:ext cx="1378585" cy="42799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62230" rIns="0" bIns="0" rtlCol="0" vert="horz">
            <a:spAutoFit/>
          </a:bodyPr>
          <a:lstStyle/>
          <a:p>
            <a:pPr marL="282575">
              <a:lnSpc>
                <a:spcPct val="100000"/>
              </a:lnSpc>
              <a:spcBef>
                <a:spcPts val="490"/>
              </a:spcBef>
            </a:pPr>
            <a:r>
              <a:rPr dirty="0" sz="1800" spc="-15">
                <a:latin typeface="Calibri"/>
                <a:cs typeface="Calibri"/>
              </a:rPr>
              <a:t>tamanyo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870364" y="2887978"/>
            <a:ext cx="10287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struct</a:t>
            </a:r>
            <a:r>
              <a:rPr dirty="0" sz="1800" spc="-70">
                <a:latin typeface="Calibri"/>
                <a:cs typeface="Calibri"/>
              </a:rPr>
              <a:t> </a:t>
            </a:r>
            <a:r>
              <a:rPr dirty="0" sz="1800" spc="-20">
                <a:latin typeface="Calibri"/>
                <a:cs typeface="Calibri"/>
              </a:rPr>
              <a:t>Lista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80136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00"/>
              <a:t>O</a:t>
            </a:r>
            <a:r>
              <a:rPr dirty="0" spc="-90"/>
              <a:t>pe</a:t>
            </a:r>
            <a:r>
              <a:rPr dirty="0" spc="-180"/>
              <a:t>r</a:t>
            </a:r>
            <a:r>
              <a:rPr dirty="0" spc="-95"/>
              <a:t>ac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100"/>
              <a:t>o</a:t>
            </a:r>
            <a:r>
              <a:rPr dirty="0"/>
              <a:t>n</a:t>
            </a:r>
            <a:r>
              <a:rPr dirty="0" spc="-19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 spc="-95"/>
              <a:t>a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011426" y="1763464"/>
            <a:ext cx="7310755" cy="128968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Inicialización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operación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debe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hecha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antes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otra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operación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sobre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crea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primer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nodo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indicado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campo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apuntando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NULL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comienza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inicio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apuntando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nodo,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tamaño 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1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79142" y="3180588"/>
            <a:ext cx="3942079" cy="181610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548640" marR="179070" indent="-457200">
              <a:lnSpc>
                <a:spcPct val="100000"/>
              </a:lnSpc>
              <a:spcBef>
                <a:spcPts val="265"/>
              </a:spcBef>
            </a:pPr>
            <a:r>
              <a:rPr dirty="0" sz="1400" spc="-10">
                <a:latin typeface="Calibri"/>
                <a:cs typeface="Calibri"/>
              </a:rPr>
              <a:t>void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inicializarLista</a:t>
            </a:r>
            <a:r>
              <a:rPr dirty="0" sz="1400" spc="4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(Lista</a:t>
            </a:r>
            <a:r>
              <a:rPr dirty="0" sz="1400" spc="3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*lista,</a:t>
            </a:r>
            <a:r>
              <a:rPr dirty="0" sz="1400" spc="3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tipo_dato</a:t>
            </a:r>
            <a:r>
              <a:rPr dirty="0" sz="1400" spc="3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valor)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 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Nodo* nodo = (Nodo*)malloc(sizeof(Nodo));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nodo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-&gt; </a:t>
            </a:r>
            <a:r>
              <a:rPr dirty="0" sz="1400" spc="-10">
                <a:latin typeface="Calibri"/>
                <a:cs typeface="Calibri"/>
              </a:rPr>
              <a:t>dato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10">
                <a:latin typeface="Calibri"/>
                <a:cs typeface="Calibri"/>
              </a:rPr>
              <a:t> valor;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nodo -&gt;</a:t>
            </a:r>
            <a:r>
              <a:rPr dirty="0" sz="1400" spc="-10">
                <a:latin typeface="Calibri"/>
                <a:cs typeface="Calibri"/>
              </a:rPr>
              <a:t> siguiente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NULL;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548640" marR="1893570">
              <a:lnSpc>
                <a:spcPct val="100000"/>
              </a:lnSpc>
            </a:pPr>
            <a:r>
              <a:rPr dirty="0" sz="1400" spc="-15">
                <a:latin typeface="Calibri"/>
                <a:cs typeface="Calibri"/>
              </a:rPr>
              <a:t>lista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-&gt;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inicio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nodo;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lista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-&gt; </a:t>
            </a:r>
            <a:r>
              <a:rPr dirty="0" sz="1400" spc="-15">
                <a:latin typeface="Calibri"/>
                <a:cs typeface="Calibri"/>
              </a:rPr>
              <a:t>tamanyo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1;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  <a:spcBef>
                <a:spcPts val="5"/>
              </a:spcBef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578858" y="5385053"/>
            <a:ext cx="1378585" cy="369570"/>
          </a:xfrm>
          <a:custGeom>
            <a:avLst/>
            <a:gdLst/>
            <a:ahLst/>
            <a:cxnLst/>
            <a:rect l="l" t="t" r="r" b="b"/>
            <a:pathLst>
              <a:path w="1378585" h="369570">
                <a:moveTo>
                  <a:pt x="1378458" y="0"/>
                </a:moveTo>
                <a:lnTo>
                  <a:pt x="0" y="0"/>
                </a:lnTo>
                <a:lnTo>
                  <a:pt x="0" y="369570"/>
                </a:lnTo>
                <a:lnTo>
                  <a:pt x="1378458" y="369570"/>
                </a:lnTo>
                <a:lnTo>
                  <a:pt x="1378458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4578858" y="5385053"/>
            <a:ext cx="1378585" cy="371475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457200">
              <a:lnSpc>
                <a:spcPct val="100000"/>
              </a:lnSpc>
              <a:spcBef>
                <a:spcPts val="260"/>
              </a:spcBef>
            </a:pPr>
            <a:r>
              <a:rPr dirty="0" sz="1800" spc="-10">
                <a:latin typeface="Calibri"/>
                <a:cs typeface="Calibri"/>
              </a:rPr>
              <a:t>valor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578858" y="5756147"/>
            <a:ext cx="1378585" cy="429895"/>
          </a:xfrm>
          <a:prstGeom prst="rect">
            <a:avLst/>
          </a:prstGeom>
          <a:solidFill>
            <a:srgbClr val="EF8C6A"/>
          </a:solidFill>
        </p:spPr>
        <p:txBody>
          <a:bodyPr wrap="square" lIns="0" tIns="62865" rIns="0" bIns="0" rtlCol="0" vert="horz">
            <a:spAutoFit/>
          </a:bodyPr>
          <a:lstStyle/>
          <a:p>
            <a:pPr marL="104139">
              <a:lnSpc>
                <a:spcPct val="100000"/>
              </a:lnSpc>
              <a:spcBef>
                <a:spcPts val="495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3580828" y="5185985"/>
            <a:ext cx="1325245" cy="398145"/>
            <a:chOff x="3580828" y="5185985"/>
            <a:chExt cx="1325245" cy="398145"/>
          </a:xfrm>
        </p:grpSpPr>
        <p:sp>
          <p:nvSpPr>
            <p:cNvPr id="10" name="object 10"/>
            <p:cNvSpPr/>
            <p:nvPr/>
          </p:nvSpPr>
          <p:spPr>
            <a:xfrm>
              <a:off x="3595115" y="5228841"/>
              <a:ext cx="1239520" cy="340995"/>
            </a:xfrm>
            <a:custGeom>
              <a:avLst/>
              <a:gdLst/>
              <a:ahLst/>
              <a:cxnLst/>
              <a:rect l="l" t="t" r="r" b="b"/>
              <a:pathLst>
                <a:path w="1239520" h="340995">
                  <a:moveTo>
                    <a:pt x="0" y="340956"/>
                  </a:moveTo>
                  <a:lnTo>
                    <a:pt x="549198" y="340956"/>
                  </a:lnTo>
                  <a:lnTo>
                    <a:pt x="549198" y="0"/>
                  </a:lnTo>
                  <a:lnTo>
                    <a:pt x="1238986" y="0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4819811" y="5185985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4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" name="object 12"/>
          <p:cNvSpPr txBox="1"/>
          <p:nvPr/>
        </p:nvSpPr>
        <p:spPr>
          <a:xfrm>
            <a:off x="6391655" y="5762244"/>
            <a:ext cx="984250" cy="42799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62230" rIns="0" bIns="0" rtlCol="0" vert="horz">
            <a:spAutoFit/>
          </a:bodyPr>
          <a:lstStyle/>
          <a:p>
            <a:pPr marL="248285">
              <a:lnSpc>
                <a:spcPct val="100000"/>
              </a:lnSpc>
              <a:spcBef>
                <a:spcPts val="490"/>
              </a:spcBef>
            </a:pPr>
            <a:r>
              <a:rPr dirty="0" sz="1800" spc="-5">
                <a:latin typeface="Calibri"/>
                <a:cs typeface="Calibri"/>
              </a:rPr>
              <a:t>NULL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943028" y="5932173"/>
            <a:ext cx="448945" cy="85725"/>
            <a:chOff x="5943028" y="5932173"/>
            <a:chExt cx="448945" cy="85725"/>
          </a:xfrm>
        </p:grpSpPr>
        <p:sp>
          <p:nvSpPr>
            <p:cNvPr id="14" name="object 14"/>
            <p:cNvSpPr/>
            <p:nvPr/>
          </p:nvSpPr>
          <p:spPr>
            <a:xfrm>
              <a:off x="5957315" y="5971032"/>
              <a:ext cx="363220" cy="4445"/>
            </a:xfrm>
            <a:custGeom>
              <a:avLst/>
              <a:gdLst/>
              <a:ahLst/>
              <a:cxnLst/>
              <a:rect l="l" t="t" r="r" b="b"/>
              <a:pathLst>
                <a:path w="363220" h="4445">
                  <a:moveTo>
                    <a:pt x="0" y="0"/>
                  </a:moveTo>
                  <a:lnTo>
                    <a:pt x="362889" y="4165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6305419" y="5932173"/>
              <a:ext cx="86360" cy="85725"/>
            </a:xfrm>
            <a:custGeom>
              <a:avLst/>
              <a:gdLst/>
              <a:ahLst/>
              <a:cxnLst/>
              <a:rect l="l" t="t" r="r" b="b"/>
              <a:pathLst>
                <a:path w="86360" h="85725">
                  <a:moveTo>
                    <a:pt x="990" y="0"/>
                  </a:moveTo>
                  <a:lnTo>
                    <a:pt x="0" y="85725"/>
                  </a:lnTo>
                  <a:lnTo>
                    <a:pt x="86220" y="43853"/>
                  </a:lnTo>
                  <a:lnTo>
                    <a:pt x="99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/>
          <p:cNvSpPr txBox="1"/>
          <p:nvPr/>
        </p:nvSpPr>
        <p:spPr>
          <a:xfrm>
            <a:off x="2216657" y="5385053"/>
            <a:ext cx="1378585" cy="371475"/>
          </a:xfrm>
          <a:prstGeom prst="rect">
            <a:avLst/>
          </a:prstGeom>
          <a:solidFill>
            <a:srgbClr val="DAD2C3"/>
          </a:solidFill>
        </p:spPr>
        <p:txBody>
          <a:bodyPr wrap="square" lIns="0" tIns="33020" rIns="0" bIns="0" rtlCol="0" vert="horz">
            <a:spAutoFit/>
          </a:bodyPr>
          <a:lstStyle/>
          <a:p>
            <a:pPr marL="276860">
              <a:lnSpc>
                <a:spcPct val="100000"/>
              </a:lnSpc>
              <a:spcBef>
                <a:spcPts val="26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inicio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168547" y="6574594"/>
            <a:ext cx="1612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095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12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16657" y="5756147"/>
            <a:ext cx="1378585" cy="429895"/>
          </a:xfrm>
          <a:prstGeom prst="rect">
            <a:avLst/>
          </a:prstGeom>
          <a:solidFill>
            <a:srgbClr val="C49F92"/>
          </a:solidFill>
        </p:spPr>
        <p:txBody>
          <a:bodyPr wrap="square" lIns="0" tIns="62865" rIns="0" bIns="0" rtlCol="0" vert="horz">
            <a:spAutoFit/>
          </a:bodyPr>
          <a:lstStyle/>
          <a:p>
            <a:pPr marL="114935">
              <a:lnSpc>
                <a:spcPct val="100000"/>
              </a:lnSpc>
              <a:spcBef>
                <a:spcPts val="495"/>
              </a:spcBef>
            </a:pPr>
            <a:r>
              <a:rPr dirty="0" sz="1800" spc="-15">
                <a:latin typeface="Calibri"/>
                <a:cs typeface="Calibri"/>
              </a:rPr>
              <a:t>tamanyo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1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673737" y="5062943"/>
            <a:ext cx="284543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322830" algn="l"/>
              </a:tabLst>
            </a:pPr>
            <a:r>
              <a:rPr dirty="0" sz="1800" spc="-5">
                <a:latin typeface="Calibri"/>
                <a:cs typeface="Calibri"/>
              </a:rPr>
              <a:t>L</a:t>
            </a:r>
            <a:r>
              <a:rPr dirty="0" sz="1800">
                <a:latin typeface="Calibri"/>
                <a:cs typeface="Calibri"/>
              </a:rPr>
              <a:t>i</a:t>
            </a:r>
            <a:r>
              <a:rPr dirty="0" sz="1800" spc="-20">
                <a:latin typeface="Calibri"/>
                <a:cs typeface="Calibri"/>
              </a:rPr>
              <a:t>s</a:t>
            </a:r>
            <a:r>
              <a:rPr dirty="0" sz="1800" spc="-30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a	Nodo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80136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00"/>
              <a:t>O</a:t>
            </a:r>
            <a:r>
              <a:rPr dirty="0" spc="-90"/>
              <a:t>pe</a:t>
            </a:r>
            <a:r>
              <a:rPr dirty="0" spc="-180"/>
              <a:t>r</a:t>
            </a:r>
            <a:r>
              <a:rPr dirty="0" spc="-95"/>
              <a:t>ac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100"/>
              <a:t>o</a:t>
            </a:r>
            <a:r>
              <a:rPr dirty="0"/>
              <a:t>n</a:t>
            </a:r>
            <a:r>
              <a:rPr dirty="0" spc="-19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 spc="-95"/>
              <a:t>a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011426" y="1763464"/>
            <a:ext cx="6977380" cy="128968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Obtener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último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(si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contiene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fin):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operación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devuelve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último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nodo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Recorre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toda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lista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devuelve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último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¡Cuidado!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está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vacía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(iterator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==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NULL)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acceso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fallaría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629661" y="3152394"/>
            <a:ext cx="3884929" cy="160020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548005" marR="1107440" indent="-457200">
              <a:lnSpc>
                <a:spcPct val="100000"/>
              </a:lnSpc>
              <a:spcBef>
                <a:spcPts val="265"/>
              </a:spcBef>
            </a:pPr>
            <a:r>
              <a:rPr dirty="0" sz="1400" spc="-5">
                <a:latin typeface="Calibri"/>
                <a:cs typeface="Calibri"/>
              </a:rPr>
              <a:t>Nodo* ultimo_nodo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(Lista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*lista)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 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Nodo* </a:t>
            </a:r>
            <a:r>
              <a:rPr dirty="0" sz="1400" spc="-10">
                <a:latin typeface="Calibri"/>
                <a:cs typeface="Calibri"/>
              </a:rPr>
              <a:t>iterador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 </a:t>
            </a:r>
            <a:r>
              <a:rPr dirty="0" sz="1400" spc="-15">
                <a:latin typeface="Calibri"/>
                <a:cs typeface="Calibri"/>
              </a:rPr>
              <a:t>lista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-&gt;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inicio;</a:t>
            </a:r>
            <a:endParaRPr sz="1400">
              <a:latin typeface="Calibri"/>
              <a:cs typeface="Calibri"/>
            </a:endParaRPr>
          </a:p>
          <a:p>
            <a:pPr marL="1005205" marR="615315" indent="-45720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while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(iterador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-&gt;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siguiente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!= NULL)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iterador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10">
                <a:latin typeface="Calibri"/>
                <a:cs typeface="Calibri"/>
              </a:rPr>
              <a:t> iterador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-&gt; </a:t>
            </a:r>
            <a:r>
              <a:rPr dirty="0" sz="1400" spc="-10">
                <a:latin typeface="Calibri"/>
                <a:cs typeface="Calibri"/>
              </a:rPr>
              <a:t>siguiente;</a:t>
            </a:r>
            <a:endParaRPr sz="14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  <a:spcBef>
                <a:spcPts val="5"/>
              </a:spcBef>
            </a:pPr>
            <a:r>
              <a:rPr dirty="0" sz="1400" spc="-10">
                <a:latin typeface="Calibri"/>
                <a:cs typeface="Calibri"/>
              </a:rPr>
              <a:t>return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iterador;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438905" y="5494782"/>
            <a:ext cx="1378585" cy="368935"/>
          </a:xfrm>
          <a:custGeom>
            <a:avLst/>
            <a:gdLst/>
            <a:ahLst/>
            <a:cxnLst/>
            <a:rect l="l" t="t" r="r" b="b"/>
            <a:pathLst>
              <a:path w="1378585" h="368935">
                <a:moveTo>
                  <a:pt x="1378458" y="0"/>
                </a:moveTo>
                <a:lnTo>
                  <a:pt x="0" y="0"/>
                </a:lnTo>
                <a:lnTo>
                  <a:pt x="0" y="368808"/>
                </a:lnTo>
                <a:lnTo>
                  <a:pt x="1378458" y="368808"/>
                </a:lnTo>
                <a:lnTo>
                  <a:pt x="1378458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3438905" y="5494782"/>
            <a:ext cx="1378585" cy="370840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457200">
              <a:lnSpc>
                <a:spcPct val="100000"/>
              </a:lnSpc>
              <a:spcBef>
                <a:spcPts val="254"/>
              </a:spcBef>
            </a:pPr>
            <a:r>
              <a:rPr dirty="0" sz="1800" spc="-10">
                <a:latin typeface="Calibri"/>
                <a:cs typeface="Calibri"/>
              </a:rPr>
              <a:t>valor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438905" y="5865114"/>
            <a:ext cx="1378585" cy="429895"/>
          </a:xfrm>
          <a:prstGeom prst="rect">
            <a:avLst/>
          </a:prstGeom>
          <a:solidFill>
            <a:srgbClr val="EF8C6A"/>
          </a:solidFill>
        </p:spPr>
        <p:txBody>
          <a:bodyPr wrap="square" lIns="0" tIns="63500" rIns="0" bIns="0" rtlCol="0" vert="horz">
            <a:spAutoFit/>
          </a:bodyPr>
          <a:lstStyle/>
          <a:p>
            <a:pPr marL="104139">
              <a:lnSpc>
                <a:spcPct val="100000"/>
              </a:lnSpc>
              <a:spcBef>
                <a:spcPts val="50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2440876" y="5294951"/>
            <a:ext cx="1325245" cy="398145"/>
            <a:chOff x="2440876" y="5294951"/>
            <a:chExt cx="1325245" cy="398145"/>
          </a:xfrm>
        </p:grpSpPr>
        <p:sp>
          <p:nvSpPr>
            <p:cNvPr id="10" name="object 10"/>
            <p:cNvSpPr/>
            <p:nvPr/>
          </p:nvSpPr>
          <p:spPr>
            <a:xfrm>
              <a:off x="2455164" y="5337807"/>
              <a:ext cx="1239520" cy="340995"/>
            </a:xfrm>
            <a:custGeom>
              <a:avLst/>
              <a:gdLst/>
              <a:ahLst/>
              <a:cxnLst/>
              <a:rect l="l" t="t" r="r" b="b"/>
              <a:pathLst>
                <a:path w="1239520" h="340995">
                  <a:moveTo>
                    <a:pt x="0" y="340956"/>
                  </a:moveTo>
                  <a:lnTo>
                    <a:pt x="549198" y="340956"/>
                  </a:lnTo>
                  <a:lnTo>
                    <a:pt x="549198" y="0"/>
                  </a:lnTo>
                  <a:lnTo>
                    <a:pt x="1238986" y="0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3679859" y="5294951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" name="object 12"/>
          <p:cNvSpPr txBox="1"/>
          <p:nvPr/>
        </p:nvSpPr>
        <p:spPr>
          <a:xfrm>
            <a:off x="7333488" y="5865114"/>
            <a:ext cx="984250" cy="4286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62230" rIns="0" bIns="0" rtlCol="0" vert="horz">
            <a:spAutoFit/>
          </a:bodyPr>
          <a:lstStyle/>
          <a:p>
            <a:pPr marL="248285">
              <a:lnSpc>
                <a:spcPct val="100000"/>
              </a:lnSpc>
              <a:spcBef>
                <a:spcPts val="490"/>
              </a:spcBef>
            </a:pPr>
            <a:r>
              <a:rPr dirty="0" sz="1800" spc="-5">
                <a:latin typeface="Calibri"/>
                <a:cs typeface="Calibri"/>
              </a:rPr>
              <a:t>NULL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844369" y="5172050"/>
            <a:ext cx="5353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076705" y="5494782"/>
            <a:ext cx="1378585" cy="368935"/>
          </a:xfrm>
          <a:prstGeom prst="rect">
            <a:avLst/>
          </a:prstGeom>
          <a:solidFill>
            <a:srgbClr val="DAD2C3"/>
          </a:solidFill>
        </p:spPr>
        <p:txBody>
          <a:bodyPr wrap="square" lIns="0" tIns="32384" rIns="0" bIns="0" rtlCol="0" vert="horz">
            <a:spAutoFit/>
          </a:bodyPr>
          <a:lstStyle/>
          <a:p>
            <a:pPr marL="277495">
              <a:lnSpc>
                <a:spcPct val="100000"/>
              </a:lnSpc>
              <a:spcBef>
                <a:spcPts val="254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inicio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076705" y="5863590"/>
            <a:ext cx="1378585" cy="431800"/>
          </a:xfrm>
          <a:prstGeom prst="rect">
            <a:avLst/>
          </a:prstGeom>
          <a:solidFill>
            <a:srgbClr val="C49F92"/>
          </a:solidFill>
        </p:spPr>
        <p:txBody>
          <a:bodyPr wrap="square" lIns="0" tIns="64769" rIns="0" bIns="0" rtlCol="0" vert="horz">
            <a:spAutoFit/>
          </a:bodyPr>
          <a:lstStyle/>
          <a:p>
            <a:pPr marL="114935">
              <a:lnSpc>
                <a:spcPct val="100000"/>
              </a:lnSpc>
              <a:spcBef>
                <a:spcPts val="509"/>
              </a:spcBef>
            </a:pPr>
            <a:r>
              <a:rPr dirty="0" sz="1800" spc="-15">
                <a:latin typeface="Calibri"/>
                <a:cs typeface="Calibri"/>
              </a:rPr>
              <a:t>tamanyo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2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534048" y="5172001"/>
            <a:ext cx="4406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L</a:t>
            </a:r>
            <a:r>
              <a:rPr dirty="0" sz="1800">
                <a:latin typeface="Calibri"/>
                <a:cs typeface="Calibri"/>
              </a:rPr>
              <a:t>i</a:t>
            </a:r>
            <a:r>
              <a:rPr dirty="0" sz="1800" spc="-20">
                <a:latin typeface="Calibri"/>
                <a:cs typeface="Calibri"/>
              </a:rPr>
              <a:t>s</a:t>
            </a:r>
            <a:r>
              <a:rPr dirty="0" sz="1800" spc="-30">
                <a:latin typeface="Calibri"/>
                <a:cs typeface="Calibri"/>
              </a:rPr>
              <a:t>ta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375909" y="5492496"/>
            <a:ext cx="1378585" cy="369570"/>
          </a:xfrm>
          <a:custGeom>
            <a:avLst/>
            <a:gdLst/>
            <a:ahLst/>
            <a:cxnLst/>
            <a:rect l="l" t="t" r="r" b="b"/>
            <a:pathLst>
              <a:path w="1378584" h="369570">
                <a:moveTo>
                  <a:pt x="1378458" y="0"/>
                </a:moveTo>
                <a:lnTo>
                  <a:pt x="0" y="0"/>
                </a:lnTo>
                <a:lnTo>
                  <a:pt x="0" y="369569"/>
                </a:lnTo>
                <a:lnTo>
                  <a:pt x="1378458" y="369569"/>
                </a:lnTo>
                <a:lnTo>
                  <a:pt x="1378458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5375909" y="5492496"/>
            <a:ext cx="1378585" cy="371475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456565">
              <a:lnSpc>
                <a:spcPct val="100000"/>
              </a:lnSpc>
              <a:spcBef>
                <a:spcPts val="260"/>
              </a:spcBef>
            </a:pPr>
            <a:r>
              <a:rPr dirty="0" sz="1800" spc="-10">
                <a:latin typeface="Calibri"/>
                <a:cs typeface="Calibri"/>
              </a:rPr>
              <a:t>valor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375909" y="5863590"/>
            <a:ext cx="1378585" cy="429895"/>
          </a:xfrm>
          <a:custGeom>
            <a:avLst/>
            <a:gdLst/>
            <a:ahLst/>
            <a:cxnLst/>
            <a:rect l="l" t="t" r="r" b="b"/>
            <a:pathLst>
              <a:path w="1378584" h="429895">
                <a:moveTo>
                  <a:pt x="1378458" y="0"/>
                </a:moveTo>
                <a:lnTo>
                  <a:pt x="0" y="0"/>
                </a:lnTo>
                <a:lnTo>
                  <a:pt x="0" y="429768"/>
                </a:lnTo>
                <a:lnTo>
                  <a:pt x="1378458" y="429768"/>
                </a:lnTo>
                <a:lnTo>
                  <a:pt x="1378458" y="0"/>
                </a:lnTo>
                <a:close/>
              </a:path>
            </a:pathLst>
          </a:custGeom>
          <a:solidFill>
            <a:srgbClr val="EF8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5375909" y="5863590"/>
            <a:ext cx="1378585" cy="429895"/>
          </a:xfrm>
          <a:prstGeom prst="rect">
            <a:avLst/>
          </a:prstGeom>
        </p:spPr>
        <p:txBody>
          <a:bodyPr wrap="square" lIns="0" tIns="62865" rIns="0" bIns="0" rtlCol="0" vert="horz">
            <a:spAutoFit/>
          </a:bodyPr>
          <a:lstStyle/>
          <a:p>
            <a:pPr marL="104139">
              <a:lnSpc>
                <a:spcPct val="100000"/>
              </a:lnSpc>
              <a:spcBef>
                <a:spcPts val="495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4803076" y="5293427"/>
            <a:ext cx="2530475" cy="828675"/>
            <a:chOff x="4803076" y="5293427"/>
            <a:chExt cx="2530475" cy="828675"/>
          </a:xfrm>
        </p:grpSpPr>
        <p:sp>
          <p:nvSpPr>
            <p:cNvPr id="22" name="object 22"/>
            <p:cNvSpPr/>
            <p:nvPr/>
          </p:nvSpPr>
          <p:spPr>
            <a:xfrm>
              <a:off x="6754368" y="6078473"/>
              <a:ext cx="508000" cy="1270"/>
            </a:xfrm>
            <a:custGeom>
              <a:avLst/>
              <a:gdLst/>
              <a:ahLst/>
              <a:cxnLst/>
              <a:rect l="l" t="t" r="r" b="b"/>
              <a:pathLst>
                <a:path w="508000" h="1270">
                  <a:moveTo>
                    <a:pt x="0" y="0"/>
                  </a:moveTo>
                  <a:lnTo>
                    <a:pt x="507606" y="761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7247623" y="6036342"/>
              <a:ext cx="86360" cy="85725"/>
            </a:xfrm>
            <a:custGeom>
              <a:avLst/>
              <a:gdLst/>
              <a:ahLst/>
              <a:cxnLst/>
              <a:rect l="l" t="t" r="r" b="b"/>
              <a:pathLst>
                <a:path w="86359" h="85725">
                  <a:moveTo>
                    <a:pt x="126" y="0"/>
                  </a:moveTo>
                  <a:lnTo>
                    <a:pt x="0" y="85725"/>
                  </a:lnTo>
                  <a:lnTo>
                    <a:pt x="85788" y="42989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4817364" y="5336284"/>
              <a:ext cx="813435" cy="744220"/>
            </a:xfrm>
            <a:custGeom>
              <a:avLst/>
              <a:gdLst/>
              <a:ahLst/>
              <a:cxnLst/>
              <a:rect l="l" t="t" r="r" b="b"/>
              <a:pathLst>
                <a:path w="813435" h="744220">
                  <a:moveTo>
                    <a:pt x="0" y="743813"/>
                  </a:moveTo>
                  <a:lnTo>
                    <a:pt x="309892" y="743813"/>
                  </a:lnTo>
                  <a:lnTo>
                    <a:pt x="309892" y="0"/>
                  </a:lnTo>
                  <a:lnTo>
                    <a:pt x="813384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5616464" y="5293427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" name="object 26"/>
          <p:cNvSpPr txBox="1"/>
          <p:nvPr/>
        </p:nvSpPr>
        <p:spPr>
          <a:xfrm>
            <a:off x="5780968" y="5170266"/>
            <a:ext cx="5353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076705" y="4769358"/>
            <a:ext cx="137858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marL="152400">
              <a:lnSpc>
                <a:spcPct val="100000"/>
              </a:lnSpc>
              <a:spcBef>
                <a:spcPts val="26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iterador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2440876" y="4940236"/>
            <a:ext cx="1325245" cy="348615"/>
            <a:chOff x="2440876" y="4940236"/>
            <a:chExt cx="1325245" cy="348615"/>
          </a:xfrm>
        </p:grpSpPr>
        <p:sp>
          <p:nvSpPr>
            <p:cNvPr id="29" name="object 29"/>
            <p:cNvSpPr/>
            <p:nvPr/>
          </p:nvSpPr>
          <p:spPr>
            <a:xfrm>
              <a:off x="2455164" y="4954523"/>
              <a:ext cx="1239520" cy="291465"/>
            </a:xfrm>
            <a:custGeom>
              <a:avLst/>
              <a:gdLst/>
              <a:ahLst/>
              <a:cxnLst/>
              <a:rect l="l" t="t" r="r" b="b"/>
              <a:pathLst>
                <a:path w="1239520" h="291464">
                  <a:moveTo>
                    <a:pt x="0" y="0"/>
                  </a:moveTo>
                  <a:lnTo>
                    <a:pt x="549198" y="0"/>
                  </a:lnTo>
                  <a:lnTo>
                    <a:pt x="549198" y="291185"/>
                  </a:lnTo>
                  <a:lnTo>
                    <a:pt x="1238986" y="291185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3679859" y="5202845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4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1" name="object 31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8168547" y="6574594"/>
            <a:ext cx="1612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095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14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80136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00"/>
              <a:t>O</a:t>
            </a:r>
            <a:r>
              <a:rPr dirty="0" spc="-90"/>
              <a:t>pe</a:t>
            </a:r>
            <a:r>
              <a:rPr dirty="0" spc="-180"/>
              <a:t>r</a:t>
            </a:r>
            <a:r>
              <a:rPr dirty="0" spc="-95"/>
              <a:t>ac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100"/>
              <a:t>o</a:t>
            </a:r>
            <a:r>
              <a:rPr dirty="0"/>
              <a:t>n</a:t>
            </a:r>
            <a:r>
              <a:rPr dirty="0" spc="-19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 spc="-95"/>
              <a:t>a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/>
          <p:nvPr/>
        </p:nvSpPr>
        <p:spPr>
          <a:xfrm>
            <a:off x="2427732" y="3271265"/>
            <a:ext cx="1378585" cy="369570"/>
          </a:xfrm>
          <a:custGeom>
            <a:avLst/>
            <a:gdLst/>
            <a:ahLst/>
            <a:cxnLst/>
            <a:rect l="l" t="t" r="r" b="b"/>
            <a:pathLst>
              <a:path w="1378585" h="369570">
                <a:moveTo>
                  <a:pt x="1378458" y="0"/>
                </a:moveTo>
                <a:lnTo>
                  <a:pt x="0" y="0"/>
                </a:lnTo>
                <a:lnTo>
                  <a:pt x="0" y="369569"/>
                </a:lnTo>
                <a:lnTo>
                  <a:pt x="1378458" y="369569"/>
                </a:lnTo>
                <a:lnTo>
                  <a:pt x="1378458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2427732" y="3271265"/>
            <a:ext cx="1378585" cy="371475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457200">
              <a:lnSpc>
                <a:spcPct val="100000"/>
              </a:lnSpc>
              <a:spcBef>
                <a:spcPts val="260"/>
              </a:spcBef>
            </a:pPr>
            <a:r>
              <a:rPr dirty="0" sz="1800" spc="-10">
                <a:latin typeface="Calibri"/>
                <a:cs typeface="Calibri"/>
              </a:rPr>
              <a:t>valor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427732" y="3642359"/>
            <a:ext cx="1378585" cy="429895"/>
          </a:xfrm>
          <a:prstGeom prst="rect">
            <a:avLst/>
          </a:prstGeom>
          <a:solidFill>
            <a:srgbClr val="EF8C6A"/>
          </a:solidFill>
        </p:spPr>
        <p:txBody>
          <a:bodyPr wrap="square" lIns="0" tIns="62865" rIns="0" bIns="0" rtlCol="0" vert="horz">
            <a:spAutoFit/>
          </a:bodyPr>
          <a:lstStyle/>
          <a:p>
            <a:pPr marL="104775">
              <a:lnSpc>
                <a:spcPct val="100000"/>
              </a:lnSpc>
              <a:spcBef>
                <a:spcPts val="495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2105596" y="3072197"/>
            <a:ext cx="648970" cy="398145"/>
            <a:chOff x="2105596" y="3072197"/>
            <a:chExt cx="648970" cy="398145"/>
          </a:xfrm>
        </p:grpSpPr>
        <p:sp>
          <p:nvSpPr>
            <p:cNvPr id="8" name="object 8"/>
            <p:cNvSpPr/>
            <p:nvPr/>
          </p:nvSpPr>
          <p:spPr>
            <a:xfrm>
              <a:off x="2119883" y="3115053"/>
              <a:ext cx="563245" cy="340995"/>
            </a:xfrm>
            <a:custGeom>
              <a:avLst/>
              <a:gdLst/>
              <a:ahLst/>
              <a:cxnLst/>
              <a:rect l="l" t="t" r="r" b="b"/>
              <a:pathLst>
                <a:path w="563244" h="340995">
                  <a:moveTo>
                    <a:pt x="0" y="340956"/>
                  </a:moveTo>
                  <a:lnTo>
                    <a:pt x="198005" y="340956"/>
                  </a:lnTo>
                  <a:lnTo>
                    <a:pt x="198005" y="0"/>
                  </a:lnTo>
                  <a:lnTo>
                    <a:pt x="563118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2668719" y="3072197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" name="object 10"/>
          <p:cNvSpPr txBox="1"/>
          <p:nvPr/>
        </p:nvSpPr>
        <p:spPr>
          <a:xfrm>
            <a:off x="6685026" y="3636264"/>
            <a:ext cx="984250" cy="4286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62230" rIns="0" bIns="0" rtlCol="0" vert="horz">
            <a:spAutoFit/>
          </a:bodyPr>
          <a:lstStyle/>
          <a:p>
            <a:pPr marL="248285">
              <a:lnSpc>
                <a:spcPct val="100000"/>
              </a:lnSpc>
              <a:spcBef>
                <a:spcPts val="490"/>
              </a:spcBef>
            </a:pPr>
            <a:r>
              <a:rPr dirty="0" sz="1800" spc="-5">
                <a:latin typeface="Calibri"/>
                <a:cs typeface="Calibri"/>
              </a:rPr>
              <a:t>NULL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41426" y="3271265"/>
            <a:ext cx="1378585" cy="369570"/>
          </a:xfrm>
          <a:prstGeom prst="rect">
            <a:avLst/>
          </a:prstGeom>
          <a:solidFill>
            <a:srgbClr val="DAD2C3"/>
          </a:solidFill>
        </p:spPr>
        <p:txBody>
          <a:bodyPr wrap="square" lIns="0" tIns="33020" rIns="0" bIns="0" rtlCol="0" vert="horz">
            <a:spAutoFit/>
          </a:bodyPr>
          <a:lstStyle/>
          <a:p>
            <a:pPr marL="277495">
              <a:lnSpc>
                <a:spcPct val="100000"/>
              </a:lnSpc>
              <a:spcBef>
                <a:spcPts val="26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inicio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41426" y="3640835"/>
            <a:ext cx="1378585" cy="431800"/>
          </a:xfrm>
          <a:prstGeom prst="rect">
            <a:avLst/>
          </a:prstGeom>
          <a:solidFill>
            <a:srgbClr val="C49F92"/>
          </a:solidFill>
        </p:spPr>
        <p:txBody>
          <a:bodyPr wrap="square" lIns="0" tIns="64769" rIns="0" bIns="0" rtlCol="0" vert="horz">
            <a:spAutoFit/>
          </a:bodyPr>
          <a:lstStyle/>
          <a:p>
            <a:pPr marL="114935">
              <a:lnSpc>
                <a:spcPct val="100000"/>
              </a:lnSpc>
              <a:spcBef>
                <a:spcPts val="509"/>
              </a:spcBef>
            </a:pPr>
            <a:r>
              <a:rPr dirty="0" sz="1800" spc="-15">
                <a:latin typeface="Calibri"/>
                <a:cs typeface="Calibri"/>
              </a:rPr>
              <a:t>tamanyo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2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245864" y="3269741"/>
            <a:ext cx="1377950" cy="369570"/>
          </a:xfrm>
          <a:custGeom>
            <a:avLst/>
            <a:gdLst/>
            <a:ahLst/>
            <a:cxnLst/>
            <a:rect l="l" t="t" r="r" b="b"/>
            <a:pathLst>
              <a:path w="1377950" h="369570">
                <a:moveTo>
                  <a:pt x="1377696" y="0"/>
                </a:moveTo>
                <a:lnTo>
                  <a:pt x="0" y="0"/>
                </a:lnTo>
                <a:lnTo>
                  <a:pt x="0" y="369569"/>
                </a:lnTo>
                <a:lnTo>
                  <a:pt x="1377696" y="369569"/>
                </a:lnTo>
                <a:lnTo>
                  <a:pt x="1377696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4245864" y="3269741"/>
            <a:ext cx="1377950" cy="371475"/>
          </a:xfrm>
          <a:prstGeom prst="rect">
            <a:avLst/>
          </a:prstGeom>
        </p:spPr>
        <p:txBody>
          <a:bodyPr wrap="square" lIns="0" tIns="33019" rIns="0" bIns="0" rtlCol="0" vert="horz">
            <a:spAutoFit/>
          </a:bodyPr>
          <a:lstStyle/>
          <a:p>
            <a:pPr marL="456565">
              <a:lnSpc>
                <a:spcPct val="100000"/>
              </a:lnSpc>
              <a:spcBef>
                <a:spcPts val="259"/>
              </a:spcBef>
            </a:pPr>
            <a:r>
              <a:rPr dirty="0" sz="1800" spc="-10">
                <a:latin typeface="Calibri"/>
                <a:cs typeface="Calibri"/>
              </a:rPr>
              <a:t>valor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245864" y="3640835"/>
            <a:ext cx="1377950" cy="429259"/>
          </a:xfrm>
          <a:custGeom>
            <a:avLst/>
            <a:gdLst/>
            <a:ahLst/>
            <a:cxnLst/>
            <a:rect l="l" t="t" r="r" b="b"/>
            <a:pathLst>
              <a:path w="1377950" h="429260">
                <a:moveTo>
                  <a:pt x="1377696" y="0"/>
                </a:moveTo>
                <a:lnTo>
                  <a:pt x="0" y="0"/>
                </a:lnTo>
                <a:lnTo>
                  <a:pt x="0" y="429006"/>
                </a:lnTo>
                <a:lnTo>
                  <a:pt x="1377696" y="429006"/>
                </a:lnTo>
                <a:lnTo>
                  <a:pt x="1377696" y="0"/>
                </a:lnTo>
                <a:close/>
              </a:path>
            </a:pathLst>
          </a:custGeom>
          <a:solidFill>
            <a:srgbClr val="EF8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4245864" y="3640835"/>
            <a:ext cx="1377950" cy="429259"/>
          </a:xfrm>
          <a:prstGeom prst="rect">
            <a:avLst/>
          </a:prstGeom>
        </p:spPr>
        <p:txBody>
          <a:bodyPr wrap="square" lIns="0" tIns="62865" rIns="0" bIns="0" rtlCol="0" vert="horz">
            <a:spAutoFit/>
          </a:bodyPr>
          <a:lstStyle/>
          <a:p>
            <a:pPr marL="103505">
              <a:lnSpc>
                <a:spcPct val="100000"/>
              </a:lnSpc>
              <a:spcBef>
                <a:spcPts val="495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11426" y="1763464"/>
            <a:ext cx="7217409" cy="148526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Insertar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dato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(push):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operación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inserta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dato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final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actualiza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punteros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Genera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nuevo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nodo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dato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inserta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detrás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último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nodo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400">
              <a:latin typeface="Calibri"/>
              <a:cs typeface="Calibri"/>
            </a:endParaRPr>
          </a:p>
          <a:p>
            <a:pPr marL="200025">
              <a:lnSpc>
                <a:spcPct val="100000"/>
              </a:lnSpc>
              <a:tabLst>
                <a:tab pos="1833880" algn="l"/>
                <a:tab pos="3651250" algn="l"/>
              </a:tabLst>
            </a:pPr>
            <a:r>
              <a:rPr dirty="0" sz="1800" spc="-15">
                <a:latin typeface="Calibri"/>
                <a:cs typeface="Calibri"/>
              </a:rPr>
              <a:t>Lista	</a:t>
            </a:r>
            <a:r>
              <a:rPr dirty="0" sz="1800">
                <a:latin typeface="Calibri"/>
                <a:cs typeface="Calibri"/>
              </a:rPr>
              <a:t>Nodo	Nodo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3791902" y="3070673"/>
            <a:ext cx="2893060" cy="823594"/>
            <a:chOff x="3791902" y="3070673"/>
            <a:chExt cx="2893060" cy="823594"/>
          </a:xfrm>
        </p:grpSpPr>
        <p:sp>
          <p:nvSpPr>
            <p:cNvPr id="19" name="object 19"/>
            <p:cNvSpPr/>
            <p:nvPr/>
          </p:nvSpPr>
          <p:spPr>
            <a:xfrm>
              <a:off x="3806190" y="3113530"/>
              <a:ext cx="694690" cy="744220"/>
            </a:xfrm>
            <a:custGeom>
              <a:avLst/>
              <a:gdLst/>
              <a:ahLst/>
              <a:cxnLst/>
              <a:rect l="l" t="t" r="r" b="b"/>
              <a:pathLst>
                <a:path w="694689" h="744220">
                  <a:moveTo>
                    <a:pt x="0" y="743813"/>
                  </a:moveTo>
                  <a:lnTo>
                    <a:pt x="236994" y="743813"/>
                  </a:lnTo>
                  <a:lnTo>
                    <a:pt x="236994" y="0"/>
                  </a:lnTo>
                  <a:lnTo>
                    <a:pt x="694118" y="0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4486022" y="3070673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5623560" y="3850726"/>
              <a:ext cx="989965" cy="5080"/>
            </a:xfrm>
            <a:custGeom>
              <a:avLst/>
              <a:gdLst/>
              <a:ahLst/>
              <a:cxnLst/>
              <a:rect l="l" t="t" r="r" b="b"/>
              <a:pathLst>
                <a:path w="989965" h="5079">
                  <a:moveTo>
                    <a:pt x="0" y="4660"/>
                  </a:moveTo>
                  <a:lnTo>
                    <a:pt x="989609" y="0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598677" y="3807931"/>
              <a:ext cx="86360" cy="85725"/>
            </a:xfrm>
            <a:custGeom>
              <a:avLst/>
              <a:gdLst/>
              <a:ahLst/>
              <a:cxnLst/>
              <a:rect l="l" t="t" r="r" b="b"/>
              <a:pathLst>
                <a:path w="86359" h="85725">
                  <a:moveTo>
                    <a:pt x="0" y="0"/>
                  </a:moveTo>
                  <a:lnTo>
                    <a:pt x="406" y="85725"/>
                  </a:lnTo>
                  <a:lnTo>
                    <a:pt x="85928" y="424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/>
          <p:nvPr/>
        </p:nvSpPr>
        <p:spPr>
          <a:xfrm>
            <a:off x="2449829" y="5327903"/>
            <a:ext cx="1377950" cy="369570"/>
          </a:xfrm>
          <a:custGeom>
            <a:avLst/>
            <a:gdLst/>
            <a:ahLst/>
            <a:cxnLst/>
            <a:rect l="l" t="t" r="r" b="b"/>
            <a:pathLst>
              <a:path w="1377950" h="369570">
                <a:moveTo>
                  <a:pt x="1377695" y="0"/>
                </a:moveTo>
                <a:lnTo>
                  <a:pt x="0" y="0"/>
                </a:lnTo>
                <a:lnTo>
                  <a:pt x="0" y="369570"/>
                </a:lnTo>
                <a:lnTo>
                  <a:pt x="1377695" y="369570"/>
                </a:lnTo>
                <a:lnTo>
                  <a:pt x="1377695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2449829" y="5327903"/>
            <a:ext cx="1377950" cy="371475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456565">
              <a:lnSpc>
                <a:spcPct val="100000"/>
              </a:lnSpc>
              <a:spcBef>
                <a:spcPts val="260"/>
              </a:spcBef>
            </a:pPr>
            <a:r>
              <a:rPr dirty="0" sz="1800" spc="-10">
                <a:latin typeface="Calibri"/>
                <a:cs typeface="Calibri"/>
              </a:rPr>
              <a:t>valor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449829" y="5698997"/>
            <a:ext cx="1377950" cy="429895"/>
          </a:xfrm>
          <a:prstGeom prst="rect">
            <a:avLst/>
          </a:prstGeom>
          <a:solidFill>
            <a:srgbClr val="EF8C6A"/>
          </a:solidFill>
        </p:spPr>
        <p:txBody>
          <a:bodyPr wrap="square" lIns="0" tIns="62865" rIns="0" bIns="0" rtlCol="0" vert="horz">
            <a:spAutoFit/>
          </a:bodyPr>
          <a:lstStyle/>
          <a:p>
            <a:pPr marL="104139">
              <a:lnSpc>
                <a:spcPct val="100000"/>
              </a:lnSpc>
              <a:spcBef>
                <a:spcPts val="495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2126932" y="5128835"/>
            <a:ext cx="648970" cy="398145"/>
            <a:chOff x="2126932" y="5128835"/>
            <a:chExt cx="648970" cy="398145"/>
          </a:xfrm>
        </p:grpSpPr>
        <p:sp>
          <p:nvSpPr>
            <p:cNvPr id="27" name="object 27"/>
            <p:cNvSpPr/>
            <p:nvPr/>
          </p:nvSpPr>
          <p:spPr>
            <a:xfrm>
              <a:off x="2141220" y="5171691"/>
              <a:ext cx="563245" cy="340995"/>
            </a:xfrm>
            <a:custGeom>
              <a:avLst/>
              <a:gdLst/>
              <a:ahLst/>
              <a:cxnLst/>
              <a:rect l="l" t="t" r="r" b="b"/>
              <a:pathLst>
                <a:path w="563244" h="340995">
                  <a:moveTo>
                    <a:pt x="0" y="340956"/>
                  </a:moveTo>
                  <a:lnTo>
                    <a:pt x="198005" y="340956"/>
                  </a:lnTo>
                  <a:lnTo>
                    <a:pt x="198005" y="0"/>
                  </a:lnTo>
                  <a:lnTo>
                    <a:pt x="563118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690055" y="5128835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" name="object 29"/>
          <p:cNvSpPr txBox="1"/>
          <p:nvPr/>
        </p:nvSpPr>
        <p:spPr>
          <a:xfrm>
            <a:off x="7867650" y="5698235"/>
            <a:ext cx="984250" cy="4286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62230" rIns="0" bIns="0" rtlCol="0" vert="horz">
            <a:spAutoFit/>
          </a:bodyPr>
          <a:lstStyle/>
          <a:p>
            <a:pPr marL="248920">
              <a:lnSpc>
                <a:spcPct val="100000"/>
              </a:lnSpc>
              <a:spcBef>
                <a:spcPts val="490"/>
              </a:spcBef>
            </a:pPr>
            <a:r>
              <a:rPr dirty="0" sz="1800" spc="-5">
                <a:latin typeface="Calibri"/>
                <a:cs typeface="Calibri"/>
              </a:rPr>
              <a:t>NULL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854777" y="5005636"/>
            <a:ext cx="5353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63523" y="5327903"/>
            <a:ext cx="1377950" cy="369570"/>
          </a:xfrm>
          <a:prstGeom prst="rect">
            <a:avLst/>
          </a:prstGeom>
          <a:solidFill>
            <a:srgbClr val="DAD2C3"/>
          </a:solidFill>
        </p:spPr>
        <p:txBody>
          <a:bodyPr wrap="square" lIns="0" tIns="33020" rIns="0" bIns="0" rtlCol="0" vert="horz">
            <a:spAutoFit/>
          </a:bodyPr>
          <a:lstStyle/>
          <a:p>
            <a:pPr marL="276860">
              <a:lnSpc>
                <a:spcPct val="100000"/>
              </a:lnSpc>
              <a:spcBef>
                <a:spcPts val="26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inicio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63523" y="5697473"/>
            <a:ext cx="1377950" cy="431800"/>
          </a:xfrm>
          <a:prstGeom prst="rect">
            <a:avLst/>
          </a:prstGeom>
          <a:solidFill>
            <a:srgbClr val="C49F92"/>
          </a:solidFill>
        </p:spPr>
        <p:txBody>
          <a:bodyPr wrap="square" lIns="0" tIns="64769" rIns="0" bIns="0" rtlCol="0" vert="horz">
            <a:spAutoFit/>
          </a:bodyPr>
          <a:lstStyle/>
          <a:p>
            <a:pPr marL="114300">
              <a:lnSpc>
                <a:spcPct val="100000"/>
              </a:lnSpc>
              <a:spcBef>
                <a:spcPts val="509"/>
              </a:spcBef>
            </a:pPr>
            <a:r>
              <a:rPr dirty="0" sz="1800" spc="-15">
                <a:latin typeface="Calibri"/>
                <a:cs typeface="Calibri"/>
              </a:rPr>
              <a:t>tamanyo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220406" y="5005708"/>
            <a:ext cx="4406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L</a:t>
            </a:r>
            <a:r>
              <a:rPr dirty="0" sz="1800">
                <a:latin typeface="Calibri"/>
                <a:cs typeface="Calibri"/>
              </a:rPr>
              <a:t>i</a:t>
            </a:r>
            <a:r>
              <a:rPr dirty="0" sz="1800" spc="-20">
                <a:latin typeface="Calibri"/>
                <a:cs typeface="Calibri"/>
              </a:rPr>
              <a:t>s</a:t>
            </a:r>
            <a:r>
              <a:rPr dirty="0" sz="1800" spc="-30">
                <a:latin typeface="Calibri"/>
                <a:cs typeface="Calibri"/>
              </a:rPr>
              <a:t>ta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267200" y="5326379"/>
            <a:ext cx="1378585" cy="369570"/>
          </a:xfrm>
          <a:custGeom>
            <a:avLst/>
            <a:gdLst/>
            <a:ahLst/>
            <a:cxnLst/>
            <a:rect l="l" t="t" r="r" b="b"/>
            <a:pathLst>
              <a:path w="1378585" h="369570">
                <a:moveTo>
                  <a:pt x="1378458" y="0"/>
                </a:moveTo>
                <a:lnTo>
                  <a:pt x="0" y="0"/>
                </a:lnTo>
                <a:lnTo>
                  <a:pt x="0" y="369570"/>
                </a:lnTo>
                <a:lnTo>
                  <a:pt x="1378458" y="369570"/>
                </a:lnTo>
                <a:lnTo>
                  <a:pt x="1378458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4267200" y="5326379"/>
            <a:ext cx="1378585" cy="371475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456565">
              <a:lnSpc>
                <a:spcPct val="100000"/>
              </a:lnSpc>
              <a:spcBef>
                <a:spcPts val="260"/>
              </a:spcBef>
            </a:pPr>
            <a:r>
              <a:rPr dirty="0" sz="1800" spc="-10">
                <a:latin typeface="Calibri"/>
                <a:cs typeface="Calibri"/>
              </a:rPr>
              <a:t>valor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4267200" y="5697473"/>
            <a:ext cx="1378585" cy="429895"/>
          </a:xfrm>
          <a:custGeom>
            <a:avLst/>
            <a:gdLst/>
            <a:ahLst/>
            <a:cxnLst/>
            <a:rect l="l" t="t" r="r" b="b"/>
            <a:pathLst>
              <a:path w="1378585" h="429895">
                <a:moveTo>
                  <a:pt x="1378458" y="0"/>
                </a:moveTo>
                <a:lnTo>
                  <a:pt x="0" y="0"/>
                </a:lnTo>
                <a:lnTo>
                  <a:pt x="0" y="429768"/>
                </a:lnTo>
                <a:lnTo>
                  <a:pt x="1378458" y="429768"/>
                </a:lnTo>
                <a:lnTo>
                  <a:pt x="1378458" y="0"/>
                </a:lnTo>
                <a:close/>
              </a:path>
            </a:pathLst>
          </a:custGeom>
          <a:solidFill>
            <a:srgbClr val="EF8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 txBox="1"/>
          <p:nvPr/>
        </p:nvSpPr>
        <p:spPr>
          <a:xfrm>
            <a:off x="4267200" y="5697473"/>
            <a:ext cx="1378585" cy="429895"/>
          </a:xfrm>
          <a:prstGeom prst="rect">
            <a:avLst/>
          </a:prstGeom>
        </p:spPr>
        <p:txBody>
          <a:bodyPr wrap="square" lIns="0" tIns="62865" rIns="0" bIns="0" rtlCol="0" vert="horz">
            <a:spAutoFit/>
          </a:bodyPr>
          <a:lstStyle/>
          <a:p>
            <a:pPr marL="104139">
              <a:lnSpc>
                <a:spcPct val="100000"/>
              </a:lnSpc>
              <a:spcBef>
                <a:spcPts val="495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672026" y="5003980"/>
            <a:ext cx="5353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3813238" y="5127311"/>
            <a:ext cx="780415" cy="801370"/>
            <a:chOff x="3813238" y="5127311"/>
            <a:chExt cx="780415" cy="801370"/>
          </a:xfrm>
        </p:grpSpPr>
        <p:sp>
          <p:nvSpPr>
            <p:cNvPr id="40" name="object 40"/>
            <p:cNvSpPr/>
            <p:nvPr/>
          </p:nvSpPr>
          <p:spPr>
            <a:xfrm>
              <a:off x="3827526" y="5170168"/>
              <a:ext cx="694690" cy="744220"/>
            </a:xfrm>
            <a:custGeom>
              <a:avLst/>
              <a:gdLst/>
              <a:ahLst/>
              <a:cxnLst/>
              <a:rect l="l" t="t" r="r" b="b"/>
              <a:pathLst>
                <a:path w="694689" h="744220">
                  <a:moveTo>
                    <a:pt x="0" y="743813"/>
                  </a:moveTo>
                  <a:lnTo>
                    <a:pt x="236994" y="743813"/>
                  </a:lnTo>
                  <a:lnTo>
                    <a:pt x="236994" y="0"/>
                  </a:lnTo>
                  <a:lnTo>
                    <a:pt x="694118" y="0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507359" y="5127311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2" name="object 42"/>
          <p:cNvSpPr txBox="1"/>
          <p:nvPr/>
        </p:nvSpPr>
        <p:spPr>
          <a:xfrm>
            <a:off x="745236" y="4424171"/>
            <a:ext cx="186118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marL="165735">
              <a:lnSpc>
                <a:spcPct val="100000"/>
              </a:lnSpc>
              <a:spcBef>
                <a:spcPts val="26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ultimo_nodo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2591752" y="4595050"/>
            <a:ext cx="2394585" cy="391160"/>
            <a:chOff x="2591752" y="4595050"/>
            <a:chExt cx="2394585" cy="391160"/>
          </a:xfrm>
        </p:grpSpPr>
        <p:sp>
          <p:nvSpPr>
            <p:cNvPr id="44" name="object 44"/>
            <p:cNvSpPr/>
            <p:nvPr/>
          </p:nvSpPr>
          <p:spPr>
            <a:xfrm>
              <a:off x="2606039" y="4609338"/>
              <a:ext cx="2337435" cy="305435"/>
            </a:xfrm>
            <a:custGeom>
              <a:avLst/>
              <a:gdLst/>
              <a:ahLst/>
              <a:cxnLst/>
              <a:rect l="l" t="t" r="r" b="b"/>
              <a:pathLst>
                <a:path w="2337435" h="305435">
                  <a:moveTo>
                    <a:pt x="0" y="0"/>
                  </a:moveTo>
                  <a:lnTo>
                    <a:pt x="2337320" y="0"/>
                  </a:lnTo>
                  <a:lnTo>
                    <a:pt x="2337320" y="304977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4900493" y="4900034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6" name="object 46"/>
          <p:cNvSpPr txBox="1"/>
          <p:nvPr/>
        </p:nvSpPr>
        <p:spPr>
          <a:xfrm>
            <a:off x="6152388" y="5327903"/>
            <a:ext cx="1378585" cy="37147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marL="457200">
              <a:lnSpc>
                <a:spcPct val="100000"/>
              </a:lnSpc>
              <a:spcBef>
                <a:spcPts val="260"/>
              </a:spcBef>
            </a:pPr>
            <a:r>
              <a:rPr dirty="0" sz="1800" spc="-10">
                <a:latin typeface="Calibri"/>
                <a:cs typeface="Calibri"/>
              </a:rPr>
              <a:t>valor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6152388" y="5698997"/>
            <a:ext cx="1378585" cy="429895"/>
          </a:xfrm>
          <a:prstGeom prst="rect">
            <a:avLst/>
          </a:prstGeom>
          <a:solidFill>
            <a:srgbClr val="EF8C6A"/>
          </a:solidFill>
        </p:spPr>
        <p:txBody>
          <a:bodyPr wrap="square" lIns="0" tIns="62865" rIns="0" bIns="0" rtlCol="0" vert="horz">
            <a:spAutoFit/>
          </a:bodyPr>
          <a:lstStyle/>
          <a:p>
            <a:pPr marL="104139">
              <a:lnSpc>
                <a:spcPct val="100000"/>
              </a:lnSpc>
              <a:spcBef>
                <a:spcPts val="495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252726" y="5005708"/>
            <a:ext cx="119062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Nuevo</a:t>
            </a:r>
            <a:r>
              <a:rPr dirty="0" sz="1800" spc="-5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49" name="object 49"/>
          <p:cNvGrpSpPr/>
          <p:nvPr/>
        </p:nvGrpSpPr>
        <p:grpSpPr>
          <a:xfrm>
            <a:off x="5631370" y="5128835"/>
            <a:ext cx="543560" cy="797560"/>
            <a:chOff x="5631370" y="5128835"/>
            <a:chExt cx="543560" cy="797560"/>
          </a:xfrm>
        </p:grpSpPr>
        <p:sp>
          <p:nvSpPr>
            <p:cNvPr id="50" name="object 50"/>
            <p:cNvSpPr/>
            <p:nvPr/>
          </p:nvSpPr>
          <p:spPr>
            <a:xfrm>
              <a:off x="5645658" y="5171691"/>
              <a:ext cx="457834" cy="740410"/>
            </a:xfrm>
            <a:custGeom>
              <a:avLst/>
              <a:gdLst/>
              <a:ahLst/>
              <a:cxnLst/>
              <a:rect l="l" t="t" r="r" b="b"/>
              <a:pathLst>
                <a:path w="457835" h="740410">
                  <a:moveTo>
                    <a:pt x="0" y="740359"/>
                  </a:moveTo>
                  <a:lnTo>
                    <a:pt x="264388" y="740359"/>
                  </a:lnTo>
                  <a:lnTo>
                    <a:pt x="264388" y="0"/>
                  </a:lnTo>
                  <a:lnTo>
                    <a:pt x="457352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088720" y="5128835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" name="object 52"/>
          <p:cNvGrpSpPr/>
          <p:nvPr/>
        </p:nvGrpSpPr>
        <p:grpSpPr>
          <a:xfrm>
            <a:off x="7516558" y="5869866"/>
            <a:ext cx="351155" cy="85725"/>
            <a:chOff x="7516558" y="5869866"/>
            <a:chExt cx="351155" cy="85725"/>
          </a:xfrm>
        </p:grpSpPr>
        <p:sp>
          <p:nvSpPr>
            <p:cNvPr id="53" name="object 53"/>
            <p:cNvSpPr/>
            <p:nvPr/>
          </p:nvSpPr>
          <p:spPr>
            <a:xfrm>
              <a:off x="7530845" y="5912660"/>
              <a:ext cx="265430" cy="1270"/>
            </a:xfrm>
            <a:custGeom>
              <a:avLst/>
              <a:gdLst/>
              <a:ahLst/>
              <a:cxnLst/>
              <a:rect l="l" t="t" r="r" b="b"/>
              <a:pathLst>
                <a:path w="265429" h="1270">
                  <a:moveTo>
                    <a:pt x="0" y="1142"/>
                  </a:moveTo>
                  <a:lnTo>
                    <a:pt x="265430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781807" y="5869866"/>
              <a:ext cx="86360" cy="85725"/>
            </a:xfrm>
            <a:custGeom>
              <a:avLst/>
              <a:gdLst/>
              <a:ahLst/>
              <a:cxnLst/>
              <a:rect l="l" t="t" r="r" b="b"/>
              <a:pathLst>
                <a:path w="86359" h="85725">
                  <a:moveTo>
                    <a:pt x="0" y="0"/>
                  </a:moveTo>
                  <a:lnTo>
                    <a:pt x="368" y="85724"/>
                  </a:lnTo>
                  <a:lnTo>
                    <a:pt x="85902" y="42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" name="object 5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16</a:t>
            </a: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80136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00"/>
              <a:t>O</a:t>
            </a:r>
            <a:r>
              <a:rPr dirty="0" spc="-90"/>
              <a:t>pe</a:t>
            </a:r>
            <a:r>
              <a:rPr dirty="0" spc="-180"/>
              <a:t>r</a:t>
            </a:r>
            <a:r>
              <a:rPr dirty="0" spc="-95"/>
              <a:t>ac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100"/>
              <a:t>o</a:t>
            </a:r>
            <a:r>
              <a:rPr dirty="0"/>
              <a:t>n</a:t>
            </a:r>
            <a:r>
              <a:rPr dirty="0" spc="-19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 spc="-95"/>
              <a:t>a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011426" y="1763464"/>
            <a:ext cx="7217409" cy="99377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Insertar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dato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(push):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operación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inserta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dato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final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actualiza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punteros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Genera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nuevo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nodo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dato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inserta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detrás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último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nodo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17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2083307" y="3038094"/>
            <a:ext cx="5023485" cy="300101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54"/>
              </a:spcBef>
            </a:pPr>
            <a:r>
              <a:rPr dirty="0" sz="1600" spc="-10">
                <a:latin typeface="Calibri"/>
                <a:cs typeface="Calibri"/>
              </a:rPr>
              <a:t>void</a:t>
            </a:r>
            <a:r>
              <a:rPr dirty="0" sz="1600" spc="-5">
                <a:latin typeface="Calibri"/>
                <a:cs typeface="Calibri"/>
              </a:rPr>
              <a:t> push </a:t>
            </a:r>
            <a:r>
              <a:rPr dirty="0" sz="1600" spc="-10">
                <a:latin typeface="Calibri"/>
                <a:cs typeface="Calibri"/>
              </a:rPr>
              <a:t>(Lista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*lista,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tipo_dato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valor)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Se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genera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el</a:t>
            </a:r>
            <a:r>
              <a:rPr dirty="0" sz="1600" spc="-10">
                <a:latin typeface="Calibri"/>
                <a:cs typeface="Calibri"/>
              </a:rPr>
              <a:t> nuevo </a:t>
            </a:r>
            <a:r>
              <a:rPr dirty="0" sz="1600" spc="-5">
                <a:latin typeface="Calibri"/>
                <a:cs typeface="Calibri"/>
              </a:rPr>
              <a:t>nodo</a:t>
            </a:r>
            <a:endParaRPr sz="1600">
              <a:latin typeface="Calibri"/>
              <a:cs typeface="Calibri"/>
            </a:endParaRPr>
          </a:p>
          <a:p>
            <a:pPr marL="548005" marR="79375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Nodo*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nodo</a:t>
            </a:r>
            <a:r>
              <a:rPr dirty="0" sz="1600">
                <a:latin typeface="Calibri"/>
                <a:cs typeface="Calibri"/>
              </a:rPr>
              <a:t> 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(Nodo*)malloc(sizeof(Nodo));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nodo</a:t>
            </a:r>
            <a:r>
              <a:rPr dirty="0" sz="1600">
                <a:latin typeface="Calibri"/>
                <a:cs typeface="Calibri"/>
              </a:rPr>
              <a:t> -&gt;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dato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10">
                <a:latin typeface="Calibri"/>
                <a:cs typeface="Calibri"/>
              </a:rPr>
              <a:t>valor;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nodo </a:t>
            </a:r>
            <a:r>
              <a:rPr dirty="0" sz="1600">
                <a:latin typeface="Calibri"/>
                <a:cs typeface="Calibri"/>
              </a:rPr>
              <a:t>-&gt;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siguiente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NULL;</a:t>
            </a:r>
            <a:endParaRPr sz="1600">
              <a:latin typeface="Calibri"/>
              <a:cs typeface="Calibri"/>
            </a:endParaRPr>
          </a:p>
          <a:p>
            <a:pPr marL="548005" marR="1557020">
              <a:lnSpc>
                <a:spcPct val="100000"/>
              </a:lnSpc>
              <a:spcBef>
                <a:spcPts val="600"/>
              </a:spcBef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6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Se</a:t>
            </a:r>
            <a:r>
              <a:rPr dirty="0" sz="1600" spc="6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obtiene</a:t>
            </a:r>
            <a:r>
              <a:rPr dirty="0" sz="1600" spc="7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el</a:t>
            </a:r>
            <a:r>
              <a:rPr dirty="0" sz="1600" spc="6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último</a:t>
            </a:r>
            <a:r>
              <a:rPr dirty="0" sz="1600" spc="6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nodo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Nodo* ultimo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5">
                <a:latin typeface="Calibri"/>
                <a:cs typeface="Calibri"/>
              </a:rPr>
              <a:t>ultimo_nodo(lista);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ultimo </a:t>
            </a:r>
            <a:r>
              <a:rPr dirty="0" sz="1600">
                <a:latin typeface="Calibri"/>
                <a:cs typeface="Calibri"/>
              </a:rPr>
              <a:t>-&gt;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siguiente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5">
                <a:latin typeface="Calibri"/>
                <a:cs typeface="Calibri"/>
              </a:rPr>
              <a:t>nodo;</a:t>
            </a:r>
            <a:endParaRPr sz="1600">
              <a:latin typeface="Calibri"/>
              <a:cs typeface="Calibri"/>
            </a:endParaRPr>
          </a:p>
          <a:p>
            <a:pPr marL="548005" marR="619760">
              <a:lnSpc>
                <a:spcPct val="100000"/>
              </a:lnSpc>
              <a:spcBef>
                <a:spcPts val="960"/>
              </a:spcBef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Se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incrementa</a:t>
            </a:r>
            <a:r>
              <a:rPr dirty="0" sz="1600">
                <a:latin typeface="Calibri"/>
                <a:cs typeface="Calibri"/>
              </a:rPr>
              <a:t> en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1 el </a:t>
            </a:r>
            <a:r>
              <a:rPr dirty="0" sz="1600" spc="-10">
                <a:latin typeface="Calibri"/>
                <a:cs typeface="Calibri"/>
              </a:rPr>
              <a:t>número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 </a:t>
            </a:r>
            <a:r>
              <a:rPr dirty="0" sz="1600" spc="-10">
                <a:latin typeface="Calibri"/>
                <a:cs typeface="Calibri"/>
              </a:rPr>
              <a:t>elementos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lista </a:t>
            </a:r>
            <a:r>
              <a:rPr dirty="0" sz="1600">
                <a:latin typeface="Calibri"/>
                <a:cs typeface="Calibri"/>
              </a:rPr>
              <a:t>-&gt;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tamanyo </a:t>
            </a:r>
            <a:r>
              <a:rPr dirty="0" sz="1600" spc="-5">
                <a:latin typeface="Calibri"/>
                <a:cs typeface="Calibri"/>
              </a:rPr>
              <a:t>+=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1;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ts val="192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80136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00"/>
              <a:t>O</a:t>
            </a:r>
            <a:r>
              <a:rPr dirty="0" spc="-90"/>
              <a:t>pe</a:t>
            </a:r>
            <a:r>
              <a:rPr dirty="0" spc="-180"/>
              <a:t>r</a:t>
            </a:r>
            <a:r>
              <a:rPr dirty="0" spc="-95"/>
              <a:t>ac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100"/>
              <a:t>o</a:t>
            </a:r>
            <a:r>
              <a:rPr dirty="0"/>
              <a:t>n</a:t>
            </a:r>
            <a:r>
              <a:rPr dirty="0" spc="-19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 spc="-95"/>
              <a:t>a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011426" y="1832270"/>
            <a:ext cx="489331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Eliminar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dato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posición: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18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377186" y="2731735"/>
            <a:ext cx="6748145" cy="912494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operación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elimina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nodo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la posición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actualiza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 punteros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Liberar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(free)</a:t>
            </a:r>
            <a:r>
              <a:rPr dirty="0" sz="16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nodo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eliminar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está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dicha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posición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diferenciar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nodo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 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primero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814827" y="2326385"/>
            <a:ext cx="3514725" cy="33845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void </a:t>
            </a:r>
            <a:r>
              <a:rPr dirty="0" sz="1600" spc="-5">
                <a:latin typeface="Calibri"/>
                <a:cs typeface="Calibri"/>
              </a:rPr>
              <a:t>eliminar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(Lista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*lista,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posicion) </a:t>
            </a:r>
            <a:r>
              <a:rPr dirty="0" sz="1600">
                <a:latin typeface="Calibri"/>
                <a:cs typeface="Calibri"/>
              </a:rPr>
              <a:t>;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80136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00"/>
              <a:t>O</a:t>
            </a:r>
            <a:r>
              <a:rPr dirty="0" spc="-90"/>
              <a:t>pe</a:t>
            </a:r>
            <a:r>
              <a:rPr dirty="0" spc="-180"/>
              <a:t>r</a:t>
            </a:r>
            <a:r>
              <a:rPr dirty="0" spc="-95"/>
              <a:t>ac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100"/>
              <a:t>o</a:t>
            </a:r>
            <a:r>
              <a:rPr dirty="0"/>
              <a:t>n</a:t>
            </a:r>
            <a:r>
              <a:rPr dirty="0" spc="-19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 spc="-95"/>
              <a:t>a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011426" y="1832270"/>
            <a:ext cx="278257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 es el primer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441448" y="3116579"/>
            <a:ext cx="1378585" cy="369570"/>
          </a:xfrm>
          <a:custGeom>
            <a:avLst/>
            <a:gdLst/>
            <a:ahLst/>
            <a:cxnLst/>
            <a:rect l="l" t="t" r="r" b="b"/>
            <a:pathLst>
              <a:path w="1378585" h="369570">
                <a:moveTo>
                  <a:pt x="1378458" y="0"/>
                </a:moveTo>
                <a:lnTo>
                  <a:pt x="0" y="0"/>
                </a:lnTo>
                <a:lnTo>
                  <a:pt x="0" y="369570"/>
                </a:lnTo>
                <a:lnTo>
                  <a:pt x="1378458" y="369570"/>
                </a:lnTo>
                <a:lnTo>
                  <a:pt x="1378458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441448" y="3116579"/>
            <a:ext cx="1378585" cy="371475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457200">
              <a:lnSpc>
                <a:spcPct val="100000"/>
              </a:lnSpc>
              <a:spcBef>
                <a:spcPts val="260"/>
              </a:spcBef>
            </a:pPr>
            <a:r>
              <a:rPr dirty="0" sz="1800" spc="-10">
                <a:latin typeface="Calibri"/>
                <a:cs typeface="Calibri"/>
              </a:rPr>
              <a:t>valor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441448" y="3487673"/>
            <a:ext cx="1378585" cy="429895"/>
          </a:xfrm>
          <a:prstGeom prst="rect">
            <a:avLst/>
          </a:prstGeom>
          <a:solidFill>
            <a:srgbClr val="EF8C6A"/>
          </a:solidFill>
        </p:spPr>
        <p:txBody>
          <a:bodyPr wrap="square" lIns="0" tIns="62865" rIns="0" bIns="0" rtlCol="0" vert="horz">
            <a:spAutoFit/>
          </a:bodyPr>
          <a:lstStyle/>
          <a:p>
            <a:pPr marL="104139">
              <a:lnSpc>
                <a:spcPct val="100000"/>
              </a:lnSpc>
              <a:spcBef>
                <a:spcPts val="495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2119312" y="2917511"/>
            <a:ext cx="648970" cy="398145"/>
            <a:chOff x="2119312" y="2917511"/>
            <a:chExt cx="648970" cy="398145"/>
          </a:xfrm>
        </p:grpSpPr>
        <p:sp>
          <p:nvSpPr>
            <p:cNvPr id="9" name="object 9"/>
            <p:cNvSpPr/>
            <p:nvPr/>
          </p:nvSpPr>
          <p:spPr>
            <a:xfrm>
              <a:off x="2133600" y="2960367"/>
              <a:ext cx="563245" cy="340995"/>
            </a:xfrm>
            <a:custGeom>
              <a:avLst/>
              <a:gdLst/>
              <a:ahLst/>
              <a:cxnLst/>
              <a:rect l="l" t="t" r="r" b="b"/>
              <a:pathLst>
                <a:path w="563244" h="340995">
                  <a:moveTo>
                    <a:pt x="0" y="340956"/>
                  </a:moveTo>
                  <a:lnTo>
                    <a:pt x="198005" y="340956"/>
                  </a:lnTo>
                  <a:lnTo>
                    <a:pt x="198005" y="0"/>
                  </a:lnTo>
                  <a:lnTo>
                    <a:pt x="563118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2682435" y="2917511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828788" y="3513582"/>
            <a:ext cx="984885" cy="4286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62230" rIns="0" bIns="0" rtlCol="0" vert="horz">
            <a:spAutoFit/>
          </a:bodyPr>
          <a:lstStyle/>
          <a:p>
            <a:pPr marL="248920">
              <a:lnSpc>
                <a:spcPct val="100000"/>
              </a:lnSpc>
              <a:spcBef>
                <a:spcPts val="490"/>
              </a:spcBef>
            </a:pPr>
            <a:r>
              <a:rPr dirty="0" sz="1800" spc="-5">
                <a:latin typeface="Calibri"/>
                <a:cs typeface="Calibri"/>
              </a:rPr>
              <a:t>NULL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846584" y="2794455"/>
            <a:ext cx="5353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55141" y="3116579"/>
            <a:ext cx="1378585" cy="369570"/>
          </a:xfrm>
          <a:prstGeom prst="rect">
            <a:avLst/>
          </a:prstGeom>
          <a:solidFill>
            <a:srgbClr val="DAD2C3"/>
          </a:solidFill>
        </p:spPr>
        <p:txBody>
          <a:bodyPr wrap="square" lIns="0" tIns="33020" rIns="0" bIns="0" rtlCol="0" vert="horz">
            <a:spAutoFit/>
          </a:bodyPr>
          <a:lstStyle/>
          <a:p>
            <a:pPr marL="276860">
              <a:lnSpc>
                <a:spcPct val="100000"/>
              </a:lnSpc>
              <a:spcBef>
                <a:spcPts val="26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inicio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55141" y="3486150"/>
            <a:ext cx="1378585" cy="431800"/>
          </a:xfrm>
          <a:prstGeom prst="rect">
            <a:avLst/>
          </a:prstGeom>
          <a:solidFill>
            <a:srgbClr val="C49F92"/>
          </a:solidFill>
        </p:spPr>
        <p:txBody>
          <a:bodyPr wrap="square" lIns="0" tIns="64769" rIns="0" bIns="0" rtlCol="0" vert="horz">
            <a:spAutoFit/>
          </a:bodyPr>
          <a:lstStyle/>
          <a:p>
            <a:pPr marL="114935">
              <a:lnSpc>
                <a:spcPct val="100000"/>
              </a:lnSpc>
              <a:spcBef>
                <a:spcPts val="509"/>
              </a:spcBef>
            </a:pPr>
            <a:r>
              <a:rPr dirty="0" sz="1800" spc="-15">
                <a:latin typeface="Calibri"/>
                <a:cs typeface="Calibri"/>
              </a:rPr>
              <a:t>tamanyo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212192" y="2794396"/>
            <a:ext cx="4406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L</a:t>
            </a:r>
            <a:r>
              <a:rPr dirty="0" sz="1800">
                <a:latin typeface="Calibri"/>
                <a:cs typeface="Calibri"/>
              </a:rPr>
              <a:t>i</a:t>
            </a:r>
            <a:r>
              <a:rPr dirty="0" sz="1800" spc="-20">
                <a:latin typeface="Calibri"/>
                <a:cs typeface="Calibri"/>
              </a:rPr>
              <a:t>s</a:t>
            </a:r>
            <a:r>
              <a:rPr dirty="0" sz="1800" spc="-30">
                <a:latin typeface="Calibri"/>
                <a:cs typeface="Calibri"/>
              </a:rPr>
              <a:t>ta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258817" y="3115055"/>
            <a:ext cx="1378585" cy="369570"/>
          </a:xfrm>
          <a:custGeom>
            <a:avLst/>
            <a:gdLst/>
            <a:ahLst/>
            <a:cxnLst/>
            <a:rect l="l" t="t" r="r" b="b"/>
            <a:pathLst>
              <a:path w="1378585" h="369570">
                <a:moveTo>
                  <a:pt x="1378458" y="0"/>
                </a:moveTo>
                <a:lnTo>
                  <a:pt x="0" y="0"/>
                </a:lnTo>
                <a:lnTo>
                  <a:pt x="0" y="369570"/>
                </a:lnTo>
                <a:lnTo>
                  <a:pt x="1378458" y="369570"/>
                </a:lnTo>
                <a:lnTo>
                  <a:pt x="1378458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4258817" y="3115055"/>
            <a:ext cx="1378585" cy="371475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457200">
              <a:lnSpc>
                <a:spcPct val="100000"/>
              </a:lnSpc>
              <a:spcBef>
                <a:spcPts val="260"/>
              </a:spcBef>
            </a:pPr>
            <a:r>
              <a:rPr dirty="0" sz="1800" spc="-10">
                <a:latin typeface="Calibri"/>
                <a:cs typeface="Calibri"/>
              </a:rPr>
              <a:t>valor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258817" y="3486150"/>
            <a:ext cx="1378585" cy="429895"/>
          </a:xfrm>
          <a:custGeom>
            <a:avLst/>
            <a:gdLst/>
            <a:ahLst/>
            <a:cxnLst/>
            <a:rect l="l" t="t" r="r" b="b"/>
            <a:pathLst>
              <a:path w="1378585" h="429895">
                <a:moveTo>
                  <a:pt x="1378458" y="0"/>
                </a:moveTo>
                <a:lnTo>
                  <a:pt x="0" y="0"/>
                </a:lnTo>
                <a:lnTo>
                  <a:pt x="0" y="429768"/>
                </a:lnTo>
                <a:lnTo>
                  <a:pt x="1378458" y="429768"/>
                </a:lnTo>
                <a:lnTo>
                  <a:pt x="1378458" y="0"/>
                </a:lnTo>
                <a:close/>
              </a:path>
            </a:pathLst>
          </a:custGeom>
          <a:solidFill>
            <a:srgbClr val="EF8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4258817" y="3486150"/>
            <a:ext cx="1378585" cy="429895"/>
          </a:xfrm>
          <a:prstGeom prst="rect">
            <a:avLst/>
          </a:prstGeom>
        </p:spPr>
        <p:txBody>
          <a:bodyPr wrap="square" lIns="0" tIns="62865" rIns="0" bIns="0" rtlCol="0" vert="horz">
            <a:spAutoFit/>
          </a:bodyPr>
          <a:lstStyle/>
          <a:p>
            <a:pPr marL="104139">
              <a:lnSpc>
                <a:spcPct val="100000"/>
              </a:lnSpc>
              <a:spcBef>
                <a:spcPts val="495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663810" y="2792667"/>
            <a:ext cx="5353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3805618" y="2915987"/>
            <a:ext cx="3686810" cy="801370"/>
            <a:chOff x="3805618" y="2915987"/>
            <a:chExt cx="3686810" cy="801370"/>
          </a:xfrm>
        </p:grpSpPr>
        <p:sp>
          <p:nvSpPr>
            <p:cNvPr id="22" name="object 22"/>
            <p:cNvSpPr/>
            <p:nvPr/>
          </p:nvSpPr>
          <p:spPr>
            <a:xfrm>
              <a:off x="3819905" y="2958844"/>
              <a:ext cx="694690" cy="744220"/>
            </a:xfrm>
            <a:custGeom>
              <a:avLst/>
              <a:gdLst/>
              <a:ahLst/>
              <a:cxnLst/>
              <a:rect l="l" t="t" r="r" b="b"/>
              <a:pathLst>
                <a:path w="694689" h="744220">
                  <a:moveTo>
                    <a:pt x="0" y="743813"/>
                  </a:moveTo>
                  <a:lnTo>
                    <a:pt x="236994" y="743813"/>
                  </a:lnTo>
                  <a:lnTo>
                    <a:pt x="236994" y="0"/>
                  </a:lnTo>
                  <a:lnTo>
                    <a:pt x="694118" y="0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4499739" y="2915987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6114288" y="3143250"/>
              <a:ext cx="1377950" cy="369570"/>
            </a:xfrm>
            <a:custGeom>
              <a:avLst/>
              <a:gdLst/>
              <a:ahLst/>
              <a:cxnLst/>
              <a:rect l="l" t="t" r="r" b="b"/>
              <a:pathLst>
                <a:path w="1377950" h="369570">
                  <a:moveTo>
                    <a:pt x="1377695" y="0"/>
                  </a:moveTo>
                  <a:lnTo>
                    <a:pt x="0" y="0"/>
                  </a:lnTo>
                  <a:lnTo>
                    <a:pt x="0" y="369570"/>
                  </a:lnTo>
                  <a:lnTo>
                    <a:pt x="1377695" y="369570"/>
                  </a:lnTo>
                  <a:lnTo>
                    <a:pt x="1377695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" name="object 25"/>
          <p:cNvSpPr txBox="1"/>
          <p:nvPr/>
        </p:nvSpPr>
        <p:spPr>
          <a:xfrm>
            <a:off x="6114288" y="3143250"/>
            <a:ext cx="1377950" cy="371475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456565">
              <a:lnSpc>
                <a:spcPct val="100000"/>
              </a:lnSpc>
              <a:spcBef>
                <a:spcPts val="260"/>
              </a:spcBef>
            </a:pPr>
            <a:r>
              <a:rPr dirty="0" sz="1800" spc="-10">
                <a:latin typeface="Calibri"/>
                <a:cs typeface="Calibri"/>
              </a:rPr>
              <a:t>valor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114288" y="3514344"/>
            <a:ext cx="1377950" cy="429895"/>
          </a:xfrm>
          <a:custGeom>
            <a:avLst/>
            <a:gdLst/>
            <a:ahLst/>
            <a:cxnLst/>
            <a:rect l="l" t="t" r="r" b="b"/>
            <a:pathLst>
              <a:path w="1377950" h="429895">
                <a:moveTo>
                  <a:pt x="1377695" y="0"/>
                </a:moveTo>
                <a:lnTo>
                  <a:pt x="0" y="0"/>
                </a:lnTo>
                <a:lnTo>
                  <a:pt x="0" y="429768"/>
                </a:lnTo>
                <a:lnTo>
                  <a:pt x="1377695" y="429768"/>
                </a:lnTo>
                <a:lnTo>
                  <a:pt x="1377695" y="0"/>
                </a:lnTo>
                <a:close/>
              </a:path>
            </a:pathLst>
          </a:custGeom>
          <a:solidFill>
            <a:srgbClr val="EF8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6114288" y="3514344"/>
            <a:ext cx="1377950" cy="429895"/>
          </a:xfrm>
          <a:prstGeom prst="rect">
            <a:avLst/>
          </a:prstGeom>
        </p:spPr>
        <p:txBody>
          <a:bodyPr wrap="square" lIns="0" tIns="62865" rIns="0" bIns="0" rtlCol="0" vert="horz">
            <a:spAutoFit/>
          </a:bodyPr>
          <a:lstStyle/>
          <a:p>
            <a:pPr marL="103505">
              <a:lnSpc>
                <a:spcPct val="100000"/>
              </a:lnSpc>
              <a:spcBef>
                <a:spcPts val="495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532114" y="2792700"/>
            <a:ext cx="5353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5622988" y="2915987"/>
            <a:ext cx="2205990" cy="855344"/>
            <a:chOff x="5622988" y="2915987"/>
            <a:chExt cx="2205990" cy="855344"/>
          </a:xfrm>
        </p:grpSpPr>
        <p:sp>
          <p:nvSpPr>
            <p:cNvPr id="30" name="object 30"/>
            <p:cNvSpPr/>
            <p:nvPr/>
          </p:nvSpPr>
          <p:spPr>
            <a:xfrm>
              <a:off x="5637276" y="2958844"/>
              <a:ext cx="745490" cy="742315"/>
            </a:xfrm>
            <a:custGeom>
              <a:avLst/>
              <a:gdLst/>
              <a:ahLst/>
              <a:cxnLst/>
              <a:rect l="l" t="t" r="r" b="b"/>
              <a:pathLst>
                <a:path w="745489" h="742314">
                  <a:moveTo>
                    <a:pt x="0" y="742086"/>
                  </a:moveTo>
                  <a:lnTo>
                    <a:pt x="262382" y="742086"/>
                  </a:lnTo>
                  <a:lnTo>
                    <a:pt x="262382" y="0"/>
                  </a:lnTo>
                  <a:lnTo>
                    <a:pt x="744880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6367868" y="2915987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7491983" y="3728006"/>
              <a:ext cx="265430" cy="1270"/>
            </a:xfrm>
            <a:custGeom>
              <a:avLst/>
              <a:gdLst/>
              <a:ahLst/>
              <a:cxnLst/>
              <a:rect l="l" t="t" r="r" b="b"/>
              <a:pathLst>
                <a:path w="265429" h="1270">
                  <a:moveTo>
                    <a:pt x="0" y="1142"/>
                  </a:moveTo>
                  <a:lnTo>
                    <a:pt x="265430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7742946" y="3685212"/>
              <a:ext cx="86360" cy="85725"/>
            </a:xfrm>
            <a:custGeom>
              <a:avLst/>
              <a:gdLst/>
              <a:ahLst/>
              <a:cxnLst/>
              <a:rect l="l" t="t" r="r" b="b"/>
              <a:pathLst>
                <a:path w="86359" h="85725">
                  <a:moveTo>
                    <a:pt x="0" y="0"/>
                  </a:moveTo>
                  <a:lnTo>
                    <a:pt x="368" y="85724"/>
                  </a:lnTo>
                  <a:lnTo>
                    <a:pt x="85902" y="42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" name="object 34"/>
          <p:cNvGrpSpPr/>
          <p:nvPr/>
        </p:nvGrpSpPr>
        <p:grpSpPr>
          <a:xfrm>
            <a:off x="2119312" y="4977959"/>
            <a:ext cx="2466340" cy="1002030"/>
            <a:chOff x="2119312" y="4977959"/>
            <a:chExt cx="2466340" cy="1002030"/>
          </a:xfrm>
        </p:grpSpPr>
        <p:pic>
          <p:nvPicPr>
            <p:cNvPr id="35" name="object 3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441447" y="5178552"/>
              <a:ext cx="1378458" cy="800862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2133600" y="5020815"/>
              <a:ext cx="2380615" cy="342900"/>
            </a:xfrm>
            <a:custGeom>
              <a:avLst/>
              <a:gdLst/>
              <a:ahLst/>
              <a:cxnLst/>
              <a:rect l="l" t="t" r="r" b="b"/>
              <a:pathLst>
                <a:path w="2380615" h="342900">
                  <a:moveTo>
                    <a:pt x="0" y="342684"/>
                  </a:moveTo>
                  <a:lnTo>
                    <a:pt x="218833" y="342684"/>
                  </a:lnTo>
                  <a:lnTo>
                    <a:pt x="218833" y="0"/>
                  </a:lnTo>
                  <a:lnTo>
                    <a:pt x="2380551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4499865" y="4977959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" name="object 38"/>
          <p:cNvSpPr txBox="1"/>
          <p:nvPr/>
        </p:nvSpPr>
        <p:spPr>
          <a:xfrm>
            <a:off x="7828788" y="5575553"/>
            <a:ext cx="984885" cy="4286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62230" rIns="0" bIns="0" rtlCol="0" vert="horz">
            <a:spAutoFit/>
          </a:bodyPr>
          <a:lstStyle/>
          <a:p>
            <a:pPr marL="248920">
              <a:lnSpc>
                <a:spcPct val="100000"/>
              </a:lnSpc>
              <a:spcBef>
                <a:spcPts val="490"/>
              </a:spcBef>
            </a:pPr>
            <a:r>
              <a:rPr dirty="0" sz="1800" spc="-5">
                <a:latin typeface="Calibri"/>
                <a:cs typeface="Calibri"/>
              </a:rPr>
              <a:t>NULL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755141" y="4942400"/>
            <a:ext cx="2603500" cy="605790"/>
            <a:chOff x="755141" y="4942400"/>
            <a:chExt cx="2603500" cy="605790"/>
          </a:xfrm>
        </p:grpSpPr>
        <p:sp>
          <p:nvSpPr>
            <p:cNvPr id="40" name="object 40"/>
            <p:cNvSpPr/>
            <p:nvPr/>
          </p:nvSpPr>
          <p:spPr>
            <a:xfrm>
              <a:off x="2878449" y="4942400"/>
              <a:ext cx="480059" cy="157480"/>
            </a:xfrm>
            <a:custGeom>
              <a:avLst/>
              <a:gdLst/>
              <a:ahLst/>
              <a:cxnLst/>
              <a:rect l="l" t="t" r="r" b="b"/>
              <a:pathLst>
                <a:path w="480060" h="157479">
                  <a:moveTo>
                    <a:pt x="19748" y="10604"/>
                  </a:moveTo>
                  <a:lnTo>
                    <a:pt x="6070" y="10604"/>
                  </a:lnTo>
                  <a:lnTo>
                    <a:pt x="4229" y="11239"/>
                  </a:lnTo>
                  <a:lnTo>
                    <a:pt x="850" y="13766"/>
                  </a:lnTo>
                  <a:lnTo>
                    <a:pt x="0" y="15887"/>
                  </a:lnTo>
                  <a:lnTo>
                    <a:pt x="46" y="152806"/>
                  </a:lnTo>
                  <a:lnTo>
                    <a:pt x="7658" y="155714"/>
                  </a:lnTo>
                  <a:lnTo>
                    <a:pt x="11430" y="155714"/>
                  </a:lnTo>
                  <a:lnTo>
                    <a:pt x="19112" y="50139"/>
                  </a:lnTo>
                  <a:lnTo>
                    <a:pt x="18757" y="31927"/>
                  </a:lnTo>
                  <a:lnTo>
                    <a:pt x="39234" y="31927"/>
                  </a:lnTo>
                  <a:lnTo>
                    <a:pt x="21602" y="10795"/>
                  </a:lnTo>
                  <a:lnTo>
                    <a:pt x="19748" y="10604"/>
                  </a:lnTo>
                  <a:close/>
                </a:path>
                <a:path w="480060" h="157479">
                  <a:moveTo>
                    <a:pt x="39234" y="31927"/>
                  </a:moveTo>
                  <a:lnTo>
                    <a:pt x="18973" y="31927"/>
                  </a:lnTo>
                  <a:lnTo>
                    <a:pt x="20993" y="36309"/>
                  </a:lnTo>
                  <a:lnTo>
                    <a:pt x="23177" y="40830"/>
                  </a:lnTo>
                  <a:lnTo>
                    <a:pt x="27851" y="50139"/>
                  </a:lnTo>
                  <a:lnTo>
                    <a:pt x="30175" y="54584"/>
                  </a:lnTo>
                  <a:lnTo>
                    <a:pt x="32473" y="58826"/>
                  </a:lnTo>
                  <a:lnTo>
                    <a:pt x="76542" y="140982"/>
                  </a:lnTo>
                  <a:lnTo>
                    <a:pt x="92392" y="155371"/>
                  </a:lnTo>
                  <a:lnTo>
                    <a:pt x="101739" y="155371"/>
                  </a:lnTo>
                  <a:lnTo>
                    <a:pt x="109169" y="148602"/>
                  </a:lnTo>
                  <a:lnTo>
                    <a:pt x="109169" y="128917"/>
                  </a:lnTo>
                  <a:lnTo>
                    <a:pt x="90195" y="128917"/>
                  </a:lnTo>
                  <a:lnTo>
                    <a:pt x="86728" y="121945"/>
                  </a:lnTo>
                  <a:lnTo>
                    <a:pt x="84963" y="118491"/>
                  </a:lnTo>
                  <a:lnTo>
                    <a:pt x="77825" y="104368"/>
                  </a:lnTo>
                  <a:lnTo>
                    <a:pt x="75958" y="100736"/>
                  </a:lnTo>
                  <a:lnTo>
                    <a:pt x="72072" y="93370"/>
                  </a:lnTo>
                  <a:lnTo>
                    <a:pt x="39234" y="31927"/>
                  </a:lnTo>
                  <a:close/>
                </a:path>
                <a:path w="480060" h="157479">
                  <a:moveTo>
                    <a:pt x="101473" y="10274"/>
                  </a:moveTo>
                  <a:lnTo>
                    <a:pt x="97777" y="10274"/>
                  </a:lnTo>
                  <a:lnTo>
                    <a:pt x="96189" y="10337"/>
                  </a:lnTo>
                  <a:lnTo>
                    <a:pt x="90068" y="116928"/>
                  </a:lnTo>
                  <a:lnTo>
                    <a:pt x="90157" y="123037"/>
                  </a:lnTo>
                  <a:lnTo>
                    <a:pt x="90309" y="128917"/>
                  </a:lnTo>
                  <a:lnTo>
                    <a:pt x="109169" y="128917"/>
                  </a:lnTo>
                  <a:lnTo>
                    <a:pt x="109169" y="13322"/>
                  </a:lnTo>
                  <a:lnTo>
                    <a:pt x="109016" y="12839"/>
                  </a:lnTo>
                  <a:lnTo>
                    <a:pt x="101473" y="10274"/>
                  </a:lnTo>
                  <a:close/>
                </a:path>
                <a:path w="480060" h="157479">
                  <a:moveTo>
                    <a:pt x="198170" y="46774"/>
                  </a:moveTo>
                  <a:lnTo>
                    <a:pt x="181356" y="46774"/>
                  </a:lnTo>
                  <a:lnTo>
                    <a:pt x="173875" y="48145"/>
                  </a:lnTo>
                  <a:lnTo>
                    <a:pt x="143979" y="73431"/>
                  </a:lnTo>
                  <a:lnTo>
                    <a:pt x="138684" y="94729"/>
                  </a:lnTo>
                  <a:lnTo>
                    <a:pt x="138684" y="111391"/>
                  </a:lnTo>
                  <a:lnTo>
                    <a:pt x="154940" y="147447"/>
                  </a:lnTo>
                  <a:lnTo>
                    <a:pt x="179527" y="157162"/>
                  </a:lnTo>
                  <a:lnTo>
                    <a:pt x="196278" y="157162"/>
                  </a:lnTo>
                  <a:lnTo>
                    <a:pt x="203733" y="155765"/>
                  </a:lnTo>
                  <a:lnTo>
                    <a:pt x="216611" y="150190"/>
                  </a:lnTo>
                  <a:lnTo>
                    <a:pt x="221970" y="146304"/>
                  </a:lnTo>
                  <a:lnTo>
                    <a:pt x="225967" y="141643"/>
                  </a:lnTo>
                  <a:lnTo>
                    <a:pt x="182803" y="141643"/>
                  </a:lnTo>
                  <a:lnTo>
                    <a:pt x="177850" y="140589"/>
                  </a:lnTo>
                  <a:lnTo>
                    <a:pt x="157843" y="107937"/>
                  </a:lnTo>
                  <a:lnTo>
                    <a:pt x="157772" y="95961"/>
                  </a:lnTo>
                  <a:lnTo>
                    <a:pt x="158381" y="90678"/>
                  </a:lnTo>
                  <a:lnTo>
                    <a:pt x="183705" y="62179"/>
                  </a:lnTo>
                  <a:lnTo>
                    <a:pt x="227739" y="62179"/>
                  </a:lnTo>
                  <a:lnTo>
                    <a:pt x="222770" y="56476"/>
                  </a:lnTo>
                  <a:lnTo>
                    <a:pt x="217652" y="52908"/>
                  </a:lnTo>
                  <a:lnTo>
                    <a:pt x="205371" y="47993"/>
                  </a:lnTo>
                  <a:lnTo>
                    <a:pt x="198170" y="46774"/>
                  </a:lnTo>
                  <a:close/>
                </a:path>
                <a:path w="480060" h="157479">
                  <a:moveTo>
                    <a:pt x="227739" y="62179"/>
                  </a:moveTo>
                  <a:lnTo>
                    <a:pt x="195122" y="62179"/>
                  </a:lnTo>
                  <a:lnTo>
                    <a:pt x="200075" y="63233"/>
                  </a:lnTo>
                  <a:lnTo>
                    <a:pt x="208052" y="67487"/>
                  </a:lnTo>
                  <a:lnTo>
                    <a:pt x="220052" y="107937"/>
                  </a:lnTo>
                  <a:lnTo>
                    <a:pt x="219456" y="113258"/>
                  </a:lnTo>
                  <a:lnTo>
                    <a:pt x="194144" y="141643"/>
                  </a:lnTo>
                  <a:lnTo>
                    <a:pt x="225967" y="141643"/>
                  </a:lnTo>
                  <a:lnTo>
                    <a:pt x="230530" y="136321"/>
                  </a:lnTo>
                  <a:lnTo>
                    <a:pt x="233743" y="130390"/>
                  </a:lnTo>
                  <a:lnTo>
                    <a:pt x="238061" y="116624"/>
                  </a:lnTo>
                  <a:lnTo>
                    <a:pt x="239141" y="109093"/>
                  </a:lnTo>
                  <a:lnTo>
                    <a:pt x="239014" y="91567"/>
                  </a:lnTo>
                  <a:lnTo>
                    <a:pt x="238112" y="84937"/>
                  </a:lnTo>
                  <a:lnTo>
                    <a:pt x="234022" y="71551"/>
                  </a:lnTo>
                  <a:lnTo>
                    <a:pt x="230949" y="65862"/>
                  </a:lnTo>
                  <a:lnTo>
                    <a:pt x="227739" y="62179"/>
                  </a:lnTo>
                  <a:close/>
                </a:path>
                <a:path w="480060" h="157479">
                  <a:moveTo>
                    <a:pt x="308927" y="46774"/>
                  </a:moveTo>
                  <a:lnTo>
                    <a:pt x="295986" y="46774"/>
                  </a:lnTo>
                  <a:lnTo>
                    <a:pt x="289750" y="48094"/>
                  </a:lnTo>
                  <a:lnTo>
                    <a:pt x="260680" y="86817"/>
                  </a:lnTo>
                  <a:lnTo>
                    <a:pt x="259740" y="94615"/>
                  </a:lnTo>
                  <a:lnTo>
                    <a:pt x="259817" y="111252"/>
                  </a:lnTo>
                  <a:lnTo>
                    <a:pt x="276529" y="149999"/>
                  </a:lnTo>
                  <a:lnTo>
                    <a:pt x="293230" y="157162"/>
                  </a:lnTo>
                  <a:lnTo>
                    <a:pt x="307365" y="157162"/>
                  </a:lnTo>
                  <a:lnTo>
                    <a:pt x="313601" y="155562"/>
                  </a:lnTo>
                  <a:lnTo>
                    <a:pt x="324993" y="149161"/>
                  </a:lnTo>
                  <a:lnTo>
                    <a:pt x="330479" y="144703"/>
                  </a:lnTo>
                  <a:lnTo>
                    <a:pt x="333495" y="141427"/>
                  </a:lnTo>
                  <a:lnTo>
                    <a:pt x="298996" y="141427"/>
                  </a:lnTo>
                  <a:lnTo>
                    <a:pt x="294982" y="140284"/>
                  </a:lnTo>
                  <a:lnTo>
                    <a:pt x="278828" y="106299"/>
                  </a:lnTo>
                  <a:lnTo>
                    <a:pt x="278828" y="96481"/>
                  </a:lnTo>
                  <a:lnTo>
                    <a:pt x="299923" y="62623"/>
                  </a:lnTo>
                  <a:lnTo>
                    <a:pt x="352171" y="62623"/>
                  </a:lnTo>
                  <a:lnTo>
                    <a:pt x="352171" y="61950"/>
                  </a:lnTo>
                  <a:lnTo>
                    <a:pt x="333641" y="61950"/>
                  </a:lnTo>
                  <a:lnTo>
                    <a:pt x="328879" y="56959"/>
                  </a:lnTo>
                  <a:lnTo>
                    <a:pt x="324053" y="53187"/>
                  </a:lnTo>
                  <a:lnTo>
                    <a:pt x="314312" y="48056"/>
                  </a:lnTo>
                  <a:lnTo>
                    <a:pt x="308927" y="46774"/>
                  </a:lnTo>
                  <a:close/>
                </a:path>
                <a:path w="480060" h="157479">
                  <a:moveTo>
                    <a:pt x="352171" y="138963"/>
                  </a:moveTo>
                  <a:lnTo>
                    <a:pt x="335762" y="138963"/>
                  </a:lnTo>
                  <a:lnTo>
                    <a:pt x="335762" y="152844"/>
                  </a:lnTo>
                  <a:lnTo>
                    <a:pt x="342569" y="155714"/>
                  </a:lnTo>
                  <a:lnTo>
                    <a:pt x="345617" y="155714"/>
                  </a:lnTo>
                  <a:lnTo>
                    <a:pt x="352171" y="152844"/>
                  </a:lnTo>
                  <a:lnTo>
                    <a:pt x="352171" y="138963"/>
                  </a:lnTo>
                  <a:close/>
                </a:path>
                <a:path w="480060" h="157479">
                  <a:moveTo>
                    <a:pt x="352171" y="62623"/>
                  </a:moveTo>
                  <a:lnTo>
                    <a:pt x="309676" y="62623"/>
                  </a:lnTo>
                  <a:lnTo>
                    <a:pt x="314528" y="64236"/>
                  </a:lnTo>
                  <a:lnTo>
                    <a:pt x="323837" y="70713"/>
                  </a:lnTo>
                  <a:lnTo>
                    <a:pt x="328650" y="75412"/>
                  </a:lnTo>
                  <a:lnTo>
                    <a:pt x="333641" y="81597"/>
                  </a:lnTo>
                  <a:lnTo>
                    <a:pt x="333641" y="121780"/>
                  </a:lnTo>
                  <a:lnTo>
                    <a:pt x="306285" y="141427"/>
                  </a:lnTo>
                  <a:lnTo>
                    <a:pt x="333495" y="141427"/>
                  </a:lnTo>
                  <a:lnTo>
                    <a:pt x="335762" y="138963"/>
                  </a:lnTo>
                  <a:lnTo>
                    <a:pt x="352171" y="138963"/>
                  </a:lnTo>
                  <a:lnTo>
                    <a:pt x="352171" y="62623"/>
                  </a:lnTo>
                  <a:close/>
                </a:path>
                <a:path w="480060" h="157479">
                  <a:moveTo>
                    <a:pt x="344652" y="0"/>
                  </a:moveTo>
                  <a:lnTo>
                    <a:pt x="341007" y="0"/>
                  </a:lnTo>
                  <a:lnTo>
                    <a:pt x="339534" y="88"/>
                  </a:lnTo>
                  <a:lnTo>
                    <a:pt x="333641" y="61950"/>
                  </a:lnTo>
                  <a:lnTo>
                    <a:pt x="352171" y="61950"/>
                  </a:lnTo>
                  <a:lnTo>
                    <a:pt x="352171" y="3048"/>
                  </a:lnTo>
                  <a:lnTo>
                    <a:pt x="351993" y="2552"/>
                  </a:lnTo>
                  <a:lnTo>
                    <a:pt x="344652" y="0"/>
                  </a:lnTo>
                  <a:close/>
                </a:path>
                <a:path w="480060" h="157479">
                  <a:moveTo>
                    <a:pt x="438962" y="46774"/>
                  </a:moveTo>
                  <a:lnTo>
                    <a:pt x="422148" y="46774"/>
                  </a:lnTo>
                  <a:lnTo>
                    <a:pt x="414667" y="48145"/>
                  </a:lnTo>
                  <a:lnTo>
                    <a:pt x="384771" y="73431"/>
                  </a:lnTo>
                  <a:lnTo>
                    <a:pt x="379476" y="94729"/>
                  </a:lnTo>
                  <a:lnTo>
                    <a:pt x="379476" y="111391"/>
                  </a:lnTo>
                  <a:lnTo>
                    <a:pt x="395732" y="147447"/>
                  </a:lnTo>
                  <a:lnTo>
                    <a:pt x="420319" y="157162"/>
                  </a:lnTo>
                  <a:lnTo>
                    <a:pt x="437070" y="157162"/>
                  </a:lnTo>
                  <a:lnTo>
                    <a:pt x="444525" y="155765"/>
                  </a:lnTo>
                  <a:lnTo>
                    <a:pt x="457403" y="150190"/>
                  </a:lnTo>
                  <a:lnTo>
                    <a:pt x="462762" y="146304"/>
                  </a:lnTo>
                  <a:lnTo>
                    <a:pt x="466759" y="141643"/>
                  </a:lnTo>
                  <a:lnTo>
                    <a:pt x="423595" y="141643"/>
                  </a:lnTo>
                  <a:lnTo>
                    <a:pt x="418642" y="140589"/>
                  </a:lnTo>
                  <a:lnTo>
                    <a:pt x="398635" y="107937"/>
                  </a:lnTo>
                  <a:lnTo>
                    <a:pt x="398564" y="95961"/>
                  </a:lnTo>
                  <a:lnTo>
                    <a:pt x="399173" y="90678"/>
                  </a:lnTo>
                  <a:lnTo>
                    <a:pt x="424497" y="62179"/>
                  </a:lnTo>
                  <a:lnTo>
                    <a:pt x="468531" y="62179"/>
                  </a:lnTo>
                  <a:lnTo>
                    <a:pt x="463562" y="56476"/>
                  </a:lnTo>
                  <a:lnTo>
                    <a:pt x="458444" y="52908"/>
                  </a:lnTo>
                  <a:lnTo>
                    <a:pt x="446163" y="47993"/>
                  </a:lnTo>
                  <a:lnTo>
                    <a:pt x="438962" y="46774"/>
                  </a:lnTo>
                  <a:close/>
                </a:path>
                <a:path w="480060" h="157479">
                  <a:moveTo>
                    <a:pt x="468531" y="62179"/>
                  </a:moveTo>
                  <a:lnTo>
                    <a:pt x="435914" y="62179"/>
                  </a:lnTo>
                  <a:lnTo>
                    <a:pt x="440867" y="63233"/>
                  </a:lnTo>
                  <a:lnTo>
                    <a:pt x="448844" y="67487"/>
                  </a:lnTo>
                  <a:lnTo>
                    <a:pt x="460844" y="107937"/>
                  </a:lnTo>
                  <a:lnTo>
                    <a:pt x="460235" y="113258"/>
                  </a:lnTo>
                  <a:lnTo>
                    <a:pt x="434936" y="141643"/>
                  </a:lnTo>
                  <a:lnTo>
                    <a:pt x="466759" y="141643"/>
                  </a:lnTo>
                  <a:lnTo>
                    <a:pt x="471322" y="136321"/>
                  </a:lnTo>
                  <a:lnTo>
                    <a:pt x="474535" y="130390"/>
                  </a:lnTo>
                  <a:lnTo>
                    <a:pt x="478853" y="116624"/>
                  </a:lnTo>
                  <a:lnTo>
                    <a:pt x="479933" y="109093"/>
                  </a:lnTo>
                  <a:lnTo>
                    <a:pt x="479806" y="91567"/>
                  </a:lnTo>
                  <a:lnTo>
                    <a:pt x="478904" y="84937"/>
                  </a:lnTo>
                  <a:lnTo>
                    <a:pt x="474814" y="71551"/>
                  </a:lnTo>
                  <a:lnTo>
                    <a:pt x="471741" y="65862"/>
                  </a:lnTo>
                  <a:lnTo>
                    <a:pt x="468531" y="62179"/>
                  </a:lnTo>
                  <a:close/>
                </a:path>
              </a:pathLst>
            </a:custGeom>
            <a:solidFill>
              <a:srgbClr val="000000">
                <a:alpha val="30194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755141" y="5178552"/>
              <a:ext cx="1378585" cy="369570"/>
            </a:xfrm>
            <a:custGeom>
              <a:avLst/>
              <a:gdLst/>
              <a:ahLst/>
              <a:cxnLst/>
              <a:rect l="l" t="t" r="r" b="b"/>
              <a:pathLst>
                <a:path w="1378585" h="369570">
                  <a:moveTo>
                    <a:pt x="1378458" y="0"/>
                  </a:moveTo>
                  <a:lnTo>
                    <a:pt x="0" y="0"/>
                  </a:lnTo>
                  <a:lnTo>
                    <a:pt x="0" y="369569"/>
                  </a:lnTo>
                  <a:lnTo>
                    <a:pt x="1378458" y="369569"/>
                  </a:lnTo>
                  <a:lnTo>
                    <a:pt x="1378458" y="0"/>
                  </a:lnTo>
                  <a:close/>
                </a:path>
              </a:pathLst>
            </a:custGeom>
            <a:solidFill>
              <a:srgbClr val="DAD2C3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2" name="object 42"/>
          <p:cNvSpPr txBox="1"/>
          <p:nvPr/>
        </p:nvSpPr>
        <p:spPr>
          <a:xfrm>
            <a:off x="1019740" y="5198881"/>
            <a:ext cx="848994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5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inicio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755141" y="5549646"/>
            <a:ext cx="1378585" cy="429895"/>
          </a:xfrm>
          <a:custGeom>
            <a:avLst/>
            <a:gdLst/>
            <a:ahLst/>
            <a:cxnLst/>
            <a:rect l="l" t="t" r="r" b="b"/>
            <a:pathLst>
              <a:path w="1378585" h="429895">
                <a:moveTo>
                  <a:pt x="1378458" y="0"/>
                </a:moveTo>
                <a:lnTo>
                  <a:pt x="0" y="0"/>
                </a:lnTo>
                <a:lnTo>
                  <a:pt x="0" y="429767"/>
                </a:lnTo>
                <a:lnTo>
                  <a:pt x="1378458" y="429767"/>
                </a:lnTo>
                <a:lnTo>
                  <a:pt x="1378458" y="0"/>
                </a:lnTo>
                <a:close/>
              </a:path>
            </a:pathLst>
          </a:custGeom>
          <a:solidFill>
            <a:srgbClr val="C49F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 txBox="1"/>
          <p:nvPr/>
        </p:nvSpPr>
        <p:spPr>
          <a:xfrm>
            <a:off x="857403" y="5600012"/>
            <a:ext cx="117348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5">
                <a:latin typeface="Calibri"/>
                <a:cs typeface="Calibri"/>
              </a:rPr>
              <a:t>tamanyo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2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212190" y="4856148"/>
            <a:ext cx="4406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L</a:t>
            </a:r>
            <a:r>
              <a:rPr dirty="0" sz="1800">
                <a:latin typeface="Calibri"/>
                <a:cs typeface="Calibri"/>
              </a:rPr>
              <a:t>i</a:t>
            </a:r>
            <a:r>
              <a:rPr dirty="0" sz="1800" spc="-20">
                <a:latin typeface="Calibri"/>
                <a:cs typeface="Calibri"/>
              </a:rPr>
              <a:t>s</a:t>
            </a:r>
            <a:r>
              <a:rPr dirty="0" sz="1800" spc="-30">
                <a:latin typeface="Calibri"/>
                <a:cs typeface="Calibri"/>
              </a:rPr>
              <a:t>ta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258817" y="5177028"/>
            <a:ext cx="1378585" cy="368935"/>
          </a:xfrm>
          <a:custGeom>
            <a:avLst/>
            <a:gdLst/>
            <a:ahLst/>
            <a:cxnLst/>
            <a:rect l="l" t="t" r="r" b="b"/>
            <a:pathLst>
              <a:path w="1378585" h="368935">
                <a:moveTo>
                  <a:pt x="1378458" y="0"/>
                </a:moveTo>
                <a:lnTo>
                  <a:pt x="0" y="0"/>
                </a:lnTo>
                <a:lnTo>
                  <a:pt x="0" y="368807"/>
                </a:lnTo>
                <a:lnTo>
                  <a:pt x="1378458" y="368807"/>
                </a:lnTo>
                <a:lnTo>
                  <a:pt x="1378458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 txBox="1"/>
          <p:nvPr/>
        </p:nvSpPr>
        <p:spPr>
          <a:xfrm>
            <a:off x="4703401" y="5197153"/>
            <a:ext cx="4889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25">
                <a:latin typeface="Calibri"/>
                <a:cs typeface="Calibri"/>
              </a:rPr>
              <a:t>v</a:t>
            </a:r>
            <a:r>
              <a:rPr dirty="0" sz="1800">
                <a:latin typeface="Calibri"/>
                <a:cs typeface="Calibri"/>
              </a:rPr>
              <a:t>al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>
                <a:latin typeface="Calibri"/>
                <a:cs typeface="Calibri"/>
              </a:rPr>
              <a:t>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4258817" y="5548121"/>
            <a:ext cx="1378585" cy="429259"/>
          </a:xfrm>
          <a:custGeom>
            <a:avLst/>
            <a:gdLst/>
            <a:ahLst/>
            <a:cxnLst/>
            <a:rect l="l" t="t" r="r" b="b"/>
            <a:pathLst>
              <a:path w="1378585" h="429260">
                <a:moveTo>
                  <a:pt x="1378458" y="0"/>
                </a:moveTo>
                <a:lnTo>
                  <a:pt x="0" y="0"/>
                </a:lnTo>
                <a:lnTo>
                  <a:pt x="0" y="429005"/>
                </a:lnTo>
                <a:lnTo>
                  <a:pt x="1378458" y="429005"/>
                </a:lnTo>
                <a:lnTo>
                  <a:pt x="1378458" y="0"/>
                </a:lnTo>
                <a:close/>
              </a:path>
            </a:pathLst>
          </a:custGeom>
          <a:solidFill>
            <a:srgbClr val="EF8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 txBox="1"/>
          <p:nvPr/>
        </p:nvSpPr>
        <p:spPr>
          <a:xfrm>
            <a:off x="4350627" y="5598284"/>
            <a:ext cx="119507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5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3809" y="4854419"/>
            <a:ext cx="5353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51" name="object 51"/>
          <p:cNvGrpSpPr/>
          <p:nvPr/>
        </p:nvGrpSpPr>
        <p:grpSpPr>
          <a:xfrm>
            <a:off x="3805618" y="4977959"/>
            <a:ext cx="3686810" cy="801370"/>
            <a:chOff x="3805618" y="4977959"/>
            <a:chExt cx="3686810" cy="801370"/>
          </a:xfrm>
        </p:grpSpPr>
        <p:sp>
          <p:nvSpPr>
            <p:cNvPr id="52" name="object 52"/>
            <p:cNvSpPr/>
            <p:nvPr/>
          </p:nvSpPr>
          <p:spPr>
            <a:xfrm>
              <a:off x="3819905" y="5020816"/>
              <a:ext cx="694690" cy="744220"/>
            </a:xfrm>
            <a:custGeom>
              <a:avLst/>
              <a:gdLst/>
              <a:ahLst/>
              <a:cxnLst/>
              <a:rect l="l" t="t" r="r" b="b"/>
              <a:pathLst>
                <a:path w="694689" h="744220">
                  <a:moveTo>
                    <a:pt x="0" y="743813"/>
                  </a:moveTo>
                  <a:lnTo>
                    <a:pt x="236994" y="743813"/>
                  </a:lnTo>
                  <a:lnTo>
                    <a:pt x="236994" y="0"/>
                  </a:lnTo>
                  <a:lnTo>
                    <a:pt x="694118" y="0"/>
                  </a:lnTo>
                </a:path>
              </a:pathLst>
            </a:custGeom>
            <a:ln w="28574">
              <a:solidFill>
                <a:srgbClr val="D34817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4499739" y="4977959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>
                <a:alpha val="30194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6114288" y="5205222"/>
              <a:ext cx="1377950" cy="369570"/>
            </a:xfrm>
            <a:custGeom>
              <a:avLst/>
              <a:gdLst/>
              <a:ahLst/>
              <a:cxnLst/>
              <a:rect l="l" t="t" r="r" b="b"/>
              <a:pathLst>
                <a:path w="1377950" h="369570">
                  <a:moveTo>
                    <a:pt x="1377695" y="0"/>
                  </a:moveTo>
                  <a:lnTo>
                    <a:pt x="0" y="0"/>
                  </a:lnTo>
                  <a:lnTo>
                    <a:pt x="0" y="369569"/>
                  </a:lnTo>
                  <a:lnTo>
                    <a:pt x="1377695" y="369569"/>
                  </a:lnTo>
                  <a:lnTo>
                    <a:pt x="1377695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" name="object 55"/>
          <p:cNvSpPr txBox="1"/>
          <p:nvPr/>
        </p:nvSpPr>
        <p:spPr>
          <a:xfrm>
            <a:off x="6114288" y="5205221"/>
            <a:ext cx="1377950" cy="371475"/>
          </a:xfrm>
          <a:prstGeom prst="rect">
            <a:avLst/>
          </a:prstGeom>
        </p:spPr>
        <p:txBody>
          <a:bodyPr wrap="square" lIns="0" tIns="33019" rIns="0" bIns="0" rtlCol="0" vert="horz">
            <a:spAutoFit/>
          </a:bodyPr>
          <a:lstStyle/>
          <a:p>
            <a:pPr marL="456565">
              <a:lnSpc>
                <a:spcPct val="100000"/>
              </a:lnSpc>
              <a:spcBef>
                <a:spcPts val="259"/>
              </a:spcBef>
            </a:pPr>
            <a:r>
              <a:rPr dirty="0" sz="1800" spc="-10">
                <a:latin typeface="Calibri"/>
                <a:cs typeface="Calibri"/>
              </a:rPr>
              <a:t>valor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114288" y="5576315"/>
            <a:ext cx="1377950" cy="429895"/>
          </a:xfrm>
          <a:custGeom>
            <a:avLst/>
            <a:gdLst/>
            <a:ahLst/>
            <a:cxnLst/>
            <a:rect l="l" t="t" r="r" b="b"/>
            <a:pathLst>
              <a:path w="1377950" h="429895">
                <a:moveTo>
                  <a:pt x="1377695" y="0"/>
                </a:moveTo>
                <a:lnTo>
                  <a:pt x="0" y="0"/>
                </a:lnTo>
                <a:lnTo>
                  <a:pt x="0" y="429768"/>
                </a:lnTo>
                <a:lnTo>
                  <a:pt x="1377695" y="429768"/>
                </a:lnTo>
                <a:lnTo>
                  <a:pt x="1377695" y="0"/>
                </a:lnTo>
                <a:close/>
              </a:path>
            </a:pathLst>
          </a:custGeom>
          <a:solidFill>
            <a:srgbClr val="EF8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 txBox="1"/>
          <p:nvPr/>
        </p:nvSpPr>
        <p:spPr>
          <a:xfrm>
            <a:off x="6114288" y="5576315"/>
            <a:ext cx="1377950" cy="429895"/>
          </a:xfrm>
          <a:prstGeom prst="rect">
            <a:avLst/>
          </a:prstGeom>
        </p:spPr>
        <p:txBody>
          <a:bodyPr wrap="square" lIns="0" tIns="62865" rIns="0" bIns="0" rtlCol="0" vert="horz">
            <a:spAutoFit/>
          </a:bodyPr>
          <a:lstStyle/>
          <a:p>
            <a:pPr marL="103505">
              <a:lnSpc>
                <a:spcPct val="100000"/>
              </a:lnSpc>
              <a:spcBef>
                <a:spcPts val="495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6532112" y="4854451"/>
            <a:ext cx="5353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59" name="object 59"/>
          <p:cNvGrpSpPr/>
          <p:nvPr/>
        </p:nvGrpSpPr>
        <p:grpSpPr>
          <a:xfrm>
            <a:off x="5622988" y="4977959"/>
            <a:ext cx="2205990" cy="855344"/>
            <a:chOff x="5622988" y="4977959"/>
            <a:chExt cx="2205990" cy="855344"/>
          </a:xfrm>
        </p:grpSpPr>
        <p:sp>
          <p:nvSpPr>
            <p:cNvPr id="60" name="object 60"/>
            <p:cNvSpPr/>
            <p:nvPr/>
          </p:nvSpPr>
          <p:spPr>
            <a:xfrm>
              <a:off x="5637276" y="5020816"/>
              <a:ext cx="745490" cy="742315"/>
            </a:xfrm>
            <a:custGeom>
              <a:avLst/>
              <a:gdLst/>
              <a:ahLst/>
              <a:cxnLst/>
              <a:rect l="l" t="t" r="r" b="b"/>
              <a:pathLst>
                <a:path w="745489" h="742314">
                  <a:moveTo>
                    <a:pt x="0" y="742086"/>
                  </a:moveTo>
                  <a:lnTo>
                    <a:pt x="262382" y="742086"/>
                  </a:lnTo>
                  <a:lnTo>
                    <a:pt x="262382" y="0"/>
                  </a:lnTo>
                  <a:lnTo>
                    <a:pt x="744880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6367868" y="4977959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7491983" y="5789978"/>
              <a:ext cx="265430" cy="1270"/>
            </a:xfrm>
            <a:custGeom>
              <a:avLst/>
              <a:gdLst/>
              <a:ahLst/>
              <a:cxnLst/>
              <a:rect l="l" t="t" r="r" b="b"/>
              <a:pathLst>
                <a:path w="265429" h="1270">
                  <a:moveTo>
                    <a:pt x="0" y="1143"/>
                  </a:moveTo>
                  <a:lnTo>
                    <a:pt x="265430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7742946" y="5747184"/>
              <a:ext cx="86360" cy="85725"/>
            </a:xfrm>
            <a:custGeom>
              <a:avLst/>
              <a:gdLst/>
              <a:ahLst/>
              <a:cxnLst/>
              <a:rect l="l" t="t" r="r" b="b"/>
              <a:pathLst>
                <a:path w="86359" h="85725">
                  <a:moveTo>
                    <a:pt x="0" y="0"/>
                  </a:moveTo>
                  <a:lnTo>
                    <a:pt x="368" y="85725"/>
                  </a:lnTo>
                  <a:lnTo>
                    <a:pt x="85902" y="42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4" name="object 64"/>
          <p:cNvSpPr txBox="1"/>
          <p:nvPr/>
        </p:nvSpPr>
        <p:spPr>
          <a:xfrm>
            <a:off x="4258817" y="2399538"/>
            <a:ext cx="1378585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marL="142875">
              <a:lnSpc>
                <a:spcPct val="100000"/>
              </a:lnSpc>
              <a:spcBef>
                <a:spcPts val="254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eliminar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65" name="object 65"/>
          <p:cNvGrpSpPr/>
          <p:nvPr/>
        </p:nvGrpSpPr>
        <p:grpSpPr>
          <a:xfrm>
            <a:off x="3074479" y="2569654"/>
            <a:ext cx="1198880" cy="206375"/>
            <a:chOff x="3074479" y="2569654"/>
            <a:chExt cx="1198880" cy="206375"/>
          </a:xfrm>
        </p:grpSpPr>
        <p:sp>
          <p:nvSpPr>
            <p:cNvPr id="66" name="object 66"/>
            <p:cNvSpPr/>
            <p:nvPr/>
          </p:nvSpPr>
          <p:spPr>
            <a:xfrm>
              <a:off x="3117338" y="2583942"/>
              <a:ext cx="1141730" cy="120650"/>
            </a:xfrm>
            <a:custGeom>
              <a:avLst/>
              <a:gdLst/>
              <a:ahLst/>
              <a:cxnLst/>
              <a:rect l="l" t="t" r="r" b="b"/>
              <a:pathLst>
                <a:path w="1141729" h="120650">
                  <a:moveTo>
                    <a:pt x="1141463" y="0"/>
                  </a:moveTo>
                  <a:lnTo>
                    <a:pt x="0" y="0"/>
                  </a:lnTo>
                  <a:lnTo>
                    <a:pt x="0" y="120383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3074479" y="2690039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" name="object 68"/>
          <p:cNvSpPr txBox="1"/>
          <p:nvPr/>
        </p:nvSpPr>
        <p:spPr>
          <a:xfrm>
            <a:off x="4258817" y="4459223"/>
            <a:ext cx="1479550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marL="100965">
              <a:lnSpc>
                <a:spcPct val="100000"/>
              </a:lnSpc>
              <a:spcBef>
                <a:spcPts val="254"/>
              </a:spcBef>
            </a:pPr>
            <a:r>
              <a:rPr dirty="0" sz="1800" spc="-5">
                <a:latin typeface="Calibri"/>
                <a:cs typeface="Calibri"/>
              </a:rPr>
              <a:t>free(eliminar)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69" name="object 69"/>
          <p:cNvGrpSpPr/>
          <p:nvPr/>
        </p:nvGrpSpPr>
        <p:grpSpPr>
          <a:xfrm>
            <a:off x="3074479" y="4629340"/>
            <a:ext cx="1198880" cy="208915"/>
            <a:chOff x="3074479" y="4629340"/>
            <a:chExt cx="1198880" cy="208915"/>
          </a:xfrm>
        </p:grpSpPr>
        <p:sp>
          <p:nvSpPr>
            <p:cNvPr id="70" name="object 70"/>
            <p:cNvSpPr/>
            <p:nvPr/>
          </p:nvSpPr>
          <p:spPr>
            <a:xfrm>
              <a:off x="3117339" y="4643628"/>
              <a:ext cx="1141730" cy="123189"/>
            </a:xfrm>
            <a:custGeom>
              <a:avLst/>
              <a:gdLst/>
              <a:ahLst/>
              <a:cxnLst/>
              <a:rect l="l" t="t" r="r" b="b"/>
              <a:pathLst>
                <a:path w="1141729" h="123189">
                  <a:moveTo>
                    <a:pt x="1141463" y="0"/>
                  </a:moveTo>
                  <a:lnTo>
                    <a:pt x="0" y="0"/>
                  </a:lnTo>
                  <a:lnTo>
                    <a:pt x="0" y="12258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3074479" y="4751926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2" name="object 72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3" name="object 7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19</a:t>
            </a: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80136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00"/>
              <a:t>O</a:t>
            </a:r>
            <a:r>
              <a:rPr dirty="0" spc="-90"/>
              <a:t>pe</a:t>
            </a:r>
            <a:r>
              <a:rPr dirty="0" spc="-180"/>
              <a:t>r</a:t>
            </a:r>
            <a:r>
              <a:rPr dirty="0" spc="-95"/>
              <a:t>ac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100"/>
              <a:t>o</a:t>
            </a:r>
            <a:r>
              <a:rPr dirty="0"/>
              <a:t>n</a:t>
            </a:r>
            <a:r>
              <a:rPr dirty="0" spc="-19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 spc="-95"/>
              <a:t>a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011426" y="1832270"/>
            <a:ext cx="526542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primer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(ejemplo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posición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2):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441448" y="3220973"/>
            <a:ext cx="1378585" cy="368935"/>
          </a:xfrm>
          <a:custGeom>
            <a:avLst/>
            <a:gdLst/>
            <a:ahLst/>
            <a:cxnLst/>
            <a:rect l="l" t="t" r="r" b="b"/>
            <a:pathLst>
              <a:path w="1378585" h="368935">
                <a:moveTo>
                  <a:pt x="1378458" y="0"/>
                </a:moveTo>
                <a:lnTo>
                  <a:pt x="0" y="0"/>
                </a:lnTo>
                <a:lnTo>
                  <a:pt x="0" y="368808"/>
                </a:lnTo>
                <a:lnTo>
                  <a:pt x="1378458" y="368808"/>
                </a:lnTo>
                <a:lnTo>
                  <a:pt x="1378458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441448" y="3220973"/>
            <a:ext cx="1378585" cy="371475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457200">
              <a:lnSpc>
                <a:spcPct val="100000"/>
              </a:lnSpc>
              <a:spcBef>
                <a:spcPts val="254"/>
              </a:spcBef>
            </a:pPr>
            <a:r>
              <a:rPr dirty="0" sz="1800" spc="-10">
                <a:latin typeface="Calibri"/>
                <a:cs typeface="Calibri"/>
              </a:rPr>
              <a:t>valor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441448" y="3592067"/>
            <a:ext cx="1378585" cy="429259"/>
          </a:xfrm>
          <a:prstGeom prst="rect">
            <a:avLst/>
          </a:prstGeom>
          <a:solidFill>
            <a:srgbClr val="EF8C6A"/>
          </a:solidFill>
        </p:spPr>
        <p:txBody>
          <a:bodyPr wrap="square" lIns="0" tIns="62865" rIns="0" bIns="0" rtlCol="0" vert="horz">
            <a:spAutoFit/>
          </a:bodyPr>
          <a:lstStyle/>
          <a:p>
            <a:pPr marL="104139">
              <a:lnSpc>
                <a:spcPct val="100000"/>
              </a:lnSpc>
              <a:spcBef>
                <a:spcPts val="495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2119312" y="3021905"/>
            <a:ext cx="648970" cy="398145"/>
            <a:chOff x="2119312" y="3021905"/>
            <a:chExt cx="648970" cy="398145"/>
          </a:xfrm>
        </p:grpSpPr>
        <p:sp>
          <p:nvSpPr>
            <p:cNvPr id="9" name="object 9"/>
            <p:cNvSpPr/>
            <p:nvPr/>
          </p:nvSpPr>
          <p:spPr>
            <a:xfrm>
              <a:off x="2133600" y="3064761"/>
              <a:ext cx="563245" cy="340995"/>
            </a:xfrm>
            <a:custGeom>
              <a:avLst/>
              <a:gdLst/>
              <a:ahLst/>
              <a:cxnLst/>
              <a:rect l="l" t="t" r="r" b="b"/>
              <a:pathLst>
                <a:path w="563244" h="340995">
                  <a:moveTo>
                    <a:pt x="0" y="340956"/>
                  </a:moveTo>
                  <a:lnTo>
                    <a:pt x="198005" y="340956"/>
                  </a:lnTo>
                  <a:lnTo>
                    <a:pt x="198005" y="0"/>
                  </a:lnTo>
                  <a:lnTo>
                    <a:pt x="563118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2682435" y="3021905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842504" y="3589782"/>
            <a:ext cx="984250" cy="42799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61594" rIns="0" bIns="0" rtlCol="0" vert="horz">
            <a:spAutoFit/>
          </a:bodyPr>
          <a:lstStyle/>
          <a:p>
            <a:pPr marL="248285">
              <a:lnSpc>
                <a:spcPct val="100000"/>
              </a:lnSpc>
              <a:spcBef>
                <a:spcPts val="484"/>
              </a:spcBef>
            </a:pPr>
            <a:r>
              <a:rPr dirty="0" sz="1800" spc="-5">
                <a:latin typeface="Calibri"/>
                <a:cs typeface="Calibri"/>
              </a:rPr>
              <a:t>NULL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846465" y="2898356"/>
            <a:ext cx="5353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55141" y="3220973"/>
            <a:ext cx="1378585" cy="368935"/>
          </a:xfrm>
          <a:prstGeom prst="rect">
            <a:avLst/>
          </a:prstGeom>
          <a:solidFill>
            <a:srgbClr val="DAD2C3"/>
          </a:solidFill>
        </p:spPr>
        <p:txBody>
          <a:bodyPr wrap="square" lIns="0" tIns="32384" rIns="0" bIns="0" rtlCol="0" vert="horz">
            <a:spAutoFit/>
          </a:bodyPr>
          <a:lstStyle/>
          <a:p>
            <a:pPr marL="276860">
              <a:lnSpc>
                <a:spcPct val="100000"/>
              </a:lnSpc>
              <a:spcBef>
                <a:spcPts val="254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inicio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55141" y="3589782"/>
            <a:ext cx="1378585" cy="431800"/>
          </a:xfrm>
          <a:prstGeom prst="rect">
            <a:avLst/>
          </a:prstGeom>
          <a:solidFill>
            <a:srgbClr val="C49F92"/>
          </a:solidFill>
        </p:spPr>
        <p:txBody>
          <a:bodyPr wrap="square" lIns="0" tIns="64769" rIns="0" bIns="0" rtlCol="0" vert="horz">
            <a:spAutoFit/>
          </a:bodyPr>
          <a:lstStyle/>
          <a:p>
            <a:pPr marL="114935">
              <a:lnSpc>
                <a:spcPct val="100000"/>
              </a:lnSpc>
              <a:spcBef>
                <a:spcPts val="509"/>
              </a:spcBef>
            </a:pPr>
            <a:r>
              <a:rPr dirty="0" sz="1800" spc="-15">
                <a:latin typeface="Calibri"/>
                <a:cs typeface="Calibri"/>
              </a:rPr>
              <a:t>tamanyo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212190" y="2898329"/>
            <a:ext cx="4406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L</a:t>
            </a:r>
            <a:r>
              <a:rPr dirty="0" sz="1800">
                <a:latin typeface="Calibri"/>
                <a:cs typeface="Calibri"/>
              </a:rPr>
              <a:t>i</a:t>
            </a:r>
            <a:r>
              <a:rPr dirty="0" sz="1800" spc="-20">
                <a:latin typeface="Calibri"/>
                <a:cs typeface="Calibri"/>
              </a:rPr>
              <a:t>s</a:t>
            </a:r>
            <a:r>
              <a:rPr dirty="0" sz="1800" spc="-30">
                <a:latin typeface="Calibri"/>
                <a:cs typeface="Calibri"/>
              </a:rPr>
              <a:t>ta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258817" y="3218688"/>
            <a:ext cx="1378585" cy="369570"/>
          </a:xfrm>
          <a:custGeom>
            <a:avLst/>
            <a:gdLst/>
            <a:ahLst/>
            <a:cxnLst/>
            <a:rect l="l" t="t" r="r" b="b"/>
            <a:pathLst>
              <a:path w="1378585" h="369570">
                <a:moveTo>
                  <a:pt x="1378458" y="0"/>
                </a:moveTo>
                <a:lnTo>
                  <a:pt x="0" y="0"/>
                </a:lnTo>
                <a:lnTo>
                  <a:pt x="0" y="369570"/>
                </a:lnTo>
                <a:lnTo>
                  <a:pt x="1378458" y="369570"/>
                </a:lnTo>
                <a:lnTo>
                  <a:pt x="1378458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4258817" y="3218688"/>
            <a:ext cx="1378585" cy="371475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457200">
              <a:lnSpc>
                <a:spcPct val="100000"/>
              </a:lnSpc>
              <a:spcBef>
                <a:spcPts val="260"/>
              </a:spcBef>
            </a:pPr>
            <a:r>
              <a:rPr dirty="0" sz="1800" spc="-10">
                <a:latin typeface="Calibri"/>
                <a:cs typeface="Calibri"/>
              </a:rPr>
              <a:t>valor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258817" y="3589782"/>
            <a:ext cx="1378585" cy="429895"/>
          </a:xfrm>
          <a:custGeom>
            <a:avLst/>
            <a:gdLst/>
            <a:ahLst/>
            <a:cxnLst/>
            <a:rect l="l" t="t" r="r" b="b"/>
            <a:pathLst>
              <a:path w="1378585" h="429895">
                <a:moveTo>
                  <a:pt x="1378458" y="0"/>
                </a:moveTo>
                <a:lnTo>
                  <a:pt x="0" y="0"/>
                </a:lnTo>
                <a:lnTo>
                  <a:pt x="0" y="429768"/>
                </a:lnTo>
                <a:lnTo>
                  <a:pt x="1378458" y="429768"/>
                </a:lnTo>
                <a:lnTo>
                  <a:pt x="1378458" y="0"/>
                </a:lnTo>
                <a:close/>
              </a:path>
            </a:pathLst>
          </a:custGeom>
          <a:solidFill>
            <a:srgbClr val="EF8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4258817" y="3589782"/>
            <a:ext cx="1378585" cy="429895"/>
          </a:xfrm>
          <a:prstGeom prst="rect">
            <a:avLst/>
          </a:prstGeom>
        </p:spPr>
        <p:txBody>
          <a:bodyPr wrap="square" lIns="0" tIns="63500" rIns="0" bIns="0" rtlCol="0" vert="horz">
            <a:spAutoFit/>
          </a:bodyPr>
          <a:lstStyle/>
          <a:p>
            <a:pPr marL="104139">
              <a:lnSpc>
                <a:spcPct val="100000"/>
              </a:lnSpc>
              <a:spcBef>
                <a:spcPts val="50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663809" y="2896600"/>
            <a:ext cx="5353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3805618" y="3019619"/>
            <a:ext cx="3700145" cy="801370"/>
            <a:chOff x="3805618" y="3019619"/>
            <a:chExt cx="3700145" cy="801370"/>
          </a:xfrm>
        </p:grpSpPr>
        <p:sp>
          <p:nvSpPr>
            <p:cNvPr id="22" name="object 22"/>
            <p:cNvSpPr/>
            <p:nvPr/>
          </p:nvSpPr>
          <p:spPr>
            <a:xfrm>
              <a:off x="3819905" y="3062476"/>
              <a:ext cx="694690" cy="744220"/>
            </a:xfrm>
            <a:custGeom>
              <a:avLst/>
              <a:gdLst/>
              <a:ahLst/>
              <a:cxnLst/>
              <a:rect l="l" t="t" r="r" b="b"/>
              <a:pathLst>
                <a:path w="694689" h="744220">
                  <a:moveTo>
                    <a:pt x="0" y="743813"/>
                  </a:moveTo>
                  <a:lnTo>
                    <a:pt x="236994" y="743813"/>
                  </a:lnTo>
                  <a:lnTo>
                    <a:pt x="236994" y="0"/>
                  </a:lnTo>
                  <a:lnTo>
                    <a:pt x="694118" y="0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4499739" y="3019619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6127241" y="3218688"/>
              <a:ext cx="1378585" cy="369570"/>
            </a:xfrm>
            <a:custGeom>
              <a:avLst/>
              <a:gdLst/>
              <a:ahLst/>
              <a:cxnLst/>
              <a:rect l="l" t="t" r="r" b="b"/>
              <a:pathLst>
                <a:path w="1378584" h="369570">
                  <a:moveTo>
                    <a:pt x="1378458" y="0"/>
                  </a:moveTo>
                  <a:lnTo>
                    <a:pt x="0" y="0"/>
                  </a:lnTo>
                  <a:lnTo>
                    <a:pt x="0" y="369570"/>
                  </a:lnTo>
                  <a:lnTo>
                    <a:pt x="1378458" y="369570"/>
                  </a:lnTo>
                  <a:lnTo>
                    <a:pt x="1378458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" name="object 25"/>
          <p:cNvSpPr txBox="1"/>
          <p:nvPr/>
        </p:nvSpPr>
        <p:spPr>
          <a:xfrm>
            <a:off x="6127241" y="3218688"/>
            <a:ext cx="1378585" cy="371475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457200">
              <a:lnSpc>
                <a:spcPct val="100000"/>
              </a:lnSpc>
              <a:spcBef>
                <a:spcPts val="260"/>
              </a:spcBef>
            </a:pPr>
            <a:r>
              <a:rPr dirty="0" sz="1800" spc="-10">
                <a:latin typeface="Calibri"/>
                <a:cs typeface="Calibri"/>
              </a:rPr>
              <a:t>valor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127241" y="3589782"/>
            <a:ext cx="1378585" cy="429895"/>
          </a:xfrm>
          <a:custGeom>
            <a:avLst/>
            <a:gdLst/>
            <a:ahLst/>
            <a:cxnLst/>
            <a:rect l="l" t="t" r="r" b="b"/>
            <a:pathLst>
              <a:path w="1378584" h="429895">
                <a:moveTo>
                  <a:pt x="1378458" y="0"/>
                </a:moveTo>
                <a:lnTo>
                  <a:pt x="0" y="0"/>
                </a:lnTo>
                <a:lnTo>
                  <a:pt x="0" y="429768"/>
                </a:lnTo>
                <a:lnTo>
                  <a:pt x="1378458" y="429768"/>
                </a:lnTo>
                <a:lnTo>
                  <a:pt x="1378458" y="0"/>
                </a:lnTo>
                <a:close/>
              </a:path>
            </a:pathLst>
          </a:custGeom>
          <a:solidFill>
            <a:srgbClr val="EF8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6127241" y="3589782"/>
            <a:ext cx="1378585" cy="429895"/>
          </a:xfrm>
          <a:prstGeom prst="rect">
            <a:avLst/>
          </a:prstGeom>
        </p:spPr>
        <p:txBody>
          <a:bodyPr wrap="square" lIns="0" tIns="63500" rIns="0" bIns="0" rtlCol="0" vert="horz">
            <a:spAutoFit/>
          </a:bodyPr>
          <a:lstStyle/>
          <a:p>
            <a:pPr marL="104139">
              <a:lnSpc>
                <a:spcPct val="100000"/>
              </a:lnSpc>
              <a:spcBef>
                <a:spcPts val="50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535423" y="2901858"/>
            <a:ext cx="5353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5622988" y="3024953"/>
            <a:ext cx="2219960" cy="821690"/>
            <a:chOff x="5622988" y="3024953"/>
            <a:chExt cx="2219960" cy="821690"/>
          </a:xfrm>
        </p:grpSpPr>
        <p:sp>
          <p:nvSpPr>
            <p:cNvPr id="30" name="object 30"/>
            <p:cNvSpPr/>
            <p:nvPr/>
          </p:nvSpPr>
          <p:spPr>
            <a:xfrm>
              <a:off x="5637276" y="3067817"/>
              <a:ext cx="748665" cy="737235"/>
            </a:xfrm>
            <a:custGeom>
              <a:avLst/>
              <a:gdLst/>
              <a:ahLst/>
              <a:cxnLst/>
              <a:rect l="l" t="t" r="r" b="b"/>
              <a:pathLst>
                <a:path w="748664" h="737235">
                  <a:moveTo>
                    <a:pt x="0" y="736752"/>
                  </a:moveTo>
                  <a:lnTo>
                    <a:pt x="409778" y="736752"/>
                  </a:lnTo>
                  <a:lnTo>
                    <a:pt x="409778" y="0"/>
                  </a:lnTo>
                  <a:lnTo>
                    <a:pt x="748131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6371121" y="3024953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7505700" y="3803444"/>
              <a:ext cx="265430" cy="1270"/>
            </a:xfrm>
            <a:custGeom>
              <a:avLst/>
              <a:gdLst/>
              <a:ahLst/>
              <a:cxnLst/>
              <a:rect l="l" t="t" r="r" b="b"/>
              <a:pathLst>
                <a:path w="265429" h="1270">
                  <a:moveTo>
                    <a:pt x="0" y="1143"/>
                  </a:moveTo>
                  <a:lnTo>
                    <a:pt x="265430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7756662" y="3760650"/>
              <a:ext cx="86360" cy="85725"/>
            </a:xfrm>
            <a:custGeom>
              <a:avLst/>
              <a:gdLst/>
              <a:ahLst/>
              <a:cxnLst/>
              <a:rect l="l" t="t" r="r" b="b"/>
              <a:pathLst>
                <a:path w="86359" h="85725">
                  <a:moveTo>
                    <a:pt x="0" y="0"/>
                  </a:moveTo>
                  <a:lnTo>
                    <a:pt x="368" y="85725"/>
                  </a:lnTo>
                  <a:lnTo>
                    <a:pt x="85902" y="42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4" name="object 34"/>
          <p:cNvSpPr/>
          <p:nvPr/>
        </p:nvSpPr>
        <p:spPr>
          <a:xfrm>
            <a:off x="2463545" y="5188458"/>
            <a:ext cx="1378585" cy="369570"/>
          </a:xfrm>
          <a:custGeom>
            <a:avLst/>
            <a:gdLst/>
            <a:ahLst/>
            <a:cxnLst/>
            <a:rect l="l" t="t" r="r" b="b"/>
            <a:pathLst>
              <a:path w="1378585" h="369570">
                <a:moveTo>
                  <a:pt x="1378458" y="0"/>
                </a:moveTo>
                <a:lnTo>
                  <a:pt x="0" y="0"/>
                </a:lnTo>
                <a:lnTo>
                  <a:pt x="0" y="369570"/>
                </a:lnTo>
                <a:lnTo>
                  <a:pt x="1378458" y="369570"/>
                </a:lnTo>
                <a:lnTo>
                  <a:pt x="1378458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2463545" y="5188458"/>
            <a:ext cx="1378585" cy="371475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457200">
              <a:lnSpc>
                <a:spcPct val="100000"/>
              </a:lnSpc>
              <a:spcBef>
                <a:spcPts val="260"/>
              </a:spcBef>
            </a:pPr>
            <a:r>
              <a:rPr dirty="0" sz="1800" spc="-10">
                <a:latin typeface="Calibri"/>
                <a:cs typeface="Calibri"/>
              </a:rPr>
              <a:t>valor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463545" y="5559552"/>
            <a:ext cx="1378585" cy="429895"/>
          </a:xfrm>
          <a:prstGeom prst="rect">
            <a:avLst/>
          </a:prstGeom>
          <a:solidFill>
            <a:srgbClr val="EF8C6A"/>
          </a:solidFill>
        </p:spPr>
        <p:txBody>
          <a:bodyPr wrap="square" lIns="0" tIns="62865" rIns="0" bIns="0" rtlCol="0" vert="horz">
            <a:spAutoFit/>
          </a:bodyPr>
          <a:lstStyle/>
          <a:p>
            <a:pPr marL="104139">
              <a:lnSpc>
                <a:spcPct val="100000"/>
              </a:lnSpc>
              <a:spcBef>
                <a:spcPts val="495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37" name="object 37"/>
          <p:cNvGrpSpPr/>
          <p:nvPr/>
        </p:nvGrpSpPr>
        <p:grpSpPr>
          <a:xfrm>
            <a:off x="2141410" y="4989389"/>
            <a:ext cx="648970" cy="398145"/>
            <a:chOff x="2141410" y="4989389"/>
            <a:chExt cx="648970" cy="398145"/>
          </a:xfrm>
        </p:grpSpPr>
        <p:sp>
          <p:nvSpPr>
            <p:cNvPr id="38" name="object 38"/>
            <p:cNvSpPr/>
            <p:nvPr/>
          </p:nvSpPr>
          <p:spPr>
            <a:xfrm>
              <a:off x="2155698" y="5032245"/>
              <a:ext cx="563245" cy="340995"/>
            </a:xfrm>
            <a:custGeom>
              <a:avLst/>
              <a:gdLst/>
              <a:ahLst/>
              <a:cxnLst/>
              <a:rect l="l" t="t" r="r" b="b"/>
              <a:pathLst>
                <a:path w="563244" h="340995">
                  <a:moveTo>
                    <a:pt x="0" y="340956"/>
                  </a:moveTo>
                  <a:lnTo>
                    <a:pt x="198005" y="340956"/>
                  </a:lnTo>
                  <a:lnTo>
                    <a:pt x="198005" y="0"/>
                  </a:lnTo>
                  <a:lnTo>
                    <a:pt x="563118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2704533" y="4989389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" name="object 40"/>
          <p:cNvSpPr txBox="1"/>
          <p:nvPr/>
        </p:nvSpPr>
        <p:spPr>
          <a:xfrm>
            <a:off x="7842504" y="5557265"/>
            <a:ext cx="984250" cy="42799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62230" rIns="0" bIns="0" rtlCol="0" vert="horz">
            <a:spAutoFit/>
          </a:bodyPr>
          <a:lstStyle/>
          <a:p>
            <a:pPr marL="248285">
              <a:lnSpc>
                <a:spcPct val="100000"/>
              </a:lnSpc>
              <a:spcBef>
                <a:spcPts val="490"/>
              </a:spcBef>
            </a:pPr>
            <a:r>
              <a:rPr dirty="0" sz="1800" spc="-5">
                <a:latin typeface="Calibri"/>
                <a:cs typeface="Calibri"/>
              </a:rPr>
              <a:t>NULL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868867" y="4866135"/>
            <a:ext cx="5353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777240" y="5188458"/>
            <a:ext cx="1378585" cy="369570"/>
          </a:xfrm>
          <a:prstGeom prst="rect">
            <a:avLst/>
          </a:prstGeom>
          <a:solidFill>
            <a:srgbClr val="DAD2C3"/>
          </a:solidFill>
        </p:spPr>
        <p:txBody>
          <a:bodyPr wrap="square" lIns="0" tIns="33020" rIns="0" bIns="0" rtlCol="0" vert="horz">
            <a:spAutoFit/>
          </a:bodyPr>
          <a:lstStyle/>
          <a:p>
            <a:pPr marL="276860">
              <a:lnSpc>
                <a:spcPct val="100000"/>
              </a:lnSpc>
              <a:spcBef>
                <a:spcPts val="26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inicio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777240" y="5558028"/>
            <a:ext cx="1378585" cy="431800"/>
          </a:xfrm>
          <a:prstGeom prst="rect">
            <a:avLst/>
          </a:prstGeom>
          <a:solidFill>
            <a:srgbClr val="C49F92"/>
          </a:solidFill>
        </p:spPr>
        <p:txBody>
          <a:bodyPr wrap="square" lIns="0" tIns="64769" rIns="0" bIns="0" rtlCol="0" vert="horz">
            <a:spAutoFit/>
          </a:bodyPr>
          <a:lstStyle/>
          <a:p>
            <a:pPr marL="114935">
              <a:lnSpc>
                <a:spcPct val="100000"/>
              </a:lnSpc>
              <a:spcBef>
                <a:spcPts val="509"/>
              </a:spcBef>
            </a:pPr>
            <a:r>
              <a:rPr dirty="0" sz="1800" spc="-15">
                <a:latin typeface="Calibri"/>
                <a:cs typeface="Calibri"/>
              </a:rPr>
              <a:t>tamanyo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2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234400" y="4866219"/>
            <a:ext cx="4406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L</a:t>
            </a:r>
            <a:r>
              <a:rPr dirty="0" sz="1800">
                <a:latin typeface="Calibri"/>
                <a:cs typeface="Calibri"/>
              </a:rPr>
              <a:t>i</a:t>
            </a:r>
            <a:r>
              <a:rPr dirty="0" sz="1800" spc="-20">
                <a:latin typeface="Calibri"/>
                <a:cs typeface="Calibri"/>
              </a:rPr>
              <a:t>s</a:t>
            </a:r>
            <a:r>
              <a:rPr dirty="0" sz="1800" spc="-30">
                <a:latin typeface="Calibri"/>
                <a:cs typeface="Calibri"/>
              </a:rPr>
              <a:t>ta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45" name="object 45"/>
          <p:cNvGrpSpPr/>
          <p:nvPr/>
        </p:nvGrpSpPr>
        <p:grpSpPr>
          <a:xfrm>
            <a:off x="3827716" y="4950743"/>
            <a:ext cx="3678554" cy="1037590"/>
            <a:chOff x="3827716" y="4950743"/>
            <a:chExt cx="3678554" cy="1037590"/>
          </a:xfrm>
        </p:grpSpPr>
        <p:pic>
          <p:nvPicPr>
            <p:cNvPr id="46" name="object 4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280915" y="5186933"/>
              <a:ext cx="1378458" cy="800862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4718089" y="4950743"/>
              <a:ext cx="480059" cy="157480"/>
            </a:xfrm>
            <a:custGeom>
              <a:avLst/>
              <a:gdLst/>
              <a:ahLst/>
              <a:cxnLst/>
              <a:rect l="l" t="t" r="r" b="b"/>
              <a:pathLst>
                <a:path w="480060" h="157479">
                  <a:moveTo>
                    <a:pt x="19748" y="10604"/>
                  </a:moveTo>
                  <a:lnTo>
                    <a:pt x="6070" y="10604"/>
                  </a:lnTo>
                  <a:lnTo>
                    <a:pt x="4229" y="11239"/>
                  </a:lnTo>
                  <a:lnTo>
                    <a:pt x="850" y="13766"/>
                  </a:lnTo>
                  <a:lnTo>
                    <a:pt x="0" y="15887"/>
                  </a:lnTo>
                  <a:lnTo>
                    <a:pt x="46" y="152806"/>
                  </a:lnTo>
                  <a:lnTo>
                    <a:pt x="7658" y="155714"/>
                  </a:lnTo>
                  <a:lnTo>
                    <a:pt x="11430" y="155714"/>
                  </a:lnTo>
                  <a:lnTo>
                    <a:pt x="19112" y="50139"/>
                  </a:lnTo>
                  <a:lnTo>
                    <a:pt x="18757" y="31927"/>
                  </a:lnTo>
                  <a:lnTo>
                    <a:pt x="39234" y="31927"/>
                  </a:lnTo>
                  <a:lnTo>
                    <a:pt x="21602" y="10795"/>
                  </a:lnTo>
                  <a:lnTo>
                    <a:pt x="19748" y="10604"/>
                  </a:lnTo>
                  <a:close/>
                </a:path>
                <a:path w="480060" h="157479">
                  <a:moveTo>
                    <a:pt x="39234" y="31927"/>
                  </a:moveTo>
                  <a:lnTo>
                    <a:pt x="18973" y="31927"/>
                  </a:lnTo>
                  <a:lnTo>
                    <a:pt x="20993" y="36309"/>
                  </a:lnTo>
                  <a:lnTo>
                    <a:pt x="23177" y="40830"/>
                  </a:lnTo>
                  <a:lnTo>
                    <a:pt x="27851" y="50139"/>
                  </a:lnTo>
                  <a:lnTo>
                    <a:pt x="30175" y="54584"/>
                  </a:lnTo>
                  <a:lnTo>
                    <a:pt x="32473" y="58826"/>
                  </a:lnTo>
                  <a:lnTo>
                    <a:pt x="76542" y="140982"/>
                  </a:lnTo>
                  <a:lnTo>
                    <a:pt x="92392" y="155371"/>
                  </a:lnTo>
                  <a:lnTo>
                    <a:pt x="101739" y="155371"/>
                  </a:lnTo>
                  <a:lnTo>
                    <a:pt x="109169" y="148602"/>
                  </a:lnTo>
                  <a:lnTo>
                    <a:pt x="109169" y="128917"/>
                  </a:lnTo>
                  <a:lnTo>
                    <a:pt x="90195" y="128917"/>
                  </a:lnTo>
                  <a:lnTo>
                    <a:pt x="86728" y="121945"/>
                  </a:lnTo>
                  <a:lnTo>
                    <a:pt x="84963" y="118491"/>
                  </a:lnTo>
                  <a:lnTo>
                    <a:pt x="77825" y="104368"/>
                  </a:lnTo>
                  <a:lnTo>
                    <a:pt x="75958" y="100736"/>
                  </a:lnTo>
                  <a:lnTo>
                    <a:pt x="72072" y="93370"/>
                  </a:lnTo>
                  <a:lnTo>
                    <a:pt x="39234" y="31927"/>
                  </a:lnTo>
                  <a:close/>
                </a:path>
                <a:path w="480060" h="157479">
                  <a:moveTo>
                    <a:pt x="101473" y="10274"/>
                  </a:moveTo>
                  <a:lnTo>
                    <a:pt x="97777" y="10274"/>
                  </a:lnTo>
                  <a:lnTo>
                    <a:pt x="96189" y="10337"/>
                  </a:lnTo>
                  <a:lnTo>
                    <a:pt x="90068" y="116928"/>
                  </a:lnTo>
                  <a:lnTo>
                    <a:pt x="90157" y="123037"/>
                  </a:lnTo>
                  <a:lnTo>
                    <a:pt x="90309" y="128917"/>
                  </a:lnTo>
                  <a:lnTo>
                    <a:pt x="109169" y="128917"/>
                  </a:lnTo>
                  <a:lnTo>
                    <a:pt x="109169" y="13322"/>
                  </a:lnTo>
                  <a:lnTo>
                    <a:pt x="109016" y="12839"/>
                  </a:lnTo>
                  <a:lnTo>
                    <a:pt x="101473" y="10274"/>
                  </a:lnTo>
                  <a:close/>
                </a:path>
                <a:path w="480060" h="157479">
                  <a:moveTo>
                    <a:pt x="198170" y="46774"/>
                  </a:moveTo>
                  <a:lnTo>
                    <a:pt x="181356" y="46774"/>
                  </a:lnTo>
                  <a:lnTo>
                    <a:pt x="173875" y="48145"/>
                  </a:lnTo>
                  <a:lnTo>
                    <a:pt x="143979" y="73431"/>
                  </a:lnTo>
                  <a:lnTo>
                    <a:pt x="138684" y="94729"/>
                  </a:lnTo>
                  <a:lnTo>
                    <a:pt x="138684" y="111391"/>
                  </a:lnTo>
                  <a:lnTo>
                    <a:pt x="154940" y="147447"/>
                  </a:lnTo>
                  <a:lnTo>
                    <a:pt x="179527" y="157162"/>
                  </a:lnTo>
                  <a:lnTo>
                    <a:pt x="196278" y="157162"/>
                  </a:lnTo>
                  <a:lnTo>
                    <a:pt x="203733" y="155765"/>
                  </a:lnTo>
                  <a:lnTo>
                    <a:pt x="216611" y="150190"/>
                  </a:lnTo>
                  <a:lnTo>
                    <a:pt x="221970" y="146304"/>
                  </a:lnTo>
                  <a:lnTo>
                    <a:pt x="225967" y="141643"/>
                  </a:lnTo>
                  <a:lnTo>
                    <a:pt x="182803" y="141643"/>
                  </a:lnTo>
                  <a:lnTo>
                    <a:pt x="177850" y="140589"/>
                  </a:lnTo>
                  <a:lnTo>
                    <a:pt x="157843" y="107937"/>
                  </a:lnTo>
                  <a:lnTo>
                    <a:pt x="157772" y="95961"/>
                  </a:lnTo>
                  <a:lnTo>
                    <a:pt x="158381" y="90678"/>
                  </a:lnTo>
                  <a:lnTo>
                    <a:pt x="183705" y="62179"/>
                  </a:lnTo>
                  <a:lnTo>
                    <a:pt x="227739" y="62179"/>
                  </a:lnTo>
                  <a:lnTo>
                    <a:pt x="222770" y="56476"/>
                  </a:lnTo>
                  <a:lnTo>
                    <a:pt x="217652" y="52908"/>
                  </a:lnTo>
                  <a:lnTo>
                    <a:pt x="205371" y="47993"/>
                  </a:lnTo>
                  <a:lnTo>
                    <a:pt x="198170" y="46774"/>
                  </a:lnTo>
                  <a:close/>
                </a:path>
                <a:path w="480060" h="157479">
                  <a:moveTo>
                    <a:pt x="227739" y="62179"/>
                  </a:moveTo>
                  <a:lnTo>
                    <a:pt x="195122" y="62179"/>
                  </a:lnTo>
                  <a:lnTo>
                    <a:pt x="200075" y="63233"/>
                  </a:lnTo>
                  <a:lnTo>
                    <a:pt x="208052" y="67487"/>
                  </a:lnTo>
                  <a:lnTo>
                    <a:pt x="220052" y="107937"/>
                  </a:lnTo>
                  <a:lnTo>
                    <a:pt x="219456" y="113258"/>
                  </a:lnTo>
                  <a:lnTo>
                    <a:pt x="194144" y="141643"/>
                  </a:lnTo>
                  <a:lnTo>
                    <a:pt x="225967" y="141643"/>
                  </a:lnTo>
                  <a:lnTo>
                    <a:pt x="230530" y="136321"/>
                  </a:lnTo>
                  <a:lnTo>
                    <a:pt x="233743" y="130390"/>
                  </a:lnTo>
                  <a:lnTo>
                    <a:pt x="238061" y="116624"/>
                  </a:lnTo>
                  <a:lnTo>
                    <a:pt x="239141" y="109093"/>
                  </a:lnTo>
                  <a:lnTo>
                    <a:pt x="239014" y="91567"/>
                  </a:lnTo>
                  <a:lnTo>
                    <a:pt x="238112" y="84937"/>
                  </a:lnTo>
                  <a:lnTo>
                    <a:pt x="234022" y="71551"/>
                  </a:lnTo>
                  <a:lnTo>
                    <a:pt x="230949" y="65862"/>
                  </a:lnTo>
                  <a:lnTo>
                    <a:pt x="227739" y="62179"/>
                  </a:lnTo>
                  <a:close/>
                </a:path>
                <a:path w="480060" h="157479">
                  <a:moveTo>
                    <a:pt x="308927" y="46774"/>
                  </a:moveTo>
                  <a:lnTo>
                    <a:pt x="295986" y="46774"/>
                  </a:lnTo>
                  <a:lnTo>
                    <a:pt x="289750" y="48094"/>
                  </a:lnTo>
                  <a:lnTo>
                    <a:pt x="260680" y="86817"/>
                  </a:lnTo>
                  <a:lnTo>
                    <a:pt x="259740" y="94615"/>
                  </a:lnTo>
                  <a:lnTo>
                    <a:pt x="259817" y="111252"/>
                  </a:lnTo>
                  <a:lnTo>
                    <a:pt x="276529" y="149999"/>
                  </a:lnTo>
                  <a:lnTo>
                    <a:pt x="293230" y="157162"/>
                  </a:lnTo>
                  <a:lnTo>
                    <a:pt x="307365" y="157162"/>
                  </a:lnTo>
                  <a:lnTo>
                    <a:pt x="313601" y="155562"/>
                  </a:lnTo>
                  <a:lnTo>
                    <a:pt x="324993" y="149161"/>
                  </a:lnTo>
                  <a:lnTo>
                    <a:pt x="330479" y="144703"/>
                  </a:lnTo>
                  <a:lnTo>
                    <a:pt x="333495" y="141427"/>
                  </a:lnTo>
                  <a:lnTo>
                    <a:pt x="298996" y="141427"/>
                  </a:lnTo>
                  <a:lnTo>
                    <a:pt x="294982" y="140284"/>
                  </a:lnTo>
                  <a:lnTo>
                    <a:pt x="278828" y="106299"/>
                  </a:lnTo>
                  <a:lnTo>
                    <a:pt x="278828" y="96481"/>
                  </a:lnTo>
                  <a:lnTo>
                    <a:pt x="299923" y="62623"/>
                  </a:lnTo>
                  <a:lnTo>
                    <a:pt x="352171" y="62623"/>
                  </a:lnTo>
                  <a:lnTo>
                    <a:pt x="352171" y="61950"/>
                  </a:lnTo>
                  <a:lnTo>
                    <a:pt x="333641" y="61950"/>
                  </a:lnTo>
                  <a:lnTo>
                    <a:pt x="328879" y="56959"/>
                  </a:lnTo>
                  <a:lnTo>
                    <a:pt x="324053" y="53187"/>
                  </a:lnTo>
                  <a:lnTo>
                    <a:pt x="314312" y="48056"/>
                  </a:lnTo>
                  <a:lnTo>
                    <a:pt x="308927" y="46774"/>
                  </a:lnTo>
                  <a:close/>
                </a:path>
                <a:path w="480060" h="157479">
                  <a:moveTo>
                    <a:pt x="352171" y="138963"/>
                  </a:moveTo>
                  <a:lnTo>
                    <a:pt x="335762" y="138963"/>
                  </a:lnTo>
                  <a:lnTo>
                    <a:pt x="335762" y="152844"/>
                  </a:lnTo>
                  <a:lnTo>
                    <a:pt x="342569" y="155714"/>
                  </a:lnTo>
                  <a:lnTo>
                    <a:pt x="345617" y="155714"/>
                  </a:lnTo>
                  <a:lnTo>
                    <a:pt x="352171" y="152844"/>
                  </a:lnTo>
                  <a:lnTo>
                    <a:pt x="352171" y="138963"/>
                  </a:lnTo>
                  <a:close/>
                </a:path>
                <a:path w="480060" h="157479">
                  <a:moveTo>
                    <a:pt x="352171" y="62623"/>
                  </a:moveTo>
                  <a:lnTo>
                    <a:pt x="309676" y="62623"/>
                  </a:lnTo>
                  <a:lnTo>
                    <a:pt x="314528" y="64236"/>
                  </a:lnTo>
                  <a:lnTo>
                    <a:pt x="323837" y="70713"/>
                  </a:lnTo>
                  <a:lnTo>
                    <a:pt x="328650" y="75412"/>
                  </a:lnTo>
                  <a:lnTo>
                    <a:pt x="333641" y="81597"/>
                  </a:lnTo>
                  <a:lnTo>
                    <a:pt x="333641" y="121780"/>
                  </a:lnTo>
                  <a:lnTo>
                    <a:pt x="306285" y="141427"/>
                  </a:lnTo>
                  <a:lnTo>
                    <a:pt x="333495" y="141427"/>
                  </a:lnTo>
                  <a:lnTo>
                    <a:pt x="335762" y="138963"/>
                  </a:lnTo>
                  <a:lnTo>
                    <a:pt x="352171" y="138963"/>
                  </a:lnTo>
                  <a:lnTo>
                    <a:pt x="352171" y="62623"/>
                  </a:lnTo>
                  <a:close/>
                </a:path>
                <a:path w="480060" h="157479">
                  <a:moveTo>
                    <a:pt x="344652" y="0"/>
                  </a:moveTo>
                  <a:lnTo>
                    <a:pt x="341007" y="0"/>
                  </a:lnTo>
                  <a:lnTo>
                    <a:pt x="339534" y="88"/>
                  </a:lnTo>
                  <a:lnTo>
                    <a:pt x="333641" y="61950"/>
                  </a:lnTo>
                  <a:lnTo>
                    <a:pt x="352171" y="61950"/>
                  </a:lnTo>
                  <a:lnTo>
                    <a:pt x="352171" y="3048"/>
                  </a:lnTo>
                  <a:lnTo>
                    <a:pt x="351993" y="2552"/>
                  </a:lnTo>
                  <a:lnTo>
                    <a:pt x="344652" y="0"/>
                  </a:lnTo>
                  <a:close/>
                </a:path>
                <a:path w="480060" h="157479">
                  <a:moveTo>
                    <a:pt x="438962" y="46774"/>
                  </a:moveTo>
                  <a:lnTo>
                    <a:pt x="422148" y="46774"/>
                  </a:lnTo>
                  <a:lnTo>
                    <a:pt x="414667" y="48145"/>
                  </a:lnTo>
                  <a:lnTo>
                    <a:pt x="384771" y="73431"/>
                  </a:lnTo>
                  <a:lnTo>
                    <a:pt x="379476" y="94729"/>
                  </a:lnTo>
                  <a:lnTo>
                    <a:pt x="379476" y="111391"/>
                  </a:lnTo>
                  <a:lnTo>
                    <a:pt x="395732" y="147447"/>
                  </a:lnTo>
                  <a:lnTo>
                    <a:pt x="420319" y="157162"/>
                  </a:lnTo>
                  <a:lnTo>
                    <a:pt x="437070" y="157162"/>
                  </a:lnTo>
                  <a:lnTo>
                    <a:pt x="444525" y="155765"/>
                  </a:lnTo>
                  <a:lnTo>
                    <a:pt x="457403" y="150190"/>
                  </a:lnTo>
                  <a:lnTo>
                    <a:pt x="462762" y="146304"/>
                  </a:lnTo>
                  <a:lnTo>
                    <a:pt x="466759" y="141643"/>
                  </a:lnTo>
                  <a:lnTo>
                    <a:pt x="423595" y="141643"/>
                  </a:lnTo>
                  <a:lnTo>
                    <a:pt x="418642" y="140589"/>
                  </a:lnTo>
                  <a:lnTo>
                    <a:pt x="398635" y="107937"/>
                  </a:lnTo>
                  <a:lnTo>
                    <a:pt x="398564" y="95961"/>
                  </a:lnTo>
                  <a:lnTo>
                    <a:pt x="399173" y="90678"/>
                  </a:lnTo>
                  <a:lnTo>
                    <a:pt x="424497" y="62179"/>
                  </a:lnTo>
                  <a:lnTo>
                    <a:pt x="468531" y="62179"/>
                  </a:lnTo>
                  <a:lnTo>
                    <a:pt x="463562" y="56476"/>
                  </a:lnTo>
                  <a:lnTo>
                    <a:pt x="458444" y="52908"/>
                  </a:lnTo>
                  <a:lnTo>
                    <a:pt x="446163" y="47993"/>
                  </a:lnTo>
                  <a:lnTo>
                    <a:pt x="438962" y="46774"/>
                  </a:lnTo>
                  <a:close/>
                </a:path>
                <a:path w="480060" h="157479">
                  <a:moveTo>
                    <a:pt x="468531" y="62179"/>
                  </a:moveTo>
                  <a:lnTo>
                    <a:pt x="435914" y="62179"/>
                  </a:lnTo>
                  <a:lnTo>
                    <a:pt x="440867" y="63233"/>
                  </a:lnTo>
                  <a:lnTo>
                    <a:pt x="448844" y="67487"/>
                  </a:lnTo>
                  <a:lnTo>
                    <a:pt x="460844" y="107937"/>
                  </a:lnTo>
                  <a:lnTo>
                    <a:pt x="460235" y="113258"/>
                  </a:lnTo>
                  <a:lnTo>
                    <a:pt x="434936" y="141643"/>
                  </a:lnTo>
                  <a:lnTo>
                    <a:pt x="466759" y="141643"/>
                  </a:lnTo>
                  <a:lnTo>
                    <a:pt x="471322" y="136321"/>
                  </a:lnTo>
                  <a:lnTo>
                    <a:pt x="474535" y="130390"/>
                  </a:lnTo>
                  <a:lnTo>
                    <a:pt x="478853" y="116624"/>
                  </a:lnTo>
                  <a:lnTo>
                    <a:pt x="479933" y="109093"/>
                  </a:lnTo>
                  <a:lnTo>
                    <a:pt x="479806" y="91567"/>
                  </a:lnTo>
                  <a:lnTo>
                    <a:pt x="478904" y="84937"/>
                  </a:lnTo>
                  <a:lnTo>
                    <a:pt x="474814" y="71551"/>
                  </a:lnTo>
                  <a:lnTo>
                    <a:pt x="471741" y="65862"/>
                  </a:lnTo>
                  <a:lnTo>
                    <a:pt x="468531" y="62179"/>
                  </a:lnTo>
                  <a:close/>
                </a:path>
              </a:pathLst>
            </a:custGeom>
            <a:solidFill>
              <a:srgbClr val="000000">
                <a:alpha val="30194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3842003" y="5030722"/>
              <a:ext cx="2562860" cy="744220"/>
            </a:xfrm>
            <a:custGeom>
              <a:avLst/>
              <a:gdLst/>
              <a:ahLst/>
              <a:cxnLst/>
              <a:rect l="l" t="t" r="r" b="b"/>
              <a:pathLst>
                <a:path w="2562860" h="744220">
                  <a:moveTo>
                    <a:pt x="0" y="743813"/>
                  </a:moveTo>
                  <a:lnTo>
                    <a:pt x="203695" y="743813"/>
                  </a:lnTo>
                  <a:lnTo>
                    <a:pt x="203695" y="0"/>
                  </a:lnTo>
                  <a:lnTo>
                    <a:pt x="2562313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390025" y="4987865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127241" y="5186933"/>
              <a:ext cx="1378585" cy="368935"/>
            </a:xfrm>
            <a:custGeom>
              <a:avLst/>
              <a:gdLst/>
              <a:ahLst/>
              <a:cxnLst/>
              <a:rect l="l" t="t" r="r" b="b"/>
              <a:pathLst>
                <a:path w="1378584" h="368935">
                  <a:moveTo>
                    <a:pt x="1378458" y="0"/>
                  </a:moveTo>
                  <a:lnTo>
                    <a:pt x="0" y="0"/>
                  </a:lnTo>
                  <a:lnTo>
                    <a:pt x="0" y="368808"/>
                  </a:lnTo>
                  <a:lnTo>
                    <a:pt x="1378458" y="368808"/>
                  </a:lnTo>
                  <a:lnTo>
                    <a:pt x="1378458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1" name="object 51"/>
          <p:cNvSpPr txBox="1"/>
          <p:nvPr/>
        </p:nvSpPr>
        <p:spPr>
          <a:xfrm>
            <a:off x="6127241" y="5186934"/>
            <a:ext cx="1378585" cy="371475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457200">
              <a:lnSpc>
                <a:spcPct val="100000"/>
              </a:lnSpc>
              <a:spcBef>
                <a:spcPts val="254"/>
              </a:spcBef>
            </a:pPr>
            <a:r>
              <a:rPr dirty="0" sz="1800" spc="-10">
                <a:latin typeface="Calibri"/>
                <a:cs typeface="Calibri"/>
              </a:rPr>
              <a:t>valor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6127241" y="5558028"/>
            <a:ext cx="1378585" cy="429259"/>
          </a:xfrm>
          <a:custGeom>
            <a:avLst/>
            <a:gdLst/>
            <a:ahLst/>
            <a:cxnLst/>
            <a:rect l="l" t="t" r="r" b="b"/>
            <a:pathLst>
              <a:path w="1378584" h="429260">
                <a:moveTo>
                  <a:pt x="1378458" y="0"/>
                </a:moveTo>
                <a:lnTo>
                  <a:pt x="0" y="0"/>
                </a:lnTo>
                <a:lnTo>
                  <a:pt x="0" y="429006"/>
                </a:lnTo>
                <a:lnTo>
                  <a:pt x="1378458" y="429006"/>
                </a:lnTo>
                <a:lnTo>
                  <a:pt x="1378458" y="0"/>
                </a:lnTo>
                <a:close/>
              </a:path>
            </a:pathLst>
          </a:custGeom>
          <a:solidFill>
            <a:srgbClr val="EF8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 txBox="1"/>
          <p:nvPr/>
        </p:nvSpPr>
        <p:spPr>
          <a:xfrm>
            <a:off x="6219041" y="5608245"/>
            <a:ext cx="119507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5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554397" y="4864380"/>
            <a:ext cx="5353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55" name="object 55"/>
          <p:cNvGrpSpPr/>
          <p:nvPr/>
        </p:nvGrpSpPr>
        <p:grpSpPr>
          <a:xfrm>
            <a:off x="5645086" y="4987865"/>
            <a:ext cx="2197735" cy="826769"/>
            <a:chOff x="5645086" y="4987865"/>
            <a:chExt cx="2197735" cy="826769"/>
          </a:xfrm>
        </p:grpSpPr>
        <p:sp>
          <p:nvSpPr>
            <p:cNvPr id="56" name="object 56"/>
            <p:cNvSpPr/>
            <p:nvPr/>
          </p:nvSpPr>
          <p:spPr>
            <a:xfrm>
              <a:off x="5659373" y="5030722"/>
              <a:ext cx="745490" cy="742315"/>
            </a:xfrm>
            <a:custGeom>
              <a:avLst/>
              <a:gdLst/>
              <a:ahLst/>
              <a:cxnLst/>
              <a:rect l="l" t="t" r="r" b="b"/>
              <a:pathLst>
                <a:path w="745489" h="742314">
                  <a:moveTo>
                    <a:pt x="0" y="742086"/>
                  </a:moveTo>
                  <a:lnTo>
                    <a:pt x="262382" y="742086"/>
                  </a:lnTo>
                  <a:lnTo>
                    <a:pt x="262382" y="0"/>
                  </a:lnTo>
                  <a:lnTo>
                    <a:pt x="744880" y="0"/>
                  </a:lnTo>
                </a:path>
              </a:pathLst>
            </a:custGeom>
            <a:ln w="28575">
              <a:solidFill>
                <a:srgbClr val="D34817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6389966" y="4987865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>
                <a:alpha val="30194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7505700" y="5771690"/>
              <a:ext cx="265430" cy="1270"/>
            </a:xfrm>
            <a:custGeom>
              <a:avLst/>
              <a:gdLst/>
              <a:ahLst/>
              <a:cxnLst/>
              <a:rect l="l" t="t" r="r" b="b"/>
              <a:pathLst>
                <a:path w="265429" h="1270">
                  <a:moveTo>
                    <a:pt x="0" y="1143"/>
                  </a:moveTo>
                  <a:lnTo>
                    <a:pt x="265430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7756662" y="5728896"/>
              <a:ext cx="86360" cy="85725"/>
            </a:xfrm>
            <a:custGeom>
              <a:avLst/>
              <a:gdLst/>
              <a:ahLst/>
              <a:cxnLst/>
              <a:rect l="l" t="t" r="r" b="b"/>
              <a:pathLst>
                <a:path w="86359" h="85725">
                  <a:moveTo>
                    <a:pt x="0" y="0"/>
                  </a:moveTo>
                  <a:lnTo>
                    <a:pt x="368" y="85725"/>
                  </a:lnTo>
                  <a:lnTo>
                    <a:pt x="85902" y="42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0" name="object 60"/>
          <p:cNvSpPr txBox="1"/>
          <p:nvPr/>
        </p:nvSpPr>
        <p:spPr>
          <a:xfrm>
            <a:off x="777240" y="4379214"/>
            <a:ext cx="137858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marL="152400">
              <a:lnSpc>
                <a:spcPct val="100000"/>
              </a:lnSpc>
              <a:spcBef>
                <a:spcPts val="26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iterador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2141410" y="4550092"/>
            <a:ext cx="1041400" cy="297815"/>
            <a:chOff x="2141410" y="4550092"/>
            <a:chExt cx="1041400" cy="297815"/>
          </a:xfrm>
        </p:grpSpPr>
        <p:sp>
          <p:nvSpPr>
            <p:cNvPr id="62" name="object 62"/>
            <p:cNvSpPr/>
            <p:nvPr/>
          </p:nvSpPr>
          <p:spPr>
            <a:xfrm>
              <a:off x="2155698" y="4564379"/>
              <a:ext cx="984250" cy="212090"/>
            </a:xfrm>
            <a:custGeom>
              <a:avLst/>
              <a:gdLst/>
              <a:ahLst/>
              <a:cxnLst/>
              <a:rect l="l" t="t" r="r" b="b"/>
              <a:pathLst>
                <a:path w="984250" h="212089">
                  <a:moveTo>
                    <a:pt x="0" y="0"/>
                  </a:moveTo>
                  <a:lnTo>
                    <a:pt x="984173" y="0"/>
                  </a:lnTo>
                  <a:lnTo>
                    <a:pt x="984173" y="211975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3097010" y="4762073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4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4" name="object 64"/>
          <p:cNvSpPr txBox="1"/>
          <p:nvPr/>
        </p:nvSpPr>
        <p:spPr>
          <a:xfrm>
            <a:off x="3273552" y="4373879"/>
            <a:ext cx="1491615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marL="106680">
              <a:lnSpc>
                <a:spcPct val="100000"/>
              </a:lnSpc>
              <a:spcBef>
                <a:spcPts val="254"/>
              </a:spcBef>
            </a:pPr>
            <a:r>
              <a:rPr dirty="0" sz="1800" spc="-5">
                <a:latin typeface="Calibri"/>
                <a:cs typeface="Calibri"/>
              </a:rPr>
              <a:t>free(eliminar)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65" name="object 65"/>
          <p:cNvGrpSpPr/>
          <p:nvPr/>
        </p:nvGrpSpPr>
        <p:grpSpPr>
          <a:xfrm>
            <a:off x="4750498" y="4543996"/>
            <a:ext cx="249554" cy="302260"/>
            <a:chOff x="4750498" y="4543996"/>
            <a:chExt cx="249554" cy="302260"/>
          </a:xfrm>
        </p:grpSpPr>
        <p:sp>
          <p:nvSpPr>
            <p:cNvPr id="66" name="object 66"/>
            <p:cNvSpPr/>
            <p:nvPr/>
          </p:nvSpPr>
          <p:spPr>
            <a:xfrm>
              <a:off x="4764785" y="4558284"/>
              <a:ext cx="192405" cy="216535"/>
            </a:xfrm>
            <a:custGeom>
              <a:avLst/>
              <a:gdLst/>
              <a:ahLst/>
              <a:cxnLst/>
              <a:rect l="l" t="t" r="r" b="b"/>
              <a:pathLst>
                <a:path w="192404" h="216535">
                  <a:moveTo>
                    <a:pt x="0" y="0"/>
                  </a:moveTo>
                  <a:lnTo>
                    <a:pt x="192125" y="0"/>
                  </a:lnTo>
                  <a:lnTo>
                    <a:pt x="192125" y="216255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4914045" y="4760248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" name="object 68"/>
          <p:cNvSpPr txBox="1"/>
          <p:nvPr/>
        </p:nvSpPr>
        <p:spPr>
          <a:xfrm>
            <a:off x="777240" y="2399538"/>
            <a:ext cx="137858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19" rIns="0" bIns="0" rtlCol="0" vert="horz">
            <a:spAutoFit/>
          </a:bodyPr>
          <a:lstStyle/>
          <a:p>
            <a:pPr marL="152400">
              <a:lnSpc>
                <a:spcPct val="100000"/>
              </a:lnSpc>
              <a:spcBef>
                <a:spcPts val="259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iterador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69" name="object 69"/>
          <p:cNvGrpSpPr/>
          <p:nvPr/>
        </p:nvGrpSpPr>
        <p:grpSpPr>
          <a:xfrm>
            <a:off x="2141410" y="2569654"/>
            <a:ext cx="1019175" cy="310515"/>
            <a:chOff x="2141410" y="2569654"/>
            <a:chExt cx="1019175" cy="310515"/>
          </a:xfrm>
        </p:grpSpPr>
        <p:sp>
          <p:nvSpPr>
            <p:cNvPr id="70" name="object 70"/>
            <p:cNvSpPr/>
            <p:nvPr/>
          </p:nvSpPr>
          <p:spPr>
            <a:xfrm>
              <a:off x="2155698" y="2583942"/>
              <a:ext cx="962025" cy="224790"/>
            </a:xfrm>
            <a:custGeom>
              <a:avLst/>
              <a:gdLst/>
              <a:ahLst/>
              <a:cxnLst/>
              <a:rect l="l" t="t" r="r" b="b"/>
              <a:pathLst>
                <a:path w="962025" h="224789">
                  <a:moveTo>
                    <a:pt x="0" y="0"/>
                  </a:moveTo>
                  <a:lnTo>
                    <a:pt x="961961" y="0"/>
                  </a:lnTo>
                  <a:lnTo>
                    <a:pt x="961961" y="22426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3074800" y="2793920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2" name="object 72"/>
          <p:cNvSpPr txBox="1"/>
          <p:nvPr/>
        </p:nvSpPr>
        <p:spPr>
          <a:xfrm>
            <a:off x="3273552" y="2401823"/>
            <a:ext cx="137858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marL="142875">
              <a:lnSpc>
                <a:spcPct val="100000"/>
              </a:lnSpc>
              <a:spcBef>
                <a:spcPts val="260"/>
              </a:spcBef>
            </a:pPr>
            <a:r>
              <a:rPr dirty="0" sz="1800" spc="-5">
                <a:latin typeface="Calibri"/>
                <a:cs typeface="Calibri"/>
              </a:rPr>
              <a:t>ptr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eliminar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73" name="object 73"/>
          <p:cNvGrpSpPr/>
          <p:nvPr/>
        </p:nvGrpSpPr>
        <p:grpSpPr>
          <a:xfrm>
            <a:off x="4637722" y="2572702"/>
            <a:ext cx="340360" cy="306070"/>
            <a:chOff x="4637722" y="2572702"/>
            <a:chExt cx="340360" cy="306070"/>
          </a:xfrm>
        </p:grpSpPr>
        <p:sp>
          <p:nvSpPr>
            <p:cNvPr id="74" name="object 74"/>
            <p:cNvSpPr/>
            <p:nvPr/>
          </p:nvSpPr>
          <p:spPr>
            <a:xfrm>
              <a:off x="4652009" y="2586989"/>
              <a:ext cx="283210" cy="220345"/>
            </a:xfrm>
            <a:custGeom>
              <a:avLst/>
              <a:gdLst/>
              <a:ahLst/>
              <a:cxnLst/>
              <a:rect l="l" t="t" r="r" b="b"/>
              <a:pathLst>
                <a:path w="283210" h="220344">
                  <a:moveTo>
                    <a:pt x="0" y="0"/>
                  </a:moveTo>
                  <a:lnTo>
                    <a:pt x="283146" y="0"/>
                  </a:lnTo>
                  <a:lnTo>
                    <a:pt x="283146" y="219875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4892295" y="2792575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6" name="object 76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7" name="object 7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20</a:t>
            </a: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2887345" cy="3383279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Listas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Pilas</a:t>
            </a: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3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Colas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Árboles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Recursividad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22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21246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45"/>
              <a:t>6.</a:t>
            </a:r>
            <a:r>
              <a:rPr dirty="0" spc="-225"/>
              <a:t> </a:t>
            </a:r>
            <a:r>
              <a:rPr dirty="0" spc="-90"/>
              <a:t>Bibliografía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9" y="2284137"/>
            <a:ext cx="5319395" cy="8788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2700" marR="5080">
              <a:lnSpc>
                <a:spcPts val="2160"/>
              </a:lnSpc>
              <a:spcBef>
                <a:spcPts val="370"/>
              </a:spcBef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The C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Programming Language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2nd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Edition.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Brian </a:t>
            </a:r>
            <a:r>
              <a:rPr dirty="0" sz="2000" spc="-110">
                <a:solidFill>
                  <a:srgbClr val="3E3E3E"/>
                </a:solidFill>
                <a:latin typeface="Calibri"/>
                <a:cs typeface="Calibri"/>
              </a:rPr>
              <a:t>W.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Kernighan,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Dennis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M.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Ritchie.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Prentice</a:t>
            </a:r>
            <a:r>
              <a:rPr dirty="0" sz="2000" spc="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Hall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Software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Series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0006" y="4641691"/>
            <a:ext cx="5319395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2700" marR="5080">
              <a:lnSpc>
                <a:spcPts val="2160"/>
              </a:lnSpc>
              <a:spcBef>
                <a:spcPts val="370"/>
              </a:spcBef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Advanced UNIX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Programming.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2nd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Edition.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Marc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J.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Rochkind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638543" y="1796033"/>
            <a:ext cx="1682495" cy="2219705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631686" y="4078985"/>
            <a:ext cx="1689353" cy="2083307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5557622" y="6582023"/>
            <a:ext cx="74485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PRESENTACIÓN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165100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0"/>
              <a:t>P</a:t>
            </a:r>
            <a:r>
              <a:rPr dirty="0" spc="-70"/>
              <a:t>i</a:t>
            </a:r>
            <a:r>
              <a:rPr dirty="0" spc="-80"/>
              <a:t>l</a:t>
            </a:r>
            <a:r>
              <a:rPr dirty="0" spc="-95"/>
              <a:t>a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905" cy="247078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pila</a:t>
            </a:r>
            <a:r>
              <a:rPr dirty="0" sz="20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permite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almacenar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orden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LIFO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(Last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First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Out,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"último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entrar,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primero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salir")</a:t>
            </a:r>
            <a:endParaRPr sz="2000">
              <a:latin typeface="Calibri"/>
              <a:cs typeface="Calibri"/>
            </a:endParaRPr>
          </a:p>
          <a:p>
            <a:pPr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recuperación</a:t>
            </a:r>
            <a:r>
              <a:rPr dirty="0" sz="20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 spc="2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realizada</a:t>
            </a:r>
            <a:r>
              <a:rPr dirty="0" sz="2000" spc="2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orden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inverso</a:t>
            </a:r>
            <a:r>
              <a:rPr dirty="0" sz="20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2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su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inserción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hacerse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push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inserta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final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pila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(en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cima)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pop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elimina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último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insertado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la pila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(cima)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empty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devuelve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si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pila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está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vacía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77186" y="4277071"/>
            <a:ext cx="3097530" cy="617220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full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devuelve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si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pila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está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llena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print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pila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857243" y="4771516"/>
          <a:ext cx="1123315" cy="1463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8495"/>
                <a:gridCol w="458470"/>
              </a:tblGrid>
              <a:tr h="3657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D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1400" spc="-5" b="1">
                          <a:latin typeface="Calibri"/>
                          <a:cs typeface="Calibri"/>
                        </a:rPr>
                        <a:t>cima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33655">
                    <a:lnL w="12700">
                      <a:solidFill>
                        <a:srgbClr val="000000"/>
                      </a:solidFill>
                      <a:prstDash val="solid"/>
                    </a:ln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C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3655">
                    <a:lnL w="12700">
                      <a:solidFill>
                        <a:srgbClr val="000000"/>
                      </a:solidFill>
                      <a:prstDash val="solid"/>
                    </a:ln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B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3655">
                    <a:lnL w="12700">
                      <a:solidFill>
                        <a:srgbClr val="000000"/>
                      </a:solidFill>
                      <a:prstDash val="solid"/>
                    </a:ln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3655">
                    <a:lnL w="12700">
                      <a:solidFill>
                        <a:srgbClr val="000000"/>
                      </a:solidFill>
                      <a:prstDash val="solid"/>
                    </a:lnL>
                  </a:tcPr>
                </a:tc>
              </a:tr>
            </a:tbl>
          </a:graphicData>
        </a:graphic>
      </p:graphicFrame>
      <p:grpSp>
        <p:nvGrpSpPr>
          <p:cNvPr id="7" name="object 7"/>
          <p:cNvGrpSpPr/>
          <p:nvPr/>
        </p:nvGrpSpPr>
        <p:grpSpPr>
          <a:xfrm>
            <a:off x="5933754" y="4252783"/>
            <a:ext cx="2485390" cy="440690"/>
            <a:chOff x="5933754" y="4252783"/>
            <a:chExt cx="2485390" cy="440690"/>
          </a:xfrm>
        </p:grpSpPr>
        <p:sp>
          <p:nvSpPr>
            <p:cNvPr id="8" name="object 8"/>
            <p:cNvSpPr/>
            <p:nvPr/>
          </p:nvSpPr>
          <p:spPr>
            <a:xfrm>
              <a:off x="6475806" y="4274439"/>
              <a:ext cx="671195" cy="410845"/>
            </a:xfrm>
            <a:custGeom>
              <a:avLst/>
              <a:gdLst/>
              <a:ahLst/>
              <a:cxnLst/>
              <a:rect l="l" t="t" r="r" b="b"/>
              <a:pathLst>
                <a:path w="671195" h="410845">
                  <a:moveTo>
                    <a:pt x="102679" y="0"/>
                  </a:moveTo>
                  <a:lnTo>
                    <a:pt x="0" y="0"/>
                  </a:lnTo>
                  <a:lnTo>
                    <a:pt x="55603" y="2216"/>
                  </a:lnTo>
                  <a:lnTo>
                    <a:pt x="109781" y="8733"/>
                  </a:lnTo>
                  <a:lnTo>
                    <a:pt x="162203" y="19355"/>
                  </a:lnTo>
                  <a:lnTo>
                    <a:pt x="212539" y="33885"/>
                  </a:lnTo>
                  <a:lnTo>
                    <a:pt x="260458" y="52126"/>
                  </a:lnTo>
                  <a:lnTo>
                    <a:pt x="305629" y="73881"/>
                  </a:lnTo>
                  <a:lnTo>
                    <a:pt x="347723" y="98954"/>
                  </a:lnTo>
                  <a:lnTo>
                    <a:pt x="386409" y="127147"/>
                  </a:lnTo>
                  <a:lnTo>
                    <a:pt x="421357" y="158264"/>
                  </a:lnTo>
                  <a:lnTo>
                    <a:pt x="452236" y="192109"/>
                  </a:lnTo>
                  <a:lnTo>
                    <a:pt x="478716" y="228484"/>
                  </a:lnTo>
                  <a:lnTo>
                    <a:pt x="500466" y="267192"/>
                  </a:lnTo>
                  <a:lnTo>
                    <a:pt x="517156" y="308038"/>
                  </a:lnTo>
                  <a:lnTo>
                    <a:pt x="465810" y="308038"/>
                  </a:lnTo>
                  <a:lnTo>
                    <a:pt x="585457" y="410718"/>
                  </a:lnTo>
                  <a:lnTo>
                    <a:pt x="671169" y="308038"/>
                  </a:lnTo>
                  <a:lnTo>
                    <a:pt x="619836" y="308038"/>
                  </a:lnTo>
                  <a:lnTo>
                    <a:pt x="603145" y="267192"/>
                  </a:lnTo>
                  <a:lnTo>
                    <a:pt x="581395" y="228484"/>
                  </a:lnTo>
                  <a:lnTo>
                    <a:pt x="554916" y="192109"/>
                  </a:lnTo>
                  <a:lnTo>
                    <a:pt x="524037" y="158264"/>
                  </a:lnTo>
                  <a:lnTo>
                    <a:pt x="489089" y="127147"/>
                  </a:lnTo>
                  <a:lnTo>
                    <a:pt x="450403" y="98954"/>
                  </a:lnTo>
                  <a:lnTo>
                    <a:pt x="408309" y="73881"/>
                  </a:lnTo>
                  <a:lnTo>
                    <a:pt x="363137" y="52126"/>
                  </a:lnTo>
                  <a:lnTo>
                    <a:pt x="315218" y="33885"/>
                  </a:lnTo>
                  <a:lnTo>
                    <a:pt x="264883" y="19355"/>
                  </a:lnTo>
                  <a:lnTo>
                    <a:pt x="212461" y="8733"/>
                  </a:lnTo>
                  <a:lnTo>
                    <a:pt x="158283" y="2216"/>
                  </a:lnTo>
                  <a:lnTo>
                    <a:pt x="10267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941692" y="4274436"/>
              <a:ext cx="585470" cy="410845"/>
            </a:xfrm>
            <a:custGeom>
              <a:avLst/>
              <a:gdLst/>
              <a:ahLst/>
              <a:cxnLst/>
              <a:rect l="l" t="t" r="r" b="b"/>
              <a:pathLst>
                <a:path w="585470" h="410845">
                  <a:moveTo>
                    <a:pt x="534111" y="0"/>
                  </a:moveTo>
                  <a:lnTo>
                    <a:pt x="479501" y="2120"/>
                  </a:lnTo>
                  <a:lnTo>
                    <a:pt x="426468" y="8344"/>
                  </a:lnTo>
                  <a:lnTo>
                    <a:pt x="375282" y="18464"/>
                  </a:lnTo>
                  <a:lnTo>
                    <a:pt x="326210" y="32276"/>
                  </a:lnTo>
                  <a:lnTo>
                    <a:pt x="279521" y="49571"/>
                  </a:lnTo>
                  <a:lnTo>
                    <a:pt x="235483" y="70143"/>
                  </a:lnTo>
                  <a:lnTo>
                    <a:pt x="194366" y="93787"/>
                  </a:lnTo>
                  <a:lnTo>
                    <a:pt x="156437" y="120295"/>
                  </a:lnTo>
                  <a:lnTo>
                    <a:pt x="121964" y="149462"/>
                  </a:lnTo>
                  <a:lnTo>
                    <a:pt x="91217" y="181081"/>
                  </a:lnTo>
                  <a:lnTo>
                    <a:pt x="64464" y="214944"/>
                  </a:lnTo>
                  <a:lnTo>
                    <a:pt x="41972" y="250847"/>
                  </a:lnTo>
                  <a:lnTo>
                    <a:pt x="24012" y="288582"/>
                  </a:lnTo>
                  <a:lnTo>
                    <a:pt x="10851" y="327943"/>
                  </a:lnTo>
                  <a:lnTo>
                    <a:pt x="2757" y="368724"/>
                  </a:lnTo>
                  <a:lnTo>
                    <a:pt x="0" y="410718"/>
                  </a:lnTo>
                  <a:lnTo>
                    <a:pt x="102679" y="410718"/>
                  </a:lnTo>
                  <a:lnTo>
                    <a:pt x="105422" y="368906"/>
                  </a:lnTo>
                  <a:lnTo>
                    <a:pt x="113482" y="328235"/>
                  </a:lnTo>
                  <a:lnTo>
                    <a:pt x="126601" y="288920"/>
                  </a:lnTo>
                  <a:lnTo>
                    <a:pt x="144523" y="251179"/>
                  </a:lnTo>
                  <a:lnTo>
                    <a:pt x="166994" y="215228"/>
                  </a:lnTo>
                  <a:lnTo>
                    <a:pt x="193755" y="181284"/>
                  </a:lnTo>
                  <a:lnTo>
                    <a:pt x="224552" y="149565"/>
                  </a:lnTo>
                  <a:lnTo>
                    <a:pt x="259128" y="120286"/>
                  </a:lnTo>
                  <a:lnTo>
                    <a:pt x="297227" y="93666"/>
                  </a:lnTo>
                  <a:lnTo>
                    <a:pt x="338592" y="69920"/>
                  </a:lnTo>
                  <a:lnTo>
                    <a:pt x="382969" y="49266"/>
                  </a:lnTo>
                  <a:lnTo>
                    <a:pt x="430099" y="31921"/>
                  </a:lnTo>
                  <a:lnTo>
                    <a:pt x="479728" y="18101"/>
                  </a:lnTo>
                  <a:lnTo>
                    <a:pt x="531600" y="8023"/>
                  </a:lnTo>
                  <a:lnTo>
                    <a:pt x="585457" y="1905"/>
                  </a:lnTo>
                  <a:lnTo>
                    <a:pt x="559812" y="476"/>
                  </a:lnTo>
                  <a:lnTo>
                    <a:pt x="534111" y="0"/>
                  </a:lnTo>
                  <a:close/>
                </a:path>
              </a:pathLst>
            </a:custGeom>
            <a:solidFill>
              <a:srgbClr val="AA3A1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941692" y="4274435"/>
              <a:ext cx="1205865" cy="410845"/>
            </a:xfrm>
            <a:custGeom>
              <a:avLst/>
              <a:gdLst/>
              <a:ahLst/>
              <a:cxnLst/>
              <a:rect l="l" t="t" r="r" b="b"/>
              <a:pathLst>
                <a:path w="1205865" h="410845">
                  <a:moveTo>
                    <a:pt x="585457" y="1904"/>
                  </a:moveTo>
                  <a:lnTo>
                    <a:pt x="531600" y="8023"/>
                  </a:lnTo>
                  <a:lnTo>
                    <a:pt x="479728" y="18101"/>
                  </a:lnTo>
                  <a:lnTo>
                    <a:pt x="430099" y="31921"/>
                  </a:lnTo>
                  <a:lnTo>
                    <a:pt x="382969" y="49266"/>
                  </a:lnTo>
                  <a:lnTo>
                    <a:pt x="338592" y="69920"/>
                  </a:lnTo>
                  <a:lnTo>
                    <a:pt x="297227" y="93666"/>
                  </a:lnTo>
                  <a:lnTo>
                    <a:pt x="259128" y="120286"/>
                  </a:lnTo>
                  <a:lnTo>
                    <a:pt x="224552" y="149565"/>
                  </a:lnTo>
                  <a:lnTo>
                    <a:pt x="193755" y="181284"/>
                  </a:lnTo>
                  <a:lnTo>
                    <a:pt x="166994" y="215228"/>
                  </a:lnTo>
                  <a:lnTo>
                    <a:pt x="144523" y="251179"/>
                  </a:lnTo>
                  <a:lnTo>
                    <a:pt x="126601" y="288920"/>
                  </a:lnTo>
                  <a:lnTo>
                    <a:pt x="113482" y="328235"/>
                  </a:lnTo>
                  <a:lnTo>
                    <a:pt x="105422" y="368906"/>
                  </a:lnTo>
                  <a:lnTo>
                    <a:pt x="102679" y="410717"/>
                  </a:lnTo>
                  <a:lnTo>
                    <a:pt x="0" y="410717"/>
                  </a:lnTo>
                  <a:lnTo>
                    <a:pt x="2757" y="368724"/>
                  </a:lnTo>
                  <a:lnTo>
                    <a:pt x="10851" y="327943"/>
                  </a:lnTo>
                  <a:lnTo>
                    <a:pt x="24012" y="288582"/>
                  </a:lnTo>
                  <a:lnTo>
                    <a:pt x="41972" y="250847"/>
                  </a:lnTo>
                  <a:lnTo>
                    <a:pt x="64464" y="214944"/>
                  </a:lnTo>
                  <a:lnTo>
                    <a:pt x="91217" y="181081"/>
                  </a:lnTo>
                  <a:lnTo>
                    <a:pt x="121964" y="149462"/>
                  </a:lnTo>
                  <a:lnTo>
                    <a:pt x="156437" y="120295"/>
                  </a:lnTo>
                  <a:lnTo>
                    <a:pt x="194366" y="93787"/>
                  </a:lnTo>
                  <a:lnTo>
                    <a:pt x="235483" y="70143"/>
                  </a:lnTo>
                  <a:lnTo>
                    <a:pt x="279521" y="49571"/>
                  </a:lnTo>
                  <a:lnTo>
                    <a:pt x="326210" y="32276"/>
                  </a:lnTo>
                  <a:lnTo>
                    <a:pt x="375282" y="18464"/>
                  </a:lnTo>
                  <a:lnTo>
                    <a:pt x="426468" y="8344"/>
                  </a:lnTo>
                  <a:lnTo>
                    <a:pt x="479501" y="2120"/>
                  </a:lnTo>
                  <a:lnTo>
                    <a:pt x="534111" y="0"/>
                  </a:lnTo>
                  <a:lnTo>
                    <a:pt x="636790" y="0"/>
                  </a:lnTo>
                  <a:lnTo>
                    <a:pt x="692394" y="2216"/>
                  </a:lnTo>
                  <a:lnTo>
                    <a:pt x="746572" y="8734"/>
                  </a:lnTo>
                  <a:lnTo>
                    <a:pt x="798994" y="19357"/>
                  </a:lnTo>
                  <a:lnTo>
                    <a:pt x="849329" y="33888"/>
                  </a:lnTo>
                  <a:lnTo>
                    <a:pt x="897248" y="52129"/>
                  </a:lnTo>
                  <a:lnTo>
                    <a:pt x="942420" y="73885"/>
                  </a:lnTo>
                  <a:lnTo>
                    <a:pt x="984514" y="98959"/>
                  </a:lnTo>
                  <a:lnTo>
                    <a:pt x="1023200" y="127153"/>
                  </a:lnTo>
                  <a:lnTo>
                    <a:pt x="1058148" y="158270"/>
                  </a:lnTo>
                  <a:lnTo>
                    <a:pt x="1089027" y="192114"/>
                  </a:lnTo>
                  <a:lnTo>
                    <a:pt x="1115506" y="228488"/>
                  </a:lnTo>
                  <a:lnTo>
                    <a:pt x="1137257" y="267195"/>
                  </a:lnTo>
                  <a:lnTo>
                    <a:pt x="1153947" y="308038"/>
                  </a:lnTo>
                  <a:lnTo>
                    <a:pt x="1205293" y="308038"/>
                  </a:lnTo>
                  <a:lnTo>
                    <a:pt x="1119568" y="410717"/>
                  </a:lnTo>
                  <a:lnTo>
                    <a:pt x="999934" y="308038"/>
                  </a:lnTo>
                  <a:lnTo>
                    <a:pt x="1051267" y="308038"/>
                  </a:lnTo>
                  <a:lnTo>
                    <a:pt x="1034577" y="267195"/>
                  </a:lnTo>
                  <a:lnTo>
                    <a:pt x="1012827" y="228488"/>
                  </a:lnTo>
                  <a:lnTo>
                    <a:pt x="986347" y="192114"/>
                  </a:lnTo>
                  <a:lnTo>
                    <a:pt x="955468" y="158270"/>
                  </a:lnTo>
                  <a:lnTo>
                    <a:pt x="920521" y="127153"/>
                  </a:lnTo>
                  <a:lnTo>
                    <a:pt x="881835" y="98959"/>
                  </a:lnTo>
                  <a:lnTo>
                    <a:pt x="839740" y="73885"/>
                  </a:lnTo>
                  <a:lnTo>
                    <a:pt x="794569" y="52129"/>
                  </a:lnTo>
                  <a:lnTo>
                    <a:pt x="746650" y="33888"/>
                  </a:lnTo>
                  <a:lnTo>
                    <a:pt x="696314" y="19357"/>
                  </a:lnTo>
                  <a:lnTo>
                    <a:pt x="643892" y="8734"/>
                  </a:lnTo>
                  <a:lnTo>
                    <a:pt x="589714" y="2216"/>
                  </a:lnTo>
                  <a:lnTo>
                    <a:pt x="534111" y="0"/>
                  </a:lnTo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7739964" y="4260723"/>
              <a:ext cx="671195" cy="410845"/>
            </a:xfrm>
            <a:custGeom>
              <a:avLst/>
              <a:gdLst/>
              <a:ahLst/>
              <a:cxnLst/>
              <a:rect l="l" t="t" r="r" b="b"/>
              <a:pathLst>
                <a:path w="671195" h="410845">
                  <a:moveTo>
                    <a:pt x="102679" y="0"/>
                  </a:moveTo>
                  <a:lnTo>
                    <a:pt x="0" y="0"/>
                  </a:lnTo>
                  <a:lnTo>
                    <a:pt x="55603" y="2216"/>
                  </a:lnTo>
                  <a:lnTo>
                    <a:pt x="109781" y="8733"/>
                  </a:lnTo>
                  <a:lnTo>
                    <a:pt x="162203" y="19355"/>
                  </a:lnTo>
                  <a:lnTo>
                    <a:pt x="212539" y="33885"/>
                  </a:lnTo>
                  <a:lnTo>
                    <a:pt x="260458" y="52126"/>
                  </a:lnTo>
                  <a:lnTo>
                    <a:pt x="305629" y="73881"/>
                  </a:lnTo>
                  <a:lnTo>
                    <a:pt x="347723" y="98954"/>
                  </a:lnTo>
                  <a:lnTo>
                    <a:pt x="386409" y="127147"/>
                  </a:lnTo>
                  <a:lnTo>
                    <a:pt x="421357" y="158264"/>
                  </a:lnTo>
                  <a:lnTo>
                    <a:pt x="452236" y="192109"/>
                  </a:lnTo>
                  <a:lnTo>
                    <a:pt x="478716" y="228484"/>
                  </a:lnTo>
                  <a:lnTo>
                    <a:pt x="500466" y="267192"/>
                  </a:lnTo>
                  <a:lnTo>
                    <a:pt x="517156" y="308038"/>
                  </a:lnTo>
                  <a:lnTo>
                    <a:pt x="465810" y="308038"/>
                  </a:lnTo>
                  <a:lnTo>
                    <a:pt x="585457" y="410718"/>
                  </a:lnTo>
                  <a:lnTo>
                    <a:pt x="671169" y="308038"/>
                  </a:lnTo>
                  <a:lnTo>
                    <a:pt x="619836" y="308038"/>
                  </a:lnTo>
                  <a:lnTo>
                    <a:pt x="603145" y="267192"/>
                  </a:lnTo>
                  <a:lnTo>
                    <a:pt x="581395" y="228484"/>
                  </a:lnTo>
                  <a:lnTo>
                    <a:pt x="554916" y="192109"/>
                  </a:lnTo>
                  <a:lnTo>
                    <a:pt x="524037" y="158264"/>
                  </a:lnTo>
                  <a:lnTo>
                    <a:pt x="489089" y="127147"/>
                  </a:lnTo>
                  <a:lnTo>
                    <a:pt x="450403" y="98954"/>
                  </a:lnTo>
                  <a:lnTo>
                    <a:pt x="408309" y="73881"/>
                  </a:lnTo>
                  <a:lnTo>
                    <a:pt x="363137" y="52126"/>
                  </a:lnTo>
                  <a:lnTo>
                    <a:pt x="315218" y="33885"/>
                  </a:lnTo>
                  <a:lnTo>
                    <a:pt x="264883" y="19355"/>
                  </a:lnTo>
                  <a:lnTo>
                    <a:pt x="212461" y="8733"/>
                  </a:lnTo>
                  <a:lnTo>
                    <a:pt x="158283" y="2216"/>
                  </a:lnTo>
                  <a:lnTo>
                    <a:pt x="10267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7205850" y="4260720"/>
              <a:ext cx="585470" cy="410845"/>
            </a:xfrm>
            <a:custGeom>
              <a:avLst/>
              <a:gdLst/>
              <a:ahLst/>
              <a:cxnLst/>
              <a:rect l="l" t="t" r="r" b="b"/>
              <a:pathLst>
                <a:path w="585470" h="410845">
                  <a:moveTo>
                    <a:pt x="534111" y="0"/>
                  </a:moveTo>
                  <a:lnTo>
                    <a:pt x="479501" y="2120"/>
                  </a:lnTo>
                  <a:lnTo>
                    <a:pt x="426468" y="8344"/>
                  </a:lnTo>
                  <a:lnTo>
                    <a:pt x="375282" y="18464"/>
                  </a:lnTo>
                  <a:lnTo>
                    <a:pt x="326210" y="32276"/>
                  </a:lnTo>
                  <a:lnTo>
                    <a:pt x="279521" y="49571"/>
                  </a:lnTo>
                  <a:lnTo>
                    <a:pt x="235483" y="70143"/>
                  </a:lnTo>
                  <a:lnTo>
                    <a:pt x="194366" y="93787"/>
                  </a:lnTo>
                  <a:lnTo>
                    <a:pt x="156437" y="120295"/>
                  </a:lnTo>
                  <a:lnTo>
                    <a:pt x="121964" y="149462"/>
                  </a:lnTo>
                  <a:lnTo>
                    <a:pt x="91217" y="181081"/>
                  </a:lnTo>
                  <a:lnTo>
                    <a:pt x="64464" y="214944"/>
                  </a:lnTo>
                  <a:lnTo>
                    <a:pt x="41972" y="250847"/>
                  </a:lnTo>
                  <a:lnTo>
                    <a:pt x="24012" y="288582"/>
                  </a:lnTo>
                  <a:lnTo>
                    <a:pt x="10851" y="327943"/>
                  </a:lnTo>
                  <a:lnTo>
                    <a:pt x="2757" y="368724"/>
                  </a:lnTo>
                  <a:lnTo>
                    <a:pt x="0" y="410718"/>
                  </a:lnTo>
                  <a:lnTo>
                    <a:pt x="102679" y="410718"/>
                  </a:lnTo>
                  <a:lnTo>
                    <a:pt x="105422" y="368906"/>
                  </a:lnTo>
                  <a:lnTo>
                    <a:pt x="113482" y="328235"/>
                  </a:lnTo>
                  <a:lnTo>
                    <a:pt x="126601" y="288920"/>
                  </a:lnTo>
                  <a:lnTo>
                    <a:pt x="144523" y="251179"/>
                  </a:lnTo>
                  <a:lnTo>
                    <a:pt x="166994" y="215228"/>
                  </a:lnTo>
                  <a:lnTo>
                    <a:pt x="193755" y="181284"/>
                  </a:lnTo>
                  <a:lnTo>
                    <a:pt x="224552" y="149565"/>
                  </a:lnTo>
                  <a:lnTo>
                    <a:pt x="259128" y="120286"/>
                  </a:lnTo>
                  <a:lnTo>
                    <a:pt x="297227" y="93666"/>
                  </a:lnTo>
                  <a:lnTo>
                    <a:pt x="338592" y="69920"/>
                  </a:lnTo>
                  <a:lnTo>
                    <a:pt x="382969" y="49266"/>
                  </a:lnTo>
                  <a:lnTo>
                    <a:pt x="430099" y="31921"/>
                  </a:lnTo>
                  <a:lnTo>
                    <a:pt x="479728" y="18101"/>
                  </a:lnTo>
                  <a:lnTo>
                    <a:pt x="531600" y="8023"/>
                  </a:lnTo>
                  <a:lnTo>
                    <a:pt x="585457" y="1905"/>
                  </a:lnTo>
                  <a:lnTo>
                    <a:pt x="559812" y="476"/>
                  </a:lnTo>
                  <a:lnTo>
                    <a:pt x="534111" y="0"/>
                  </a:lnTo>
                  <a:close/>
                </a:path>
              </a:pathLst>
            </a:custGeom>
            <a:solidFill>
              <a:srgbClr val="AA3A1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205850" y="4260720"/>
              <a:ext cx="1205865" cy="410845"/>
            </a:xfrm>
            <a:custGeom>
              <a:avLst/>
              <a:gdLst/>
              <a:ahLst/>
              <a:cxnLst/>
              <a:rect l="l" t="t" r="r" b="b"/>
              <a:pathLst>
                <a:path w="1205865" h="410845">
                  <a:moveTo>
                    <a:pt x="585457" y="1905"/>
                  </a:moveTo>
                  <a:lnTo>
                    <a:pt x="531600" y="8023"/>
                  </a:lnTo>
                  <a:lnTo>
                    <a:pt x="479728" y="18101"/>
                  </a:lnTo>
                  <a:lnTo>
                    <a:pt x="430099" y="31921"/>
                  </a:lnTo>
                  <a:lnTo>
                    <a:pt x="382969" y="49266"/>
                  </a:lnTo>
                  <a:lnTo>
                    <a:pt x="338592" y="69920"/>
                  </a:lnTo>
                  <a:lnTo>
                    <a:pt x="297227" y="93666"/>
                  </a:lnTo>
                  <a:lnTo>
                    <a:pt x="259128" y="120286"/>
                  </a:lnTo>
                  <a:lnTo>
                    <a:pt x="224552" y="149565"/>
                  </a:lnTo>
                  <a:lnTo>
                    <a:pt x="193755" y="181284"/>
                  </a:lnTo>
                  <a:lnTo>
                    <a:pt x="166994" y="215228"/>
                  </a:lnTo>
                  <a:lnTo>
                    <a:pt x="144523" y="251179"/>
                  </a:lnTo>
                  <a:lnTo>
                    <a:pt x="126601" y="288920"/>
                  </a:lnTo>
                  <a:lnTo>
                    <a:pt x="113482" y="328235"/>
                  </a:lnTo>
                  <a:lnTo>
                    <a:pt x="105422" y="368906"/>
                  </a:lnTo>
                  <a:lnTo>
                    <a:pt x="102679" y="410718"/>
                  </a:lnTo>
                  <a:lnTo>
                    <a:pt x="0" y="410718"/>
                  </a:lnTo>
                  <a:lnTo>
                    <a:pt x="2757" y="368724"/>
                  </a:lnTo>
                  <a:lnTo>
                    <a:pt x="10851" y="327943"/>
                  </a:lnTo>
                  <a:lnTo>
                    <a:pt x="24012" y="288582"/>
                  </a:lnTo>
                  <a:lnTo>
                    <a:pt x="41972" y="250847"/>
                  </a:lnTo>
                  <a:lnTo>
                    <a:pt x="64464" y="214944"/>
                  </a:lnTo>
                  <a:lnTo>
                    <a:pt x="91217" y="181081"/>
                  </a:lnTo>
                  <a:lnTo>
                    <a:pt x="121964" y="149462"/>
                  </a:lnTo>
                  <a:lnTo>
                    <a:pt x="156437" y="120295"/>
                  </a:lnTo>
                  <a:lnTo>
                    <a:pt x="194366" y="93787"/>
                  </a:lnTo>
                  <a:lnTo>
                    <a:pt x="235483" y="70143"/>
                  </a:lnTo>
                  <a:lnTo>
                    <a:pt x="279521" y="49571"/>
                  </a:lnTo>
                  <a:lnTo>
                    <a:pt x="326210" y="32276"/>
                  </a:lnTo>
                  <a:lnTo>
                    <a:pt x="375282" y="18464"/>
                  </a:lnTo>
                  <a:lnTo>
                    <a:pt x="426468" y="8344"/>
                  </a:lnTo>
                  <a:lnTo>
                    <a:pt x="479501" y="2120"/>
                  </a:lnTo>
                  <a:lnTo>
                    <a:pt x="534111" y="0"/>
                  </a:lnTo>
                  <a:lnTo>
                    <a:pt x="636790" y="0"/>
                  </a:lnTo>
                  <a:lnTo>
                    <a:pt x="692394" y="2216"/>
                  </a:lnTo>
                  <a:lnTo>
                    <a:pt x="746572" y="8734"/>
                  </a:lnTo>
                  <a:lnTo>
                    <a:pt x="798994" y="19357"/>
                  </a:lnTo>
                  <a:lnTo>
                    <a:pt x="849329" y="33888"/>
                  </a:lnTo>
                  <a:lnTo>
                    <a:pt x="897248" y="52129"/>
                  </a:lnTo>
                  <a:lnTo>
                    <a:pt x="942420" y="73885"/>
                  </a:lnTo>
                  <a:lnTo>
                    <a:pt x="984514" y="98959"/>
                  </a:lnTo>
                  <a:lnTo>
                    <a:pt x="1023200" y="127153"/>
                  </a:lnTo>
                  <a:lnTo>
                    <a:pt x="1058148" y="158270"/>
                  </a:lnTo>
                  <a:lnTo>
                    <a:pt x="1089027" y="192114"/>
                  </a:lnTo>
                  <a:lnTo>
                    <a:pt x="1115506" y="228488"/>
                  </a:lnTo>
                  <a:lnTo>
                    <a:pt x="1137257" y="267195"/>
                  </a:lnTo>
                  <a:lnTo>
                    <a:pt x="1153947" y="308038"/>
                  </a:lnTo>
                  <a:lnTo>
                    <a:pt x="1205293" y="308038"/>
                  </a:lnTo>
                  <a:lnTo>
                    <a:pt x="1119568" y="410718"/>
                  </a:lnTo>
                  <a:lnTo>
                    <a:pt x="999934" y="308038"/>
                  </a:lnTo>
                  <a:lnTo>
                    <a:pt x="1051267" y="308038"/>
                  </a:lnTo>
                  <a:lnTo>
                    <a:pt x="1034577" y="267195"/>
                  </a:lnTo>
                  <a:lnTo>
                    <a:pt x="1012827" y="228488"/>
                  </a:lnTo>
                  <a:lnTo>
                    <a:pt x="986347" y="192114"/>
                  </a:lnTo>
                  <a:lnTo>
                    <a:pt x="955468" y="158270"/>
                  </a:lnTo>
                  <a:lnTo>
                    <a:pt x="920521" y="127153"/>
                  </a:lnTo>
                  <a:lnTo>
                    <a:pt x="881835" y="98959"/>
                  </a:lnTo>
                  <a:lnTo>
                    <a:pt x="839740" y="73885"/>
                  </a:lnTo>
                  <a:lnTo>
                    <a:pt x="794569" y="52129"/>
                  </a:lnTo>
                  <a:lnTo>
                    <a:pt x="746650" y="33888"/>
                  </a:lnTo>
                  <a:lnTo>
                    <a:pt x="696314" y="19357"/>
                  </a:lnTo>
                  <a:lnTo>
                    <a:pt x="643892" y="8734"/>
                  </a:lnTo>
                  <a:lnTo>
                    <a:pt x="589714" y="2216"/>
                  </a:lnTo>
                  <a:lnTo>
                    <a:pt x="534111" y="0"/>
                  </a:lnTo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6295304" y="4308086"/>
            <a:ext cx="167957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05560" algn="l"/>
              </a:tabLst>
            </a:pPr>
            <a:r>
              <a:rPr dirty="0" baseline="1543" sz="2700">
                <a:latin typeface="Calibri"/>
                <a:cs typeface="Calibri"/>
              </a:rPr>
              <a:t>pu</a:t>
            </a:r>
            <a:r>
              <a:rPr dirty="0" baseline="1543" sz="2700" spc="-7">
                <a:latin typeface="Calibri"/>
                <a:cs typeface="Calibri"/>
              </a:rPr>
              <a:t>s</a:t>
            </a:r>
            <a:r>
              <a:rPr dirty="0" baseline="1543" sz="2700">
                <a:latin typeface="Calibri"/>
                <a:cs typeface="Calibri"/>
              </a:rPr>
              <a:t>h	</a:t>
            </a:r>
            <a:r>
              <a:rPr dirty="0" sz="1800">
                <a:latin typeface="Calibri"/>
                <a:cs typeface="Calibri"/>
              </a:rPr>
              <a:t>p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>
                <a:latin typeface="Calibri"/>
                <a:cs typeface="Calibri"/>
              </a:rPr>
              <a:t>p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758497" y="4751134"/>
            <a:ext cx="466725" cy="427355"/>
            <a:chOff x="5758497" y="4751134"/>
            <a:chExt cx="466725" cy="427355"/>
          </a:xfrm>
        </p:grpSpPr>
        <p:sp>
          <p:nvSpPr>
            <p:cNvPr id="16" name="object 16"/>
            <p:cNvSpPr/>
            <p:nvPr/>
          </p:nvSpPr>
          <p:spPr>
            <a:xfrm>
              <a:off x="5766434" y="4759072"/>
              <a:ext cx="450850" cy="411480"/>
            </a:xfrm>
            <a:custGeom>
              <a:avLst/>
              <a:gdLst/>
              <a:ahLst/>
              <a:cxnLst/>
              <a:rect l="l" t="t" r="r" b="b"/>
              <a:pathLst>
                <a:path w="450850" h="411479">
                  <a:moveTo>
                    <a:pt x="381762" y="0"/>
                  </a:moveTo>
                  <a:lnTo>
                    <a:pt x="68580" y="0"/>
                  </a:lnTo>
                  <a:lnTo>
                    <a:pt x="41887" y="5389"/>
                  </a:lnTo>
                  <a:lnTo>
                    <a:pt x="20088" y="20088"/>
                  </a:lnTo>
                  <a:lnTo>
                    <a:pt x="5389" y="41887"/>
                  </a:lnTo>
                  <a:lnTo>
                    <a:pt x="0" y="68580"/>
                  </a:lnTo>
                  <a:lnTo>
                    <a:pt x="0" y="342900"/>
                  </a:lnTo>
                  <a:lnTo>
                    <a:pt x="5389" y="369592"/>
                  </a:lnTo>
                  <a:lnTo>
                    <a:pt x="20088" y="391391"/>
                  </a:lnTo>
                  <a:lnTo>
                    <a:pt x="41887" y="406090"/>
                  </a:lnTo>
                  <a:lnTo>
                    <a:pt x="68580" y="411480"/>
                  </a:lnTo>
                  <a:lnTo>
                    <a:pt x="381762" y="411480"/>
                  </a:lnTo>
                  <a:lnTo>
                    <a:pt x="408454" y="406090"/>
                  </a:lnTo>
                  <a:lnTo>
                    <a:pt x="430253" y="391391"/>
                  </a:lnTo>
                  <a:lnTo>
                    <a:pt x="444952" y="369592"/>
                  </a:lnTo>
                  <a:lnTo>
                    <a:pt x="450342" y="342900"/>
                  </a:lnTo>
                  <a:lnTo>
                    <a:pt x="450342" y="68580"/>
                  </a:lnTo>
                  <a:lnTo>
                    <a:pt x="444952" y="41887"/>
                  </a:lnTo>
                  <a:lnTo>
                    <a:pt x="430253" y="20088"/>
                  </a:lnTo>
                  <a:lnTo>
                    <a:pt x="408454" y="5389"/>
                  </a:lnTo>
                  <a:lnTo>
                    <a:pt x="381762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5766434" y="4759072"/>
              <a:ext cx="450850" cy="411480"/>
            </a:xfrm>
            <a:custGeom>
              <a:avLst/>
              <a:gdLst/>
              <a:ahLst/>
              <a:cxnLst/>
              <a:rect l="l" t="t" r="r" b="b"/>
              <a:pathLst>
                <a:path w="450850" h="411479">
                  <a:moveTo>
                    <a:pt x="0" y="68580"/>
                  </a:moveTo>
                  <a:lnTo>
                    <a:pt x="5389" y="41887"/>
                  </a:lnTo>
                  <a:lnTo>
                    <a:pt x="20088" y="20088"/>
                  </a:lnTo>
                  <a:lnTo>
                    <a:pt x="41887" y="5389"/>
                  </a:lnTo>
                  <a:lnTo>
                    <a:pt x="68580" y="0"/>
                  </a:lnTo>
                  <a:lnTo>
                    <a:pt x="381762" y="0"/>
                  </a:lnTo>
                  <a:lnTo>
                    <a:pt x="408454" y="5389"/>
                  </a:lnTo>
                  <a:lnTo>
                    <a:pt x="430253" y="20088"/>
                  </a:lnTo>
                  <a:lnTo>
                    <a:pt x="444952" y="41887"/>
                  </a:lnTo>
                  <a:lnTo>
                    <a:pt x="450342" y="68580"/>
                  </a:lnTo>
                  <a:lnTo>
                    <a:pt x="450342" y="342900"/>
                  </a:lnTo>
                  <a:lnTo>
                    <a:pt x="444952" y="369592"/>
                  </a:lnTo>
                  <a:lnTo>
                    <a:pt x="430253" y="391391"/>
                  </a:lnTo>
                  <a:lnTo>
                    <a:pt x="408454" y="406090"/>
                  </a:lnTo>
                  <a:lnTo>
                    <a:pt x="381762" y="411480"/>
                  </a:lnTo>
                  <a:lnTo>
                    <a:pt x="68580" y="411480"/>
                  </a:lnTo>
                  <a:lnTo>
                    <a:pt x="41887" y="406090"/>
                  </a:lnTo>
                  <a:lnTo>
                    <a:pt x="20088" y="391391"/>
                  </a:lnTo>
                  <a:lnTo>
                    <a:pt x="5389" y="369592"/>
                  </a:lnTo>
                  <a:lnTo>
                    <a:pt x="0" y="342900"/>
                  </a:lnTo>
                  <a:lnTo>
                    <a:pt x="0" y="68580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5923015" y="4800088"/>
            <a:ext cx="13716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8098599" y="4741228"/>
            <a:ext cx="466725" cy="426720"/>
            <a:chOff x="8098599" y="4741228"/>
            <a:chExt cx="466725" cy="426720"/>
          </a:xfrm>
        </p:grpSpPr>
        <p:sp>
          <p:nvSpPr>
            <p:cNvPr id="20" name="object 20"/>
            <p:cNvSpPr/>
            <p:nvPr/>
          </p:nvSpPr>
          <p:spPr>
            <a:xfrm>
              <a:off x="8106536" y="4749166"/>
              <a:ext cx="450850" cy="410845"/>
            </a:xfrm>
            <a:custGeom>
              <a:avLst/>
              <a:gdLst/>
              <a:ahLst/>
              <a:cxnLst/>
              <a:rect l="l" t="t" r="r" b="b"/>
              <a:pathLst>
                <a:path w="450850" h="410845">
                  <a:moveTo>
                    <a:pt x="381889" y="0"/>
                  </a:moveTo>
                  <a:lnTo>
                    <a:pt x="68453" y="0"/>
                  </a:lnTo>
                  <a:lnTo>
                    <a:pt x="41807" y="5379"/>
                  </a:lnTo>
                  <a:lnTo>
                    <a:pt x="20048" y="20048"/>
                  </a:lnTo>
                  <a:lnTo>
                    <a:pt x="5379" y="41807"/>
                  </a:lnTo>
                  <a:lnTo>
                    <a:pt x="0" y="68452"/>
                  </a:lnTo>
                  <a:lnTo>
                    <a:pt x="0" y="342264"/>
                  </a:lnTo>
                  <a:lnTo>
                    <a:pt x="5379" y="368910"/>
                  </a:lnTo>
                  <a:lnTo>
                    <a:pt x="20048" y="390669"/>
                  </a:lnTo>
                  <a:lnTo>
                    <a:pt x="41807" y="405338"/>
                  </a:lnTo>
                  <a:lnTo>
                    <a:pt x="68453" y="410717"/>
                  </a:lnTo>
                  <a:lnTo>
                    <a:pt x="381889" y="410717"/>
                  </a:lnTo>
                  <a:lnTo>
                    <a:pt x="408534" y="405338"/>
                  </a:lnTo>
                  <a:lnTo>
                    <a:pt x="430293" y="390669"/>
                  </a:lnTo>
                  <a:lnTo>
                    <a:pt x="444962" y="368910"/>
                  </a:lnTo>
                  <a:lnTo>
                    <a:pt x="450342" y="342264"/>
                  </a:lnTo>
                  <a:lnTo>
                    <a:pt x="450342" y="68452"/>
                  </a:lnTo>
                  <a:lnTo>
                    <a:pt x="444962" y="41807"/>
                  </a:lnTo>
                  <a:lnTo>
                    <a:pt x="430293" y="20048"/>
                  </a:lnTo>
                  <a:lnTo>
                    <a:pt x="408534" y="5379"/>
                  </a:lnTo>
                  <a:lnTo>
                    <a:pt x="38188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106536" y="4749166"/>
              <a:ext cx="450850" cy="410845"/>
            </a:xfrm>
            <a:custGeom>
              <a:avLst/>
              <a:gdLst/>
              <a:ahLst/>
              <a:cxnLst/>
              <a:rect l="l" t="t" r="r" b="b"/>
              <a:pathLst>
                <a:path w="450850" h="410845">
                  <a:moveTo>
                    <a:pt x="0" y="68452"/>
                  </a:moveTo>
                  <a:lnTo>
                    <a:pt x="5379" y="41807"/>
                  </a:lnTo>
                  <a:lnTo>
                    <a:pt x="20048" y="20048"/>
                  </a:lnTo>
                  <a:lnTo>
                    <a:pt x="41807" y="5379"/>
                  </a:lnTo>
                  <a:lnTo>
                    <a:pt x="68453" y="0"/>
                  </a:lnTo>
                  <a:lnTo>
                    <a:pt x="381889" y="0"/>
                  </a:lnTo>
                  <a:lnTo>
                    <a:pt x="408534" y="5379"/>
                  </a:lnTo>
                  <a:lnTo>
                    <a:pt x="430293" y="20048"/>
                  </a:lnTo>
                  <a:lnTo>
                    <a:pt x="444962" y="41807"/>
                  </a:lnTo>
                  <a:lnTo>
                    <a:pt x="450342" y="68452"/>
                  </a:lnTo>
                  <a:lnTo>
                    <a:pt x="450342" y="342264"/>
                  </a:lnTo>
                  <a:lnTo>
                    <a:pt x="444962" y="368910"/>
                  </a:lnTo>
                  <a:lnTo>
                    <a:pt x="430293" y="390669"/>
                  </a:lnTo>
                  <a:lnTo>
                    <a:pt x="408534" y="405338"/>
                  </a:lnTo>
                  <a:lnTo>
                    <a:pt x="381889" y="410717"/>
                  </a:lnTo>
                  <a:lnTo>
                    <a:pt x="68453" y="410717"/>
                  </a:lnTo>
                  <a:lnTo>
                    <a:pt x="41807" y="405338"/>
                  </a:lnTo>
                  <a:lnTo>
                    <a:pt x="20048" y="390669"/>
                  </a:lnTo>
                  <a:lnTo>
                    <a:pt x="5379" y="368910"/>
                  </a:lnTo>
                  <a:lnTo>
                    <a:pt x="0" y="342264"/>
                  </a:lnTo>
                  <a:lnTo>
                    <a:pt x="0" y="68452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" name="object 22"/>
          <p:cNvSpPr txBox="1"/>
          <p:nvPr/>
        </p:nvSpPr>
        <p:spPr>
          <a:xfrm>
            <a:off x="8248023" y="4789696"/>
            <a:ext cx="16637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23</a:t>
            </a: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183705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Co</a:t>
            </a:r>
            <a:r>
              <a:rPr dirty="0" spc="-75"/>
              <a:t>l</a:t>
            </a:r>
            <a:r>
              <a:rPr dirty="0" spc="-90"/>
              <a:t>as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3682834" y="5586238"/>
          <a:ext cx="1872614" cy="3657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67995"/>
                <a:gridCol w="467995"/>
                <a:gridCol w="467995"/>
                <a:gridCol w="467994"/>
              </a:tblGrid>
              <a:tr h="3657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D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C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B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grpSp>
        <p:nvGrpSpPr>
          <p:cNvPr id="5" name="object 5"/>
          <p:cNvGrpSpPr/>
          <p:nvPr/>
        </p:nvGrpSpPr>
        <p:grpSpPr>
          <a:xfrm>
            <a:off x="2595435" y="5562664"/>
            <a:ext cx="466725" cy="426720"/>
            <a:chOff x="2595435" y="5562664"/>
            <a:chExt cx="466725" cy="426720"/>
          </a:xfrm>
        </p:grpSpPr>
        <p:sp>
          <p:nvSpPr>
            <p:cNvPr id="6" name="object 6"/>
            <p:cNvSpPr/>
            <p:nvPr/>
          </p:nvSpPr>
          <p:spPr>
            <a:xfrm>
              <a:off x="2603373" y="5570602"/>
              <a:ext cx="450850" cy="410845"/>
            </a:xfrm>
            <a:custGeom>
              <a:avLst/>
              <a:gdLst/>
              <a:ahLst/>
              <a:cxnLst/>
              <a:rect l="l" t="t" r="r" b="b"/>
              <a:pathLst>
                <a:path w="450850" h="410845">
                  <a:moveTo>
                    <a:pt x="381889" y="0"/>
                  </a:moveTo>
                  <a:lnTo>
                    <a:pt x="68453" y="0"/>
                  </a:lnTo>
                  <a:lnTo>
                    <a:pt x="41807" y="5379"/>
                  </a:lnTo>
                  <a:lnTo>
                    <a:pt x="20048" y="20048"/>
                  </a:lnTo>
                  <a:lnTo>
                    <a:pt x="5379" y="41807"/>
                  </a:lnTo>
                  <a:lnTo>
                    <a:pt x="0" y="68453"/>
                  </a:lnTo>
                  <a:lnTo>
                    <a:pt x="0" y="342265"/>
                  </a:lnTo>
                  <a:lnTo>
                    <a:pt x="5379" y="368910"/>
                  </a:lnTo>
                  <a:lnTo>
                    <a:pt x="20048" y="390669"/>
                  </a:lnTo>
                  <a:lnTo>
                    <a:pt x="41807" y="405338"/>
                  </a:lnTo>
                  <a:lnTo>
                    <a:pt x="68453" y="410718"/>
                  </a:lnTo>
                  <a:lnTo>
                    <a:pt x="381889" y="410718"/>
                  </a:lnTo>
                  <a:lnTo>
                    <a:pt x="408534" y="405338"/>
                  </a:lnTo>
                  <a:lnTo>
                    <a:pt x="430293" y="390669"/>
                  </a:lnTo>
                  <a:lnTo>
                    <a:pt x="444962" y="368910"/>
                  </a:lnTo>
                  <a:lnTo>
                    <a:pt x="450342" y="342265"/>
                  </a:lnTo>
                  <a:lnTo>
                    <a:pt x="450342" y="68453"/>
                  </a:lnTo>
                  <a:lnTo>
                    <a:pt x="444962" y="41807"/>
                  </a:lnTo>
                  <a:lnTo>
                    <a:pt x="430293" y="20048"/>
                  </a:lnTo>
                  <a:lnTo>
                    <a:pt x="408534" y="5379"/>
                  </a:lnTo>
                  <a:lnTo>
                    <a:pt x="38188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2603373" y="5570602"/>
              <a:ext cx="450850" cy="410845"/>
            </a:xfrm>
            <a:custGeom>
              <a:avLst/>
              <a:gdLst/>
              <a:ahLst/>
              <a:cxnLst/>
              <a:rect l="l" t="t" r="r" b="b"/>
              <a:pathLst>
                <a:path w="450850" h="410845">
                  <a:moveTo>
                    <a:pt x="0" y="68453"/>
                  </a:moveTo>
                  <a:lnTo>
                    <a:pt x="5379" y="41807"/>
                  </a:lnTo>
                  <a:lnTo>
                    <a:pt x="20048" y="20048"/>
                  </a:lnTo>
                  <a:lnTo>
                    <a:pt x="41807" y="5379"/>
                  </a:lnTo>
                  <a:lnTo>
                    <a:pt x="68453" y="0"/>
                  </a:lnTo>
                  <a:lnTo>
                    <a:pt x="381889" y="0"/>
                  </a:lnTo>
                  <a:lnTo>
                    <a:pt x="408534" y="5379"/>
                  </a:lnTo>
                  <a:lnTo>
                    <a:pt x="430293" y="20048"/>
                  </a:lnTo>
                  <a:lnTo>
                    <a:pt x="444962" y="41807"/>
                  </a:lnTo>
                  <a:lnTo>
                    <a:pt x="450342" y="68453"/>
                  </a:lnTo>
                  <a:lnTo>
                    <a:pt x="450342" y="342265"/>
                  </a:lnTo>
                  <a:lnTo>
                    <a:pt x="444962" y="368910"/>
                  </a:lnTo>
                  <a:lnTo>
                    <a:pt x="430293" y="390669"/>
                  </a:lnTo>
                  <a:lnTo>
                    <a:pt x="408534" y="405338"/>
                  </a:lnTo>
                  <a:lnTo>
                    <a:pt x="381889" y="410718"/>
                  </a:lnTo>
                  <a:lnTo>
                    <a:pt x="68453" y="410718"/>
                  </a:lnTo>
                  <a:lnTo>
                    <a:pt x="41807" y="405338"/>
                  </a:lnTo>
                  <a:lnTo>
                    <a:pt x="20048" y="390669"/>
                  </a:lnTo>
                  <a:lnTo>
                    <a:pt x="5379" y="368910"/>
                  </a:lnTo>
                  <a:lnTo>
                    <a:pt x="0" y="342265"/>
                  </a:lnTo>
                  <a:lnTo>
                    <a:pt x="0" y="68453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6176835" y="5562664"/>
            <a:ext cx="466725" cy="426720"/>
            <a:chOff x="6176835" y="5562664"/>
            <a:chExt cx="466725" cy="426720"/>
          </a:xfrm>
        </p:grpSpPr>
        <p:sp>
          <p:nvSpPr>
            <p:cNvPr id="9" name="object 9"/>
            <p:cNvSpPr/>
            <p:nvPr/>
          </p:nvSpPr>
          <p:spPr>
            <a:xfrm>
              <a:off x="6184772" y="5570602"/>
              <a:ext cx="450850" cy="410845"/>
            </a:xfrm>
            <a:custGeom>
              <a:avLst/>
              <a:gdLst/>
              <a:ahLst/>
              <a:cxnLst/>
              <a:rect l="l" t="t" r="r" b="b"/>
              <a:pathLst>
                <a:path w="450850" h="410845">
                  <a:moveTo>
                    <a:pt x="381889" y="0"/>
                  </a:moveTo>
                  <a:lnTo>
                    <a:pt x="68453" y="0"/>
                  </a:lnTo>
                  <a:lnTo>
                    <a:pt x="41807" y="5379"/>
                  </a:lnTo>
                  <a:lnTo>
                    <a:pt x="20048" y="20048"/>
                  </a:lnTo>
                  <a:lnTo>
                    <a:pt x="5379" y="41807"/>
                  </a:lnTo>
                  <a:lnTo>
                    <a:pt x="0" y="68453"/>
                  </a:lnTo>
                  <a:lnTo>
                    <a:pt x="0" y="342265"/>
                  </a:lnTo>
                  <a:lnTo>
                    <a:pt x="5379" y="368910"/>
                  </a:lnTo>
                  <a:lnTo>
                    <a:pt x="20048" y="390669"/>
                  </a:lnTo>
                  <a:lnTo>
                    <a:pt x="41807" y="405338"/>
                  </a:lnTo>
                  <a:lnTo>
                    <a:pt x="68453" y="410718"/>
                  </a:lnTo>
                  <a:lnTo>
                    <a:pt x="381889" y="410718"/>
                  </a:lnTo>
                  <a:lnTo>
                    <a:pt x="408534" y="405338"/>
                  </a:lnTo>
                  <a:lnTo>
                    <a:pt x="430293" y="390669"/>
                  </a:lnTo>
                  <a:lnTo>
                    <a:pt x="444962" y="368910"/>
                  </a:lnTo>
                  <a:lnTo>
                    <a:pt x="450342" y="342265"/>
                  </a:lnTo>
                  <a:lnTo>
                    <a:pt x="450342" y="68453"/>
                  </a:lnTo>
                  <a:lnTo>
                    <a:pt x="444962" y="41807"/>
                  </a:lnTo>
                  <a:lnTo>
                    <a:pt x="430293" y="20048"/>
                  </a:lnTo>
                  <a:lnTo>
                    <a:pt x="408534" y="5379"/>
                  </a:lnTo>
                  <a:lnTo>
                    <a:pt x="38188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6184772" y="5570602"/>
              <a:ext cx="450850" cy="410845"/>
            </a:xfrm>
            <a:custGeom>
              <a:avLst/>
              <a:gdLst/>
              <a:ahLst/>
              <a:cxnLst/>
              <a:rect l="l" t="t" r="r" b="b"/>
              <a:pathLst>
                <a:path w="450850" h="410845">
                  <a:moveTo>
                    <a:pt x="0" y="68453"/>
                  </a:moveTo>
                  <a:lnTo>
                    <a:pt x="5379" y="41807"/>
                  </a:lnTo>
                  <a:lnTo>
                    <a:pt x="20048" y="20048"/>
                  </a:lnTo>
                  <a:lnTo>
                    <a:pt x="41807" y="5379"/>
                  </a:lnTo>
                  <a:lnTo>
                    <a:pt x="68453" y="0"/>
                  </a:lnTo>
                  <a:lnTo>
                    <a:pt x="381889" y="0"/>
                  </a:lnTo>
                  <a:lnTo>
                    <a:pt x="408534" y="5379"/>
                  </a:lnTo>
                  <a:lnTo>
                    <a:pt x="430293" y="20048"/>
                  </a:lnTo>
                  <a:lnTo>
                    <a:pt x="444962" y="41807"/>
                  </a:lnTo>
                  <a:lnTo>
                    <a:pt x="450342" y="68453"/>
                  </a:lnTo>
                  <a:lnTo>
                    <a:pt x="450342" y="342265"/>
                  </a:lnTo>
                  <a:lnTo>
                    <a:pt x="444962" y="368910"/>
                  </a:lnTo>
                  <a:lnTo>
                    <a:pt x="430293" y="390669"/>
                  </a:lnTo>
                  <a:lnTo>
                    <a:pt x="408534" y="405338"/>
                  </a:lnTo>
                  <a:lnTo>
                    <a:pt x="381889" y="410718"/>
                  </a:lnTo>
                  <a:lnTo>
                    <a:pt x="68453" y="410718"/>
                  </a:lnTo>
                  <a:lnTo>
                    <a:pt x="41807" y="405338"/>
                  </a:lnTo>
                  <a:lnTo>
                    <a:pt x="20048" y="390669"/>
                  </a:lnTo>
                  <a:lnTo>
                    <a:pt x="5379" y="368910"/>
                  </a:lnTo>
                  <a:lnTo>
                    <a:pt x="0" y="342265"/>
                  </a:lnTo>
                  <a:lnTo>
                    <a:pt x="0" y="68453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1011426" y="1832270"/>
            <a:ext cx="7367905" cy="4078604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pila</a:t>
            </a:r>
            <a:r>
              <a:rPr dirty="0" sz="20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permite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almacenar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orden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FIFO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(First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First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Out,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“primero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entrar,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primero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salir")</a:t>
            </a:r>
            <a:endParaRPr sz="2000">
              <a:latin typeface="Calibri"/>
              <a:cs typeface="Calibri"/>
            </a:endParaRPr>
          </a:p>
          <a:p>
            <a:pPr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recuperación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realizada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mismo</a:t>
            </a:r>
            <a:r>
              <a:rPr dirty="0" sz="20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orden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inserción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hacerse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put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inserta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elemento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final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cola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get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elimina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primer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insertado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cola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empty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devuelve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si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está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vacía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full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devuelve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si la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está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llena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print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cola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850">
              <a:latin typeface="Calibri"/>
              <a:cs typeface="Calibri"/>
            </a:endParaRPr>
          </a:p>
          <a:p>
            <a:pPr algn="ctr" marR="235585">
              <a:lnSpc>
                <a:spcPct val="100000"/>
              </a:lnSpc>
              <a:tabLst>
                <a:tab pos="2439035" algn="l"/>
              </a:tabLst>
            </a:pPr>
            <a:r>
              <a:rPr dirty="0" sz="1800">
                <a:latin typeface="Calibri"/>
                <a:cs typeface="Calibri"/>
              </a:rPr>
              <a:t>put	</a:t>
            </a:r>
            <a:r>
              <a:rPr dirty="0" sz="1800" spc="-15">
                <a:latin typeface="Calibri"/>
                <a:cs typeface="Calibri"/>
              </a:rPr>
              <a:t>get</a:t>
            </a:r>
            <a:endParaRPr sz="1800">
              <a:latin typeface="Calibri"/>
              <a:cs typeface="Calibri"/>
            </a:endParaRPr>
          </a:p>
          <a:p>
            <a:pPr algn="ctr" marR="133985">
              <a:lnSpc>
                <a:spcPct val="100000"/>
              </a:lnSpc>
              <a:spcBef>
                <a:spcPts val="1390"/>
              </a:spcBef>
              <a:tabLst>
                <a:tab pos="3569970" algn="l"/>
              </a:tabLst>
            </a:pPr>
            <a:r>
              <a:rPr dirty="0" sz="1800">
                <a:solidFill>
                  <a:srgbClr val="FFFFFF"/>
                </a:solidFill>
                <a:latin typeface="Calibri"/>
                <a:cs typeface="Calibri"/>
              </a:rPr>
              <a:t>E	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189795" y="5558091"/>
            <a:ext cx="357505" cy="381635"/>
            <a:chOff x="3189795" y="5558091"/>
            <a:chExt cx="357505" cy="381635"/>
          </a:xfrm>
        </p:grpSpPr>
        <p:sp>
          <p:nvSpPr>
            <p:cNvPr id="13" name="object 13"/>
            <p:cNvSpPr/>
            <p:nvPr/>
          </p:nvSpPr>
          <p:spPr>
            <a:xfrm>
              <a:off x="3197732" y="5566028"/>
              <a:ext cx="341630" cy="365760"/>
            </a:xfrm>
            <a:custGeom>
              <a:avLst/>
              <a:gdLst/>
              <a:ahLst/>
              <a:cxnLst/>
              <a:rect l="l" t="t" r="r" b="b"/>
              <a:pathLst>
                <a:path w="341629" h="365760">
                  <a:moveTo>
                    <a:pt x="170688" y="0"/>
                  </a:moveTo>
                  <a:lnTo>
                    <a:pt x="170688" y="91440"/>
                  </a:lnTo>
                  <a:lnTo>
                    <a:pt x="0" y="91440"/>
                  </a:lnTo>
                  <a:lnTo>
                    <a:pt x="0" y="274320"/>
                  </a:lnTo>
                  <a:lnTo>
                    <a:pt x="170688" y="274320"/>
                  </a:lnTo>
                  <a:lnTo>
                    <a:pt x="170688" y="365760"/>
                  </a:lnTo>
                  <a:lnTo>
                    <a:pt x="341376" y="182880"/>
                  </a:lnTo>
                  <a:lnTo>
                    <a:pt x="17068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3197732" y="5566028"/>
              <a:ext cx="341630" cy="365760"/>
            </a:xfrm>
            <a:custGeom>
              <a:avLst/>
              <a:gdLst/>
              <a:ahLst/>
              <a:cxnLst/>
              <a:rect l="l" t="t" r="r" b="b"/>
              <a:pathLst>
                <a:path w="341629" h="365760">
                  <a:moveTo>
                    <a:pt x="0" y="91440"/>
                  </a:moveTo>
                  <a:lnTo>
                    <a:pt x="170688" y="91440"/>
                  </a:lnTo>
                  <a:lnTo>
                    <a:pt x="170688" y="0"/>
                  </a:lnTo>
                  <a:lnTo>
                    <a:pt x="341376" y="182880"/>
                  </a:lnTo>
                  <a:lnTo>
                    <a:pt x="170688" y="365760"/>
                  </a:lnTo>
                  <a:lnTo>
                    <a:pt x="170688" y="274320"/>
                  </a:lnTo>
                  <a:lnTo>
                    <a:pt x="0" y="274320"/>
                  </a:lnTo>
                  <a:lnTo>
                    <a:pt x="0" y="91440"/>
                  </a:lnTo>
                  <a:close/>
                </a:path>
              </a:pathLst>
            </a:custGeom>
            <a:ln w="15874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" name="object 15"/>
          <p:cNvGrpSpPr/>
          <p:nvPr/>
        </p:nvGrpSpPr>
        <p:grpSpPr>
          <a:xfrm>
            <a:off x="5673153" y="5580189"/>
            <a:ext cx="357505" cy="381635"/>
            <a:chOff x="5673153" y="5580189"/>
            <a:chExt cx="357505" cy="381635"/>
          </a:xfrm>
        </p:grpSpPr>
        <p:sp>
          <p:nvSpPr>
            <p:cNvPr id="16" name="object 16"/>
            <p:cNvSpPr/>
            <p:nvPr/>
          </p:nvSpPr>
          <p:spPr>
            <a:xfrm>
              <a:off x="5681090" y="5588127"/>
              <a:ext cx="341630" cy="365760"/>
            </a:xfrm>
            <a:custGeom>
              <a:avLst/>
              <a:gdLst/>
              <a:ahLst/>
              <a:cxnLst/>
              <a:rect l="l" t="t" r="r" b="b"/>
              <a:pathLst>
                <a:path w="341629" h="365760">
                  <a:moveTo>
                    <a:pt x="170688" y="0"/>
                  </a:moveTo>
                  <a:lnTo>
                    <a:pt x="170688" y="91440"/>
                  </a:lnTo>
                  <a:lnTo>
                    <a:pt x="0" y="91440"/>
                  </a:lnTo>
                  <a:lnTo>
                    <a:pt x="0" y="274320"/>
                  </a:lnTo>
                  <a:lnTo>
                    <a:pt x="170688" y="274320"/>
                  </a:lnTo>
                  <a:lnTo>
                    <a:pt x="170688" y="365760"/>
                  </a:lnTo>
                  <a:lnTo>
                    <a:pt x="341376" y="182880"/>
                  </a:lnTo>
                  <a:lnTo>
                    <a:pt x="17068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5681090" y="5588127"/>
              <a:ext cx="341630" cy="365760"/>
            </a:xfrm>
            <a:custGeom>
              <a:avLst/>
              <a:gdLst/>
              <a:ahLst/>
              <a:cxnLst/>
              <a:rect l="l" t="t" r="r" b="b"/>
              <a:pathLst>
                <a:path w="341629" h="365760">
                  <a:moveTo>
                    <a:pt x="0" y="91440"/>
                  </a:moveTo>
                  <a:lnTo>
                    <a:pt x="170688" y="91440"/>
                  </a:lnTo>
                  <a:lnTo>
                    <a:pt x="170688" y="0"/>
                  </a:lnTo>
                  <a:lnTo>
                    <a:pt x="341376" y="182880"/>
                  </a:lnTo>
                  <a:lnTo>
                    <a:pt x="170688" y="365760"/>
                  </a:lnTo>
                  <a:lnTo>
                    <a:pt x="170688" y="274320"/>
                  </a:lnTo>
                  <a:lnTo>
                    <a:pt x="0" y="274320"/>
                  </a:lnTo>
                  <a:lnTo>
                    <a:pt x="0" y="91440"/>
                  </a:lnTo>
                  <a:close/>
                </a:path>
              </a:pathLst>
            </a:custGeom>
            <a:ln w="15874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24</a:t>
            </a: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2887345" cy="3383279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Listas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Pilas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Colas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Árboles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Recursividad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28</a:t>
            </a:r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37236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Á</a:t>
            </a:r>
            <a:r>
              <a:rPr dirty="0" spc="-75"/>
              <a:t>r</a:t>
            </a:r>
            <a:r>
              <a:rPr dirty="0" spc="-95"/>
              <a:t>bo</a:t>
            </a:r>
            <a:r>
              <a:rPr dirty="0" spc="-70"/>
              <a:t>l</a:t>
            </a:r>
            <a:r>
              <a:rPr dirty="0" spc="-100"/>
              <a:t>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905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662940" algn="l"/>
                <a:tab pos="1554480" algn="l"/>
                <a:tab pos="2049145" algn="l"/>
                <a:tab pos="3342640" algn="l"/>
                <a:tab pos="3865245" algn="l"/>
                <a:tab pos="5123180" algn="l"/>
                <a:tab pos="5584190" algn="l"/>
                <a:tab pos="6346190" algn="l"/>
                <a:tab pos="6734809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á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ct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4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q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enan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odos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45">
                <a:solidFill>
                  <a:srgbClr val="3E3E3E"/>
                </a:solidFill>
                <a:latin typeface="Calibri"/>
                <a:cs typeface="Calibri"/>
              </a:rPr>
              <a:t>f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 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jerárquica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lineal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2748118"/>
            <a:ext cx="3315970" cy="2370455"/>
          </a:xfrm>
          <a:prstGeom prst="rect">
            <a:avLst/>
          </a:prstGeom>
        </p:spPr>
        <p:txBody>
          <a:bodyPr wrap="square" lIns="0" tIns="7175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56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Tipos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nodos:</a:t>
            </a:r>
            <a:endParaRPr sz="2000">
              <a:latin typeface="Calibri"/>
              <a:cs typeface="Calibri"/>
            </a:endParaRPr>
          </a:p>
          <a:p>
            <a:pPr algn="just" lvl="1" marL="553720" marR="5715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54355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Raíz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primer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nodo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Árbol. Solo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haber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uno</a:t>
            </a:r>
            <a:endParaRPr sz="1600">
              <a:latin typeface="Calibri"/>
              <a:cs typeface="Calibri"/>
            </a:endParaRPr>
          </a:p>
          <a:p>
            <a:pPr algn="just" lvl="1" marL="554355" marR="5080" indent="-183515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54355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Rama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 nodos que no son la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raíz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además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al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menos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hijo</a:t>
            </a:r>
            <a:endParaRPr sz="1600">
              <a:latin typeface="Calibri"/>
              <a:cs typeface="Calibri"/>
            </a:endParaRPr>
          </a:p>
          <a:p>
            <a:pPr algn="just" lvl="1" marL="554355" marR="5715" indent="-183515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54355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Hoja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nodos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no tienen hijos,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siempre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encuentran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extremos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la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661979" y="2830131"/>
            <a:ext cx="2175510" cy="3162935"/>
            <a:chOff x="4661979" y="2830131"/>
            <a:chExt cx="2175510" cy="3162935"/>
          </a:xfrm>
        </p:grpSpPr>
        <p:sp>
          <p:nvSpPr>
            <p:cNvPr id="7" name="object 7"/>
            <p:cNvSpPr/>
            <p:nvPr/>
          </p:nvSpPr>
          <p:spPr>
            <a:xfrm>
              <a:off x="5749670" y="2838069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270129" y="0"/>
                  </a:moveTo>
                  <a:lnTo>
                    <a:pt x="221573" y="4352"/>
                  </a:lnTo>
                  <a:lnTo>
                    <a:pt x="175872" y="16900"/>
                  </a:lnTo>
                  <a:lnTo>
                    <a:pt x="133790" y="36880"/>
                  </a:lnTo>
                  <a:lnTo>
                    <a:pt x="96088" y="63531"/>
                  </a:lnTo>
                  <a:lnTo>
                    <a:pt x="63531" y="96088"/>
                  </a:lnTo>
                  <a:lnTo>
                    <a:pt x="36880" y="133790"/>
                  </a:lnTo>
                  <a:lnTo>
                    <a:pt x="16900" y="175872"/>
                  </a:lnTo>
                  <a:lnTo>
                    <a:pt x="4352" y="221573"/>
                  </a:lnTo>
                  <a:lnTo>
                    <a:pt x="0" y="270128"/>
                  </a:lnTo>
                  <a:lnTo>
                    <a:pt x="4352" y="318684"/>
                  </a:lnTo>
                  <a:lnTo>
                    <a:pt x="16900" y="364385"/>
                  </a:lnTo>
                  <a:lnTo>
                    <a:pt x="36880" y="406467"/>
                  </a:lnTo>
                  <a:lnTo>
                    <a:pt x="63531" y="444169"/>
                  </a:lnTo>
                  <a:lnTo>
                    <a:pt x="96088" y="476726"/>
                  </a:lnTo>
                  <a:lnTo>
                    <a:pt x="133790" y="503377"/>
                  </a:lnTo>
                  <a:lnTo>
                    <a:pt x="175872" y="523357"/>
                  </a:lnTo>
                  <a:lnTo>
                    <a:pt x="221573" y="535905"/>
                  </a:lnTo>
                  <a:lnTo>
                    <a:pt x="270129" y="540257"/>
                  </a:lnTo>
                  <a:lnTo>
                    <a:pt x="318684" y="535905"/>
                  </a:lnTo>
                  <a:lnTo>
                    <a:pt x="364385" y="523357"/>
                  </a:lnTo>
                  <a:lnTo>
                    <a:pt x="406467" y="503377"/>
                  </a:lnTo>
                  <a:lnTo>
                    <a:pt x="444169" y="476726"/>
                  </a:lnTo>
                  <a:lnTo>
                    <a:pt x="476726" y="444169"/>
                  </a:lnTo>
                  <a:lnTo>
                    <a:pt x="503377" y="406467"/>
                  </a:lnTo>
                  <a:lnTo>
                    <a:pt x="523357" y="364385"/>
                  </a:lnTo>
                  <a:lnTo>
                    <a:pt x="535905" y="318684"/>
                  </a:lnTo>
                  <a:lnTo>
                    <a:pt x="540258" y="270128"/>
                  </a:lnTo>
                  <a:lnTo>
                    <a:pt x="535905" y="221573"/>
                  </a:lnTo>
                  <a:lnTo>
                    <a:pt x="523357" y="175872"/>
                  </a:lnTo>
                  <a:lnTo>
                    <a:pt x="503377" y="133790"/>
                  </a:lnTo>
                  <a:lnTo>
                    <a:pt x="476726" y="96088"/>
                  </a:lnTo>
                  <a:lnTo>
                    <a:pt x="444169" y="63531"/>
                  </a:lnTo>
                  <a:lnTo>
                    <a:pt x="406467" y="36880"/>
                  </a:lnTo>
                  <a:lnTo>
                    <a:pt x="364385" y="16900"/>
                  </a:lnTo>
                  <a:lnTo>
                    <a:pt x="318684" y="4352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5749670" y="2838069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0" y="270128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8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7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209412" y="4139565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270129" y="0"/>
                  </a:moveTo>
                  <a:lnTo>
                    <a:pt x="221573" y="4352"/>
                  </a:lnTo>
                  <a:lnTo>
                    <a:pt x="175872" y="16900"/>
                  </a:lnTo>
                  <a:lnTo>
                    <a:pt x="133790" y="36880"/>
                  </a:lnTo>
                  <a:lnTo>
                    <a:pt x="96088" y="63531"/>
                  </a:lnTo>
                  <a:lnTo>
                    <a:pt x="63531" y="96088"/>
                  </a:lnTo>
                  <a:lnTo>
                    <a:pt x="36880" y="133790"/>
                  </a:lnTo>
                  <a:lnTo>
                    <a:pt x="16900" y="175872"/>
                  </a:lnTo>
                  <a:lnTo>
                    <a:pt x="4352" y="221573"/>
                  </a:lnTo>
                  <a:lnTo>
                    <a:pt x="0" y="270129"/>
                  </a:lnTo>
                  <a:lnTo>
                    <a:pt x="4352" y="318684"/>
                  </a:lnTo>
                  <a:lnTo>
                    <a:pt x="16900" y="364385"/>
                  </a:lnTo>
                  <a:lnTo>
                    <a:pt x="36880" y="406467"/>
                  </a:lnTo>
                  <a:lnTo>
                    <a:pt x="63531" y="444169"/>
                  </a:lnTo>
                  <a:lnTo>
                    <a:pt x="96088" y="476726"/>
                  </a:lnTo>
                  <a:lnTo>
                    <a:pt x="133790" y="503377"/>
                  </a:lnTo>
                  <a:lnTo>
                    <a:pt x="175872" y="523357"/>
                  </a:lnTo>
                  <a:lnTo>
                    <a:pt x="221573" y="535905"/>
                  </a:lnTo>
                  <a:lnTo>
                    <a:pt x="270129" y="540258"/>
                  </a:lnTo>
                  <a:lnTo>
                    <a:pt x="318684" y="535905"/>
                  </a:lnTo>
                  <a:lnTo>
                    <a:pt x="364385" y="523357"/>
                  </a:lnTo>
                  <a:lnTo>
                    <a:pt x="406467" y="503377"/>
                  </a:lnTo>
                  <a:lnTo>
                    <a:pt x="444169" y="476726"/>
                  </a:lnTo>
                  <a:lnTo>
                    <a:pt x="476726" y="444169"/>
                  </a:lnTo>
                  <a:lnTo>
                    <a:pt x="503377" y="406467"/>
                  </a:lnTo>
                  <a:lnTo>
                    <a:pt x="523357" y="364385"/>
                  </a:lnTo>
                  <a:lnTo>
                    <a:pt x="535905" y="318684"/>
                  </a:lnTo>
                  <a:lnTo>
                    <a:pt x="540258" y="270129"/>
                  </a:lnTo>
                  <a:lnTo>
                    <a:pt x="535905" y="221573"/>
                  </a:lnTo>
                  <a:lnTo>
                    <a:pt x="523357" y="175872"/>
                  </a:lnTo>
                  <a:lnTo>
                    <a:pt x="503377" y="133790"/>
                  </a:lnTo>
                  <a:lnTo>
                    <a:pt x="476726" y="96088"/>
                  </a:lnTo>
                  <a:lnTo>
                    <a:pt x="444169" y="63531"/>
                  </a:lnTo>
                  <a:lnTo>
                    <a:pt x="406467" y="36880"/>
                  </a:lnTo>
                  <a:lnTo>
                    <a:pt x="364385" y="16900"/>
                  </a:lnTo>
                  <a:lnTo>
                    <a:pt x="318684" y="4352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69240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209412" y="4139565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0" y="270129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9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8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520863" y="3377945"/>
              <a:ext cx="499109" cy="703580"/>
            </a:xfrm>
            <a:custGeom>
              <a:avLst/>
              <a:gdLst/>
              <a:ahLst/>
              <a:cxnLst/>
              <a:rect l="l" t="t" r="r" b="b"/>
              <a:pathLst>
                <a:path w="499110" h="703579">
                  <a:moveTo>
                    <a:pt x="498678" y="0"/>
                  </a:moveTo>
                  <a:lnTo>
                    <a:pt x="0" y="703364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79535" y="4044858"/>
              <a:ext cx="85090" cy="95250"/>
            </a:xfrm>
            <a:custGeom>
              <a:avLst/>
              <a:gdLst/>
              <a:ahLst/>
              <a:cxnLst/>
              <a:rect l="l" t="t" r="r" b="b"/>
              <a:pathLst>
                <a:path w="85089" h="95250">
                  <a:moveTo>
                    <a:pt x="14617" y="0"/>
                  </a:moveTo>
                  <a:lnTo>
                    <a:pt x="0" y="94729"/>
                  </a:lnTo>
                  <a:lnTo>
                    <a:pt x="84556" y="49580"/>
                  </a:lnTo>
                  <a:lnTo>
                    <a:pt x="14617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289928" y="4139565"/>
              <a:ext cx="539750" cy="540385"/>
            </a:xfrm>
            <a:custGeom>
              <a:avLst/>
              <a:gdLst/>
              <a:ahLst/>
              <a:cxnLst/>
              <a:rect l="l" t="t" r="r" b="b"/>
              <a:pathLst>
                <a:path w="539750" h="540385">
                  <a:moveTo>
                    <a:pt x="269748" y="0"/>
                  </a:moveTo>
                  <a:lnTo>
                    <a:pt x="221258" y="4352"/>
                  </a:lnTo>
                  <a:lnTo>
                    <a:pt x="175621" y="16900"/>
                  </a:lnTo>
                  <a:lnTo>
                    <a:pt x="133598" y="36880"/>
                  </a:lnTo>
                  <a:lnTo>
                    <a:pt x="95950" y="63531"/>
                  </a:lnTo>
                  <a:lnTo>
                    <a:pt x="63439" y="96088"/>
                  </a:lnTo>
                  <a:lnTo>
                    <a:pt x="36827" y="133790"/>
                  </a:lnTo>
                  <a:lnTo>
                    <a:pt x="16875" y="175872"/>
                  </a:lnTo>
                  <a:lnTo>
                    <a:pt x="4345" y="221573"/>
                  </a:lnTo>
                  <a:lnTo>
                    <a:pt x="0" y="270129"/>
                  </a:lnTo>
                  <a:lnTo>
                    <a:pt x="4345" y="318684"/>
                  </a:lnTo>
                  <a:lnTo>
                    <a:pt x="16875" y="364385"/>
                  </a:lnTo>
                  <a:lnTo>
                    <a:pt x="36827" y="406467"/>
                  </a:lnTo>
                  <a:lnTo>
                    <a:pt x="63439" y="444169"/>
                  </a:lnTo>
                  <a:lnTo>
                    <a:pt x="95950" y="476726"/>
                  </a:lnTo>
                  <a:lnTo>
                    <a:pt x="133598" y="503377"/>
                  </a:lnTo>
                  <a:lnTo>
                    <a:pt x="175621" y="523357"/>
                  </a:lnTo>
                  <a:lnTo>
                    <a:pt x="221258" y="535905"/>
                  </a:lnTo>
                  <a:lnTo>
                    <a:pt x="269748" y="540258"/>
                  </a:lnTo>
                  <a:lnTo>
                    <a:pt x="318237" y="535905"/>
                  </a:lnTo>
                  <a:lnTo>
                    <a:pt x="363874" y="523357"/>
                  </a:lnTo>
                  <a:lnTo>
                    <a:pt x="405897" y="503377"/>
                  </a:lnTo>
                  <a:lnTo>
                    <a:pt x="443545" y="476726"/>
                  </a:lnTo>
                  <a:lnTo>
                    <a:pt x="476056" y="444169"/>
                  </a:lnTo>
                  <a:lnTo>
                    <a:pt x="502668" y="406467"/>
                  </a:lnTo>
                  <a:lnTo>
                    <a:pt x="522620" y="364385"/>
                  </a:lnTo>
                  <a:lnTo>
                    <a:pt x="535150" y="318684"/>
                  </a:lnTo>
                  <a:lnTo>
                    <a:pt x="539496" y="270129"/>
                  </a:lnTo>
                  <a:lnTo>
                    <a:pt x="535150" y="221573"/>
                  </a:lnTo>
                  <a:lnTo>
                    <a:pt x="522620" y="175872"/>
                  </a:lnTo>
                  <a:lnTo>
                    <a:pt x="502668" y="133790"/>
                  </a:lnTo>
                  <a:lnTo>
                    <a:pt x="476056" y="96088"/>
                  </a:lnTo>
                  <a:lnTo>
                    <a:pt x="443545" y="63531"/>
                  </a:lnTo>
                  <a:lnTo>
                    <a:pt x="405897" y="36880"/>
                  </a:lnTo>
                  <a:lnTo>
                    <a:pt x="363874" y="16900"/>
                  </a:lnTo>
                  <a:lnTo>
                    <a:pt x="318237" y="4352"/>
                  </a:lnTo>
                  <a:lnTo>
                    <a:pt x="269748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6289928" y="4139565"/>
              <a:ext cx="539750" cy="540385"/>
            </a:xfrm>
            <a:custGeom>
              <a:avLst/>
              <a:gdLst/>
              <a:ahLst/>
              <a:cxnLst/>
              <a:rect l="l" t="t" r="r" b="b"/>
              <a:pathLst>
                <a:path w="539750" h="540385">
                  <a:moveTo>
                    <a:pt x="0" y="270129"/>
                  </a:moveTo>
                  <a:lnTo>
                    <a:pt x="4345" y="221573"/>
                  </a:lnTo>
                  <a:lnTo>
                    <a:pt x="16875" y="175872"/>
                  </a:lnTo>
                  <a:lnTo>
                    <a:pt x="36827" y="133790"/>
                  </a:lnTo>
                  <a:lnTo>
                    <a:pt x="63439" y="96088"/>
                  </a:lnTo>
                  <a:lnTo>
                    <a:pt x="95950" y="63531"/>
                  </a:lnTo>
                  <a:lnTo>
                    <a:pt x="133598" y="36880"/>
                  </a:lnTo>
                  <a:lnTo>
                    <a:pt x="175621" y="16900"/>
                  </a:lnTo>
                  <a:lnTo>
                    <a:pt x="221258" y="4352"/>
                  </a:lnTo>
                  <a:lnTo>
                    <a:pt x="269748" y="0"/>
                  </a:lnTo>
                  <a:lnTo>
                    <a:pt x="318237" y="4352"/>
                  </a:lnTo>
                  <a:lnTo>
                    <a:pt x="363874" y="16900"/>
                  </a:lnTo>
                  <a:lnTo>
                    <a:pt x="405897" y="36880"/>
                  </a:lnTo>
                  <a:lnTo>
                    <a:pt x="443545" y="63531"/>
                  </a:lnTo>
                  <a:lnTo>
                    <a:pt x="476056" y="96088"/>
                  </a:lnTo>
                  <a:lnTo>
                    <a:pt x="502668" y="133790"/>
                  </a:lnTo>
                  <a:lnTo>
                    <a:pt x="522620" y="175872"/>
                  </a:lnTo>
                  <a:lnTo>
                    <a:pt x="535150" y="221573"/>
                  </a:lnTo>
                  <a:lnTo>
                    <a:pt x="539496" y="270129"/>
                  </a:lnTo>
                  <a:lnTo>
                    <a:pt x="535150" y="318684"/>
                  </a:lnTo>
                  <a:lnTo>
                    <a:pt x="522620" y="364385"/>
                  </a:lnTo>
                  <a:lnTo>
                    <a:pt x="502668" y="406467"/>
                  </a:lnTo>
                  <a:lnTo>
                    <a:pt x="476056" y="444169"/>
                  </a:lnTo>
                  <a:lnTo>
                    <a:pt x="443545" y="476726"/>
                  </a:lnTo>
                  <a:lnTo>
                    <a:pt x="405897" y="503377"/>
                  </a:lnTo>
                  <a:lnTo>
                    <a:pt x="363874" y="523357"/>
                  </a:lnTo>
                  <a:lnTo>
                    <a:pt x="318237" y="535905"/>
                  </a:lnTo>
                  <a:lnTo>
                    <a:pt x="269748" y="540258"/>
                  </a:lnTo>
                  <a:lnTo>
                    <a:pt x="221258" y="535905"/>
                  </a:lnTo>
                  <a:lnTo>
                    <a:pt x="175621" y="523357"/>
                  </a:lnTo>
                  <a:lnTo>
                    <a:pt x="133598" y="503377"/>
                  </a:lnTo>
                  <a:lnTo>
                    <a:pt x="95950" y="476726"/>
                  </a:lnTo>
                  <a:lnTo>
                    <a:pt x="63439" y="444169"/>
                  </a:lnTo>
                  <a:lnTo>
                    <a:pt x="36827" y="406467"/>
                  </a:lnTo>
                  <a:lnTo>
                    <a:pt x="16875" y="364385"/>
                  </a:lnTo>
                  <a:lnTo>
                    <a:pt x="4345" y="318684"/>
                  </a:lnTo>
                  <a:lnTo>
                    <a:pt x="0" y="2701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6019037" y="3377945"/>
              <a:ext cx="499109" cy="703580"/>
            </a:xfrm>
            <a:custGeom>
              <a:avLst/>
              <a:gdLst/>
              <a:ahLst/>
              <a:cxnLst/>
              <a:rect l="l" t="t" r="r" b="b"/>
              <a:pathLst>
                <a:path w="499109" h="703579">
                  <a:moveTo>
                    <a:pt x="0" y="0"/>
                  </a:moveTo>
                  <a:lnTo>
                    <a:pt x="498678" y="703364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6474487" y="4044858"/>
              <a:ext cx="85090" cy="95250"/>
            </a:xfrm>
            <a:custGeom>
              <a:avLst/>
              <a:gdLst/>
              <a:ahLst/>
              <a:cxnLst/>
              <a:rect l="l" t="t" r="r" b="b"/>
              <a:pathLst>
                <a:path w="85090" h="95250">
                  <a:moveTo>
                    <a:pt x="69938" y="0"/>
                  </a:moveTo>
                  <a:lnTo>
                    <a:pt x="0" y="49580"/>
                  </a:lnTo>
                  <a:lnTo>
                    <a:pt x="84556" y="94729"/>
                  </a:lnTo>
                  <a:lnTo>
                    <a:pt x="6993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4669916" y="5444870"/>
              <a:ext cx="539750" cy="540385"/>
            </a:xfrm>
            <a:custGeom>
              <a:avLst/>
              <a:gdLst/>
              <a:ahLst/>
              <a:cxnLst/>
              <a:rect l="l" t="t" r="r" b="b"/>
              <a:pathLst>
                <a:path w="539750" h="540385">
                  <a:moveTo>
                    <a:pt x="269748" y="0"/>
                  </a:moveTo>
                  <a:lnTo>
                    <a:pt x="221258" y="4352"/>
                  </a:lnTo>
                  <a:lnTo>
                    <a:pt x="175621" y="16900"/>
                  </a:lnTo>
                  <a:lnTo>
                    <a:pt x="133598" y="36880"/>
                  </a:lnTo>
                  <a:lnTo>
                    <a:pt x="95950" y="63531"/>
                  </a:lnTo>
                  <a:lnTo>
                    <a:pt x="63439" y="96088"/>
                  </a:lnTo>
                  <a:lnTo>
                    <a:pt x="36827" y="133790"/>
                  </a:lnTo>
                  <a:lnTo>
                    <a:pt x="16875" y="175872"/>
                  </a:lnTo>
                  <a:lnTo>
                    <a:pt x="4345" y="221573"/>
                  </a:lnTo>
                  <a:lnTo>
                    <a:pt x="0" y="270128"/>
                  </a:lnTo>
                  <a:lnTo>
                    <a:pt x="4345" y="318684"/>
                  </a:lnTo>
                  <a:lnTo>
                    <a:pt x="16875" y="364385"/>
                  </a:lnTo>
                  <a:lnTo>
                    <a:pt x="36827" y="406467"/>
                  </a:lnTo>
                  <a:lnTo>
                    <a:pt x="63439" y="444169"/>
                  </a:lnTo>
                  <a:lnTo>
                    <a:pt x="95950" y="476726"/>
                  </a:lnTo>
                  <a:lnTo>
                    <a:pt x="133598" y="503377"/>
                  </a:lnTo>
                  <a:lnTo>
                    <a:pt x="175621" y="523357"/>
                  </a:lnTo>
                  <a:lnTo>
                    <a:pt x="221258" y="535905"/>
                  </a:lnTo>
                  <a:lnTo>
                    <a:pt x="269748" y="540257"/>
                  </a:lnTo>
                  <a:lnTo>
                    <a:pt x="318237" y="535905"/>
                  </a:lnTo>
                  <a:lnTo>
                    <a:pt x="363874" y="523357"/>
                  </a:lnTo>
                  <a:lnTo>
                    <a:pt x="405897" y="503377"/>
                  </a:lnTo>
                  <a:lnTo>
                    <a:pt x="443545" y="476726"/>
                  </a:lnTo>
                  <a:lnTo>
                    <a:pt x="476056" y="444169"/>
                  </a:lnTo>
                  <a:lnTo>
                    <a:pt x="502668" y="406467"/>
                  </a:lnTo>
                  <a:lnTo>
                    <a:pt x="522620" y="364385"/>
                  </a:lnTo>
                  <a:lnTo>
                    <a:pt x="535150" y="318684"/>
                  </a:lnTo>
                  <a:lnTo>
                    <a:pt x="539496" y="270128"/>
                  </a:lnTo>
                  <a:lnTo>
                    <a:pt x="535150" y="221573"/>
                  </a:lnTo>
                  <a:lnTo>
                    <a:pt x="522620" y="175872"/>
                  </a:lnTo>
                  <a:lnTo>
                    <a:pt x="502668" y="133790"/>
                  </a:lnTo>
                  <a:lnTo>
                    <a:pt x="476056" y="96088"/>
                  </a:lnTo>
                  <a:lnTo>
                    <a:pt x="443545" y="63531"/>
                  </a:lnTo>
                  <a:lnTo>
                    <a:pt x="405897" y="36880"/>
                  </a:lnTo>
                  <a:lnTo>
                    <a:pt x="363874" y="16900"/>
                  </a:lnTo>
                  <a:lnTo>
                    <a:pt x="318237" y="4352"/>
                  </a:lnTo>
                  <a:lnTo>
                    <a:pt x="269748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4669916" y="5444870"/>
              <a:ext cx="539750" cy="540385"/>
            </a:xfrm>
            <a:custGeom>
              <a:avLst/>
              <a:gdLst/>
              <a:ahLst/>
              <a:cxnLst/>
              <a:rect l="l" t="t" r="r" b="b"/>
              <a:pathLst>
                <a:path w="539750" h="540385">
                  <a:moveTo>
                    <a:pt x="0" y="270128"/>
                  </a:moveTo>
                  <a:lnTo>
                    <a:pt x="4345" y="221573"/>
                  </a:lnTo>
                  <a:lnTo>
                    <a:pt x="16875" y="175872"/>
                  </a:lnTo>
                  <a:lnTo>
                    <a:pt x="36827" y="133790"/>
                  </a:lnTo>
                  <a:lnTo>
                    <a:pt x="63439" y="96088"/>
                  </a:lnTo>
                  <a:lnTo>
                    <a:pt x="95950" y="63531"/>
                  </a:lnTo>
                  <a:lnTo>
                    <a:pt x="133598" y="36880"/>
                  </a:lnTo>
                  <a:lnTo>
                    <a:pt x="175621" y="16900"/>
                  </a:lnTo>
                  <a:lnTo>
                    <a:pt x="221258" y="4352"/>
                  </a:lnTo>
                  <a:lnTo>
                    <a:pt x="269748" y="0"/>
                  </a:lnTo>
                  <a:lnTo>
                    <a:pt x="318237" y="4352"/>
                  </a:lnTo>
                  <a:lnTo>
                    <a:pt x="363874" y="16900"/>
                  </a:lnTo>
                  <a:lnTo>
                    <a:pt x="405897" y="36880"/>
                  </a:lnTo>
                  <a:lnTo>
                    <a:pt x="443545" y="63531"/>
                  </a:lnTo>
                  <a:lnTo>
                    <a:pt x="476056" y="96088"/>
                  </a:lnTo>
                  <a:lnTo>
                    <a:pt x="502668" y="133790"/>
                  </a:lnTo>
                  <a:lnTo>
                    <a:pt x="522620" y="175872"/>
                  </a:lnTo>
                  <a:lnTo>
                    <a:pt x="535150" y="221573"/>
                  </a:lnTo>
                  <a:lnTo>
                    <a:pt x="539496" y="270128"/>
                  </a:lnTo>
                  <a:lnTo>
                    <a:pt x="535150" y="318684"/>
                  </a:lnTo>
                  <a:lnTo>
                    <a:pt x="522620" y="364385"/>
                  </a:lnTo>
                  <a:lnTo>
                    <a:pt x="502668" y="406467"/>
                  </a:lnTo>
                  <a:lnTo>
                    <a:pt x="476056" y="444169"/>
                  </a:lnTo>
                  <a:lnTo>
                    <a:pt x="443545" y="476726"/>
                  </a:lnTo>
                  <a:lnTo>
                    <a:pt x="405897" y="503377"/>
                  </a:lnTo>
                  <a:lnTo>
                    <a:pt x="363874" y="523357"/>
                  </a:lnTo>
                  <a:lnTo>
                    <a:pt x="318237" y="535905"/>
                  </a:lnTo>
                  <a:lnTo>
                    <a:pt x="269748" y="540257"/>
                  </a:lnTo>
                  <a:lnTo>
                    <a:pt x="221258" y="535905"/>
                  </a:lnTo>
                  <a:lnTo>
                    <a:pt x="175621" y="523357"/>
                  </a:lnTo>
                  <a:lnTo>
                    <a:pt x="133598" y="503377"/>
                  </a:lnTo>
                  <a:lnTo>
                    <a:pt x="95950" y="476726"/>
                  </a:lnTo>
                  <a:lnTo>
                    <a:pt x="63439" y="444169"/>
                  </a:lnTo>
                  <a:lnTo>
                    <a:pt x="36827" y="406467"/>
                  </a:lnTo>
                  <a:lnTo>
                    <a:pt x="16875" y="364385"/>
                  </a:lnTo>
                  <a:lnTo>
                    <a:pt x="4345" y="318684"/>
                  </a:lnTo>
                  <a:lnTo>
                    <a:pt x="0" y="27012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980466" y="4679442"/>
              <a:ext cx="499109" cy="707390"/>
            </a:xfrm>
            <a:custGeom>
              <a:avLst/>
              <a:gdLst/>
              <a:ahLst/>
              <a:cxnLst/>
              <a:rect l="l" t="t" r="r" b="b"/>
              <a:pathLst>
                <a:path w="499110" h="707389">
                  <a:moveTo>
                    <a:pt x="498817" y="0"/>
                  </a:moveTo>
                  <a:lnTo>
                    <a:pt x="0" y="70686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4939282" y="5349922"/>
              <a:ext cx="84455" cy="95250"/>
            </a:xfrm>
            <a:custGeom>
              <a:avLst/>
              <a:gdLst/>
              <a:ahLst/>
              <a:cxnLst/>
              <a:rect l="l" t="t" r="r" b="b"/>
              <a:pathLst>
                <a:path w="84454" h="95250">
                  <a:moveTo>
                    <a:pt x="14401" y="0"/>
                  </a:moveTo>
                  <a:lnTo>
                    <a:pt x="0" y="94754"/>
                  </a:lnTo>
                  <a:lnTo>
                    <a:pt x="84442" y="49428"/>
                  </a:lnTo>
                  <a:lnTo>
                    <a:pt x="1440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5749670" y="5444870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270129" y="0"/>
                  </a:moveTo>
                  <a:lnTo>
                    <a:pt x="221573" y="4352"/>
                  </a:lnTo>
                  <a:lnTo>
                    <a:pt x="175872" y="16900"/>
                  </a:lnTo>
                  <a:lnTo>
                    <a:pt x="133790" y="36880"/>
                  </a:lnTo>
                  <a:lnTo>
                    <a:pt x="96088" y="63531"/>
                  </a:lnTo>
                  <a:lnTo>
                    <a:pt x="63531" y="96088"/>
                  </a:lnTo>
                  <a:lnTo>
                    <a:pt x="36880" y="133790"/>
                  </a:lnTo>
                  <a:lnTo>
                    <a:pt x="16900" y="175872"/>
                  </a:lnTo>
                  <a:lnTo>
                    <a:pt x="4352" y="221573"/>
                  </a:lnTo>
                  <a:lnTo>
                    <a:pt x="0" y="270128"/>
                  </a:lnTo>
                  <a:lnTo>
                    <a:pt x="4352" y="318684"/>
                  </a:lnTo>
                  <a:lnTo>
                    <a:pt x="16900" y="364385"/>
                  </a:lnTo>
                  <a:lnTo>
                    <a:pt x="36880" y="406467"/>
                  </a:lnTo>
                  <a:lnTo>
                    <a:pt x="63531" y="444169"/>
                  </a:lnTo>
                  <a:lnTo>
                    <a:pt x="96088" y="476726"/>
                  </a:lnTo>
                  <a:lnTo>
                    <a:pt x="133790" y="503377"/>
                  </a:lnTo>
                  <a:lnTo>
                    <a:pt x="175872" y="523357"/>
                  </a:lnTo>
                  <a:lnTo>
                    <a:pt x="221573" y="535905"/>
                  </a:lnTo>
                  <a:lnTo>
                    <a:pt x="270129" y="540257"/>
                  </a:lnTo>
                  <a:lnTo>
                    <a:pt x="318684" y="535905"/>
                  </a:lnTo>
                  <a:lnTo>
                    <a:pt x="364385" y="523357"/>
                  </a:lnTo>
                  <a:lnTo>
                    <a:pt x="406467" y="503377"/>
                  </a:lnTo>
                  <a:lnTo>
                    <a:pt x="444169" y="476726"/>
                  </a:lnTo>
                  <a:lnTo>
                    <a:pt x="476726" y="444169"/>
                  </a:lnTo>
                  <a:lnTo>
                    <a:pt x="503377" y="406467"/>
                  </a:lnTo>
                  <a:lnTo>
                    <a:pt x="523357" y="364385"/>
                  </a:lnTo>
                  <a:lnTo>
                    <a:pt x="535905" y="318684"/>
                  </a:lnTo>
                  <a:lnTo>
                    <a:pt x="540258" y="270128"/>
                  </a:lnTo>
                  <a:lnTo>
                    <a:pt x="535905" y="221573"/>
                  </a:lnTo>
                  <a:lnTo>
                    <a:pt x="523357" y="175872"/>
                  </a:lnTo>
                  <a:lnTo>
                    <a:pt x="503377" y="133790"/>
                  </a:lnTo>
                  <a:lnTo>
                    <a:pt x="476726" y="96088"/>
                  </a:lnTo>
                  <a:lnTo>
                    <a:pt x="444169" y="63531"/>
                  </a:lnTo>
                  <a:lnTo>
                    <a:pt x="406467" y="36880"/>
                  </a:lnTo>
                  <a:lnTo>
                    <a:pt x="364385" y="16900"/>
                  </a:lnTo>
                  <a:lnTo>
                    <a:pt x="318684" y="4352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5749670" y="5444870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0" y="270128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8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7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5479541" y="4679442"/>
              <a:ext cx="499109" cy="707390"/>
            </a:xfrm>
            <a:custGeom>
              <a:avLst/>
              <a:gdLst/>
              <a:ahLst/>
              <a:cxnLst/>
              <a:rect l="l" t="t" r="r" b="b"/>
              <a:pathLst>
                <a:path w="499110" h="707389">
                  <a:moveTo>
                    <a:pt x="0" y="0"/>
                  </a:moveTo>
                  <a:lnTo>
                    <a:pt x="498817" y="70686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5935101" y="5349922"/>
              <a:ext cx="84455" cy="95250"/>
            </a:xfrm>
            <a:custGeom>
              <a:avLst/>
              <a:gdLst/>
              <a:ahLst/>
              <a:cxnLst/>
              <a:rect l="l" t="t" r="r" b="b"/>
              <a:pathLst>
                <a:path w="84454" h="95250">
                  <a:moveTo>
                    <a:pt x="70040" y="0"/>
                  </a:moveTo>
                  <a:lnTo>
                    <a:pt x="0" y="49428"/>
                  </a:lnTo>
                  <a:lnTo>
                    <a:pt x="84442" y="94754"/>
                  </a:lnTo>
                  <a:lnTo>
                    <a:pt x="7004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" name="object 25"/>
          <p:cNvSpPr txBox="1"/>
          <p:nvPr/>
        </p:nvSpPr>
        <p:spPr>
          <a:xfrm>
            <a:off x="8073728" y="3639676"/>
            <a:ext cx="4025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Raíz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8100473" y="4236094"/>
            <a:ext cx="5524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Rama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089729" y="4832511"/>
            <a:ext cx="45275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H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>
                <a:latin typeface="Calibri"/>
                <a:cs typeface="Calibri"/>
              </a:rPr>
              <a:t>ja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7463853" y="3528123"/>
            <a:ext cx="555625" cy="1753235"/>
            <a:chOff x="7463853" y="3528123"/>
            <a:chExt cx="555625" cy="1753235"/>
          </a:xfrm>
        </p:grpSpPr>
        <p:sp>
          <p:nvSpPr>
            <p:cNvPr id="29" name="object 29"/>
            <p:cNvSpPr/>
            <p:nvPr/>
          </p:nvSpPr>
          <p:spPr>
            <a:xfrm>
              <a:off x="7471791" y="3536060"/>
              <a:ext cx="539750" cy="540385"/>
            </a:xfrm>
            <a:custGeom>
              <a:avLst/>
              <a:gdLst/>
              <a:ahLst/>
              <a:cxnLst/>
              <a:rect l="l" t="t" r="r" b="b"/>
              <a:pathLst>
                <a:path w="539750" h="540385">
                  <a:moveTo>
                    <a:pt x="269748" y="0"/>
                  </a:moveTo>
                  <a:lnTo>
                    <a:pt x="221258" y="4352"/>
                  </a:lnTo>
                  <a:lnTo>
                    <a:pt x="175621" y="16900"/>
                  </a:lnTo>
                  <a:lnTo>
                    <a:pt x="133598" y="36880"/>
                  </a:lnTo>
                  <a:lnTo>
                    <a:pt x="95950" y="63531"/>
                  </a:lnTo>
                  <a:lnTo>
                    <a:pt x="63439" y="96088"/>
                  </a:lnTo>
                  <a:lnTo>
                    <a:pt x="36827" y="133790"/>
                  </a:lnTo>
                  <a:lnTo>
                    <a:pt x="16875" y="175872"/>
                  </a:lnTo>
                  <a:lnTo>
                    <a:pt x="4345" y="221573"/>
                  </a:lnTo>
                  <a:lnTo>
                    <a:pt x="0" y="270128"/>
                  </a:lnTo>
                  <a:lnTo>
                    <a:pt x="4345" y="318684"/>
                  </a:lnTo>
                  <a:lnTo>
                    <a:pt x="16875" y="364385"/>
                  </a:lnTo>
                  <a:lnTo>
                    <a:pt x="36827" y="406467"/>
                  </a:lnTo>
                  <a:lnTo>
                    <a:pt x="63439" y="444169"/>
                  </a:lnTo>
                  <a:lnTo>
                    <a:pt x="95950" y="476726"/>
                  </a:lnTo>
                  <a:lnTo>
                    <a:pt x="133598" y="503377"/>
                  </a:lnTo>
                  <a:lnTo>
                    <a:pt x="175621" y="523357"/>
                  </a:lnTo>
                  <a:lnTo>
                    <a:pt x="221258" y="535905"/>
                  </a:lnTo>
                  <a:lnTo>
                    <a:pt x="269748" y="540257"/>
                  </a:lnTo>
                  <a:lnTo>
                    <a:pt x="318237" y="535905"/>
                  </a:lnTo>
                  <a:lnTo>
                    <a:pt x="363874" y="523357"/>
                  </a:lnTo>
                  <a:lnTo>
                    <a:pt x="405897" y="503377"/>
                  </a:lnTo>
                  <a:lnTo>
                    <a:pt x="443545" y="476726"/>
                  </a:lnTo>
                  <a:lnTo>
                    <a:pt x="476056" y="444169"/>
                  </a:lnTo>
                  <a:lnTo>
                    <a:pt x="502668" y="406467"/>
                  </a:lnTo>
                  <a:lnTo>
                    <a:pt x="522620" y="364385"/>
                  </a:lnTo>
                  <a:lnTo>
                    <a:pt x="535150" y="318684"/>
                  </a:lnTo>
                  <a:lnTo>
                    <a:pt x="539496" y="270128"/>
                  </a:lnTo>
                  <a:lnTo>
                    <a:pt x="535150" y="221573"/>
                  </a:lnTo>
                  <a:lnTo>
                    <a:pt x="522620" y="175872"/>
                  </a:lnTo>
                  <a:lnTo>
                    <a:pt x="502668" y="133790"/>
                  </a:lnTo>
                  <a:lnTo>
                    <a:pt x="476056" y="96088"/>
                  </a:lnTo>
                  <a:lnTo>
                    <a:pt x="443545" y="63531"/>
                  </a:lnTo>
                  <a:lnTo>
                    <a:pt x="405897" y="36880"/>
                  </a:lnTo>
                  <a:lnTo>
                    <a:pt x="363874" y="16900"/>
                  </a:lnTo>
                  <a:lnTo>
                    <a:pt x="318237" y="4352"/>
                  </a:lnTo>
                  <a:lnTo>
                    <a:pt x="26974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7471791" y="3536060"/>
              <a:ext cx="539750" cy="540385"/>
            </a:xfrm>
            <a:custGeom>
              <a:avLst/>
              <a:gdLst/>
              <a:ahLst/>
              <a:cxnLst/>
              <a:rect l="l" t="t" r="r" b="b"/>
              <a:pathLst>
                <a:path w="539750" h="540385">
                  <a:moveTo>
                    <a:pt x="0" y="270128"/>
                  </a:moveTo>
                  <a:lnTo>
                    <a:pt x="4345" y="221573"/>
                  </a:lnTo>
                  <a:lnTo>
                    <a:pt x="16875" y="175872"/>
                  </a:lnTo>
                  <a:lnTo>
                    <a:pt x="36827" y="133790"/>
                  </a:lnTo>
                  <a:lnTo>
                    <a:pt x="63439" y="96088"/>
                  </a:lnTo>
                  <a:lnTo>
                    <a:pt x="95950" y="63531"/>
                  </a:lnTo>
                  <a:lnTo>
                    <a:pt x="133598" y="36880"/>
                  </a:lnTo>
                  <a:lnTo>
                    <a:pt x="175621" y="16900"/>
                  </a:lnTo>
                  <a:lnTo>
                    <a:pt x="221258" y="4352"/>
                  </a:lnTo>
                  <a:lnTo>
                    <a:pt x="269748" y="0"/>
                  </a:lnTo>
                  <a:lnTo>
                    <a:pt x="318237" y="4352"/>
                  </a:lnTo>
                  <a:lnTo>
                    <a:pt x="363874" y="16900"/>
                  </a:lnTo>
                  <a:lnTo>
                    <a:pt x="405897" y="36880"/>
                  </a:lnTo>
                  <a:lnTo>
                    <a:pt x="443545" y="63531"/>
                  </a:lnTo>
                  <a:lnTo>
                    <a:pt x="476056" y="96088"/>
                  </a:lnTo>
                  <a:lnTo>
                    <a:pt x="502668" y="133790"/>
                  </a:lnTo>
                  <a:lnTo>
                    <a:pt x="522620" y="175872"/>
                  </a:lnTo>
                  <a:lnTo>
                    <a:pt x="535150" y="221573"/>
                  </a:lnTo>
                  <a:lnTo>
                    <a:pt x="539496" y="270128"/>
                  </a:lnTo>
                  <a:lnTo>
                    <a:pt x="535150" y="318684"/>
                  </a:lnTo>
                  <a:lnTo>
                    <a:pt x="522620" y="364385"/>
                  </a:lnTo>
                  <a:lnTo>
                    <a:pt x="502668" y="406467"/>
                  </a:lnTo>
                  <a:lnTo>
                    <a:pt x="476056" y="444169"/>
                  </a:lnTo>
                  <a:lnTo>
                    <a:pt x="443545" y="476726"/>
                  </a:lnTo>
                  <a:lnTo>
                    <a:pt x="405897" y="503377"/>
                  </a:lnTo>
                  <a:lnTo>
                    <a:pt x="363874" y="523357"/>
                  </a:lnTo>
                  <a:lnTo>
                    <a:pt x="318237" y="535905"/>
                  </a:lnTo>
                  <a:lnTo>
                    <a:pt x="269748" y="540257"/>
                  </a:lnTo>
                  <a:lnTo>
                    <a:pt x="221258" y="535905"/>
                  </a:lnTo>
                  <a:lnTo>
                    <a:pt x="175621" y="523357"/>
                  </a:lnTo>
                  <a:lnTo>
                    <a:pt x="133598" y="503377"/>
                  </a:lnTo>
                  <a:lnTo>
                    <a:pt x="95950" y="476726"/>
                  </a:lnTo>
                  <a:lnTo>
                    <a:pt x="63439" y="444169"/>
                  </a:lnTo>
                  <a:lnTo>
                    <a:pt x="36827" y="406467"/>
                  </a:lnTo>
                  <a:lnTo>
                    <a:pt x="16875" y="364385"/>
                  </a:lnTo>
                  <a:lnTo>
                    <a:pt x="4345" y="318684"/>
                  </a:lnTo>
                  <a:lnTo>
                    <a:pt x="0" y="27012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7471791" y="4134992"/>
              <a:ext cx="539750" cy="540385"/>
            </a:xfrm>
            <a:custGeom>
              <a:avLst/>
              <a:gdLst/>
              <a:ahLst/>
              <a:cxnLst/>
              <a:rect l="l" t="t" r="r" b="b"/>
              <a:pathLst>
                <a:path w="539750" h="540385">
                  <a:moveTo>
                    <a:pt x="269748" y="0"/>
                  </a:moveTo>
                  <a:lnTo>
                    <a:pt x="221258" y="4352"/>
                  </a:lnTo>
                  <a:lnTo>
                    <a:pt x="175621" y="16900"/>
                  </a:lnTo>
                  <a:lnTo>
                    <a:pt x="133598" y="36880"/>
                  </a:lnTo>
                  <a:lnTo>
                    <a:pt x="95950" y="63531"/>
                  </a:lnTo>
                  <a:lnTo>
                    <a:pt x="63439" y="96088"/>
                  </a:lnTo>
                  <a:lnTo>
                    <a:pt x="36827" y="133790"/>
                  </a:lnTo>
                  <a:lnTo>
                    <a:pt x="16875" y="175872"/>
                  </a:lnTo>
                  <a:lnTo>
                    <a:pt x="4345" y="221573"/>
                  </a:lnTo>
                  <a:lnTo>
                    <a:pt x="0" y="270128"/>
                  </a:lnTo>
                  <a:lnTo>
                    <a:pt x="4345" y="318684"/>
                  </a:lnTo>
                  <a:lnTo>
                    <a:pt x="16875" y="364385"/>
                  </a:lnTo>
                  <a:lnTo>
                    <a:pt x="36827" y="406467"/>
                  </a:lnTo>
                  <a:lnTo>
                    <a:pt x="63439" y="444169"/>
                  </a:lnTo>
                  <a:lnTo>
                    <a:pt x="95950" y="476726"/>
                  </a:lnTo>
                  <a:lnTo>
                    <a:pt x="133598" y="503377"/>
                  </a:lnTo>
                  <a:lnTo>
                    <a:pt x="175621" y="523357"/>
                  </a:lnTo>
                  <a:lnTo>
                    <a:pt x="221258" y="535905"/>
                  </a:lnTo>
                  <a:lnTo>
                    <a:pt x="269748" y="540257"/>
                  </a:lnTo>
                  <a:lnTo>
                    <a:pt x="318237" y="535905"/>
                  </a:lnTo>
                  <a:lnTo>
                    <a:pt x="363874" y="523357"/>
                  </a:lnTo>
                  <a:lnTo>
                    <a:pt x="405897" y="503377"/>
                  </a:lnTo>
                  <a:lnTo>
                    <a:pt x="443545" y="476726"/>
                  </a:lnTo>
                  <a:lnTo>
                    <a:pt x="476056" y="444169"/>
                  </a:lnTo>
                  <a:lnTo>
                    <a:pt x="502668" y="406467"/>
                  </a:lnTo>
                  <a:lnTo>
                    <a:pt x="522620" y="364385"/>
                  </a:lnTo>
                  <a:lnTo>
                    <a:pt x="535150" y="318684"/>
                  </a:lnTo>
                  <a:lnTo>
                    <a:pt x="539496" y="270128"/>
                  </a:lnTo>
                  <a:lnTo>
                    <a:pt x="535150" y="221573"/>
                  </a:lnTo>
                  <a:lnTo>
                    <a:pt x="522620" y="175872"/>
                  </a:lnTo>
                  <a:lnTo>
                    <a:pt x="502668" y="133790"/>
                  </a:lnTo>
                  <a:lnTo>
                    <a:pt x="476056" y="96088"/>
                  </a:lnTo>
                  <a:lnTo>
                    <a:pt x="443545" y="63531"/>
                  </a:lnTo>
                  <a:lnTo>
                    <a:pt x="405897" y="36880"/>
                  </a:lnTo>
                  <a:lnTo>
                    <a:pt x="363874" y="16900"/>
                  </a:lnTo>
                  <a:lnTo>
                    <a:pt x="318237" y="4352"/>
                  </a:lnTo>
                  <a:lnTo>
                    <a:pt x="269748" y="0"/>
                  </a:lnTo>
                  <a:close/>
                </a:path>
              </a:pathLst>
            </a:custGeom>
            <a:solidFill>
              <a:srgbClr val="69240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7471791" y="4134992"/>
              <a:ext cx="539750" cy="540385"/>
            </a:xfrm>
            <a:custGeom>
              <a:avLst/>
              <a:gdLst/>
              <a:ahLst/>
              <a:cxnLst/>
              <a:rect l="l" t="t" r="r" b="b"/>
              <a:pathLst>
                <a:path w="539750" h="540385">
                  <a:moveTo>
                    <a:pt x="0" y="270128"/>
                  </a:moveTo>
                  <a:lnTo>
                    <a:pt x="4345" y="221573"/>
                  </a:lnTo>
                  <a:lnTo>
                    <a:pt x="16875" y="175872"/>
                  </a:lnTo>
                  <a:lnTo>
                    <a:pt x="36827" y="133790"/>
                  </a:lnTo>
                  <a:lnTo>
                    <a:pt x="63439" y="96088"/>
                  </a:lnTo>
                  <a:lnTo>
                    <a:pt x="95950" y="63531"/>
                  </a:lnTo>
                  <a:lnTo>
                    <a:pt x="133598" y="36880"/>
                  </a:lnTo>
                  <a:lnTo>
                    <a:pt x="175621" y="16900"/>
                  </a:lnTo>
                  <a:lnTo>
                    <a:pt x="221258" y="4352"/>
                  </a:lnTo>
                  <a:lnTo>
                    <a:pt x="269748" y="0"/>
                  </a:lnTo>
                  <a:lnTo>
                    <a:pt x="318237" y="4352"/>
                  </a:lnTo>
                  <a:lnTo>
                    <a:pt x="363874" y="16900"/>
                  </a:lnTo>
                  <a:lnTo>
                    <a:pt x="405897" y="36880"/>
                  </a:lnTo>
                  <a:lnTo>
                    <a:pt x="443545" y="63531"/>
                  </a:lnTo>
                  <a:lnTo>
                    <a:pt x="476056" y="96088"/>
                  </a:lnTo>
                  <a:lnTo>
                    <a:pt x="502668" y="133790"/>
                  </a:lnTo>
                  <a:lnTo>
                    <a:pt x="522620" y="175872"/>
                  </a:lnTo>
                  <a:lnTo>
                    <a:pt x="535150" y="221573"/>
                  </a:lnTo>
                  <a:lnTo>
                    <a:pt x="539496" y="270128"/>
                  </a:lnTo>
                  <a:lnTo>
                    <a:pt x="535150" y="318684"/>
                  </a:lnTo>
                  <a:lnTo>
                    <a:pt x="522620" y="364385"/>
                  </a:lnTo>
                  <a:lnTo>
                    <a:pt x="502668" y="406467"/>
                  </a:lnTo>
                  <a:lnTo>
                    <a:pt x="476056" y="444169"/>
                  </a:lnTo>
                  <a:lnTo>
                    <a:pt x="443545" y="476726"/>
                  </a:lnTo>
                  <a:lnTo>
                    <a:pt x="405897" y="503377"/>
                  </a:lnTo>
                  <a:lnTo>
                    <a:pt x="363874" y="523357"/>
                  </a:lnTo>
                  <a:lnTo>
                    <a:pt x="318237" y="535905"/>
                  </a:lnTo>
                  <a:lnTo>
                    <a:pt x="269748" y="540257"/>
                  </a:lnTo>
                  <a:lnTo>
                    <a:pt x="221258" y="535905"/>
                  </a:lnTo>
                  <a:lnTo>
                    <a:pt x="175621" y="523357"/>
                  </a:lnTo>
                  <a:lnTo>
                    <a:pt x="133598" y="503377"/>
                  </a:lnTo>
                  <a:lnTo>
                    <a:pt x="95950" y="476726"/>
                  </a:lnTo>
                  <a:lnTo>
                    <a:pt x="63439" y="444169"/>
                  </a:lnTo>
                  <a:lnTo>
                    <a:pt x="36827" y="406467"/>
                  </a:lnTo>
                  <a:lnTo>
                    <a:pt x="16875" y="364385"/>
                  </a:lnTo>
                  <a:lnTo>
                    <a:pt x="4345" y="318684"/>
                  </a:lnTo>
                  <a:lnTo>
                    <a:pt x="0" y="27012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7471791" y="4733924"/>
              <a:ext cx="539750" cy="539750"/>
            </a:xfrm>
            <a:custGeom>
              <a:avLst/>
              <a:gdLst/>
              <a:ahLst/>
              <a:cxnLst/>
              <a:rect l="l" t="t" r="r" b="b"/>
              <a:pathLst>
                <a:path w="539750" h="539750">
                  <a:moveTo>
                    <a:pt x="269748" y="0"/>
                  </a:moveTo>
                  <a:lnTo>
                    <a:pt x="221258" y="4345"/>
                  </a:lnTo>
                  <a:lnTo>
                    <a:pt x="175621" y="16875"/>
                  </a:lnTo>
                  <a:lnTo>
                    <a:pt x="133598" y="36827"/>
                  </a:lnTo>
                  <a:lnTo>
                    <a:pt x="95950" y="63439"/>
                  </a:lnTo>
                  <a:lnTo>
                    <a:pt x="63439" y="95950"/>
                  </a:lnTo>
                  <a:lnTo>
                    <a:pt x="36827" y="133598"/>
                  </a:lnTo>
                  <a:lnTo>
                    <a:pt x="16875" y="175621"/>
                  </a:lnTo>
                  <a:lnTo>
                    <a:pt x="4345" y="221258"/>
                  </a:lnTo>
                  <a:lnTo>
                    <a:pt x="0" y="269748"/>
                  </a:lnTo>
                  <a:lnTo>
                    <a:pt x="4345" y="318237"/>
                  </a:lnTo>
                  <a:lnTo>
                    <a:pt x="16875" y="363874"/>
                  </a:lnTo>
                  <a:lnTo>
                    <a:pt x="36827" y="405897"/>
                  </a:lnTo>
                  <a:lnTo>
                    <a:pt x="63439" y="443545"/>
                  </a:lnTo>
                  <a:lnTo>
                    <a:pt x="95950" y="476056"/>
                  </a:lnTo>
                  <a:lnTo>
                    <a:pt x="133598" y="502668"/>
                  </a:lnTo>
                  <a:lnTo>
                    <a:pt x="175621" y="522620"/>
                  </a:lnTo>
                  <a:lnTo>
                    <a:pt x="221258" y="535150"/>
                  </a:lnTo>
                  <a:lnTo>
                    <a:pt x="269748" y="539496"/>
                  </a:lnTo>
                  <a:lnTo>
                    <a:pt x="318237" y="535150"/>
                  </a:lnTo>
                  <a:lnTo>
                    <a:pt x="363874" y="522620"/>
                  </a:lnTo>
                  <a:lnTo>
                    <a:pt x="405897" y="502668"/>
                  </a:lnTo>
                  <a:lnTo>
                    <a:pt x="443545" y="476056"/>
                  </a:lnTo>
                  <a:lnTo>
                    <a:pt x="476056" y="443545"/>
                  </a:lnTo>
                  <a:lnTo>
                    <a:pt x="502668" y="405897"/>
                  </a:lnTo>
                  <a:lnTo>
                    <a:pt x="522620" y="363874"/>
                  </a:lnTo>
                  <a:lnTo>
                    <a:pt x="535150" y="318237"/>
                  </a:lnTo>
                  <a:lnTo>
                    <a:pt x="539496" y="269748"/>
                  </a:lnTo>
                  <a:lnTo>
                    <a:pt x="535150" y="221258"/>
                  </a:lnTo>
                  <a:lnTo>
                    <a:pt x="522620" y="175621"/>
                  </a:lnTo>
                  <a:lnTo>
                    <a:pt x="502668" y="133598"/>
                  </a:lnTo>
                  <a:lnTo>
                    <a:pt x="476056" y="95950"/>
                  </a:lnTo>
                  <a:lnTo>
                    <a:pt x="443545" y="63439"/>
                  </a:lnTo>
                  <a:lnTo>
                    <a:pt x="405897" y="36827"/>
                  </a:lnTo>
                  <a:lnTo>
                    <a:pt x="363874" y="16875"/>
                  </a:lnTo>
                  <a:lnTo>
                    <a:pt x="318237" y="4345"/>
                  </a:lnTo>
                  <a:lnTo>
                    <a:pt x="269748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7471791" y="4733924"/>
              <a:ext cx="539750" cy="539750"/>
            </a:xfrm>
            <a:custGeom>
              <a:avLst/>
              <a:gdLst/>
              <a:ahLst/>
              <a:cxnLst/>
              <a:rect l="l" t="t" r="r" b="b"/>
              <a:pathLst>
                <a:path w="539750" h="539750">
                  <a:moveTo>
                    <a:pt x="0" y="269748"/>
                  </a:moveTo>
                  <a:lnTo>
                    <a:pt x="4345" y="221258"/>
                  </a:lnTo>
                  <a:lnTo>
                    <a:pt x="16875" y="175621"/>
                  </a:lnTo>
                  <a:lnTo>
                    <a:pt x="36827" y="133598"/>
                  </a:lnTo>
                  <a:lnTo>
                    <a:pt x="63439" y="95950"/>
                  </a:lnTo>
                  <a:lnTo>
                    <a:pt x="95950" y="63439"/>
                  </a:lnTo>
                  <a:lnTo>
                    <a:pt x="133598" y="36827"/>
                  </a:lnTo>
                  <a:lnTo>
                    <a:pt x="175621" y="16875"/>
                  </a:lnTo>
                  <a:lnTo>
                    <a:pt x="221258" y="4345"/>
                  </a:lnTo>
                  <a:lnTo>
                    <a:pt x="269748" y="0"/>
                  </a:lnTo>
                  <a:lnTo>
                    <a:pt x="318237" y="4345"/>
                  </a:lnTo>
                  <a:lnTo>
                    <a:pt x="363874" y="16875"/>
                  </a:lnTo>
                  <a:lnTo>
                    <a:pt x="405897" y="36827"/>
                  </a:lnTo>
                  <a:lnTo>
                    <a:pt x="443545" y="63439"/>
                  </a:lnTo>
                  <a:lnTo>
                    <a:pt x="476056" y="95950"/>
                  </a:lnTo>
                  <a:lnTo>
                    <a:pt x="502668" y="133598"/>
                  </a:lnTo>
                  <a:lnTo>
                    <a:pt x="522620" y="175621"/>
                  </a:lnTo>
                  <a:lnTo>
                    <a:pt x="535150" y="221258"/>
                  </a:lnTo>
                  <a:lnTo>
                    <a:pt x="539496" y="269748"/>
                  </a:lnTo>
                  <a:lnTo>
                    <a:pt x="535150" y="318237"/>
                  </a:lnTo>
                  <a:lnTo>
                    <a:pt x="522620" y="363874"/>
                  </a:lnTo>
                  <a:lnTo>
                    <a:pt x="502668" y="405897"/>
                  </a:lnTo>
                  <a:lnTo>
                    <a:pt x="476056" y="443545"/>
                  </a:lnTo>
                  <a:lnTo>
                    <a:pt x="443545" y="476056"/>
                  </a:lnTo>
                  <a:lnTo>
                    <a:pt x="405897" y="502668"/>
                  </a:lnTo>
                  <a:lnTo>
                    <a:pt x="363874" y="522620"/>
                  </a:lnTo>
                  <a:lnTo>
                    <a:pt x="318237" y="535150"/>
                  </a:lnTo>
                  <a:lnTo>
                    <a:pt x="269748" y="539496"/>
                  </a:lnTo>
                  <a:lnTo>
                    <a:pt x="221258" y="535150"/>
                  </a:lnTo>
                  <a:lnTo>
                    <a:pt x="175621" y="522620"/>
                  </a:lnTo>
                  <a:lnTo>
                    <a:pt x="133598" y="502668"/>
                  </a:lnTo>
                  <a:lnTo>
                    <a:pt x="95950" y="476056"/>
                  </a:lnTo>
                  <a:lnTo>
                    <a:pt x="63439" y="443545"/>
                  </a:lnTo>
                  <a:lnTo>
                    <a:pt x="36827" y="405897"/>
                  </a:lnTo>
                  <a:lnTo>
                    <a:pt x="16875" y="363874"/>
                  </a:lnTo>
                  <a:lnTo>
                    <a:pt x="4345" y="318237"/>
                  </a:lnTo>
                  <a:lnTo>
                    <a:pt x="0" y="26974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" name="object 3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6" name="object 3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29</a:t>
            </a:r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37236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Á</a:t>
            </a:r>
            <a:r>
              <a:rPr dirty="0" spc="-75"/>
              <a:t>r</a:t>
            </a:r>
            <a:r>
              <a:rPr dirty="0" spc="-95"/>
              <a:t>bo</a:t>
            </a:r>
            <a:r>
              <a:rPr dirty="0" spc="-70"/>
              <a:t>l</a:t>
            </a:r>
            <a:r>
              <a:rPr dirty="0" spc="-100"/>
              <a:t>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7" y="1763464"/>
            <a:ext cx="3358515" cy="216789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Más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tipos de nodos:</a:t>
            </a:r>
            <a:endParaRPr sz="2000">
              <a:latin typeface="Calibri"/>
              <a:cs typeface="Calibri"/>
            </a:endParaRPr>
          </a:p>
          <a:p>
            <a:pPr algn="just" lvl="1" marL="561340" marR="5715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Padre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todos aquellos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nodos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al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menos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hijo</a:t>
            </a:r>
            <a:endParaRPr sz="1600">
              <a:latin typeface="Calibri"/>
              <a:cs typeface="Calibri"/>
            </a:endParaRPr>
          </a:p>
          <a:p>
            <a:pPr algn="just" lvl="1" marL="561340" marR="5715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Hijo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todos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aquellos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nodos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padre</a:t>
            </a:r>
            <a:endParaRPr sz="1600">
              <a:latin typeface="Calibri"/>
              <a:cs typeface="Calibri"/>
            </a:endParaRPr>
          </a:p>
          <a:p>
            <a:pPr algn="just" lvl="1" marL="561340" marR="508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Hermano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aquellos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nodos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comparten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mismo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padre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común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dentro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692459" y="1901253"/>
            <a:ext cx="1636395" cy="1858010"/>
            <a:chOff x="4692459" y="1901253"/>
            <a:chExt cx="1636395" cy="1858010"/>
          </a:xfrm>
        </p:grpSpPr>
        <p:sp>
          <p:nvSpPr>
            <p:cNvPr id="6" name="object 6"/>
            <p:cNvSpPr/>
            <p:nvPr/>
          </p:nvSpPr>
          <p:spPr>
            <a:xfrm>
              <a:off x="5240654" y="1909191"/>
              <a:ext cx="539750" cy="539750"/>
            </a:xfrm>
            <a:custGeom>
              <a:avLst/>
              <a:gdLst/>
              <a:ahLst/>
              <a:cxnLst/>
              <a:rect l="l" t="t" r="r" b="b"/>
              <a:pathLst>
                <a:path w="539750" h="539750">
                  <a:moveTo>
                    <a:pt x="269748" y="0"/>
                  </a:moveTo>
                  <a:lnTo>
                    <a:pt x="221258" y="4345"/>
                  </a:lnTo>
                  <a:lnTo>
                    <a:pt x="175621" y="16875"/>
                  </a:lnTo>
                  <a:lnTo>
                    <a:pt x="133598" y="36827"/>
                  </a:lnTo>
                  <a:lnTo>
                    <a:pt x="95950" y="63439"/>
                  </a:lnTo>
                  <a:lnTo>
                    <a:pt x="63439" y="95950"/>
                  </a:lnTo>
                  <a:lnTo>
                    <a:pt x="36827" y="133598"/>
                  </a:lnTo>
                  <a:lnTo>
                    <a:pt x="16875" y="175621"/>
                  </a:lnTo>
                  <a:lnTo>
                    <a:pt x="4345" y="221258"/>
                  </a:lnTo>
                  <a:lnTo>
                    <a:pt x="0" y="269748"/>
                  </a:lnTo>
                  <a:lnTo>
                    <a:pt x="4345" y="318237"/>
                  </a:lnTo>
                  <a:lnTo>
                    <a:pt x="16875" y="363874"/>
                  </a:lnTo>
                  <a:lnTo>
                    <a:pt x="36827" y="405897"/>
                  </a:lnTo>
                  <a:lnTo>
                    <a:pt x="63439" y="443545"/>
                  </a:lnTo>
                  <a:lnTo>
                    <a:pt x="95950" y="476056"/>
                  </a:lnTo>
                  <a:lnTo>
                    <a:pt x="133598" y="502668"/>
                  </a:lnTo>
                  <a:lnTo>
                    <a:pt x="175621" y="522620"/>
                  </a:lnTo>
                  <a:lnTo>
                    <a:pt x="221258" y="535150"/>
                  </a:lnTo>
                  <a:lnTo>
                    <a:pt x="269748" y="539496"/>
                  </a:lnTo>
                  <a:lnTo>
                    <a:pt x="318237" y="535150"/>
                  </a:lnTo>
                  <a:lnTo>
                    <a:pt x="363874" y="522620"/>
                  </a:lnTo>
                  <a:lnTo>
                    <a:pt x="405897" y="502668"/>
                  </a:lnTo>
                  <a:lnTo>
                    <a:pt x="443545" y="476056"/>
                  </a:lnTo>
                  <a:lnTo>
                    <a:pt x="476056" y="443545"/>
                  </a:lnTo>
                  <a:lnTo>
                    <a:pt x="502668" y="405897"/>
                  </a:lnTo>
                  <a:lnTo>
                    <a:pt x="522620" y="363874"/>
                  </a:lnTo>
                  <a:lnTo>
                    <a:pt x="535150" y="318237"/>
                  </a:lnTo>
                  <a:lnTo>
                    <a:pt x="539496" y="269748"/>
                  </a:lnTo>
                  <a:lnTo>
                    <a:pt x="535150" y="221258"/>
                  </a:lnTo>
                  <a:lnTo>
                    <a:pt x="522620" y="175621"/>
                  </a:lnTo>
                  <a:lnTo>
                    <a:pt x="502668" y="133598"/>
                  </a:lnTo>
                  <a:lnTo>
                    <a:pt x="476056" y="95950"/>
                  </a:lnTo>
                  <a:lnTo>
                    <a:pt x="443545" y="63439"/>
                  </a:lnTo>
                  <a:lnTo>
                    <a:pt x="405897" y="36827"/>
                  </a:lnTo>
                  <a:lnTo>
                    <a:pt x="363874" y="16875"/>
                  </a:lnTo>
                  <a:lnTo>
                    <a:pt x="318237" y="4345"/>
                  </a:lnTo>
                  <a:lnTo>
                    <a:pt x="26974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5240654" y="1909191"/>
              <a:ext cx="539750" cy="539750"/>
            </a:xfrm>
            <a:custGeom>
              <a:avLst/>
              <a:gdLst/>
              <a:ahLst/>
              <a:cxnLst/>
              <a:rect l="l" t="t" r="r" b="b"/>
              <a:pathLst>
                <a:path w="539750" h="539750">
                  <a:moveTo>
                    <a:pt x="0" y="269748"/>
                  </a:moveTo>
                  <a:lnTo>
                    <a:pt x="4345" y="221258"/>
                  </a:lnTo>
                  <a:lnTo>
                    <a:pt x="16875" y="175621"/>
                  </a:lnTo>
                  <a:lnTo>
                    <a:pt x="36827" y="133598"/>
                  </a:lnTo>
                  <a:lnTo>
                    <a:pt x="63439" y="95950"/>
                  </a:lnTo>
                  <a:lnTo>
                    <a:pt x="95950" y="63439"/>
                  </a:lnTo>
                  <a:lnTo>
                    <a:pt x="133598" y="36827"/>
                  </a:lnTo>
                  <a:lnTo>
                    <a:pt x="175621" y="16875"/>
                  </a:lnTo>
                  <a:lnTo>
                    <a:pt x="221258" y="4345"/>
                  </a:lnTo>
                  <a:lnTo>
                    <a:pt x="269748" y="0"/>
                  </a:lnTo>
                  <a:lnTo>
                    <a:pt x="318237" y="4345"/>
                  </a:lnTo>
                  <a:lnTo>
                    <a:pt x="363874" y="16875"/>
                  </a:lnTo>
                  <a:lnTo>
                    <a:pt x="405897" y="36827"/>
                  </a:lnTo>
                  <a:lnTo>
                    <a:pt x="443545" y="63439"/>
                  </a:lnTo>
                  <a:lnTo>
                    <a:pt x="476056" y="95950"/>
                  </a:lnTo>
                  <a:lnTo>
                    <a:pt x="502668" y="133598"/>
                  </a:lnTo>
                  <a:lnTo>
                    <a:pt x="522620" y="175621"/>
                  </a:lnTo>
                  <a:lnTo>
                    <a:pt x="535150" y="221258"/>
                  </a:lnTo>
                  <a:lnTo>
                    <a:pt x="539496" y="269748"/>
                  </a:lnTo>
                  <a:lnTo>
                    <a:pt x="535150" y="318237"/>
                  </a:lnTo>
                  <a:lnTo>
                    <a:pt x="522620" y="363874"/>
                  </a:lnTo>
                  <a:lnTo>
                    <a:pt x="502668" y="405897"/>
                  </a:lnTo>
                  <a:lnTo>
                    <a:pt x="476056" y="443545"/>
                  </a:lnTo>
                  <a:lnTo>
                    <a:pt x="443545" y="476056"/>
                  </a:lnTo>
                  <a:lnTo>
                    <a:pt x="405897" y="502668"/>
                  </a:lnTo>
                  <a:lnTo>
                    <a:pt x="363874" y="522620"/>
                  </a:lnTo>
                  <a:lnTo>
                    <a:pt x="318237" y="535150"/>
                  </a:lnTo>
                  <a:lnTo>
                    <a:pt x="269748" y="539496"/>
                  </a:lnTo>
                  <a:lnTo>
                    <a:pt x="221258" y="535150"/>
                  </a:lnTo>
                  <a:lnTo>
                    <a:pt x="175621" y="522620"/>
                  </a:lnTo>
                  <a:lnTo>
                    <a:pt x="133598" y="502668"/>
                  </a:lnTo>
                  <a:lnTo>
                    <a:pt x="95950" y="476056"/>
                  </a:lnTo>
                  <a:lnTo>
                    <a:pt x="63439" y="443545"/>
                  </a:lnTo>
                  <a:lnTo>
                    <a:pt x="36827" y="405897"/>
                  </a:lnTo>
                  <a:lnTo>
                    <a:pt x="16875" y="363874"/>
                  </a:lnTo>
                  <a:lnTo>
                    <a:pt x="4345" y="318237"/>
                  </a:lnTo>
                  <a:lnTo>
                    <a:pt x="0" y="26974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4700396" y="3210687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270129" y="0"/>
                  </a:moveTo>
                  <a:lnTo>
                    <a:pt x="221573" y="4352"/>
                  </a:lnTo>
                  <a:lnTo>
                    <a:pt x="175872" y="16900"/>
                  </a:lnTo>
                  <a:lnTo>
                    <a:pt x="133790" y="36880"/>
                  </a:lnTo>
                  <a:lnTo>
                    <a:pt x="96088" y="63531"/>
                  </a:lnTo>
                  <a:lnTo>
                    <a:pt x="63531" y="96088"/>
                  </a:lnTo>
                  <a:lnTo>
                    <a:pt x="36880" y="133790"/>
                  </a:lnTo>
                  <a:lnTo>
                    <a:pt x="16900" y="175872"/>
                  </a:lnTo>
                  <a:lnTo>
                    <a:pt x="4352" y="221573"/>
                  </a:lnTo>
                  <a:lnTo>
                    <a:pt x="0" y="270128"/>
                  </a:lnTo>
                  <a:lnTo>
                    <a:pt x="4352" y="318684"/>
                  </a:lnTo>
                  <a:lnTo>
                    <a:pt x="16900" y="364385"/>
                  </a:lnTo>
                  <a:lnTo>
                    <a:pt x="36880" y="406467"/>
                  </a:lnTo>
                  <a:lnTo>
                    <a:pt x="63531" y="444169"/>
                  </a:lnTo>
                  <a:lnTo>
                    <a:pt x="96088" y="476726"/>
                  </a:lnTo>
                  <a:lnTo>
                    <a:pt x="133790" y="503377"/>
                  </a:lnTo>
                  <a:lnTo>
                    <a:pt x="175872" y="523357"/>
                  </a:lnTo>
                  <a:lnTo>
                    <a:pt x="221573" y="535905"/>
                  </a:lnTo>
                  <a:lnTo>
                    <a:pt x="270129" y="540257"/>
                  </a:lnTo>
                  <a:lnTo>
                    <a:pt x="318684" y="535905"/>
                  </a:lnTo>
                  <a:lnTo>
                    <a:pt x="364385" y="523357"/>
                  </a:lnTo>
                  <a:lnTo>
                    <a:pt x="406467" y="503377"/>
                  </a:lnTo>
                  <a:lnTo>
                    <a:pt x="444169" y="476726"/>
                  </a:lnTo>
                  <a:lnTo>
                    <a:pt x="476726" y="444169"/>
                  </a:lnTo>
                  <a:lnTo>
                    <a:pt x="503377" y="406467"/>
                  </a:lnTo>
                  <a:lnTo>
                    <a:pt x="523357" y="364385"/>
                  </a:lnTo>
                  <a:lnTo>
                    <a:pt x="535905" y="318684"/>
                  </a:lnTo>
                  <a:lnTo>
                    <a:pt x="540258" y="270128"/>
                  </a:lnTo>
                  <a:lnTo>
                    <a:pt x="535905" y="221573"/>
                  </a:lnTo>
                  <a:lnTo>
                    <a:pt x="523357" y="175872"/>
                  </a:lnTo>
                  <a:lnTo>
                    <a:pt x="503377" y="133790"/>
                  </a:lnTo>
                  <a:lnTo>
                    <a:pt x="476726" y="96088"/>
                  </a:lnTo>
                  <a:lnTo>
                    <a:pt x="444169" y="63531"/>
                  </a:lnTo>
                  <a:lnTo>
                    <a:pt x="406467" y="36880"/>
                  </a:lnTo>
                  <a:lnTo>
                    <a:pt x="364385" y="16900"/>
                  </a:lnTo>
                  <a:lnTo>
                    <a:pt x="318684" y="4352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69240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4700396" y="3210687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0" y="270128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8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7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011085" y="2448306"/>
              <a:ext cx="499109" cy="703580"/>
            </a:xfrm>
            <a:custGeom>
              <a:avLst/>
              <a:gdLst/>
              <a:ahLst/>
              <a:cxnLst/>
              <a:rect l="l" t="t" r="r" b="b"/>
              <a:pathLst>
                <a:path w="499110" h="703580">
                  <a:moveTo>
                    <a:pt x="498678" y="0"/>
                  </a:moveTo>
                  <a:lnTo>
                    <a:pt x="0" y="703364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4969757" y="3115218"/>
              <a:ext cx="85090" cy="95250"/>
            </a:xfrm>
            <a:custGeom>
              <a:avLst/>
              <a:gdLst/>
              <a:ahLst/>
              <a:cxnLst/>
              <a:rect l="l" t="t" r="r" b="b"/>
              <a:pathLst>
                <a:path w="85089" h="95250">
                  <a:moveTo>
                    <a:pt x="14617" y="0"/>
                  </a:moveTo>
                  <a:lnTo>
                    <a:pt x="0" y="94729"/>
                  </a:lnTo>
                  <a:lnTo>
                    <a:pt x="84556" y="49580"/>
                  </a:lnTo>
                  <a:lnTo>
                    <a:pt x="14617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780150" y="3210687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270129" y="0"/>
                  </a:moveTo>
                  <a:lnTo>
                    <a:pt x="221573" y="4352"/>
                  </a:lnTo>
                  <a:lnTo>
                    <a:pt x="175872" y="16900"/>
                  </a:lnTo>
                  <a:lnTo>
                    <a:pt x="133790" y="36880"/>
                  </a:lnTo>
                  <a:lnTo>
                    <a:pt x="96088" y="63531"/>
                  </a:lnTo>
                  <a:lnTo>
                    <a:pt x="63531" y="96088"/>
                  </a:lnTo>
                  <a:lnTo>
                    <a:pt x="36880" y="133790"/>
                  </a:lnTo>
                  <a:lnTo>
                    <a:pt x="16900" y="175872"/>
                  </a:lnTo>
                  <a:lnTo>
                    <a:pt x="4352" y="221573"/>
                  </a:lnTo>
                  <a:lnTo>
                    <a:pt x="0" y="270128"/>
                  </a:lnTo>
                  <a:lnTo>
                    <a:pt x="4352" y="318684"/>
                  </a:lnTo>
                  <a:lnTo>
                    <a:pt x="16900" y="364385"/>
                  </a:lnTo>
                  <a:lnTo>
                    <a:pt x="36880" y="406467"/>
                  </a:lnTo>
                  <a:lnTo>
                    <a:pt x="63531" y="444169"/>
                  </a:lnTo>
                  <a:lnTo>
                    <a:pt x="96088" y="476726"/>
                  </a:lnTo>
                  <a:lnTo>
                    <a:pt x="133790" y="503377"/>
                  </a:lnTo>
                  <a:lnTo>
                    <a:pt x="175872" y="523357"/>
                  </a:lnTo>
                  <a:lnTo>
                    <a:pt x="221573" y="535905"/>
                  </a:lnTo>
                  <a:lnTo>
                    <a:pt x="270129" y="540257"/>
                  </a:lnTo>
                  <a:lnTo>
                    <a:pt x="318684" y="535905"/>
                  </a:lnTo>
                  <a:lnTo>
                    <a:pt x="364385" y="523357"/>
                  </a:lnTo>
                  <a:lnTo>
                    <a:pt x="406467" y="503377"/>
                  </a:lnTo>
                  <a:lnTo>
                    <a:pt x="444169" y="476726"/>
                  </a:lnTo>
                  <a:lnTo>
                    <a:pt x="476726" y="444169"/>
                  </a:lnTo>
                  <a:lnTo>
                    <a:pt x="503377" y="406467"/>
                  </a:lnTo>
                  <a:lnTo>
                    <a:pt x="523357" y="364385"/>
                  </a:lnTo>
                  <a:lnTo>
                    <a:pt x="535905" y="318684"/>
                  </a:lnTo>
                  <a:lnTo>
                    <a:pt x="540258" y="270128"/>
                  </a:lnTo>
                  <a:lnTo>
                    <a:pt x="535905" y="221573"/>
                  </a:lnTo>
                  <a:lnTo>
                    <a:pt x="523357" y="175872"/>
                  </a:lnTo>
                  <a:lnTo>
                    <a:pt x="503377" y="133790"/>
                  </a:lnTo>
                  <a:lnTo>
                    <a:pt x="476726" y="96088"/>
                  </a:lnTo>
                  <a:lnTo>
                    <a:pt x="444169" y="63531"/>
                  </a:lnTo>
                  <a:lnTo>
                    <a:pt x="406467" y="36880"/>
                  </a:lnTo>
                  <a:lnTo>
                    <a:pt x="364385" y="16900"/>
                  </a:lnTo>
                  <a:lnTo>
                    <a:pt x="318684" y="4352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7422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5780150" y="3210687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0" y="270128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8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7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5510021" y="2448306"/>
              <a:ext cx="499109" cy="703580"/>
            </a:xfrm>
            <a:custGeom>
              <a:avLst/>
              <a:gdLst/>
              <a:ahLst/>
              <a:cxnLst/>
              <a:rect l="l" t="t" r="r" b="b"/>
              <a:pathLst>
                <a:path w="499110" h="703580">
                  <a:moveTo>
                    <a:pt x="0" y="0"/>
                  </a:moveTo>
                  <a:lnTo>
                    <a:pt x="498678" y="703364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5965471" y="3115218"/>
              <a:ext cx="85090" cy="95250"/>
            </a:xfrm>
            <a:custGeom>
              <a:avLst/>
              <a:gdLst/>
              <a:ahLst/>
              <a:cxnLst/>
              <a:rect l="l" t="t" r="r" b="b"/>
              <a:pathLst>
                <a:path w="85089" h="95250">
                  <a:moveTo>
                    <a:pt x="69938" y="0"/>
                  </a:moveTo>
                  <a:lnTo>
                    <a:pt x="0" y="49580"/>
                  </a:lnTo>
                  <a:lnTo>
                    <a:pt x="84556" y="94729"/>
                  </a:lnTo>
                  <a:lnTo>
                    <a:pt x="6993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/>
          <p:cNvSpPr txBox="1"/>
          <p:nvPr/>
        </p:nvSpPr>
        <p:spPr>
          <a:xfrm>
            <a:off x="7205774" y="2300791"/>
            <a:ext cx="56007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40">
                <a:latin typeface="Calibri"/>
                <a:cs typeface="Calibri"/>
              </a:rPr>
              <a:t>P</a:t>
            </a:r>
            <a:r>
              <a:rPr dirty="0" sz="1800">
                <a:latin typeface="Calibri"/>
                <a:cs typeface="Calibri"/>
              </a:rPr>
              <a:t>ad</a:t>
            </a:r>
            <a:r>
              <a:rPr dirty="0" sz="1800" spc="-25">
                <a:latin typeface="Calibri"/>
                <a:cs typeface="Calibri"/>
              </a:rPr>
              <a:t>r</a:t>
            </a:r>
            <a:r>
              <a:rPr dirty="0" sz="1800"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232520" y="2897209"/>
            <a:ext cx="48514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Hij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>
                <a:latin typeface="Calibri"/>
                <a:cs typeface="Calibri"/>
              </a:rPr>
              <a:t>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225890" y="4542406"/>
            <a:ext cx="1255395" cy="9017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7780">
              <a:lnSpc>
                <a:spcPct val="100000"/>
              </a:lnSpc>
              <a:spcBef>
                <a:spcPts val="100"/>
              </a:spcBef>
            </a:pPr>
            <a:r>
              <a:rPr dirty="0" sz="1800" spc="-15">
                <a:latin typeface="Calibri"/>
                <a:cs typeface="Calibri"/>
              </a:rPr>
              <a:t>Padre</a:t>
            </a:r>
            <a:r>
              <a:rPr dirty="0" sz="1800" spc="-7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común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2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Hermanos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6595173" y="2189289"/>
            <a:ext cx="556260" cy="1154430"/>
            <a:chOff x="6595173" y="2189289"/>
            <a:chExt cx="556260" cy="1154430"/>
          </a:xfrm>
        </p:grpSpPr>
        <p:sp>
          <p:nvSpPr>
            <p:cNvPr id="20" name="object 20"/>
            <p:cNvSpPr/>
            <p:nvPr/>
          </p:nvSpPr>
          <p:spPr>
            <a:xfrm>
              <a:off x="6603110" y="2197226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4" h="540385">
                  <a:moveTo>
                    <a:pt x="270129" y="0"/>
                  </a:moveTo>
                  <a:lnTo>
                    <a:pt x="221573" y="4352"/>
                  </a:lnTo>
                  <a:lnTo>
                    <a:pt x="175872" y="16900"/>
                  </a:lnTo>
                  <a:lnTo>
                    <a:pt x="133790" y="36880"/>
                  </a:lnTo>
                  <a:lnTo>
                    <a:pt x="96088" y="63531"/>
                  </a:lnTo>
                  <a:lnTo>
                    <a:pt x="63531" y="96088"/>
                  </a:lnTo>
                  <a:lnTo>
                    <a:pt x="36880" y="133790"/>
                  </a:lnTo>
                  <a:lnTo>
                    <a:pt x="16900" y="175872"/>
                  </a:lnTo>
                  <a:lnTo>
                    <a:pt x="4352" y="221573"/>
                  </a:lnTo>
                  <a:lnTo>
                    <a:pt x="0" y="270128"/>
                  </a:lnTo>
                  <a:lnTo>
                    <a:pt x="4352" y="318684"/>
                  </a:lnTo>
                  <a:lnTo>
                    <a:pt x="16900" y="364385"/>
                  </a:lnTo>
                  <a:lnTo>
                    <a:pt x="36880" y="406467"/>
                  </a:lnTo>
                  <a:lnTo>
                    <a:pt x="63531" y="444169"/>
                  </a:lnTo>
                  <a:lnTo>
                    <a:pt x="96088" y="476726"/>
                  </a:lnTo>
                  <a:lnTo>
                    <a:pt x="133790" y="503377"/>
                  </a:lnTo>
                  <a:lnTo>
                    <a:pt x="175872" y="523357"/>
                  </a:lnTo>
                  <a:lnTo>
                    <a:pt x="221573" y="535905"/>
                  </a:lnTo>
                  <a:lnTo>
                    <a:pt x="270129" y="540257"/>
                  </a:lnTo>
                  <a:lnTo>
                    <a:pt x="318684" y="535905"/>
                  </a:lnTo>
                  <a:lnTo>
                    <a:pt x="364385" y="523357"/>
                  </a:lnTo>
                  <a:lnTo>
                    <a:pt x="406467" y="503377"/>
                  </a:lnTo>
                  <a:lnTo>
                    <a:pt x="444169" y="476726"/>
                  </a:lnTo>
                  <a:lnTo>
                    <a:pt x="476726" y="444169"/>
                  </a:lnTo>
                  <a:lnTo>
                    <a:pt x="503377" y="406467"/>
                  </a:lnTo>
                  <a:lnTo>
                    <a:pt x="523357" y="364385"/>
                  </a:lnTo>
                  <a:lnTo>
                    <a:pt x="535905" y="318684"/>
                  </a:lnTo>
                  <a:lnTo>
                    <a:pt x="540258" y="270128"/>
                  </a:lnTo>
                  <a:lnTo>
                    <a:pt x="535905" y="221573"/>
                  </a:lnTo>
                  <a:lnTo>
                    <a:pt x="523357" y="175872"/>
                  </a:lnTo>
                  <a:lnTo>
                    <a:pt x="503377" y="133790"/>
                  </a:lnTo>
                  <a:lnTo>
                    <a:pt x="476726" y="96088"/>
                  </a:lnTo>
                  <a:lnTo>
                    <a:pt x="444169" y="63531"/>
                  </a:lnTo>
                  <a:lnTo>
                    <a:pt x="406467" y="36880"/>
                  </a:lnTo>
                  <a:lnTo>
                    <a:pt x="364385" y="16900"/>
                  </a:lnTo>
                  <a:lnTo>
                    <a:pt x="318684" y="4352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6603110" y="2197226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4" h="540385">
                  <a:moveTo>
                    <a:pt x="0" y="270128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8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7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603110" y="2796158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4" h="539750">
                  <a:moveTo>
                    <a:pt x="270129" y="0"/>
                  </a:moveTo>
                  <a:lnTo>
                    <a:pt x="221573" y="4345"/>
                  </a:lnTo>
                  <a:lnTo>
                    <a:pt x="175872" y="16875"/>
                  </a:lnTo>
                  <a:lnTo>
                    <a:pt x="133790" y="36827"/>
                  </a:lnTo>
                  <a:lnTo>
                    <a:pt x="96088" y="63439"/>
                  </a:lnTo>
                  <a:lnTo>
                    <a:pt x="63531" y="95950"/>
                  </a:lnTo>
                  <a:lnTo>
                    <a:pt x="36880" y="133598"/>
                  </a:lnTo>
                  <a:lnTo>
                    <a:pt x="16900" y="175621"/>
                  </a:lnTo>
                  <a:lnTo>
                    <a:pt x="4352" y="221258"/>
                  </a:lnTo>
                  <a:lnTo>
                    <a:pt x="0" y="269748"/>
                  </a:lnTo>
                  <a:lnTo>
                    <a:pt x="4352" y="318237"/>
                  </a:lnTo>
                  <a:lnTo>
                    <a:pt x="16900" y="363874"/>
                  </a:lnTo>
                  <a:lnTo>
                    <a:pt x="36880" y="405897"/>
                  </a:lnTo>
                  <a:lnTo>
                    <a:pt x="63531" y="443545"/>
                  </a:lnTo>
                  <a:lnTo>
                    <a:pt x="96088" y="476056"/>
                  </a:lnTo>
                  <a:lnTo>
                    <a:pt x="133790" y="502668"/>
                  </a:lnTo>
                  <a:lnTo>
                    <a:pt x="175872" y="522620"/>
                  </a:lnTo>
                  <a:lnTo>
                    <a:pt x="221573" y="535150"/>
                  </a:lnTo>
                  <a:lnTo>
                    <a:pt x="270129" y="539496"/>
                  </a:lnTo>
                  <a:lnTo>
                    <a:pt x="318684" y="535150"/>
                  </a:lnTo>
                  <a:lnTo>
                    <a:pt x="364385" y="522620"/>
                  </a:lnTo>
                  <a:lnTo>
                    <a:pt x="406467" y="502668"/>
                  </a:lnTo>
                  <a:lnTo>
                    <a:pt x="444169" y="476056"/>
                  </a:lnTo>
                  <a:lnTo>
                    <a:pt x="476726" y="443545"/>
                  </a:lnTo>
                  <a:lnTo>
                    <a:pt x="503377" y="405897"/>
                  </a:lnTo>
                  <a:lnTo>
                    <a:pt x="523357" y="363874"/>
                  </a:lnTo>
                  <a:lnTo>
                    <a:pt x="535905" y="318237"/>
                  </a:lnTo>
                  <a:lnTo>
                    <a:pt x="540258" y="269748"/>
                  </a:lnTo>
                  <a:lnTo>
                    <a:pt x="535905" y="221258"/>
                  </a:lnTo>
                  <a:lnTo>
                    <a:pt x="523357" y="175621"/>
                  </a:lnTo>
                  <a:lnTo>
                    <a:pt x="503377" y="133598"/>
                  </a:lnTo>
                  <a:lnTo>
                    <a:pt x="476726" y="95950"/>
                  </a:lnTo>
                  <a:lnTo>
                    <a:pt x="444169" y="63439"/>
                  </a:lnTo>
                  <a:lnTo>
                    <a:pt x="406467" y="36827"/>
                  </a:lnTo>
                  <a:lnTo>
                    <a:pt x="364385" y="16875"/>
                  </a:lnTo>
                  <a:lnTo>
                    <a:pt x="318684" y="4345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69240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6603110" y="2796158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4" h="539750">
                  <a:moveTo>
                    <a:pt x="0" y="269748"/>
                  </a:moveTo>
                  <a:lnTo>
                    <a:pt x="4352" y="221258"/>
                  </a:lnTo>
                  <a:lnTo>
                    <a:pt x="16900" y="175621"/>
                  </a:lnTo>
                  <a:lnTo>
                    <a:pt x="36880" y="133598"/>
                  </a:lnTo>
                  <a:lnTo>
                    <a:pt x="63531" y="95950"/>
                  </a:lnTo>
                  <a:lnTo>
                    <a:pt x="96088" y="63439"/>
                  </a:lnTo>
                  <a:lnTo>
                    <a:pt x="133790" y="36827"/>
                  </a:lnTo>
                  <a:lnTo>
                    <a:pt x="175872" y="16875"/>
                  </a:lnTo>
                  <a:lnTo>
                    <a:pt x="221573" y="4345"/>
                  </a:lnTo>
                  <a:lnTo>
                    <a:pt x="270129" y="0"/>
                  </a:lnTo>
                  <a:lnTo>
                    <a:pt x="318684" y="4345"/>
                  </a:lnTo>
                  <a:lnTo>
                    <a:pt x="364385" y="16875"/>
                  </a:lnTo>
                  <a:lnTo>
                    <a:pt x="406467" y="36827"/>
                  </a:lnTo>
                  <a:lnTo>
                    <a:pt x="444169" y="63439"/>
                  </a:lnTo>
                  <a:lnTo>
                    <a:pt x="476726" y="95950"/>
                  </a:lnTo>
                  <a:lnTo>
                    <a:pt x="503377" y="133598"/>
                  </a:lnTo>
                  <a:lnTo>
                    <a:pt x="523357" y="175621"/>
                  </a:lnTo>
                  <a:lnTo>
                    <a:pt x="535905" y="221258"/>
                  </a:lnTo>
                  <a:lnTo>
                    <a:pt x="540258" y="269748"/>
                  </a:lnTo>
                  <a:lnTo>
                    <a:pt x="535905" y="318237"/>
                  </a:lnTo>
                  <a:lnTo>
                    <a:pt x="523357" y="363874"/>
                  </a:lnTo>
                  <a:lnTo>
                    <a:pt x="503377" y="405897"/>
                  </a:lnTo>
                  <a:lnTo>
                    <a:pt x="476726" y="443545"/>
                  </a:lnTo>
                  <a:lnTo>
                    <a:pt x="444169" y="476056"/>
                  </a:lnTo>
                  <a:lnTo>
                    <a:pt x="406467" y="502668"/>
                  </a:lnTo>
                  <a:lnTo>
                    <a:pt x="364385" y="522620"/>
                  </a:lnTo>
                  <a:lnTo>
                    <a:pt x="318684" y="535150"/>
                  </a:lnTo>
                  <a:lnTo>
                    <a:pt x="270129" y="539496"/>
                  </a:lnTo>
                  <a:lnTo>
                    <a:pt x="221573" y="535150"/>
                  </a:lnTo>
                  <a:lnTo>
                    <a:pt x="175872" y="522620"/>
                  </a:lnTo>
                  <a:lnTo>
                    <a:pt x="133790" y="502668"/>
                  </a:lnTo>
                  <a:lnTo>
                    <a:pt x="96088" y="476056"/>
                  </a:lnTo>
                  <a:lnTo>
                    <a:pt x="63531" y="443545"/>
                  </a:lnTo>
                  <a:lnTo>
                    <a:pt x="36880" y="405897"/>
                  </a:lnTo>
                  <a:lnTo>
                    <a:pt x="16900" y="363874"/>
                  </a:lnTo>
                  <a:lnTo>
                    <a:pt x="4352" y="318237"/>
                  </a:lnTo>
                  <a:lnTo>
                    <a:pt x="0" y="269748"/>
                  </a:lnTo>
                  <a:close/>
                </a:path>
              </a:pathLst>
            </a:custGeom>
            <a:ln w="15874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" name="object 24"/>
          <p:cNvGrpSpPr/>
          <p:nvPr/>
        </p:nvGrpSpPr>
        <p:grpSpPr>
          <a:xfrm>
            <a:off x="6599745" y="5037645"/>
            <a:ext cx="555625" cy="555625"/>
            <a:chOff x="6599745" y="5037645"/>
            <a:chExt cx="555625" cy="555625"/>
          </a:xfrm>
        </p:grpSpPr>
        <p:sp>
          <p:nvSpPr>
            <p:cNvPr id="25" name="object 25"/>
            <p:cNvSpPr/>
            <p:nvPr/>
          </p:nvSpPr>
          <p:spPr>
            <a:xfrm>
              <a:off x="6607682" y="5045583"/>
              <a:ext cx="539750" cy="539750"/>
            </a:xfrm>
            <a:custGeom>
              <a:avLst/>
              <a:gdLst/>
              <a:ahLst/>
              <a:cxnLst/>
              <a:rect l="l" t="t" r="r" b="b"/>
              <a:pathLst>
                <a:path w="539750" h="539750">
                  <a:moveTo>
                    <a:pt x="269748" y="0"/>
                  </a:moveTo>
                  <a:lnTo>
                    <a:pt x="221258" y="4345"/>
                  </a:lnTo>
                  <a:lnTo>
                    <a:pt x="175621" y="16875"/>
                  </a:lnTo>
                  <a:lnTo>
                    <a:pt x="133598" y="36827"/>
                  </a:lnTo>
                  <a:lnTo>
                    <a:pt x="95950" y="63439"/>
                  </a:lnTo>
                  <a:lnTo>
                    <a:pt x="63439" y="95950"/>
                  </a:lnTo>
                  <a:lnTo>
                    <a:pt x="36827" y="133598"/>
                  </a:lnTo>
                  <a:lnTo>
                    <a:pt x="16875" y="175621"/>
                  </a:lnTo>
                  <a:lnTo>
                    <a:pt x="4345" y="221258"/>
                  </a:lnTo>
                  <a:lnTo>
                    <a:pt x="0" y="269748"/>
                  </a:lnTo>
                  <a:lnTo>
                    <a:pt x="4345" y="318237"/>
                  </a:lnTo>
                  <a:lnTo>
                    <a:pt x="16875" y="363874"/>
                  </a:lnTo>
                  <a:lnTo>
                    <a:pt x="36827" y="405897"/>
                  </a:lnTo>
                  <a:lnTo>
                    <a:pt x="63439" y="443545"/>
                  </a:lnTo>
                  <a:lnTo>
                    <a:pt x="95950" y="476056"/>
                  </a:lnTo>
                  <a:lnTo>
                    <a:pt x="133598" y="502668"/>
                  </a:lnTo>
                  <a:lnTo>
                    <a:pt x="175621" y="522620"/>
                  </a:lnTo>
                  <a:lnTo>
                    <a:pt x="221258" y="535150"/>
                  </a:lnTo>
                  <a:lnTo>
                    <a:pt x="269748" y="539496"/>
                  </a:lnTo>
                  <a:lnTo>
                    <a:pt x="318237" y="535150"/>
                  </a:lnTo>
                  <a:lnTo>
                    <a:pt x="363874" y="522620"/>
                  </a:lnTo>
                  <a:lnTo>
                    <a:pt x="405897" y="502668"/>
                  </a:lnTo>
                  <a:lnTo>
                    <a:pt x="443545" y="476056"/>
                  </a:lnTo>
                  <a:lnTo>
                    <a:pt x="476056" y="443545"/>
                  </a:lnTo>
                  <a:lnTo>
                    <a:pt x="502668" y="405897"/>
                  </a:lnTo>
                  <a:lnTo>
                    <a:pt x="522620" y="363874"/>
                  </a:lnTo>
                  <a:lnTo>
                    <a:pt x="535150" y="318237"/>
                  </a:lnTo>
                  <a:lnTo>
                    <a:pt x="539496" y="269748"/>
                  </a:lnTo>
                  <a:lnTo>
                    <a:pt x="535150" y="221258"/>
                  </a:lnTo>
                  <a:lnTo>
                    <a:pt x="522620" y="175621"/>
                  </a:lnTo>
                  <a:lnTo>
                    <a:pt x="502668" y="133598"/>
                  </a:lnTo>
                  <a:lnTo>
                    <a:pt x="476056" y="95950"/>
                  </a:lnTo>
                  <a:lnTo>
                    <a:pt x="443545" y="63439"/>
                  </a:lnTo>
                  <a:lnTo>
                    <a:pt x="405897" y="36827"/>
                  </a:lnTo>
                  <a:lnTo>
                    <a:pt x="363874" y="16875"/>
                  </a:lnTo>
                  <a:lnTo>
                    <a:pt x="318237" y="4345"/>
                  </a:lnTo>
                  <a:lnTo>
                    <a:pt x="269748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6607682" y="5045583"/>
              <a:ext cx="539750" cy="539750"/>
            </a:xfrm>
            <a:custGeom>
              <a:avLst/>
              <a:gdLst/>
              <a:ahLst/>
              <a:cxnLst/>
              <a:rect l="l" t="t" r="r" b="b"/>
              <a:pathLst>
                <a:path w="539750" h="539750">
                  <a:moveTo>
                    <a:pt x="0" y="269748"/>
                  </a:moveTo>
                  <a:lnTo>
                    <a:pt x="4345" y="221258"/>
                  </a:lnTo>
                  <a:lnTo>
                    <a:pt x="16875" y="175621"/>
                  </a:lnTo>
                  <a:lnTo>
                    <a:pt x="36827" y="133598"/>
                  </a:lnTo>
                  <a:lnTo>
                    <a:pt x="63439" y="95950"/>
                  </a:lnTo>
                  <a:lnTo>
                    <a:pt x="95950" y="63439"/>
                  </a:lnTo>
                  <a:lnTo>
                    <a:pt x="133598" y="36827"/>
                  </a:lnTo>
                  <a:lnTo>
                    <a:pt x="175621" y="16875"/>
                  </a:lnTo>
                  <a:lnTo>
                    <a:pt x="221258" y="4345"/>
                  </a:lnTo>
                  <a:lnTo>
                    <a:pt x="269748" y="0"/>
                  </a:lnTo>
                  <a:lnTo>
                    <a:pt x="318237" y="4345"/>
                  </a:lnTo>
                  <a:lnTo>
                    <a:pt x="363874" y="16875"/>
                  </a:lnTo>
                  <a:lnTo>
                    <a:pt x="405897" y="36827"/>
                  </a:lnTo>
                  <a:lnTo>
                    <a:pt x="443545" y="63439"/>
                  </a:lnTo>
                  <a:lnTo>
                    <a:pt x="476056" y="95950"/>
                  </a:lnTo>
                  <a:lnTo>
                    <a:pt x="502668" y="133598"/>
                  </a:lnTo>
                  <a:lnTo>
                    <a:pt x="522620" y="175621"/>
                  </a:lnTo>
                  <a:lnTo>
                    <a:pt x="535150" y="221258"/>
                  </a:lnTo>
                  <a:lnTo>
                    <a:pt x="539496" y="269748"/>
                  </a:lnTo>
                  <a:lnTo>
                    <a:pt x="535150" y="318237"/>
                  </a:lnTo>
                  <a:lnTo>
                    <a:pt x="522620" y="363874"/>
                  </a:lnTo>
                  <a:lnTo>
                    <a:pt x="502668" y="405897"/>
                  </a:lnTo>
                  <a:lnTo>
                    <a:pt x="476056" y="443545"/>
                  </a:lnTo>
                  <a:lnTo>
                    <a:pt x="443545" y="476056"/>
                  </a:lnTo>
                  <a:lnTo>
                    <a:pt x="405897" y="502668"/>
                  </a:lnTo>
                  <a:lnTo>
                    <a:pt x="363874" y="522620"/>
                  </a:lnTo>
                  <a:lnTo>
                    <a:pt x="318237" y="535150"/>
                  </a:lnTo>
                  <a:lnTo>
                    <a:pt x="269748" y="539496"/>
                  </a:lnTo>
                  <a:lnTo>
                    <a:pt x="221258" y="535150"/>
                  </a:lnTo>
                  <a:lnTo>
                    <a:pt x="175621" y="522620"/>
                  </a:lnTo>
                  <a:lnTo>
                    <a:pt x="133598" y="502668"/>
                  </a:lnTo>
                  <a:lnTo>
                    <a:pt x="95950" y="476056"/>
                  </a:lnTo>
                  <a:lnTo>
                    <a:pt x="63439" y="443545"/>
                  </a:lnTo>
                  <a:lnTo>
                    <a:pt x="36827" y="405897"/>
                  </a:lnTo>
                  <a:lnTo>
                    <a:pt x="16875" y="363874"/>
                  </a:lnTo>
                  <a:lnTo>
                    <a:pt x="4345" y="318237"/>
                  </a:lnTo>
                  <a:lnTo>
                    <a:pt x="0" y="26974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" name="object 27"/>
          <p:cNvGrpSpPr/>
          <p:nvPr/>
        </p:nvGrpSpPr>
        <p:grpSpPr>
          <a:xfrm>
            <a:off x="4692459" y="4116387"/>
            <a:ext cx="1636395" cy="1858010"/>
            <a:chOff x="4692459" y="4116387"/>
            <a:chExt cx="1636395" cy="1858010"/>
          </a:xfrm>
        </p:grpSpPr>
        <p:sp>
          <p:nvSpPr>
            <p:cNvPr id="28" name="object 28"/>
            <p:cNvSpPr/>
            <p:nvPr/>
          </p:nvSpPr>
          <p:spPr>
            <a:xfrm>
              <a:off x="5240654" y="4124325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270129" y="0"/>
                  </a:moveTo>
                  <a:lnTo>
                    <a:pt x="221573" y="4352"/>
                  </a:lnTo>
                  <a:lnTo>
                    <a:pt x="175872" y="16900"/>
                  </a:lnTo>
                  <a:lnTo>
                    <a:pt x="133790" y="36880"/>
                  </a:lnTo>
                  <a:lnTo>
                    <a:pt x="96088" y="63531"/>
                  </a:lnTo>
                  <a:lnTo>
                    <a:pt x="63531" y="96088"/>
                  </a:lnTo>
                  <a:lnTo>
                    <a:pt x="36880" y="133790"/>
                  </a:lnTo>
                  <a:lnTo>
                    <a:pt x="16900" y="175872"/>
                  </a:lnTo>
                  <a:lnTo>
                    <a:pt x="4352" y="221573"/>
                  </a:lnTo>
                  <a:lnTo>
                    <a:pt x="0" y="270129"/>
                  </a:lnTo>
                  <a:lnTo>
                    <a:pt x="4352" y="318684"/>
                  </a:lnTo>
                  <a:lnTo>
                    <a:pt x="16900" y="364385"/>
                  </a:lnTo>
                  <a:lnTo>
                    <a:pt x="36880" y="406467"/>
                  </a:lnTo>
                  <a:lnTo>
                    <a:pt x="63531" y="444169"/>
                  </a:lnTo>
                  <a:lnTo>
                    <a:pt x="96088" y="476726"/>
                  </a:lnTo>
                  <a:lnTo>
                    <a:pt x="133790" y="503377"/>
                  </a:lnTo>
                  <a:lnTo>
                    <a:pt x="175872" y="523357"/>
                  </a:lnTo>
                  <a:lnTo>
                    <a:pt x="221573" y="535905"/>
                  </a:lnTo>
                  <a:lnTo>
                    <a:pt x="270129" y="540258"/>
                  </a:lnTo>
                  <a:lnTo>
                    <a:pt x="318684" y="535905"/>
                  </a:lnTo>
                  <a:lnTo>
                    <a:pt x="364385" y="523357"/>
                  </a:lnTo>
                  <a:lnTo>
                    <a:pt x="406467" y="503377"/>
                  </a:lnTo>
                  <a:lnTo>
                    <a:pt x="444169" y="476726"/>
                  </a:lnTo>
                  <a:lnTo>
                    <a:pt x="476726" y="444169"/>
                  </a:lnTo>
                  <a:lnTo>
                    <a:pt x="503377" y="406467"/>
                  </a:lnTo>
                  <a:lnTo>
                    <a:pt x="523357" y="364385"/>
                  </a:lnTo>
                  <a:lnTo>
                    <a:pt x="535905" y="318684"/>
                  </a:lnTo>
                  <a:lnTo>
                    <a:pt x="540258" y="270129"/>
                  </a:lnTo>
                  <a:lnTo>
                    <a:pt x="535905" y="221573"/>
                  </a:lnTo>
                  <a:lnTo>
                    <a:pt x="523357" y="175872"/>
                  </a:lnTo>
                  <a:lnTo>
                    <a:pt x="503377" y="133790"/>
                  </a:lnTo>
                  <a:lnTo>
                    <a:pt x="476726" y="96088"/>
                  </a:lnTo>
                  <a:lnTo>
                    <a:pt x="444169" y="63531"/>
                  </a:lnTo>
                  <a:lnTo>
                    <a:pt x="406467" y="36880"/>
                  </a:lnTo>
                  <a:lnTo>
                    <a:pt x="364385" y="16900"/>
                  </a:lnTo>
                  <a:lnTo>
                    <a:pt x="318684" y="4352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5240654" y="4124325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0" y="270129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9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8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4700396" y="5425821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270129" y="0"/>
                  </a:moveTo>
                  <a:lnTo>
                    <a:pt x="221573" y="4352"/>
                  </a:lnTo>
                  <a:lnTo>
                    <a:pt x="175872" y="16900"/>
                  </a:lnTo>
                  <a:lnTo>
                    <a:pt x="133790" y="36880"/>
                  </a:lnTo>
                  <a:lnTo>
                    <a:pt x="96088" y="63531"/>
                  </a:lnTo>
                  <a:lnTo>
                    <a:pt x="63531" y="96088"/>
                  </a:lnTo>
                  <a:lnTo>
                    <a:pt x="36880" y="133790"/>
                  </a:lnTo>
                  <a:lnTo>
                    <a:pt x="16900" y="175872"/>
                  </a:lnTo>
                  <a:lnTo>
                    <a:pt x="4352" y="221573"/>
                  </a:lnTo>
                  <a:lnTo>
                    <a:pt x="0" y="270128"/>
                  </a:lnTo>
                  <a:lnTo>
                    <a:pt x="4352" y="318684"/>
                  </a:lnTo>
                  <a:lnTo>
                    <a:pt x="16900" y="364385"/>
                  </a:lnTo>
                  <a:lnTo>
                    <a:pt x="36880" y="406467"/>
                  </a:lnTo>
                  <a:lnTo>
                    <a:pt x="63531" y="444169"/>
                  </a:lnTo>
                  <a:lnTo>
                    <a:pt x="96088" y="476726"/>
                  </a:lnTo>
                  <a:lnTo>
                    <a:pt x="133790" y="503377"/>
                  </a:lnTo>
                  <a:lnTo>
                    <a:pt x="175872" y="523357"/>
                  </a:lnTo>
                  <a:lnTo>
                    <a:pt x="221573" y="535905"/>
                  </a:lnTo>
                  <a:lnTo>
                    <a:pt x="270129" y="540257"/>
                  </a:lnTo>
                  <a:lnTo>
                    <a:pt x="318684" y="535905"/>
                  </a:lnTo>
                  <a:lnTo>
                    <a:pt x="364385" y="523357"/>
                  </a:lnTo>
                  <a:lnTo>
                    <a:pt x="406467" y="503377"/>
                  </a:lnTo>
                  <a:lnTo>
                    <a:pt x="444169" y="476726"/>
                  </a:lnTo>
                  <a:lnTo>
                    <a:pt x="476726" y="444169"/>
                  </a:lnTo>
                  <a:lnTo>
                    <a:pt x="503377" y="406467"/>
                  </a:lnTo>
                  <a:lnTo>
                    <a:pt x="523357" y="364385"/>
                  </a:lnTo>
                  <a:lnTo>
                    <a:pt x="535905" y="318684"/>
                  </a:lnTo>
                  <a:lnTo>
                    <a:pt x="540258" y="270128"/>
                  </a:lnTo>
                  <a:lnTo>
                    <a:pt x="535905" y="221573"/>
                  </a:lnTo>
                  <a:lnTo>
                    <a:pt x="523357" y="175872"/>
                  </a:lnTo>
                  <a:lnTo>
                    <a:pt x="503377" y="133790"/>
                  </a:lnTo>
                  <a:lnTo>
                    <a:pt x="476726" y="96088"/>
                  </a:lnTo>
                  <a:lnTo>
                    <a:pt x="444169" y="63531"/>
                  </a:lnTo>
                  <a:lnTo>
                    <a:pt x="406467" y="36880"/>
                  </a:lnTo>
                  <a:lnTo>
                    <a:pt x="364385" y="16900"/>
                  </a:lnTo>
                  <a:lnTo>
                    <a:pt x="318684" y="4352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4700396" y="5425821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0" y="270128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8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7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5011847" y="4664201"/>
              <a:ext cx="499109" cy="703580"/>
            </a:xfrm>
            <a:custGeom>
              <a:avLst/>
              <a:gdLst/>
              <a:ahLst/>
              <a:cxnLst/>
              <a:rect l="l" t="t" r="r" b="b"/>
              <a:pathLst>
                <a:path w="499110" h="703579">
                  <a:moveTo>
                    <a:pt x="498678" y="0"/>
                  </a:moveTo>
                  <a:lnTo>
                    <a:pt x="0" y="703364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4970519" y="5331114"/>
              <a:ext cx="85090" cy="95250"/>
            </a:xfrm>
            <a:custGeom>
              <a:avLst/>
              <a:gdLst/>
              <a:ahLst/>
              <a:cxnLst/>
              <a:rect l="l" t="t" r="r" b="b"/>
              <a:pathLst>
                <a:path w="85089" h="95250">
                  <a:moveTo>
                    <a:pt x="14617" y="0"/>
                  </a:moveTo>
                  <a:lnTo>
                    <a:pt x="0" y="94729"/>
                  </a:lnTo>
                  <a:lnTo>
                    <a:pt x="84556" y="49580"/>
                  </a:lnTo>
                  <a:lnTo>
                    <a:pt x="14617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5780912" y="5425821"/>
              <a:ext cx="539750" cy="540385"/>
            </a:xfrm>
            <a:custGeom>
              <a:avLst/>
              <a:gdLst/>
              <a:ahLst/>
              <a:cxnLst/>
              <a:rect l="l" t="t" r="r" b="b"/>
              <a:pathLst>
                <a:path w="539750" h="540385">
                  <a:moveTo>
                    <a:pt x="269748" y="0"/>
                  </a:moveTo>
                  <a:lnTo>
                    <a:pt x="221258" y="4352"/>
                  </a:lnTo>
                  <a:lnTo>
                    <a:pt x="175621" y="16900"/>
                  </a:lnTo>
                  <a:lnTo>
                    <a:pt x="133598" y="36880"/>
                  </a:lnTo>
                  <a:lnTo>
                    <a:pt x="95950" y="63531"/>
                  </a:lnTo>
                  <a:lnTo>
                    <a:pt x="63439" y="96088"/>
                  </a:lnTo>
                  <a:lnTo>
                    <a:pt x="36827" y="133790"/>
                  </a:lnTo>
                  <a:lnTo>
                    <a:pt x="16875" y="175872"/>
                  </a:lnTo>
                  <a:lnTo>
                    <a:pt x="4345" y="221573"/>
                  </a:lnTo>
                  <a:lnTo>
                    <a:pt x="0" y="270128"/>
                  </a:lnTo>
                  <a:lnTo>
                    <a:pt x="4345" y="318684"/>
                  </a:lnTo>
                  <a:lnTo>
                    <a:pt x="16875" y="364385"/>
                  </a:lnTo>
                  <a:lnTo>
                    <a:pt x="36827" y="406467"/>
                  </a:lnTo>
                  <a:lnTo>
                    <a:pt x="63439" y="444169"/>
                  </a:lnTo>
                  <a:lnTo>
                    <a:pt x="95950" y="476726"/>
                  </a:lnTo>
                  <a:lnTo>
                    <a:pt x="133598" y="503377"/>
                  </a:lnTo>
                  <a:lnTo>
                    <a:pt x="175621" y="523357"/>
                  </a:lnTo>
                  <a:lnTo>
                    <a:pt x="221258" y="535905"/>
                  </a:lnTo>
                  <a:lnTo>
                    <a:pt x="269748" y="540257"/>
                  </a:lnTo>
                  <a:lnTo>
                    <a:pt x="318237" y="535905"/>
                  </a:lnTo>
                  <a:lnTo>
                    <a:pt x="363874" y="523357"/>
                  </a:lnTo>
                  <a:lnTo>
                    <a:pt x="405897" y="503377"/>
                  </a:lnTo>
                  <a:lnTo>
                    <a:pt x="443545" y="476726"/>
                  </a:lnTo>
                  <a:lnTo>
                    <a:pt x="476056" y="444169"/>
                  </a:lnTo>
                  <a:lnTo>
                    <a:pt x="502668" y="406467"/>
                  </a:lnTo>
                  <a:lnTo>
                    <a:pt x="522620" y="364385"/>
                  </a:lnTo>
                  <a:lnTo>
                    <a:pt x="535150" y="318684"/>
                  </a:lnTo>
                  <a:lnTo>
                    <a:pt x="539496" y="270128"/>
                  </a:lnTo>
                  <a:lnTo>
                    <a:pt x="535150" y="221573"/>
                  </a:lnTo>
                  <a:lnTo>
                    <a:pt x="522620" y="175872"/>
                  </a:lnTo>
                  <a:lnTo>
                    <a:pt x="502668" y="133790"/>
                  </a:lnTo>
                  <a:lnTo>
                    <a:pt x="476056" y="96088"/>
                  </a:lnTo>
                  <a:lnTo>
                    <a:pt x="443545" y="63531"/>
                  </a:lnTo>
                  <a:lnTo>
                    <a:pt x="405897" y="36880"/>
                  </a:lnTo>
                  <a:lnTo>
                    <a:pt x="363874" y="16900"/>
                  </a:lnTo>
                  <a:lnTo>
                    <a:pt x="318237" y="4352"/>
                  </a:lnTo>
                  <a:lnTo>
                    <a:pt x="269748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5780912" y="5425821"/>
              <a:ext cx="539750" cy="540385"/>
            </a:xfrm>
            <a:custGeom>
              <a:avLst/>
              <a:gdLst/>
              <a:ahLst/>
              <a:cxnLst/>
              <a:rect l="l" t="t" r="r" b="b"/>
              <a:pathLst>
                <a:path w="539750" h="540385">
                  <a:moveTo>
                    <a:pt x="0" y="270128"/>
                  </a:moveTo>
                  <a:lnTo>
                    <a:pt x="4345" y="221573"/>
                  </a:lnTo>
                  <a:lnTo>
                    <a:pt x="16875" y="175872"/>
                  </a:lnTo>
                  <a:lnTo>
                    <a:pt x="36827" y="133790"/>
                  </a:lnTo>
                  <a:lnTo>
                    <a:pt x="63439" y="96088"/>
                  </a:lnTo>
                  <a:lnTo>
                    <a:pt x="95950" y="63531"/>
                  </a:lnTo>
                  <a:lnTo>
                    <a:pt x="133598" y="36880"/>
                  </a:lnTo>
                  <a:lnTo>
                    <a:pt x="175621" y="16900"/>
                  </a:lnTo>
                  <a:lnTo>
                    <a:pt x="221258" y="4352"/>
                  </a:lnTo>
                  <a:lnTo>
                    <a:pt x="269748" y="0"/>
                  </a:lnTo>
                  <a:lnTo>
                    <a:pt x="318237" y="4352"/>
                  </a:lnTo>
                  <a:lnTo>
                    <a:pt x="363874" y="16900"/>
                  </a:lnTo>
                  <a:lnTo>
                    <a:pt x="405897" y="36880"/>
                  </a:lnTo>
                  <a:lnTo>
                    <a:pt x="443545" y="63531"/>
                  </a:lnTo>
                  <a:lnTo>
                    <a:pt x="476056" y="96088"/>
                  </a:lnTo>
                  <a:lnTo>
                    <a:pt x="502668" y="133790"/>
                  </a:lnTo>
                  <a:lnTo>
                    <a:pt x="522620" y="175872"/>
                  </a:lnTo>
                  <a:lnTo>
                    <a:pt x="535150" y="221573"/>
                  </a:lnTo>
                  <a:lnTo>
                    <a:pt x="539496" y="270128"/>
                  </a:lnTo>
                  <a:lnTo>
                    <a:pt x="535150" y="318684"/>
                  </a:lnTo>
                  <a:lnTo>
                    <a:pt x="522620" y="364385"/>
                  </a:lnTo>
                  <a:lnTo>
                    <a:pt x="502668" y="406467"/>
                  </a:lnTo>
                  <a:lnTo>
                    <a:pt x="476056" y="444169"/>
                  </a:lnTo>
                  <a:lnTo>
                    <a:pt x="443545" y="476726"/>
                  </a:lnTo>
                  <a:lnTo>
                    <a:pt x="405897" y="503377"/>
                  </a:lnTo>
                  <a:lnTo>
                    <a:pt x="363874" y="523357"/>
                  </a:lnTo>
                  <a:lnTo>
                    <a:pt x="318237" y="535905"/>
                  </a:lnTo>
                  <a:lnTo>
                    <a:pt x="269748" y="540257"/>
                  </a:lnTo>
                  <a:lnTo>
                    <a:pt x="221258" y="535905"/>
                  </a:lnTo>
                  <a:lnTo>
                    <a:pt x="175621" y="523357"/>
                  </a:lnTo>
                  <a:lnTo>
                    <a:pt x="133598" y="503377"/>
                  </a:lnTo>
                  <a:lnTo>
                    <a:pt x="95950" y="476726"/>
                  </a:lnTo>
                  <a:lnTo>
                    <a:pt x="63439" y="444169"/>
                  </a:lnTo>
                  <a:lnTo>
                    <a:pt x="36827" y="406467"/>
                  </a:lnTo>
                  <a:lnTo>
                    <a:pt x="16875" y="364385"/>
                  </a:lnTo>
                  <a:lnTo>
                    <a:pt x="4345" y="318684"/>
                  </a:lnTo>
                  <a:lnTo>
                    <a:pt x="0" y="27012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5510021" y="4664201"/>
              <a:ext cx="499109" cy="703580"/>
            </a:xfrm>
            <a:custGeom>
              <a:avLst/>
              <a:gdLst/>
              <a:ahLst/>
              <a:cxnLst/>
              <a:rect l="l" t="t" r="r" b="b"/>
              <a:pathLst>
                <a:path w="499110" h="703579">
                  <a:moveTo>
                    <a:pt x="0" y="0"/>
                  </a:moveTo>
                  <a:lnTo>
                    <a:pt x="498678" y="703364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5965471" y="5331114"/>
              <a:ext cx="85090" cy="95250"/>
            </a:xfrm>
            <a:custGeom>
              <a:avLst/>
              <a:gdLst/>
              <a:ahLst/>
              <a:cxnLst/>
              <a:rect l="l" t="t" r="r" b="b"/>
              <a:pathLst>
                <a:path w="85089" h="95250">
                  <a:moveTo>
                    <a:pt x="69938" y="0"/>
                  </a:moveTo>
                  <a:lnTo>
                    <a:pt x="0" y="49580"/>
                  </a:lnTo>
                  <a:lnTo>
                    <a:pt x="84556" y="94729"/>
                  </a:lnTo>
                  <a:lnTo>
                    <a:pt x="6993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" name="object 38"/>
          <p:cNvGrpSpPr/>
          <p:nvPr/>
        </p:nvGrpSpPr>
        <p:grpSpPr>
          <a:xfrm>
            <a:off x="6621081" y="4431093"/>
            <a:ext cx="555625" cy="555625"/>
            <a:chOff x="6621081" y="4431093"/>
            <a:chExt cx="555625" cy="555625"/>
          </a:xfrm>
        </p:grpSpPr>
        <p:sp>
          <p:nvSpPr>
            <p:cNvPr id="39" name="object 39"/>
            <p:cNvSpPr/>
            <p:nvPr/>
          </p:nvSpPr>
          <p:spPr>
            <a:xfrm>
              <a:off x="6629018" y="4439030"/>
              <a:ext cx="539750" cy="539750"/>
            </a:xfrm>
            <a:custGeom>
              <a:avLst/>
              <a:gdLst/>
              <a:ahLst/>
              <a:cxnLst/>
              <a:rect l="l" t="t" r="r" b="b"/>
              <a:pathLst>
                <a:path w="539750" h="539750">
                  <a:moveTo>
                    <a:pt x="269748" y="0"/>
                  </a:moveTo>
                  <a:lnTo>
                    <a:pt x="221258" y="4345"/>
                  </a:lnTo>
                  <a:lnTo>
                    <a:pt x="175621" y="16875"/>
                  </a:lnTo>
                  <a:lnTo>
                    <a:pt x="133598" y="36827"/>
                  </a:lnTo>
                  <a:lnTo>
                    <a:pt x="95950" y="63439"/>
                  </a:lnTo>
                  <a:lnTo>
                    <a:pt x="63439" y="95950"/>
                  </a:lnTo>
                  <a:lnTo>
                    <a:pt x="36827" y="133598"/>
                  </a:lnTo>
                  <a:lnTo>
                    <a:pt x="16875" y="175621"/>
                  </a:lnTo>
                  <a:lnTo>
                    <a:pt x="4345" y="221258"/>
                  </a:lnTo>
                  <a:lnTo>
                    <a:pt x="0" y="269748"/>
                  </a:lnTo>
                  <a:lnTo>
                    <a:pt x="4345" y="318237"/>
                  </a:lnTo>
                  <a:lnTo>
                    <a:pt x="16875" y="363874"/>
                  </a:lnTo>
                  <a:lnTo>
                    <a:pt x="36827" y="405897"/>
                  </a:lnTo>
                  <a:lnTo>
                    <a:pt x="63439" y="443545"/>
                  </a:lnTo>
                  <a:lnTo>
                    <a:pt x="95950" y="476056"/>
                  </a:lnTo>
                  <a:lnTo>
                    <a:pt x="133598" y="502668"/>
                  </a:lnTo>
                  <a:lnTo>
                    <a:pt x="175621" y="522620"/>
                  </a:lnTo>
                  <a:lnTo>
                    <a:pt x="221258" y="535150"/>
                  </a:lnTo>
                  <a:lnTo>
                    <a:pt x="269748" y="539496"/>
                  </a:lnTo>
                  <a:lnTo>
                    <a:pt x="318237" y="535150"/>
                  </a:lnTo>
                  <a:lnTo>
                    <a:pt x="363874" y="522620"/>
                  </a:lnTo>
                  <a:lnTo>
                    <a:pt x="405897" y="502668"/>
                  </a:lnTo>
                  <a:lnTo>
                    <a:pt x="443545" y="476056"/>
                  </a:lnTo>
                  <a:lnTo>
                    <a:pt x="476056" y="443545"/>
                  </a:lnTo>
                  <a:lnTo>
                    <a:pt x="502668" y="405897"/>
                  </a:lnTo>
                  <a:lnTo>
                    <a:pt x="522620" y="363874"/>
                  </a:lnTo>
                  <a:lnTo>
                    <a:pt x="535150" y="318237"/>
                  </a:lnTo>
                  <a:lnTo>
                    <a:pt x="539496" y="269748"/>
                  </a:lnTo>
                  <a:lnTo>
                    <a:pt x="535150" y="221258"/>
                  </a:lnTo>
                  <a:lnTo>
                    <a:pt x="522620" y="175621"/>
                  </a:lnTo>
                  <a:lnTo>
                    <a:pt x="502668" y="133598"/>
                  </a:lnTo>
                  <a:lnTo>
                    <a:pt x="476056" y="95950"/>
                  </a:lnTo>
                  <a:lnTo>
                    <a:pt x="443545" y="63439"/>
                  </a:lnTo>
                  <a:lnTo>
                    <a:pt x="405897" y="36827"/>
                  </a:lnTo>
                  <a:lnTo>
                    <a:pt x="363874" y="16875"/>
                  </a:lnTo>
                  <a:lnTo>
                    <a:pt x="318237" y="4345"/>
                  </a:lnTo>
                  <a:lnTo>
                    <a:pt x="26974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6629018" y="4439030"/>
              <a:ext cx="539750" cy="539750"/>
            </a:xfrm>
            <a:custGeom>
              <a:avLst/>
              <a:gdLst/>
              <a:ahLst/>
              <a:cxnLst/>
              <a:rect l="l" t="t" r="r" b="b"/>
              <a:pathLst>
                <a:path w="539750" h="539750">
                  <a:moveTo>
                    <a:pt x="0" y="269748"/>
                  </a:moveTo>
                  <a:lnTo>
                    <a:pt x="4345" y="221258"/>
                  </a:lnTo>
                  <a:lnTo>
                    <a:pt x="16875" y="175621"/>
                  </a:lnTo>
                  <a:lnTo>
                    <a:pt x="36827" y="133598"/>
                  </a:lnTo>
                  <a:lnTo>
                    <a:pt x="63439" y="95950"/>
                  </a:lnTo>
                  <a:lnTo>
                    <a:pt x="95950" y="63439"/>
                  </a:lnTo>
                  <a:lnTo>
                    <a:pt x="133598" y="36827"/>
                  </a:lnTo>
                  <a:lnTo>
                    <a:pt x="175621" y="16875"/>
                  </a:lnTo>
                  <a:lnTo>
                    <a:pt x="221258" y="4345"/>
                  </a:lnTo>
                  <a:lnTo>
                    <a:pt x="269748" y="0"/>
                  </a:lnTo>
                  <a:lnTo>
                    <a:pt x="318237" y="4345"/>
                  </a:lnTo>
                  <a:lnTo>
                    <a:pt x="363874" y="16875"/>
                  </a:lnTo>
                  <a:lnTo>
                    <a:pt x="405897" y="36827"/>
                  </a:lnTo>
                  <a:lnTo>
                    <a:pt x="443545" y="63439"/>
                  </a:lnTo>
                  <a:lnTo>
                    <a:pt x="476056" y="95950"/>
                  </a:lnTo>
                  <a:lnTo>
                    <a:pt x="502668" y="133598"/>
                  </a:lnTo>
                  <a:lnTo>
                    <a:pt x="522620" y="175621"/>
                  </a:lnTo>
                  <a:lnTo>
                    <a:pt x="535150" y="221258"/>
                  </a:lnTo>
                  <a:lnTo>
                    <a:pt x="539496" y="269748"/>
                  </a:lnTo>
                  <a:lnTo>
                    <a:pt x="535150" y="318237"/>
                  </a:lnTo>
                  <a:lnTo>
                    <a:pt x="522620" y="363874"/>
                  </a:lnTo>
                  <a:lnTo>
                    <a:pt x="502668" y="405897"/>
                  </a:lnTo>
                  <a:lnTo>
                    <a:pt x="476056" y="443545"/>
                  </a:lnTo>
                  <a:lnTo>
                    <a:pt x="443545" y="476056"/>
                  </a:lnTo>
                  <a:lnTo>
                    <a:pt x="405897" y="502668"/>
                  </a:lnTo>
                  <a:lnTo>
                    <a:pt x="363874" y="522620"/>
                  </a:lnTo>
                  <a:lnTo>
                    <a:pt x="318237" y="535150"/>
                  </a:lnTo>
                  <a:lnTo>
                    <a:pt x="269748" y="539496"/>
                  </a:lnTo>
                  <a:lnTo>
                    <a:pt x="221258" y="535150"/>
                  </a:lnTo>
                  <a:lnTo>
                    <a:pt x="175621" y="522620"/>
                  </a:lnTo>
                  <a:lnTo>
                    <a:pt x="133598" y="502668"/>
                  </a:lnTo>
                  <a:lnTo>
                    <a:pt x="95950" y="476056"/>
                  </a:lnTo>
                  <a:lnTo>
                    <a:pt x="63439" y="443545"/>
                  </a:lnTo>
                  <a:lnTo>
                    <a:pt x="36827" y="405897"/>
                  </a:lnTo>
                  <a:lnTo>
                    <a:pt x="16875" y="363874"/>
                  </a:lnTo>
                  <a:lnTo>
                    <a:pt x="4345" y="318237"/>
                  </a:lnTo>
                  <a:lnTo>
                    <a:pt x="0" y="26974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1" name="object 41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2" name="object 4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30</a:t>
            </a: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37236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Á</a:t>
            </a:r>
            <a:r>
              <a:rPr dirty="0" spc="-75"/>
              <a:t>r</a:t>
            </a:r>
            <a:r>
              <a:rPr dirty="0" spc="-95"/>
              <a:t>bo</a:t>
            </a:r>
            <a:r>
              <a:rPr dirty="0" spc="-70"/>
              <a:t>l</a:t>
            </a:r>
            <a:r>
              <a:rPr dirty="0" spc="-100"/>
              <a:t>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9" y="1763464"/>
            <a:ext cx="3921125" cy="319786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Definiciones:</a:t>
            </a:r>
            <a:endParaRPr sz="2000">
              <a:latin typeface="Calibri"/>
              <a:cs typeface="Calibri"/>
            </a:endParaRPr>
          </a:p>
          <a:p>
            <a:pPr algn="just" lvl="1" marL="561340" marR="5080" indent="-183515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Nivel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: Cada generación dentro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árbol.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nivel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0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árbol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vacío</a:t>
            </a:r>
            <a:endParaRPr sz="1600">
              <a:latin typeface="Calibri"/>
              <a:cs typeface="Calibri"/>
            </a:endParaRPr>
          </a:p>
          <a:p>
            <a:pPr algn="just" lvl="1" marL="561340" marR="6350" indent="-183515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Altura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máximo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niveles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árbol</a:t>
            </a:r>
            <a:endParaRPr sz="1600">
              <a:latin typeface="Calibri"/>
              <a:cs typeface="Calibri"/>
            </a:endParaRPr>
          </a:p>
          <a:p>
            <a:pPr algn="just" lvl="1" marL="561340" marR="508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Peso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nodos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árbol</a:t>
            </a:r>
            <a:endParaRPr sz="1600">
              <a:latin typeface="Calibri"/>
              <a:cs typeface="Calibri"/>
            </a:endParaRPr>
          </a:p>
          <a:p>
            <a:pPr algn="just" lvl="1" marL="561340" marR="5080" indent="-182880">
              <a:lnSpc>
                <a:spcPts val="173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Orden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máximo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hijos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tener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nodo</a:t>
            </a:r>
            <a:endParaRPr sz="1600">
              <a:latin typeface="Calibri"/>
              <a:cs typeface="Calibri"/>
            </a:endParaRPr>
          </a:p>
          <a:p>
            <a:pPr algn="just" lvl="1" marL="561340" marR="5715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Grado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mayor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 spc="3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hijos</a:t>
            </a:r>
            <a:r>
              <a:rPr dirty="0" sz="1600" spc="3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alguno  de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nodos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árbol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limitado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Orden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77189" y="4986951"/>
            <a:ext cx="3555365" cy="708660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algn="just" marL="195580" marR="5080" indent="-183515">
              <a:lnSpc>
                <a:spcPts val="1730"/>
              </a:lnSpc>
              <a:spcBef>
                <a:spcPts val="3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Sub-árbol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3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todo</a:t>
            </a:r>
            <a:r>
              <a:rPr dirty="0" sz="16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árbol</a:t>
            </a:r>
            <a:r>
              <a:rPr dirty="0" sz="1600" spc="3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generado</a:t>
            </a:r>
            <a:r>
              <a:rPr dirty="0" sz="16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partir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sección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determinada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del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árbol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5258625" y="2411031"/>
            <a:ext cx="3638550" cy="3282315"/>
            <a:chOff x="5258625" y="2411031"/>
            <a:chExt cx="3638550" cy="3282315"/>
          </a:xfrm>
        </p:grpSpPr>
        <p:sp>
          <p:nvSpPr>
            <p:cNvPr id="7" name="object 7"/>
            <p:cNvSpPr/>
            <p:nvPr/>
          </p:nvSpPr>
          <p:spPr>
            <a:xfrm>
              <a:off x="7072502" y="2418969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4" h="540385">
                  <a:moveTo>
                    <a:pt x="270129" y="0"/>
                  </a:moveTo>
                  <a:lnTo>
                    <a:pt x="221573" y="4352"/>
                  </a:lnTo>
                  <a:lnTo>
                    <a:pt x="175872" y="16900"/>
                  </a:lnTo>
                  <a:lnTo>
                    <a:pt x="133790" y="36880"/>
                  </a:lnTo>
                  <a:lnTo>
                    <a:pt x="96088" y="63531"/>
                  </a:lnTo>
                  <a:lnTo>
                    <a:pt x="63531" y="96088"/>
                  </a:lnTo>
                  <a:lnTo>
                    <a:pt x="36880" y="133790"/>
                  </a:lnTo>
                  <a:lnTo>
                    <a:pt x="16900" y="175872"/>
                  </a:lnTo>
                  <a:lnTo>
                    <a:pt x="4352" y="221573"/>
                  </a:lnTo>
                  <a:lnTo>
                    <a:pt x="0" y="270128"/>
                  </a:lnTo>
                  <a:lnTo>
                    <a:pt x="4352" y="318684"/>
                  </a:lnTo>
                  <a:lnTo>
                    <a:pt x="16900" y="364385"/>
                  </a:lnTo>
                  <a:lnTo>
                    <a:pt x="36880" y="406467"/>
                  </a:lnTo>
                  <a:lnTo>
                    <a:pt x="63531" y="444169"/>
                  </a:lnTo>
                  <a:lnTo>
                    <a:pt x="96088" y="476726"/>
                  </a:lnTo>
                  <a:lnTo>
                    <a:pt x="133790" y="503377"/>
                  </a:lnTo>
                  <a:lnTo>
                    <a:pt x="175872" y="523357"/>
                  </a:lnTo>
                  <a:lnTo>
                    <a:pt x="221573" y="535905"/>
                  </a:lnTo>
                  <a:lnTo>
                    <a:pt x="270129" y="540257"/>
                  </a:lnTo>
                  <a:lnTo>
                    <a:pt x="318684" y="535905"/>
                  </a:lnTo>
                  <a:lnTo>
                    <a:pt x="364385" y="523357"/>
                  </a:lnTo>
                  <a:lnTo>
                    <a:pt x="406467" y="503377"/>
                  </a:lnTo>
                  <a:lnTo>
                    <a:pt x="444169" y="476726"/>
                  </a:lnTo>
                  <a:lnTo>
                    <a:pt x="476726" y="444169"/>
                  </a:lnTo>
                  <a:lnTo>
                    <a:pt x="503377" y="406467"/>
                  </a:lnTo>
                  <a:lnTo>
                    <a:pt x="523357" y="364385"/>
                  </a:lnTo>
                  <a:lnTo>
                    <a:pt x="535905" y="318684"/>
                  </a:lnTo>
                  <a:lnTo>
                    <a:pt x="540258" y="270128"/>
                  </a:lnTo>
                  <a:lnTo>
                    <a:pt x="535905" y="221573"/>
                  </a:lnTo>
                  <a:lnTo>
                    <a:pt x="523357" y="175872"/>
                  </a:lnTo>
                  <a:lnTo>
                    <a:pt x="503377" y="133790"/>
                  </a:lnTo>
                  <a:lnTo>
                    <a:pt x="476726" y="96088"/>
                  </a:lnTo>
                  <a:lnTo>
                    <a:pt x="444169" y="63531"/>
                  </a:lnTo>
                  <a:lnTo>
                    <a:pt x="406467" y="36880"/>
                  </a:lnTo>
                  <a:lnTo>
                    <a:pt x="364385" y="16900"/>
                  </a:lnTo>
                  <a:lnTo>
                    <a:pt x="318684" y="4352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72502" y="2418969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4" h="540385">
                  <a:moveTo>
                    <a:pt x="0" y="270128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8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7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7069455" y="3720465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4" h="540385">
                  <a:moveTo>
                    <a:pt x="270129" y="0"/>
                  </a:moveTo>
                  <a:lnTo>
                    <a:pt x="221573" y="4352"/>
                  </a:lnTo>
                  <a:lnTo>
                    <a:pt x="175872" y="16900"/>
                  </a:lnTo>
                  <a:lnTo>
                    <a:pt x="133790" y="36880"/>
                  </a:lnTo>
                  <a:lnTo>
                    <a:pt x="96088" y="63531"/>
                  </a:lnTo>
                  <a:lnTo>
                    <a:pt x="63531" y="96088"/>
                  </a:lnTo>
                  <a:lnTo>
                    <a:pt x="36880" y="133790"/>
                  </a:lnTo>
                  <a:lnTo>
                    <a:pt x="16900" y="175872"/>
                  </a:lnTo>
                  <a:lnTo>
                    <a:pt x="4352" y="221573"/>
                  </a:lnTo>
                  <a:lnTo>
                    <a:pt x="0" y="270129"/>
                  </a:lnTo>
                  <a:lnTo>
                    <a:pt x="4352" y="318684"/>
                  </a:lnTo>
                  <a:lnTo>
                    <a:pt x="16900" y="364385"/>
                  </a:lnTo>
                  <a:lnTo>
                    <a:pt x="36880" y="406467"/>
                  </a:lnTo>
                  <a:lnTo>
                    <a:pt x="63531" y="444169"/>
                  </a:lnTo>
                  <a:lnTo>
                    <a:pt x="96088" y="476726"/>
                  </a:lnTo>
                  <a:lnTo>
                    <a:pt x="133790" y="503377"/>
                  </a:lnTo>
                  <a:lnTo>
                    <a:pt x="175872" y="523357"/>
                  </a:lnTo>
                  <a:lnTo>
                    <a:pt x="221573" y="535905"/>
                  </a:lnTo>
                  <a:lnTo>
                    <a:pt x="270129" y="540258"/>
                  </a:lnTo>
                  <a:lnTo>
                    <a:pt x="318684" y="535905"/>
                  </a:lnTo>
                  <a:lnTo>
                    <a:pt x="364385" y="523357"/>
                  </a:lnTo>
                  <a:lnTo>
                    <a:pt x="406467" y="503377"/>
                  </a:lnTo>
                  <a:lnTo>
                    <a:pt x="444169" y="476726"/>
                  </a:lnTo>
                  <a:lnTo>
                    <a:pt x="476726" y="444169"/>
                  </a:lnTo>
                  <a:lnTo>
                    <a:pt x="503377" y="406467"/>
                  </a:lnTo>
                  <a:lnTo>
                    <a:pt x="523357" y="364385"/>
                  </a:lnTo>
                  <a:lnTo>
                    <a:pt x="535905" y="318684"/>
                  </a:lnTo>
                  <a:lnTo>
                    <a:pt x="540258" y="270129"/>
                  </a:lnTo>
                  <a:lnTo>
                    <a:pt x="535905" y="221573"/>
                  </a:lnTo>
                  <a:lnTo>
                    <a:pt x="523357" y="175872"/>
                  </a:lnTo>
                  <a:lnTo>
                    <a:pt x="503377" y="133790"/>
                  </a:lnTo>
                  <a:lnTo>
                    <a:pt x="476726" y="96088"/>
                  </a:lnTo>
                  <a:lnTo>
                    <a:pt x="444169" y="63531"/>
                  </a:lnTo>
                  <a:lnTo>
                    <a:pt x="406467" y="36880"/>
                  </a:lnTo>
                  <a:lnTo>
                    <a:pt x="364385" y="16900"/>
                  </a:lnTo>
                  <a:lnTo>
                    <a:pt x="318684" y="4352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69455" y="3720465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4" h="540385">
                  <a:moveTo>
                    <a:pt x="0" y="270129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9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8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870067" y="3720465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270129" y="0"/>
                  </a:moveTo>
                  <a:lnTo>
                    <a:pt x="221573" y="4352"/>
                  </a:lnTo>
                  <a:lnTo>
                    <a:pt x="175872" y="16900"/>
                  </a:lnTo>
                  <a:lnTo>
                    <a:pt x="133790" y="36880"/>
                  </a:lnTo>
                  <a:lnTo>
                    <a:pt x="96088" y="63531"/>
                  </a:lnTo>
                  <a:lnTo>
                    <a:pt x="63531" y="96088"/>
                  </a:lnTo>
                  <a:lnTo>
                    <a:pt x="36880" y="133790"/>
                  </a:lnTo>
                  <a:lnTo>
                    <a:pt x="16900" y="175872"/>
                  </a:lnTo>
                  <a:lnTo>
                    <a:pt x="4352" y="221573"/>
                  </a:lnTo>
                  <a:lnTo>
                    <a:pt x="0" y="270129"/>
                  </a:lnTo>
                  <a:lnTo>
                    <a:pt x="4352" y="318684"/>
                  </a:lnTo>
                  <a:lnTo>
                    <a:pt x="16900" y="364385"/>
                  </a:lnTo>
                  <a:lnTo>
                    <a:pt x="36880" y="406467"/>
                  </a:lnTo>
                  <a:lnTo>
                    <a:pt x="63531" y="444169"/>
                  </a:lnTo>
                  <a:lnTo>
                    <a:pt x="96088" y="476726"/>
                  </a:lnTo>
                  <a:lnTo>
                    <a:pt x="133790" y="503377"/>
                  </a:lnTo>
                  <a:lnTo>
                    <a:pt x="175872" y="523357"/>
                  </a:lnTo>
                  <a:lnTo>
                    <a:pt x="221573" y="535905"/>
                  </a:lnTo>
                  <a:lnTo>
                    <a:pt x="270129" y="540258"/>
                  </a:lnTo>
                  <a:lnTo>
                    <a:pt x="318684" y="535905"/>
                  </a:lnTo>
                  <a:lnTo>
                    <a:pt x="364385" y="523357"/>
                  </a:lnTo>
                  <a:lnTo>
                    <a:pt x="406467" y="503377"/>
                  </a:lnTo>
                  <a:lnTo>
                    <a:pt x="444169" y="476726"/>
                  </a:lnTo>
                  <a:lnTo>
                    <a:pt x="476726" y="444169"/>
                  </a:lnTo>
                  <a:lnTo>
                    <a:pt x="503377" y="406467"/>
                  </a:lnTo>
                  <a:lnTo>
                    <a:pt x="523357" y="364385"/>
                  </a:lnTo>
                  <a:lnTo>
                    <a:pt x="535905" y="318684"/>
                  </a:lnTo>
                  <a:lnTo>
                    <a:pt x="540258" y="270129"/>
                  </a:lnTo>
                  <a:lnTo>
                    <a:pt x="535905" y="221573"/>
                  </a:lnTo>
                  <a:lnTo>
                    <a:pt x="523357" y="175872"/>
                  </a:lnTo>
                  <a:lnTo>
                    <a:pt x="503377" y="133790"/>
                  </a:lnTo>
                  <a:lnTo>
                    <a:pt x="476726" y="96088"/>
                  </a:lnTo>
                  <a:lnTo>
                    <a:pt x="444169" y="63531"/>
                  </a:lnTo>
                  <a:lnTo>
                    <a:pt x="406467" y="36880"/>
                  </a:lnTo>
                  <a:lnTo>
                    <a:pt x="364385" y="16900"/>
                  </a:lnTo>
                  <a:lnTo>
                    <a:pt x="318684" y="4352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69240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870067" y="3720465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0" y="270129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9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8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9788" y="2958845"/>
              <a:ext cx="1142365" cy="723900"/>
            </a:xfrm>
            <a:custGeom>
              <a:avLst/>
              <a:gdLst/>
              <a:ahLst/>
              <a:cxnLst/>
              <a:rect l="l" t="t" r="r" b="b"/>
              <a:pathLst>
                <a:path w="1142365" h="723900">
                  <a:moveTo>
                    <a:pt x="1142250" y="0"/>
                  </a:moveTo>
                  <a:lnTo>
                    <a:pt x="0" y="723417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6139439" y="3638401"/>
              <a:ext cx="95885" cy="82550"/>
            </a:xfrm>
            <a:custGeom>
              <a:avLst/>
              <a:gdLst/>
              <a:ahLst/>
              <a:cxnLst/>
              <a:rect l="l" t="t" r="r" b="b"/>
              <a:pathLst>
                <a:path w="95885" h="82550">
                  <a:moveTo>
                    <a:pt x="49479" y="0"/>
                  </a:moveTo>
                  <a:lnTo>
                    <a:pt x="0" y="82080"/>
                  </a:lnTo>
                  <a:lnTo>
                    <a:pt x="95351" y="72415"/>
                  </a:lnTo>
                  <a:lnTo>
                    <a:pt x="4947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339134" y="2958845"/>
              <a:ext cx="3175" cy="690245"/>
            </a:xfrm>
            <a:custGeom>
              <a:avLst/>
              <a:gdLst/>
              <a:ahLst/>
              <a:cxnLst/>
              <a:rect l="l" t="t" r="r" b="b"/>
              <a:pathLst>
                <a:path w="3175" h="690245">
                  <a:moveTo>
                    <a:pt x="3022" y="0"/>
                  </a:moveTo>
                  <a:lnTo>
                    <a:pt x="0" y="690194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296331" y="3634572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494" y="85915"/>
                  </a:lnTo>
                  <a:lnTo>
                    <a:pt x="85725" y="3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5329809" y="5025770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270129" y="0"/>
                  </a:moveTo>
                  <a:lnTo>
                    <a:pt x="221573" y="4352"/>
                  </a:lnTo>
                  <a:lnTo>
                    <a:pt x="175872" y="16900"/>
                  </a:lnTo>
                  <a:lnTo>
                    <a:pt x="133790" y="36880"/>
                  </a:lnTo>
                  <a:lnTo>
                    <a:pt x="96088" y="63531"/>
                  </a:lnTo>
                  <a:lnTo>
                    <a:pt x="63531" y="96088"/>
                  </a:lnTo>
                  <a:lnTo>
                    <a:pt x="36880" y="133790"/>
                  </a:lnTo>
                  <a:lnTo>
                    <a:pt x="16900" y="175872"/>
                  </a:lnTo>
                  <a:lnTo>
                    <a:pt x="4352" y="221573"/>
                  </a:lnTo>
                  <a:lnTo>
                    <a:pt x="0" y="270128"/>
                  </a:lnTo>
                  <a:lnTo>
                    <a:pt x="4352" y="318684"/>
                  </a:lnTo>
                  <a:lnTo>
                    <a:pt x="16900" y="364385"/>
                  </a:lnTo>
                  <a:lnTo>
                    <a:pt x="36880" y="406467"/>
                  </a:lnTo>
                  <a:lnTo>
                    <a:pt x="63531" y="444169"/>
                  </a:lnTo>
                  <a:lnTo>
                    <a:pt x="96088" y="476726"/>
                  </a:lnTo>
                  <a:lnTo>
                    <a:pt x="133790" y="503377"/>
                  </a:lnTo>
                  <a:lnTo>
                    <a:pt x="175872" y="523357"/>
                  </a:lnTo>
                  <a:lnTo>
                    <a:pt x="221573" y="535905"/>
                  </a:lnTo>
                  <a:lnTo>
                    <a:pt x="270129" y="540257"/>
                  </a:lnTo>
                  <a:lnTo>
                    <a:pt x="318684" y="535905"/>
                  </a:lnTo>
                  <a:lnTo>
                    <a:pt x="364385" y="523357"/>
                  </a:lnTo>
                  <a:lnTo>
                    <a:pt x="406467" y="503377"/>
                  </a:lnTo>
                  <a:lnTo>
                    <a:pt x="444169" y="476726"/>
                  </a:lnTo>
                  <a:lnTo>
                    <a:pt x="476726" y="444169"/>
                  </a:lnTo>
                  <a:lnTo>
                    <a:pt x="503377" y="406467"/>
                  </a:lnTo>
                  <a:lnTo>
                    <a:pt x="523357" y="364385"/>
                  </a:lnTo>
                  <a:lnTo>
                    <a:pt x="535905" y="318684"/>
                  </a:lnTo>
                  <a:lnTo>
                    <a:pt x="540258" y="270128"/>
                  </a:lnTo>
                  <a:lnTo>
                    <a:pt x="535905" y="221573"/>
                  </a:lnTo>
                  <a:lnTo>
                    <a:pt x="523357" y="175872"/>
                  </a:lnTo>
                  <a:lnTo>
                    <a:pt x="503377" y="133790"/>
                  </a:lnTo>
                  <a:lnTo>
                    <a:pt x="476726" y="96088"/>
                  </a:lnTo>
                  <a:lnTo>
                    <a:pt x="444169" y="63531"/>
                  </a:lnTo>
                  <a:lnTo>
                    <a:pt x="406467" y="36880"/>
                  </a:lnTo>
                  <a:lnTo>
                    <a:pt x="364385" y="16900"/>
                  </a:lnTo>
                  <a:lnTo>
                    <a:pt x="318684" y="4352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5329809" y="5025770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0" y="270128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8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7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5641120" y="4260342"/>
              <a:ext cx="499109" cy="707390"/>
            </a:xfrm>
            <a:custGeom>
              <a:avLst/>
              <a:gdLst/>
              <a:ahLst/>
              <a:cxnLst/>
              <a:rect l="l" t="t" r="r" b="b"/>
              <a:pathLst>
                <a:path w="499110" h="707389">
                  <a:moveTo>
                    <a:pt x="498817" y="0"/>
                  </a:moveTo>
                  <a:lnTo>
                    <a:pt x="0" y="70686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5599936" y="4930822"/>
              <a:ext cx="84455" cy="95250"/>
            </a:xfrm>
            <a:custGeom>
              <a:avLst/>
              <a:gdLst/>
              <a:ahLst/>
              <a:cxnLst/>
              <a:rect l="l" t="t" r="r" b="b"/>
              <a:pathLst>
                <a:path w="84454" h="95250">
                  <a:moveTo>
                    <a:pt x="14401" y="0"/>
                  </a:moveTo>
                  <a:lnTo>
                    <a:pt x="0" y="94754"/>
                  </a:lnTo>
                  <a:lnTo>
                    <a:pt x="84442" y="49428"/>
                  </a:lnTo>
                  <a:lnTo>
                    <a:pt x="1440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6410325" y="5025770"/>
              <a:ext cx="539750" cy="540385"/>
            </a:xfrm>
            <a:custGeom>
              <a:avLst/>
              <a:gdLst/>
              <a:ahLst/>
              <a:cxnLst/>
              <a:rect l="l" t="t" r="r" b="b"/>
              <a:pathLst>
                <a:path w="539750" h="540385">
                  <a:moveTo>
                    <a:pt x="269748" y="0"/>
                  </a:moveTo>
                  <a:lnTo>
                    <a:pt x="221258" y="4352"/>
                  </a:lnTo>
                  <a:lnTo>
                    <a:pt x="175621" y="16900"/>
                  </a:lnTo>
                  <a:lnTo>
                    <a:pt x="133598" y="36880"/>
                  </a:lnTo>
                  <a:lnTo>
                    <a:pt x="95950" y="63531"/>
                  </a:lnTo>
                  <a:lnTo>
                    <a:pt x="63439" y="96088"/>
                  </a:lnTo>
                  <a:lnTo>
                    <a:pt x="36827" y="133790"/>
                  </a:lnTo>
                  <a:lnTo>
                    <a:pt x="16875" y="175872"/>
                  </a:lnTo>
                  <a:lnTo>
                    <a:pt x="4345" y="221573"/>
                  </a:lnTo>
                  <a:lnTo>
                    <a:pt x="0" y="270128"/>
                  </a:lnTo>
                  <a:lnTo>
                    <a:pt x="4345" y="318684"/>
                  </a:lnTo>
                  <a:lnTo>
                    <a:pt x="16875" y="364385"/>
                  </a:lnTo>
                  <a:lnTo>
                    <a:pt x="36827" y="406467"/>
                  </a:lnTo>
                  <a:lnTo>
                    <a:pt x="63439" y="444169"/>
                  </a:lnTo>
                  <a:lnTo>
                    <a:pt x="95950" y="476726"/>
                  </a:lnTo>
                  <a:lnTo>
                    <a:pt x="133598" y="503377"/>
                  </a:lnTo>
                  <a:lnTo>
                    <a:pt x="175621" y="523357"/>
                  </a:lnTo>
                  <a:lnTo>
                    <a:pt x="221258" y="535905"/>
                  </a:lnTo>
                  <a:lnTo>
                    <a:pt x="269748" y="540257"/>
                  </a:lnTo>
                  <a:lnTo>
                    <a:pt x="318237" y="535905"/>
                  </a:lnTo>
                  <a:lnTo>
                    <a:pt x="363874" y="523357"/>
                  </a:lnTo>
                  <a:lnTo>
                    <a:pt x="405897" y="503377"/>
                  </a:lnTo>
                  <a:lnTo>
                    <a:pt x="443545" y="476726"/>
                  </a:lnTo>
                  <a:lnTo>
                    <a:pt x="476056" y="444169"/>
                  </a:lnTo>
                  <a:lnTo>
                    <a:pt x="502668" y="406467"/>
                  </a:lnTo>
                  <a:lnTo>
                    <a:pt x="522620" y="364385"/>
                  </a:lnTo>
                  <a:lnTo>
                    <a:pt x="535150" y="318684"/>
                  </a:lnTo>
                  <a:lnTo>
                    <a:pt x="539496" y="270128"/>
                  </a:lnTo>
                  <a:lnTo>
                    <a:pt x="535150" y="221573"/>
                  </a:lnTo>
                  <a:lnTo>
                    <a:pt x="522620" y="175872"/>
                  </a:lnTo>
                  <a:lnTo>
                    <a:pt x="502668" y="133790"/>
                  </a:lnTo>
                  <a:lnTo>
                    <a:pt x="476056" y="96088"/>
                  </a:lnTo>
                  <a:lnTo>
                    <a:pt x="443545" y="63531"/>
                  </a:lnTo>
                  <a:lnTo>
                    <a:pt x="405897" y="36880"/>
                  </a:lnTo>
                  <a:lnTo>
                    <a:pt x="363874" y="16900"/>
                  </a:lnTo>
                  <a:lnTo>
                    <a:pt x="318237" y="4352"/>
                  </a:lnTo>
                  <a:lnTo>
                    <a:pt x="269748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410325" y="5025770"/>
              <a:ext cx="539750" cy="540385"/>
            </a:xfrm>
            <a:custGeom>
              <a:avLst/>
              <a:gdLst/>
              <a:ahLst/>
              <a:cxnLst/>
              <a:rect l="l" t="t" r="r" b="b"/>
              <a:pathLst>
                <a:path w="539750" h="540385">
                  <a:moveTo>
                    <a:pt x="0" y="270128"/>
                  </a:moveTo>
                  <a:lnTo>
                    <a:pt x="4345" y="221573"/>
                  </a:lnTo>
                  <a:lnTo>
                    <a:pt x="16875" y="175872"/>
                  </a:lnTo>
                  <a:lnTo>
                    <a:pt x="36827" y="133790"/>
                  </a:lnTo>
                  <a:lnTo>
                    <a:pt x="63439" y="96088"/>
                  </a:lnTo>
                  <a:lnTo>
                    <a:pt x="95950" y="63531"/>
                  </a:lnTo>
                  <a:lnTo>
                    <a:pt x="133598" y="36880"/>
                  </a:lnTo>
                  <a:lnTo>
                    <a:pt x="175621" y="16900"/>
                  </a:lnTo>
                  <a:lnTo>
                    <a:pt x="221258" y="4352"/>
                  </a:lnTo>
                  <a:lnTo>
                    <a:pt x="269748" y="0"/>
                  </a:lnTo>
                  <a:lnTo>
                    <a:pt x="318237" y="4352"/>
                  </a:lnTo>
                  <a:lnTo>
                    <a:pt x="363874" y="16900"/>
                  </a:lnTo>
                  <a:lnTo>
                    <a:pt x="405897" y="36880"/>
                  </a:lnTo>
                  <a:lnTo>
                    <a:pt x="443545" y="63531"/>
                  </a:lnTo>
                  <a:lnTo>
                    <a:pt x="476056" y="96088"/>
                  </a:lnTo>
                  <a:lnTo>
                    <a:pt x="502668" y="133790"/>
                  </a:lnTo>
                  <a:lnTo>
                    <a:pt x="522620" y="175872"/>
                  </a:lnTo>
                  <a:lnTo>
                    <a:pt x="535150" y="221573"/>
                  </a:lnTo>
                  <a:lnTo>
                    <a:pt x="539496" y="270128"/>
                  </a:lnTo>
                  <a:lnTo>
                    <a:pt x="535150" y="318684"/>
                  </a:lnTo>
                  <a:lnTo>
                    <a:pt x="522620" y="364385"/>
                  </a:lnTo>
                  <a:lnTo>
                    <a:pt x="502668" y="406467"/>
                  </a:lnTo>
                  <a:lnTo>
                    <a:pt x="476056" y="444169"/>
                  </a:lnTo>
                  <a:lnTo>
                    <a:pt x="443545" y="476726"/>
                  </a:lnTo>
                  <a:lnTo>
                    <a:pt x="405897" y="503377"/>
                  </a:lnTo>
                  <a:lnTo>
                    <a:pt x="363874" y="523357"/>
                  </a:lnTo>
                  <a:lnTo>
                    <a:pt x="318237" y="535905"/>
                  </a:lnTo>
                  <a:lnTo>
                    <a:pt x="269748" y="540257"/>
                  </a:lnTo>
                  <a:lnTo>
                    <a:pt x="221258" y="535905"/>
                  </a:lnTo>
                  <a:lnTo>
                    <a:pt x="175621" y="523357"/>
                  </a:lnTo>
                  <a:lnTo>
                    <a:pt x="133598" y="503377"/>
                  </a:lnTo>
                  <a:lnTo>
                    <a:pt x="95950" y="476726"/>
                  </a:lnTo>
                  <a:lnTo>
                    <a:pt x="63439" y="444169"/>
                  </a:lnTo>
                  <a:lnTo>
                    <a:pt x="36827" y="406467"/>
                  </a:lnTo>
                  <a:lnTo>
                    <a:pt x="16875" y="364385"/>
                  </a:lnTo>
                  <a:lnTo>
                    <a:pt x="4345" y="318684"/>
                  </a:lnTo>
                  <a:lnTo>
                    <a:pt x="0" y="27012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6139434" y="4260342"/>
              <a:ext cx="499109" cy="707390"/>
            </a:xfrm>
            <a:custGeom>
              <a:avLst/>
              <a:gdLst/>
              <a:ahLst/>
              <a:cxnLst/>
              <a:rect l="l" t="t" r="r" b="b"/>
              <a:pathLst>
                <a:path w="499109" h="707389">
                  <a:moveTo>
                    <a:pt x="0" y="0"/>
                  </a:moveTo>
                  <a:lnTo>
                    <a:pt x="498805" y="70686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6594993" y="4930822"/>
              <a:ext cx="84455" cy="95250"/>
            </a:xfrm>
            <a:custGeom>
              <a:avLst/>
              <a:gdLst/>
              <a:ahLst/>
              <a:cxnLst/>
              <a:rect l="l" t="t" r="r" b="b"/>
              <a:pathLst>
                <a:path w="84454" h="95250">
                  <a:moveTo>
                    <a:pt x="70040" y="0"/>
                  </a:moveTo>
                  <a:lnTo>
                    <a:pt x="0" y="49428"/>
                  </a:lnTo>
                  <a:lnTo>
                    <a:pt x="84442" y="94754"/>
                  </a:lnTo>
                  <a:lnTo>
                    <a:pt x="7004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8348852" y="3709035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4" h="540385">
                  <a:moveTo>
                    <a:pt x="270129" y="0"/>
                  </a:moveTo>
                  <a:lnTo>
                    <a:pt x="221573" y="4352"/>
                  </a:lnTo>
                  <a:lnTo>
                    <a:pt x="175872" y="16900"/>
                  </a:lnTo>
                  <a:lnTo>
                    <a:pt x="133790" y="36880"/>
                  </a:lnTo>
                  <a:lnTo>
                    <a:pt x="96088" y="63531"/>
                  </a:lnTo>
                  <a:lnTo>
                    <a:pt x="63531" y="96088"/>
                  </a:lnTo>
                  <a:lnTo>
                    <a:pt x="36880" y="133790"/>
                  </a:lnTo>
                  <a:lnTo>
                    <a:pt x="16900" y="175872"/>
                  </a:lnTo>
                  <a:lnTo>
                    <a:pt x="4352" y="221573"/>
                  </a:lnTo>
                  <a:lnTo>
                    <a:pt x="0" y="270129"/>
                  </a:lnTo>
                  <a:lnTo>
                    <a:pt x="4352" y="318684"/>
                  </a:lnTo>
                  <a:lnTo>
                    <a:pt x="16900" y="364385"/>
                  </a:lnTo>
                  <a:lnTo>
                    <a:pt x="36880" y="406467"/>
                  </a:lnTo>
                  <a:lnTo>
                    <a:pt x="63531" y="444169"/>
                  </a:lnTo>
                  <a:lnTo>
                    <a:pt x="96088" y="476726"/>
                  </a:lnTo>
                  <a:lnTo>
                    <a:pt x="133790" y="503377"/>
                  </a:lnTo>
                  <a:lnTo>
                    <a:pt x="175872" y="523357"/>
                  </a:lnTo>
                  <a:lnTo>
                    <a:pt x="221573" y="535905"/>
                  </a:lnTo>
                  <a:lnTo>
                    <a:pt x="270129" y="540258"/>
                  </a:lnTo>
                  <a:lnTo>
                    <a:pt x="318684" y="535905"/>
                  </a:lnTo>
                  <a:lnTo>
                    <a:pt x="364385" y="523357"/>
                  </a:lnTo>
                  <a:lnTo>
                    <a:pt x="406467" y="503377"/>
                  </a:lnTo>
                  <a:lnTo>
                    <a:pt x="444169" y="476726"/>
                  </a:lnTo>
                  <a:lnTo>
                    <a:pt x="476726" y="444169"/>
                  </a:lnTo>
                  <a:lnTo>
                    <a:pt x="503377" y="406467"/>
                  </a:lnTo>
                  <a:lnTo>
                    <a:pt x="523357" y="364385"/>
                  </a:lnTo>
                  <a:lnTo>
                    <a:pt x="535905" y="318684"/>
                  </a:lnTo>
                  <a:lnTo>
                    <a:pt x="540258" y="270129"/>
                  </a:lnTo>
                  <a:lnTo>
                    <a:pt x="535905" y="221573"/>
                  </a:lnTo>
                  <a:lnTo>
                    <a:pt x="523357" y="175872"/>
                  </a:lnTo>
                  <a:lnTo>
                    <a:pt x="503377" y="133790"/>
                  </a:lnTo>
                  <a:lnTo>
                    <a:pt x="476726" y="96088"/>
                  </a:lnTo>
                  <a:lnTo>
                    <a:pt x="444169" y="63531"/>
                  </a:lnTo>
                  <a:lnTo>
                    <a:pt x="406467" y="36880"/>
                  </a:lnTo>
                  <a:lnTo>
                    <a:pt x="364385" y="16900"/>
                  </a:lnTo>
                  <a:lnTo>
                    <a:pt x="318684" y="4352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8348852" y="3709035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4" h="540385">
                  <a:moveTo>
                    <a:pt x="0" y="270129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9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8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7342632" y="2958845"/>
              <a:ext cx="1214755" cy="714375"/>
            </a:xfrm>
            <a:custGeom>
              <a:avLst/>
              <a:gdLst/>
              <a:ahLst/>
              <a:cxnLst/>
              <a:rect l="l" t="t" r="r" b="b"/>
              <a:pathLst>
                <a:path w="1214754" h="714375">
                  <a:moveTo>
                    <a:pt x="0" y="0"/>
                  </a:moveTo>
                  <a:lnTo>
                    <a:pt x="1214666" y="714032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8523254" y="3628684"/>
              <a:ext cx="95885" cy="80645"/>
            </a:xfrm>
            <a:custGeom>
              <a:avLst/>
              <a:gdLst/>
              <a:ahLst/>
              <a:cxnLst/>
              <a:rect l="l" t="t" r="r" b="b"/>
              <a:pathLst>
                <a:path w="95884" h="80645">
                  <a:moveTo>
                    <a:pt x="43446" y="0"/>
                  </a:moveTo>
                  <a:lnTo>
                    <a:pt x="0" y="73901"/>
                  </a:lnTo>
                  <a:lnTo>
                    <a:pt x="95618" y="80390"/>
                  </a:lnTo>
                  <a:lnTo>
                    <a:pt x="4344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5266563" y="3604646"/>
              <a:ext cx="1743710" cy="2080260"/>
            </a:xfrm>
            <a:custGeom>
              <a:avLst/>
              <a:gdLst/>
              <a:ahLst/>
              <a:cxnLst/>
              <a:rect l="l" t="t" r="r" b="b"/>
              <a:pathLst>
                <a:path w="1743709" h="2080260">
                  <a:moveTo>
                    <a:pt x="0" y="290575"/>
                  </a:moveTo>
                  <a:lnTo>
                    <a:pt x="3803" y="243440"/>
                  </a:lnTo>
                  <a:lnTo>
                    <a:pt x="14814" y="198727"/>
                  </a:lnTo>
                  <a:lnTo>
                    <a:pt x="32434" y="157035"/>
                  </a:lnTo>
                  <a:lnTo>
                    <a:pt x="56065" y="118961"/>
                  </a:lnTo>
                  <a:lnTo>
                    <a:pt x="85109" y="85104"/>
                  </a:lnTo>
                  <a:lnTo>
                    <a:pt x="118967" y="56061"/>
                  </a:lnTo>
                  <a:lnTo>
                    <a:pt x="157041" y="32431"/>
                  </a:lnTo>
                  <a:lnTo>
                    <a:pt x="198732" y="14812"/>
                  </a:lnTo>
                  <a:lnTo>
                    <a:pt x="243443" y="3802"/>
                  </a:lnTo>
                  <a:lnTo>
                    <a:pt x="290576" y="0"/>
                  </a:lnTo>
                  <a:lnTo>
                    <a:pt x="1452880" y="0"/>
                  </a:lnTo>
                  <a:lnTo>
                    <a:pt x="1500012" y="3802"/>
                  </a:lnTo>
                  <a:lnTo>
                    <a:pt x="1544723" y="14812"/>
                  </a:lnTo>
                  <a:lnTo>
                    <a:pt x="1586414" y="32431"/>
                  </a:lnTo>
                  <a:lnTo>
                    <a:pt x="1624488" y="56061"/>
                  </a:lnTo>
                  <a:lnTo>
                    <a:pt x="1658346" y="85104"/>
                  </a:lnTo>
                  <a:lnTo>
                    <a:pt x="1687390" y="118961"/>
                  </a:lnTo>
                  <a:lnTo>
                    <a:pt x="1711021" y="157035"/>
                  </a:lnTo>
                  <a:lnTo>
                    <a:pt x="1728641" y="198727"/>
                  </a:lnTo>
                  <a:lnTo>
                    <a:pt x="1739652" y="243440"/>
                  </a:lnTo>
                  <a:lnTo>
                    <a:pt x="1743456" y="290575"/>
                  </a:lnTo>
                  <a:lnTo>
                    <a:pt x="1743456" y="1789671"/>
                  </a:lnTo>
                  <a:lnTo>
                    <a:pt x="1739652" y="1836806"/>
                  </a:lnTo>
                  <a:lnTo>
                    <a:pt x="1728641" y="1881520"/>
                  </a:lnTo>
                  <a:lnTo>
                    <a:pt x="1711021" y="1923214"/>
                  </a:lnTo>
                  <a:lnTo>
                    <a:pt x="1687390" y="1961290"/>
                  </a:lnTo>
                  <a:lnTo>
                    <a:pt x="1658346" y="1995149"/>
                  </a:lnTo>
                  <a:lnTo>
                    <a:pt x="1624488" y="2024193"/>
                  </a:lnTo>
                  <a:lnTo>
                    <a:pt x="1586414" y="2047825"/>
                  </a:lnTo>
                  <a:lnTo>
                    <a:pt x="1544723" y="2065445"/>
                  </a:lnTo>
                  <a:lnTo>
                    <a:pt x="1500012" y="2076456"/>
                  </a:lnTo>
                  <a:lnTo>
                    <a:pt x="1452880" y="2080259"/>
                  </a:lnTo>
                  <a:lnTo>
                    <a:pt x="290576" y="2080259"/>
                  </a:lnTo>
                  <a:lnTo>
                    <a:pt x="243443" y="2076456"/>
                  </a:lnTo>
                  <a:lnTo>
                    <a:pt x="198732" y="2065445"/>
                  </a:lnTo>
                  <a:lnTo>
                    <a:pt x="157041" y="2047825"/>
                  </a:lnTo>
                  <a:lnTo>
                    <a:pt x="118967" y="2024193"/>
                  </a:lnTo>
                  <a:lnTo>
                    <a:pt x="85109" y="1995149"/>
                  </a:lnTo>
                  <a:lnTo>
                    <a:pt x="56065" y="1961290"/>
                  </a:lnTo>
                  <a:lnTo>
                    <a:pt x="32434" y="1923214"/>
                  </a:lnTo>
                  <a:lnTo>
                    <a:pt x="14814" y="1881520"/>
                  </a:lnTo>
                  <a:lnTo>
                    <a:pt x="3803" y="1836806"/>
                  </a:lnTo>
                  <a:lnTo>
                    <a:pt x="0" y="1789671"/>
                  </a:lnTo>
                  <a:lnTo>
                    <a:pt x="0" y="290575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0" name="object 30"/>
          <p:cNvSpPr txBox="1"/>
          <p:nvPr/>
        </p:nvSpPr>
        <p:spPr>
          <a:xfrm>
            <a:off x="7697506" y="4725125"/>
            <a:ext cx="943610" cy="1397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635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Nivel</a:t>
            </a:r>
            <a:r>
              <a:rPr dirty="0" sz="1800" spc="-4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4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  <a:p>
            <a:pPr marL="29845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Altura</a:t>
            </a:r>
            <a:r>
              <a:rPr dirty="0" sz="1800" spc="-4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4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  <a:p>
            <a:pPr marL="158115">
              <a:lnSpc>
                <a:spcPct val="100000"/>
              </a:lnSpc>
            </a:pPr>
            <a:r>
              <a:rPr dirty="0" sz="1800" spc="-15">
                <a:latin typeface="Calibri"/>
                <a:cs typeface="Calibri"/>
              </a:rPr>
              <a:t>Peso</a:t>
            </a:r>
            <a:r>
              <a:rPr dirty="0" sz="1800" spc="-4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5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Orden</a:t>
            </a:r>
            <a:r>
              <a:rPr dirty="0" sz="1800" spc="-4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  <a:p>
            <a:pPr marL="24765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Grado</a:t>
            </a:r>
            <a:r>
              <a:rPr dirty="0" sz="1800" spc="-4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727882" y="5682423"/>
            <a:ext cx="92456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Sub-árbol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5228082" y="3945635"/>
            <a:ext cx="3672204" cy="1388745"/>
            <a:chOff x="5228082" y="3945635"/>
            <a:chExt cx="3672204" cy="1388745"/>
          </a:xfrm>
        </p:grpSpPr>
        <p:sp>
          <p:nvSpPr>
            <p:cNvPr id="33" name="object 33"/>
            <p:cNvSpPr/>
            <p:nvPr/>
          </p:nvSpPr>
          <p:spPr>
            <a:xfrm>
              <a:off x="5487162" y="3983735"/>
              <a:ext cx="3375025" cy="0"/>
            </a:xfrm>
            <a:custGeom>
              <a:avLst/>
              <a:gdLst/>
              <a:ahLst/>
              <a:cxnLst/>
              <a:rect l="l" t="t" r="r" b="b"/>
              <a:pathLst>
                <a:path w="3375025" h="0">
                  <a:moveTo>
                    <a:pt x="0" y="0"/>
                  </a:moveTo>
                  <a:lnTo>
                    <a:pt x="3374999" y="0"/>
                  </a:lnTo>
                </a:path>
              </a:pathLst>
            </a:custGeom>
            <a:ln w="76200">
              <a:solidFill>
                <a:srgbClr val="FF0000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5266182" y="5287517"/>
              <a:ext cx="1908810" cy="8255"/>
            </a:xfrm>
            <a:custGeom>
              <a:avLst/>
              <a:gdLst/>
              <a:ahLst/>
              <a:cxnLst/>
              <a:rect l="l" t="t" r="r" b="b"/>
              <a:pathLst>
                <a:path w="1908809" h="8254">
                  <a:moveTo>
                    <a:pt x="0" y="0"/>
                  </a:moveTo>
                  <a:lnTo>
                    <a:pt x="1908378" y="8153"/>
                  </a:lnTo>
                </a:path>
              </a:pathLst>
            </a:custGeom>
            <a:ln w="76199">
              <a:solidFill>
                <a:srgbClr val="FF0000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" name="object 35"/>
          <p:cNvSpPr txBox="1"/>
          <p:nvPr/>
        </p:nvSpPr>
        <p:spPr>
          <a:xfrm>
            <a:off x="8242491" y="2332033"/>
            <a:ext cx="58991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Nivel</a:t>
            </a:r>
            <a:r>
              <a:rPr dirty="0" sz="1600" spc="-6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1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714325" y="3675847"/>
            <a:ext cx="58991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Nivel</a:t>
            </a:r>
            <a:r>
              <a:rPr dirty="0" sz="1600" spc="-6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2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852517" y="4967170"/>
            <a:ext cx="58991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Nivel</a:t>
            </a:r>
            <a:r>
              <a:rPr dirty="0" sz="1600" spc="-6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3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5487161" y="2673857"/>
            <a:ext cx="3375025" cy="0"/>
          </a:xfrm>
          <a:custGeom>
            <a:avLst/>
            <a:gdLst/>
            <a:ahLst/>
            <a:cxnLst/>
            <a:rect l="l" t="t" r="r" b="b"/>
            <a:pathLst>
              <a:path w="3375025" h="0">
                <a:moveTo>
                  <a:pt x="0" y="0"/>
                </a:moveTo>
                <a:lnTo>
                  <a:pt x="3374999" y="0"/>
                </a:lnTo>
              </a:path>
            </a:pathLst>
          </a:custGeom>
          <a:ln w="76200">
            <a:solidFill>
              <a:srgbClr val="FF0000"/>
            </a:solidFill>
            <a:prstDash val="lgDash"/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0" name="object 4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31</a:t>
            </a:r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1543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Á</a:t>
            </a:r>
            <a:r>
              <a:rPr dirty="0" spc="-75"/>
              <a:t>r</a:t>
            </a:r>
            <a:r>
              <a:rPr dirty="0" spc="-95"/>
              <a:t>bo</a:t>
            </a:r>
            <a:r>
              <a:rPr dirty="0" spc="-70"/>
              <a:t>l</a:t>
            </a:r>
            <a:r>
              <a:rPr dirty="0" spc="-100"/>
              <a:t>e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90"/>
              <a:t>n</a:t>
            </a:r>
            <a:r>
              <a:rPr dirty="0" spc="-75"/>
              <a:t>-</a:t>
            </a:r>
            <a:r>
              <a:rPr dirty="0" spc="-90"/>
              <a:t>a</a:t>
            </a:r>
            <a:r>
              <a:rPr dirty="0" spc="-80"/>
              <a:t>r</a:t>
            </a:r>
            <a:r>
              <a:rPr dirty="0" spc="-70"/>
              <a:t>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7" y="1832270"/>
            <a:ext cx="7369809" cy="176974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635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Árboles</a:t>
            </a:r>
            <a:r>
              <a:rPr dirty="0" sz="2000" spc="15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n-arios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20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aquellos</a:t>
            </a:r>
            <a:r>
              <a:rPr dirty="0" sz="20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arboles</a:t>
            </a:r>
            <a:r>
              <a:rPr dirty="0" sz="20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donde</a:t>
            </a:r>
            <a:r>
              <a:rPr dirty="0" sz="20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20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máximo</a:t>
            </a:r>
            <a:r>
              <a:rPr dirty="0" sz="20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hijos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nodo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Árboles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binarios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árboles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n-arios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grado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2</a:t>
            </a:r>
            <a:endParaRPr sz="2000">
              <a:latin typeface="Calibri"/>
              <a:cs typeface="Calibri"/>
            </a:endParaRPr>
          </a:p>
          <a:p>
            <a:pPr lvl="1" marL="561340" marR="5080" indent="-182880">
              <a:lnSpc>
                <a:spcPts val="1730"/>
              </a:lnSpc>
              <a:spcBef>
                <a:spcPts val="65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Árbol</a:t>
            </a:r>
            <a:r>
              <a:rPr dirty="0" sz="1600" spc="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binario</a:t>
            </a:r>
            <a:r>
              <a:rPr dirty="0" sz="1600" spc="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lleno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aquel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donde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todos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nodos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tienen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cero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2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hijos,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excepción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Raíz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Árbol</a:t>
            </a:r>
            <a:r>
              <a:rPr dirty="0" sz="16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binario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perfecto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árbol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lleno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donde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todas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hojas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están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al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mismo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nivel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3396297" y="3811587"/>
            <a:ext cx="2164080" cy="2098040"/>
            <a:chOff x="3396297" y="3811587"/>
            <a:chExt cx="2164080" cy="2098040"/>
          </a:xfrm>
        </p:grpSpPr>
        <p:sp>
          <p:nvSpPr>
            <p:cNvPr id="6" name="object 6"/>
            <p:cNvSpPr/>
            <p:nvPr/>
          </p:nvSpPr>
          <p:spPr>
            <a:xfrm>
              <a:off x="4359782" y="3819525"/>
              <a:ext cx="539750" cy="539750"/>
            </a:xfrm>
            <a:custGeom>
              <a:avLst/>
              <a:gdLst/>
              <a:ahLst/>
              <a:cxnLst/>
              <a:rect l="l" t="t" r="r" b="b"/>
              <a:pathLst>
                <a:path w="539750" h="539750">
                  <a:moveTo>
                    <a:pt x="269748" y="0"/>
                  </a:moveTo>
                  <a:lnTo>
                    <a:pt x="221258" y="4345"/>
                  </a:lnTo>
                  <a:lnTo>
                    <a:pt x="175621" y="16875"/>
                  </a:lnTo>
                  <a:lnTo>
                    <a:pt x="133598" y="36827"/>
                  </a:lnTo>
                  <a:lnTo>
                    <a:pt x="95950" y="63439"/>
                  </a:lnTo>
                  <a:lnTo>
                    <a:pt x="63439" y="95950"/>
                  </a:lnTo>
                  <a:lnTo>
                    <a:pt x="36827" y="133598"/>
                  </a:lnTo>
                  <a:lnTo>
                    <a:pt x="16875" y="175621"/>
                  </a:lnTo>
                  <a:lnTo>
                    <a:pt x="4345" y="221258"/>
                  </a:lnTo>
                  <a:lnTo>
                    <a:pt x="0" y="269748"/>
                  </a:lnTo>
                  <a:lnTo>
                    <a:pt x="4345" y="318237"/>
                  </a:lnTo>
                  <a:lnTo>
                    <a:pt x="16875" y="363874"/>
                  </a:lnTo>
                  <a:lnTo>
                    <a:pt x="36827" y="405897"/>
                  </a:lnTo>
                  <a:lnTo>
                    <a:pt x="63439" y="443545"/>
                  </a:lnTo>
                  <a:lnTo>
                    <a:pt x="95950" y="476056"/>
                  </a:lnTo>
                  <a:lnTo>
                    <a:pt x="133598" y="502668"/>
                  </a:lnTo>
                  <a:lnTo>
                    <a:pt x="175621" y="522620"/>
                  </a:lnTo>
                  <a:lnTo>
                    <a:pt x="221258" y="535150"/>
                  </a:lnTo>
                  <a:lnTo>
                    <a:pt x="269748" y="539496"/>
                  </a:lnTo>
                  <a:lnTo>
                    <a:pt x="318237" y="535150"/>
                  </a:lnTo>
                  <a:lnTo>
                    <a:pt x="363874" y="522620"/>
                  </a:lnTo>
                  <a:lnTo>
                    <a:pt x="405897" y="502668"/>
                  </a:lnTo>
                  <a:lnTo>
                    <a:pt x="443545" y="476056"/>
                  </a:lnTo>
                  <a:lnTo>
                    <a:pt x="476056" y="443545"/>
                  </a:lnTo>
                  <a:lnTo>
                    <a:pt x="502668" y="405897"/>
                  </a:lnTo>
                  <a:lnTo>
                    <a:pt x="522620" y="363874"/>
                  </a:lnTo>
                  <a:lnTo>
                    <a:pt x="535150" y="318237"/>
                  </a:lnTo>
                  <a:lnTo>
                    <a:pt x="539496" y="269748"/>
                  </a:lnTo>
                  <a:lnTo>
                    <a:pt x="535150" y="221258"/>
                  </a:lnTo>
                  <a:lnTo>
                    <a:pt x="522620" y="175621"/>
                  </a:lnTo>
                  <a:lnTo>
                    <a:pt x="502668" y="133598"/>
                  </a:lnTo>
                  <a:lnTo>
                    <a:pt x="476056" y="95950"/>
                  </a:lnTo>
                  <a:lnTo>
                    <a:pt x="443545" y="63439"/>
                  </a:lnTo>
                  <a:lnTo>
                    <a:pt x="405897" y="36827"/>
                  </a:lnTo>
                  <a:lnTo>
                    <a:pt x="363874" y="16875"/>
                  </a:lnTo>
                  <a:lnTo>
                    <a:pt x="318237" y="4345"/>
                  </a:lnTo>
                  <a:lnTo>
                    <a:pt x="26974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4359782" y="3819525"/>
              <a:ext cx="539750" cy="539750"/>
            </a:xfrm>
            <a:custGeom>
              <a:avLst/>
              <a:gdLst/>
              <a:ahLst/>
              <a:cxnLst/>
              <a:rect l="l" t="t" r="r" b="b"/>
              <a:pathLst>
                <a:path w="539750" h="539750">
                  <a:moveTo>
                    <a:pt x="0" y="269748"/>
                  </a:moveTo>
                  <a:lnTo>
                    <a:pt x="4345" y="221258"/>
                  </a:lnTo>
                  <a:lnTo>
                    <a:pt x="16875" y="175621"/>
                  </a:lnTo>
                  <a:lnTo>
                    <a:pt x="36827" y="133598"/>
                  </a:lnTo>
                  <a:lnTo>
                    <a:pt x="63439" y="95950"/>
                  </a:lnTo>
                  <a:lnTo>
                    <a:pt x="95950" y="63439"/>
                  </a:lnTo>
                  <a:lnTo>
                    <a:pt x="133598" y="36827"/>
                  </a:lnTo>
                  <a:lnTo>
                    <a:pt x="175621" y="16875"/>
                  </a:lnTo>
                  <a:lnTo>
                    <a:pt x="221258" y="4345"/>
                  </a:lnTo>
                  <a:lnTo>
                    <a:pt x="269748" y="0"/>
                  </a:lnTo>
                  <a:lnTo>
                    <a:pt x="318237" y="4345"/>
                  </a:lnTo>
                  <a:lnTo>
                    <a:pt x="363874" y="16875"/>
                  </a:lnTo>
                  <a:lnTo>
                    <a:pt x="405897" y="36827"/>
                  </a:lnTo>
                  <a:lnTo>
                    <a:pt x="443545" y="63439"/>
                  </a:lnTo>
                  <a:lnTo>
                    <a:pt x="476056" y="95950"/>
                  </a:lnTo>
                  <a:lnTo>
                    <a:pt x="502668" y="133598"/>
                  </a:lnTo>
                  <a:lnTo>
                    <a:pt x="522620" y="175621"/>
                  </a:lnTo>
                  <a:lnTo>
                    <a:pt x="535150" y="221258"/>
                  </a:lnTo>
                  <a:lnTo>
                    <a:pt x="539496" y="269748"/>
                  </a:lnTo>
                  <a:lnTo>
                    <a:pt x="535150" y="318237"/>
                  </a:lnTo>
                  <a:lnTo>
                    <a:pt x="522620" y="363874"/>
                  </a:lnTo>
                  <a:lnTo>
                    <a:pt x="502668" y="405897"/>
                  </a:lnTo>
                  <a:lnTo>
                    <a:pt x="476056" y="443545"/>
                  </a:lnTo>
                  <a:lnTo>
                    <a:pt x="443545" y="476056"/>
                  </a:lnTo>
                  <a:lnTo>
                    <a:pt x="405897" y="502668"/>
                  </a:lnTo>
                  <a:lnTo>
                    <a:pt x="363874" y="522620"/>
                  </a:lnTo>
                  <a:lnTo>
                    <a:pt x="318237" y="535150"/>
                  </a:lnTo>
                  <a:lnTo>
                    <a:pt x="269748" y="539496"/>
                  </a:lnTo>
                  <a:lnTo>
                    <a:pt x="221258" y="535150"/>
                  </a:lnTo>
                  <a:lnTo>
                    <a:pt x="175621" y="522620"/>
                  </a:lnTo>
                  <a:lnTo>
                    <a:pt x="133598" y="502668"/>
                  </a:lnTo>
                  <a:lnTo>
                    <a:pt x="95950" y="476056"/>
                  </a:lnTo>
                  <a:lnTo>
                    <a:pt x="63439" y="443545"/>
                  </a:lnTo>
                  <a:lnTo>
                    <a:pt x="36827" y="405897"/>
                  </a:lnTo>
                  <a:lnTo>
                    <a:pt x="16875" y="363874"/>
                  </a:lnTo>
                  <a:lnTo>
                    <a:pt x="4345" y="318237"/>
                  </a:lnTo>
                  <a:lnTo>
                    <a:pt x="0" y="26974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3748658" y="4640199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5" h="539750">
                  <a:moveTo>
                    <a:pt x="270129" y="0"/>
                  </a:moveTo>
                  <a:lnTo>
                    <a:pt x="221573" y="4345"/>
                  </a:lnTo>
                  <a:lnTo>
                    <a:pt x="175872" y="16875"/>
                  </a:lnTo>
                  <a:lnTo>
                    <a:pt x="133790" y="36827"/>
                  </a:lnTo>
                  <a:lnTo>
                    <a:pt x="96088" y="63439"/>
                  </a:lnTo>
                  <a:lnTo>
                    <a:pt x="63531" y="95950"/>
                  </a:lnTo>
                  <a:lnTo>
                    <a:pt x="36880" y="133598"/>
                  </a:lnTo>
                  <a:lnTo>
                    <a:pt x="16900" y="175621"/>
                  </a:lnTo>
                  <a:lnTo>
                    <a:pt x="4352" y="221258"/>
                  </a:lnTo>
                  <a:lnTo>
                    <a:pt x="0" y="269748"/>
                  </a:lnTo>
                  <a:lnTo>
                    <a:pt x="4352" y="318237"/>
                  </a:lnTo>
                  <a:lnTo>
                    <a:pt x="16900" y="363874"/>
                  </a:lnTo>
                  <a:lnTo>
                    <a:pt x="36880" y="405897"/>
                  </a:lnTo>
                  <a:lnTo>
                    <a:pt x="63531" y="443545"/>
                  </a:lnTo>
                  <a:lnTo>
                    <a:pt x="96088" y="476056"/>
                  </a:lnTo>
                  <a:lnTo>
                    <a:pt x="133790" y="502668"/>
                  </a:lnTo>
                  <a:lnTo>
                    <a:pt x="175872" y="522620"/>
                  </a:lnTo>
                  <a:lnTo>
                    <a:pt x="221573" y="535150"/>
                  </a:lnTo>
                  <a:lnTo>
                    <a:pt x="270129" y="539496"/>
                  </a:lnTo>
                  <a:lnTo>
                    <a:pt x="318684" y="535150"/>
                  </a:lnTo>
                  <a:lnTo>
                    <a:pt x="364385" y="522620"/>
                  </a:lnTo>
                  <a:lnTo>
                    <a:pt x="406467" y="502668"/>
                  </a:lnTo>
                  <a:lnTo>
                    <a:pt x="444169" y="476056"/>
                  </a:lnTo>
                  <a:lnTo>
                    <a:pt x="476726" y="443545"/>
                  </a:lnTo>
                  <a:lnTo>
                    <a:pt x="503377" y="405897"/>
                  </a:lnTo>
                  <a:lnTo>
                    <a:pt x="523357" y="363874"/>
                  </a:lnTo>
                  <a:lnTo>
                    <a:pt x="535905" y="318237"/>
                  </a:lnTo>
                  <a:lnTo>
                    <a:pt x="540258" y="269748"/>
                  </a:lnTo>
                  <a:lnTo>
                    <a:pt x="535905" y="221258"/>
                  </a:lnTo>
                  <a:lnTo>
                    <a:pt x="523357" y="175621"/>
                  </a:lnTo>
                  <a:lnTo>
                    <a:pt x="503377" y="133598"/>
                  </a:lnTo>
                  <a:lnTo>
                    <a:pt x="476726" y="95950"/>
                  </a:lnTo>
                  <a:lnTo>
                    <a:pt x="444169" y="63439"/>
                  </a:lnTo>
                  <a:lnTo>
                    <a:pt x="406467" y="36827"/>
                  </a:lnTo>
                  <a:lnTo>
                    <a:pt x="364385" y="16875"/>
                  </a:lnTo>
                  <a:lnTo>
                    <a:pt x="318684" y="4345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7422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3748658" y="4640199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5" h="539750">
                  <a:moveTo>
                    <a:pt x="0" y="269748"/>
                  </a:moveTo>
                  <a:lnTo>
                    <a:pt x="4352" y="221258"/>
                  </a:lnTo>
                  <a:lnTo>
                    <a:pt x="16900" y="175621"/>
                  </a:lnTo>
                  <a:lnTo>
                    <a:pt x="36880" y="133598"/>
                  </a:lnTo>
                  <a:lnTo>
                    <a:pt x="63531" y="95950"/>
                  </a:lnTo>
                  <a:lnTo>
                    <a:pt x="96088" y="63439"/>
                  </a:lnTo>
                  <a:lnTo>
                    <a:pt x="133790" y="36827"/>
                  </a:lnTo>
                  <a:lnTo>
                    <a:pt x="175872" y="16875"/>
                  </a:lnTo>
                  <a:lnTo>
                    <a:pt x="221573" y="4345"/>
                  </a:lnTo>
                  <a:lnTo>
                    <a:pt x="270129" y="0"/>
                  </a:lnTo>
                  <a:lnTo>
                    <a:pt x="318684" y="4345"/>
                  </a:lnTo>
                  <a:lnTo>
                    <a:pt x="364385" y="16875"/>
                  </a:lnTo>
                  <a:lnTo>
                    <a:pt x="406467" y="36827"/>
                  </a:lnTo>
                  <a:lnTo>
                    <a:pt x="444169" y="63439"/>
                  </a:lnTo>
                  <a:lnTo>
                    <a:pt x="476726" y="95950"/>
                  </a:lnTo>
                  <a:lnTo>
                    <a:pt x="503377" y="133598"/>
                  </a:lnTo>
                  <a:lnTo>
                    <a:pt x="523357" y="175621"/>
                  </a:lnTo>
                  <a:lnTo>
                    <a:pt x="535905" y="221258"/>
                  </a:lnTo>
                  <a:lnTo>
                    <a:pt x="540258" y="269748"/>
                  </a:lnTo>
                  <a:lnTo>
                    <a:pt x="535905" y="318237"/>
                  </a:lnTo>
                  <a:lnTo>
                    <a:pt x="523357" y="363874"/>
                  </a:lnTo>
                  <a:lnTo>
                    <a:pt x="503377" y="405897"/>
                  </a:lnTo>
                  <a:lnTo>
                    <a:pt x="476726" y="443545"/>
                  </a:lnTo>
                  <a:lnTo>
                    <a:pt x="444169" y="476056"/>
                  </a:lnTo>
                  <a:lnTo>
                    <a:pt x="406467" y="502668"/>
                  </a:lnTo>
                  <a:lnTo>
                    <a:pt x="364385" y="522620"/>
                  </a:lnTo>
                  <a:lnTo>
                    <a:pt x="318684" y="535150"/>
                  </a:lnTo>
                  <a:lnTo>
                    <a:pt x="270129" y="539496"/>
                  </a:lnTo>
                  <a:lnTo>
                    <a:pt x="221573" y="535150"/>
                  </a:lnTo>
                  <a:lnTo>
                    <a:pt x="175872" y="522620"/>
                  </a:lnTo>
                  <a:lnTo>
                    <a:pt x="133790" y="502668"/>
                  </a:lnTo>
                  <a:lnTo>
                    <a:pt x="96088" y="476056"/>
                  </a:lnTo>
                  <a:lnTo>
                    <a:pt x="63531" y="443545"/>
                  </a:lnTo>
                  <a:lnTo>
                    <a:pt x="36880" y="405897"/>
                  </a:lnTo>
                  <a:lnTo>
                    <a:pt x="16900" y="363874"/>
                  </a:lnTo>
                  <a:lnTo>
                    <a:pt x="4352" y="318237"/>
                  </a:lnTo>
                  <a:lnTo>
                    <a:pt x="0" y="269748"/>
                  </a:lnTo>
                  <a:close/>
                </a:path>
              </a:pathLst>
            </a:custGeom>
            <a:ln w="15874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4263519" y="4358640"/>
              <a:ext cx="365760" cy="313690"/>
            </a:xfrm>
            <a:custGeom>
              <a:avLst/>
              <a:gdLst/>
              <a:ahLst/>
              <a:cxnLst/>
              <a:rect l="l" t="t" r="r" b="b"/>
              <a:pathLst>
                <a:path w="365760" h="313689">
                  <a:moveTo>
                    <a:pt x="365455" y="0"/>
                  </a:moveTo>
                  <a:lnTo>
                    <a:pt x="0" y="313258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4209287" y="4630060"/>
              <a:ext cx="93345" cy="88900"/>
            </a:xfrm>
            <a:custGeom>
              <a:avLst/>
              <a:gdLst/>
              <a:ahLst/>
              <a:cxnLst/>
              <a:rect l="l" t="t" r="r" b="b"/>
              <a:pathLst>
                <a:path w="93345" h="88900">
                  <a:moveTo>
                    <a:pt x="37185" y="0"/>
                  </a:moveTo>
                  <a:lnTo>
                    <a:pt x="0" y="88341"/>
                  </a:lnTo>
                  <a:lnTo>
                    <a:pt x="92976" y="65087"/>
                  </a:lnTo>
                  <a:lnTo>
                    <a:pt x="3718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012816" y="4640199"/>
              <a:ext cx="539750" cy="539750"/>
            </a:xfrm>
            <a:custGeom>
              <a:avLst/>
              <a:gdLst/>
              <a:ahLst/>
              <a:cxnLst/>
              <a:rect l="l" t="t" r="r" b="b"/>
              <a:pathLst>
                <a:path w="539750" h="539750">
                  <a:moveTo>
                    <a:pt x="269748" y="0"/>
                  </a:moveTo>
                  <a:lnTo>
                    <a:pt x="221258" y="4345"/>
                  </a:lnTo>
                  <a:lnTo>
                    <a:pt x="175621" y="16875"/>
                  </a:lnTo>
                  <a:lnTo>
                    <a:pt x="133598" y="36827"/>
                  </a:lnTo>
                  <a:lnTo>
                    <a:pt x="95950" y="63439"/>
                  </a:lnTo>
                  <a:lnTo>
                    <a:pt x="63439" y="95950"/>
                  </a:lnTo>
                  <a:lnTo>
                    <a:pt x="36827" y="133598"/>
                  </a:lnTo>
                  <a:lnTo>
                    <a:pt x="16875" y="175621"/>
                  </a:lnTo>
                  <a:lnTo>
                    <a:pt x="4345" y="221258"/>
                  </a:lnTo>
                  <a:lnTo>
                    <a:pt x="0" y="269748"/>
                  </a:lnTo>
                  <a:lnTo>
                    <a:pt x="4345" y="318237"/>
                  </a:lnTo>
                  <a:lnTo>
                    <a:pt x="16875" y="363874"/>
                  </a:lnTo>
                  <a:lnTo>
                    <a:pt x="36827" y="405897"/>
                  </a:lnTo>
                  <a:lnTo>
                    <a:pt x="63439" y="443545"/>
                  </a:lnTo>
                  <a:lnTo>
                    <a:pt x="95950" y="476056"/>
                  </a:lnTo>
                  <a:lnTo>
                    <a:pt x="133598" y="502668"/>
                  </a:lnTo>
                  <a:lnTo>
                    <a:pt x="175621" y="522620"/>
                  </a:lnTo>
                  <a:lnTo>
                    <a:pt x="221258" y="535150"/>
                  </a:lnTo>
                  <a:lnTo>
                    <a:pt x="269748" y="539496"/>
                  </a:lnTo>
                  <a:lnTo>
                    <a:pt x="318237" y="535150"/>
                  </a:lnTo>
                  <a:lnTo>
                    <a:pt x="363874" y="522620"/>
                  </a:lnTo>
                  <a:lnTo>
                    <a:pt x="405897" y="502668"/>
                  </a:lnTo>
                  <a:lnTo>
                    <a:pt x="443545" y="476056"/>
                  </a:lnTo>
                  <a:lnTo>
                    <a:pt x="476056" y="443545"/>
                  </a:lnTo>
                  <a:lnTo>
                    <a:pt x="502668" y="405897"/>
                  </a:lnTo>
                  <a:lnTo>
                    <a:pt x="522620" y="363874"/>
                  </a:lnTo>
                  <a:lnTo>
                    <a:pt x="535150" y="318237"/>
                  </a:lnTo>
                  <a:lnTo>
                    <a:pt x="539496" y="269748"/>
                  </a:lnTo>
                  <a:lnTo>
                    <a:pt x="535150" y="221258"/>
                  </a:lnTo>
                  <a:lnTo>
                    <a:pt x="522620" y="175621"/>
                  </a:lnTo>
                  <a:lnTo>
                    <a:pt x="502668" y="133598"/>
                  </a:lnTo>
                  <a:lnTo>
                    <a:pt x="476056" y="95950"/>
                  </a:lnTo>
                  <a:lnTo>
                    <a:pt x="443545" y="63439"/>
                  </a:lnTo>
                  <a:lnTo>
                    <a:pt x="405897" y="36827"/>
                  </a:lnTo>
                  <a:lnTo>
                    <a:pt x="363874" y="16875"/>
                  </a:lnTo>
                  <a:lnTo>
                    <a:pt x="318237" y="4345"/>
                  </a:lnTo>
                  <a:lnTo>
                    <a:pt x="269748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5012816" y="4640199"/>
              <a:ext cx="539750" cy="539750"/>
            </a:xfrm>
            <a:custGeom>
              <a:avLst/>
              <a:gdLst/>
              <a:ahLst/>
              <a:cxnLst/>
              <a:rect l="l" t="t" r="r" b="b"/>
              <a:pathLst>
                <a:path w="539750" h="539750">
                  <a:moveTo>
                    <a:pt x="0" y="269748"/>
                  </a:moveTo>
                  <a:lnTo>
                    <a:pt x="4345" y="221258"/>
                  </a:lnTo>
                  <a:lnTo>
                    <a:pt x="16875" y="175621"/>
                  </a:lnTo>
                  <a:lnTo>
                    <a:pt x="36827" y="133598"/>
                  </a:lnTo>
                  <a:lnTo>
                    <a:pt x="63439" y="95950"/>
                  </a:lnTo>
                  <a:lnTo>
                    <a:pt x="95950" y="63439"/>
                  </a:lnTo>
                  <a:lnTo>
                    <a:pt x="133598" y="36827"/>
                  </a:lnTo>
                  <a:lnTo>
                    <a:pt x="175621" y="16875"/>
                  </a:lnTo>
                  <a:lnTo>
                    <a:pt x="221258" y="4345"/>
                  </a:lnTo>
                  <a:lnTo>
                    <a:pt x="269748" y="0"/>
                  </a:lnTo>
                  <a:lnTo>
                    <a:pt x="318237" y="4345"/>
                  </a:lnTo>
                  <a:lnTo>
                    <a:pt x="363874" y="16875"/>
                  </a:lnTo>
                  <a:lnTo>
                    <a:pt x="405897" y="36827"/>
                  </a:lnTo>
                  <a:lnTo>
                    <a:pt x="443545" y="63439"/>
                  </a:lnTo>
                  <a:lnTo>
                    <a:pt x="476056" y="95950"/>
                  </a:lnTo>
                  <a:lnTo>
                    <a:pt x="502668" y="133598"/>
                  </a:lnTo>
                  <a:lnTo>
                    <a:pt x="522620" y="175621"/>
                  </a:lnTo>
                  <a:lnTo>
                    <a:pt x="535150" y="221258"/>
                  </a:lnTo>
                  <a:lnTo>
                    <a:pt x="539496" y="269748"/>
                  </a:lnTo>
                  <a:lnTo>
                    <a:pt x="535150" y="318237"/>
                  </a:lnTo>
                  <a:lnTo>
                    <a:pt x="522620" y="363874"/>
                  </a:lnTo>
                  <a:lnTo>
                    <a:pt x="502668" y="405897"/>
                  </a:lnTo>
                  <a:lnTo>
                    <a:pt x="476056" y="443545"/>
                  </a:lnTo>
                  <a:lnTo>
                    <a:pt x="443545" y="476056"/>
                  </a:lnTo>
                  <a:lnTo>
                    <a:pt x="405897" y="502668"/>
                  </a:lnTo>
                  <a:lnTo>
                    <a:pt x="363874" y="522620"/>
                  </a:lnTo>
                  <a:lnTo>
                    <a:pt x="318237" y="535150"/>
                  </a:lnTo>
                  <a:lnTo>
                    <a:pt x="269748" y="539496"/>
                  </a:lnTo>
                  <a:lnTo>
                    <a:pt x="221258" y="535150"/>
                  </a:lnTo>
                  <a:lnTo>
                    <a:pt x="175621" y="522620"/>
                  </a:lnTo>
                  <a:lnTo>
                    <a:pt x="133598" y="502668"/>
                  </a:lnTo>
                  <a:lnTo>
                    <a:pt x="95950" y="476056"/>
                  </a:lnTo>
                  <a:lnTo>
                    <a:pt x="63439" y="443545"/>
                  </a:lnTo>
                  <a:lnTo>
                    <a:pt x="36827" y="405897"/>
                  </a:lnTo>
                  <a:lnTo>
                    <a:pt x="16875" y="363874"/>
                  </a:lnTo>
                  <a:lnTo>
                    <a:pt x="4345" y="318237"/>
                  </a:lnTo>
                  <a:lnTo>
                    <a:pt x="0" y="26974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4629149" y="4358640"/>
              <a:ext cx="405765" cy="316230"/>
            </a:xfrm>
            <a:custGeom>
              <a:avLst/>
              <a:gdLst/>
              <a:ahLst/>
              <a:cxnLst/>
              <a:rect l="l" t="t" r="r" b="b"/>
              <a:pathLst>
                <a:path w="405764" h="316229">
                  <a:moveTo>
                    <a:pt x="0" y="0"/>
                  </a:moveTo>
                  <a:lnTo>
                    <a:pt x="405752" y="315874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4997301" y="4631913"/>
              <a:ext cx="93980" cy="86995"/>
            </a:xfrm>
            <a:custGeom>
              <a:avLst/>
              <a:gdLst/>
              <a:ahLst/>
              <a:cxnLst/>
              <a:rect l="l" t="t" r="r" b="b"/>
              <a:pathLst>
                <a:path w="93979" h="86995">
                  <a:moveTo>
                    <a:pt x="52666" y="0"/>
                  </a:moveTo>
                  <a:lnTo>
                    <a:pt x="0" y="67640"/>
                  </a:lnTo>
                  <a:lnTo>
                    <a:pt x="93979" y="86487"/>
                  </a:lnTo>
                  <a:lnTo>
                    <a:pt x="5266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4076318" y="5361050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270129" y="0"/>
                  </a:moveTo>
                  <a:lnTo>
                    <a:pt x="221573" y="4352"/>
                  </a:lnTo>
                  <a:lnTo>
                    <a:pt x="175872" y="16900"/>
                  </a:lnTo>
                  <a:lnTo>
                    <a:pt x="133790" y="36880"/>
                  </a:lnTo>
                  <a:lnTo>
                    <a:pt x="96088" y="63531"/>
                  </a:lnTo>
                  <a:lnTo>
                    <a:pt x="63531" y="96088"/>
                  </a:lnTo>
                  <a:lnTo>
                    <a:pt x="36880" y="133790"/>
                  </a:lnTo>
                  <a:lnTo>
                    <a:pt x="16900" y="175872"/>
                  </a:lnTo>
                  <a:lnTo>
                    <a:pt x="4352" y="221573"/>
                  </a:lnTo>
                  <a:lnTo>
                    <a:pt x="0" y="270129"/>
                  </a:lnTo>
                  <a:lnTo>
                    <a:pt x="4352" y="318684"/>
                  </a:lnTo>
                  <a:lnTo>
                    <a:pt x="16900" y="364385"/>
                  </a:lnTo>
                  <a:lnTo>
                    <a:pt x="36880" y="406467"/>
                  </a:lnTo>
                  <a:lnTo>
                    <a:pt x="63531" y="444169"/>
                  </a:lnTo>
                  <a:lnTo>
                    <a:pt x="96088" y="476726"/>
                  </a:lnTo>
                  <a:lnTo>
                    <a:pt x="133790" y="503377"/>
                  </a:lnTo>
                  <a:lnTo>
                    <a:pt x="175872" y="523357"/>
                  </a:lnTo>
                  <a:lnTo>
                    <a:pt x="221573" y="535905"/>
                  </a:lnTo>
                  <a:lnTo>
                    <a:pt x="270129" y="540258"/>
                  </a:lnTo>
                  <a:lnTo>
                    <a:pt x="318684" y="535905"/>
                  </a:lnTo>
                  <a:lnTo>
                    <a:pt x="364385" y="523357"/>
                  </a:lnTo>
                  <a:lnTo>
                    <a:pt x="406467" y="503377"/>
                  </a:lnTo>
                  <a:lnTo>
                    <a:pt x="444169" y="476726"/>
                  </a:lnTo>
                  <a:lnTo>
                    <a:pt x="476726" y="444169"/>
                  </a:lnTo>
                  <a:lnTo>
                    <a:pt x="503377" y="406467"/>
                  </a:lnTo>
                  <a:lnTo>
                    <a:pt x="523357" y="364385"/>
                  </a:lnTo>
                  <a:lnTo>
                    <a:pt x="535905" y="318684"/>
                  </a:lnTo>
                  <a:lnTo>
                    <a:pt x="540258" y="270129"/>
                  </a:lnTo>
                  <a:lnTo>
                    <a:pt x="535905" y="221573"/>
                  </a:lnTo>
                  <a:lnTo>
                    <a:pt x="523357" y="175872"/>
                  </a:lnTo>
                  <a:lnTo>
                    <a:pt x="503377" y="133790"/>
                  </a:lnTo>
                  <a:lnTo>
                    <a:pt x="476726" y="96088"/>
                  </a:lnTo>
                  <a:lnTo>
                    <a:pt x="444169" y="63531"/>
                  </a:lnTo>
                  <a:lnTo>
                    <a:pt x="406467" y="36880"/>
                  </a:lnTo>
                  <a:lnTo>
                    <a:pt x="364385" y="16900"/>
                  </a:lnTo>
                  <a:lnTo>
                    <a:pt x="318684" y="4352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4076318" y="5361050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0" y="270129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9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8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3404234" y="5361050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270129" y="0"/>
                  </a:moveTo>
                  <a:lnTo>
                    <a:pt x="221573" y="4352"/>
                  </a:lnTo>
                  <a:lnTo>
                    <a:pt x="175872" y="16900"/>
                  </a:lnTo>
                  <a:lnTo>
                    <a:pt x="133790" y="36880"/>
                  </a:lnTo>
                  <a:lnTo>
                    <a:pt x="96088" y="63531"/>
                  </a:lnTo>
                  <a:lnTo>
                    <a:pt x="63531" y="96088"/>
                  </a:lnTo>
                  <a:lnTo>
                    <a:pt x="36880" y="133790"/>
                  </a:lnTo>
                  <a:lnTo>
                    <a:pt x="16900" y="175872"/>
                  </a:lnTo>
                  <a:lnTo>
                    <a:pt x="4352" y="221573"/>
                  </a:lnTo>
                  <a:lnTo>
                    <a:pt x="0" y="270129"/>
                  </a:lnTo>
                  <a:lnTo>
                    <a:pt x="4352" y="318684"/>
                  </a:lnTo>
                  <a:lnTo>
                    <a:pt x="16900" y="364385"/>
                  </a:lnTo>
                  <a:lnTo>
                    <a:pt x="36880" y="406467"/>
                  </a:lnTo>
                  <a:lnTo>
                    <a:pt x="63531" y="444169"/>
                  </a:lnTo>
                  <a:lnTo>
                    <a:pt x="96088" y="476726"/>
                  </a:lnTo>
                  <a:lnTo>
                    <a:pt x="133790" y="503377"/>
                  </a:lnTo>
                  <a:lnTo>
                    <a:pt x="175872" y="523357"/>
                  </a:lnTo>
                  <a:lnTo>
                    <a:pt x="221573" y="535905"/>
                  </a:lnTo>
                  <a:lnTo>
                    <a:pt x="270129" y="540258"/>
                  </a:lnTo>
                  <a:lnTo>
                    <a:pt x="318684" y="535905"/>
                  </a:lnTo>
                  <a:lnTo>
                    <a:pt x="364385" y="523357"/>
                  </a:lnTo>
                  <a:lnTo>
                    <a:pt x="406467" y="503377"/>
                  </a:lnTo>
                  <a:lnTo>
                    <a:pt x="444169" y="476726"/>
                  </a:lnTo>
                  <a:lnTo>
                    <a:pt x="476726" y="444169"/>
                  </a:lnTo>
                  <a:lnTo>
                    <a:pt x="503377" y="406467"/>
                  </a:lnTo>
                  <a:lnTo>
                    <a:pt x="523357" y="364385"/>
                  </a:lnTo>
                  <a:lnTo>
                    <a:pt x="535905" y="318684"/>
                  </a:lnTo>
                  <a:lnTo>
                    <a:pt x="540258" y="270129"/>
                  </a:lnTo>
                  <a:lnTo>
                    <a:pt x="535905" y="221573"/>
                  </a:lnTo>
                  <a:lnTo>
                    <a:pt x="523357" y="175872"/>
                  </a:lnTo>
                  <a:lnTo>
                    <a:pt x="503377" y="133790"/>
                  </a:lnTo>
                  <a:lnTo>
                    <a:pt x="476726" y="96088"/>
                  </a:lnTo>
                  <a:lnTo>
                    <a:pt x="444169" y="63531"/>
                  </a:lnTo>
                  <a:lnTo>
                    <a:pt x="406467" y="36880"/>
                  </a:lnTo>
                  <a:lnTo>
                    <a:pt x="364385" y="16900"/>
                  </a:lnTo>
                  <a:lnTo>
                    <a:pt x="318684" y="4352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3404234" y="5361050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0" y="270129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9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8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3736833" y="5179313"/>
              <a:ext cx="281940" cy="148590"/>
            </a:xfrm>
            <a:custGeom>
              <a:avLst/>
              <a:gdLst/>
              <a:ahLst/>
              <a:cxnLst/>
              <a:rect l="l" t="t" r="r" b="b"/>
              <a:pathLst>
                <a:path w="281939" h="148589">
                  <a:moveTo>
                    <a:pt x="281482" y="0"/>
                  </a:moveTo>
                  <a:lnTo>
                    <a:pt x="0" y="148031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3673603" y="5282750"/>
              <a:ext cx="95885" cy="78105"/>
            </a:xfrm>
            <a:custGeom>
              <a:avLst/>
              <a:gdLst/>
              <a:ahLst/>
              <a:cxnLst/>
              <a:rect l="l" t="t" r="r" b="b"/>
              <a:pathLst>
                <a:path w="95885" h="78104">
                  <a:moveTo>
                    <a:pt x="55918" y="0"/>
                  </a:moveTo>
                  <a:lnTo>
                    <a:pt x="0" y="77838"/>
                  </a:lnTo>
                  <a:lnTo>
                    <a:pt x="95821" y="75869"/>
                  </a:lnTo>
                  <a:lnTo>
                    <a:pt x="5591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4018787" y="5179313"/>
              <a:ext cx="265430" cy="147320"/>
            </a:xfrm>
            <a:custGeom>
              <a:avLst/>
              <a:gdLst/>
              <a:ahLst/>
              <a:cxnLst/>
              <a:rect l="l" t="t" r="r" b="b"/>
              <a:pathLst>
                <a:path w="265429" h="147320">
                  <a:moveTo>
                    <a:pt x="0" y="0"/>
                  </a:moveTo>
                  <a:lnTo>
                    <a:pt x="265252" y="146697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4250790" y="5281589"/>
              <a:ext cx="95885" cy="79375"/>
            </a:xfrm>
            <a:custGeom>
              <a:avLst/>
              <a:gdLst/>
              <a:ahLst/>
              <a:cxnLst/>
              <a:rect l="l" t="t" r="r" b="b"/>
              <a:pathLst>
                <a:path w="95885" h="79375">
                  <a:moveTo>
                    <a:pt x="41490" y="0"/>
                  </a:moveTo>
                  <a:lnTo>
                    <a:pt x="0" y="75018"/>
                  </a:lnTo>
                  <a:lnTo>
                    <a:pt x="95757" y="78994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" name="object 24"/>
          <p:cNvGrpSpPr/>
          <p:nvPr/>
        </p:nvGrpSpPr>
        <p:grpSpPr>
          <a:xfrm>
            <a:off x="6096825" y="3811587"/>
            <a:ext cx="2569845" cy="2101850"/>
            <a:chOff x="6096825" y="3811587"/>
            <a:chExt cx="2569845" cy="2101850"/>
          </a:xfrm>
        </p:grpSpPr>
        <p:sp>
          <p:nvSpPr>
            <p:cNvPr id="25" name="object 25"/>
            <p:cNvSpPr/>
            <p:nvPr/>
          </p:nvSpPr>
          <p:spPr>
            <a:xfrm>
              <a:off x="7073265" y="3819525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4" h="539750">
                  <a:moveTo>
                    <a:pt x="270129" y="0"/>
                  </a:moveTo>
                  <a:lnTo>
                    <a:pt x="221573" y="4345"/>
                  </a:lnTo>
                  <a:lnTo>
                    <a:pt x="175872" y="16875"/>
                  </a:lnTo>
                  <a:lnTo>
                    <a:pt x="133790" y="36827"/>
                  </a:lnTo>
                  <a:lnTo>
                    <a:pt x="96088" y="63439"/>
                  </a:lnTo>
                  <a:lnTo>
                    <a:pt x="63531" y="95950"/>
                  </a:lnTo>
                  <a:lnTo>
                    <a:pt x="36880" y="133598"/>
                  </a:lnTo>
                  <a:lnTo>
                    <a:pt x="16900" y="175621"/>
                  </a:lnTo>
                  <a:lnTo>
                    <a:pt x="4352" y="221258"/>
                  </a:lnTo>
                  <a:lnTo>
                    <a:pt x="0" y="269748"/>
                  </a:lnTo>
                  <a:lnTo>
                    <a:pt x="4352" y="318237"/>
                  </a:lnTo>
                  <a:lnTo>
                    <a:pt x="16900" y="363874"/>
                  </a:lnTo>
                  <a:lnTo>
                    <a:pt x="36880" y="405897"/>
                  </a:lnTo>
                  <a:lnTo>
                    <a:pt x="63531" y="443545"/>
                  </a:lnTo>
                  <a:lnTo>
                    <a:pt x="96088" y="476056"/>
                  </a:lnTo>
                  <a:lnTo>
                    <a:pt x="133790" y="502668"/>
                  </a:lnTo>
                  <a:lnTo>
                    <a:pt x="175872" y="522620"/>
                  </a:lnTo>
                  <a:lnTo>
                    <a:pt x="221573" y="535150"/>
                  </a:lnTo>
                  <a:lnTo>
                    <a:pt x="270129" y="539496"/>
                  </a:lnTo>
                  <a:lnTo>
                    <a:pt x="318684" y="535150"/>
                  </a:lnTo>
                  <a:lnTo>
                    <a:pt x="364385" y="522620"/>
                  </a:lnTo>
                  <a:lnTo>
                    <a:pt x="406467" y="502668"/>
                  </a:lnTo>
                  <a:lnTo>
                    <a:pt x="444169" y="476056"/>
                  </a:lnTo>
                  <a:lnTo>
                    <a:pt x="476726" y="443545"/>
                  </a:lnTo>
                  <a:lnTo>
                    <a:pt x="503377" y="405897"/>
                  </a:lnTo>
                  <a:lnTo>
                    <a:pt x="523357" y="363874"/>
                  </a:lnTo>
                  <a:lnTo>
                    <a:pt x="535905" y="318237"/>
                  </a:lnTo>
                  <a:lnTo>
                    <a:pt x="540258" y="269748"/>
                  </a:lnTo>
                  <a:lnTo>
                    <a:pt x="535905" y="221258"/>
                  </a:lnTo>
                  <a:lnTo>
                    <a:pt x="523357" y="175621"/>
                  </a:lnTo>
                  <a:lnTo>
                    <a:pt x="503377" y="133598"/>
                  </a:lnTo>
                  <a:lnTo>
                    <a:pt x="476726" y="95950"/>
                  </a:lnTo>
                  <a:lnTo>
                    <a:pt x="444169" y="63439"/>
                  </a:lnTo>
                  <a:lnTo>
                    <a:pt x="406467" y="36827"/>
                  </a:lnTo>
                  <a:lnTo>
                    <a:pt x="364385" y="16875"/>
                  </a:lnTo>
                  <a:lnTo>
                    <a:pt x="318684" y="4345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7073265" y="3819525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4" h="539750">
                  <a:moveTo>
                    <a:pt x="0" y="269748"/>
                  </a:moveTo>
                  <a:lnTo>
                    <a:pt x="4352" y="221258"/>
                  </a:lnTo>
                  <a:lnTo>
                    <a:pt x="16900" y="175621"/>
                  </a:lnTo>
                  <a:lnTo>
                    <a:pt x="36880" y="133598"/>
                  </a:lnTo>
                  <a:lnTo>
                    <a:pt x="63531" y="95950"/>
                  </a:lnTo>
                  <a:lnTo>
                    <a:pt x="96088" y="63439"/>
                  </a:lnTo>
                  <a:lnTo>
                    <a:pt x="133790" y="36827"/>
                  </a:lnTo>
                  <a:lnTo>
                    <a:pt x="175872" y="16875"/>
                  </a:lnTo>
                  <a:lnTo>
                    <a:pt x="221573" y="4345"/>
                  </a:lnTo>
                  <a:lnTo>
                    <a:pt x="270129" y="0"/>
                  </a:lnTo>
                  <a:lnTo>
                    <a:pt x="318684" y="4345"/>
                  </a:lnTo>
                  <a:lnTo>
                    <a:pt x="364385" y="16875"/>
                  </a:lnTo>
                  <a:lnTo>
                    <a:pt x="406467" y="36827"/>
                  </a:lnTo>
                  <a:lnTo>
                    <a:pt x="444169" y="63439"/>
                  </a:lnTo>
                  <a:lnTo>
                    <a:pt x="476726" y="95950"/>
                  </a:lnTo>
                  <a:lnTo>
                    <a:pt x="503377" y="133598"/>
                  </a:lnTo>
                  <a:lnTo>
                    <a:pt x="523357" y="175621"/>
                  </a:lnTo>
                  <a:lnTo>
                    <a:pt x="535905" y="221258"/>
                  </a:lnTo>
                  <a:lnTo>
                    <a:pt x="540258" y="269748"/>
                  </a:lnTo>
                  <a:lnTo>
                    <a:pt x="535905" y="318237"/>
                  </a:lnTo>
                  <a:lnTo>
                    <a:pt x="523357" y="363874"/>
                  </a:lnTo>
                  <a:lnTo>
                    <a:pt x="503377" y="405897"/>
                  </a:lnTo>
                  <a:lnTo>
                    <a:pt x="476726" y="443545"/>
                  </a:lnTo>
                  <a:lnTo>
                    <a:pt x="444169" y="476056"/>
                  </a:lnTo>
                  <a:lnTo>
                    <a:pt x="406467" y="502668"/>
                  </a:lnTo>
                  <a:lnTo>
                    <a:pt x="364385" y="522620"/>
                  </a:lnTo>
                  <a:lnTo>
                    <a:pt x="318684" y="535150"/>
                  </a:lnTo>
                  <a:lnTo>
                    <a:pt x="270129" y="539496"/>
                  </a:lnTo>
                  <a:lnTo>
                    <a:pt x="221573" y="535150"/>
                  </a:lnTo>
                  <a:lnTo>
                    <a:pt x="175872" y="522620"/>
                  </a:lnTo>
                  <a:lnTo>
                    <a:pt x="133790" y="502668"/>
                  </a:lnTo>
                  <a:lnTo>
                    <a:pt x="96088" y="476056"/>
                  </a:lnTo>
                  <a:lnTo>
                    <a:pt x="63531" y="443545"/>
                  </a:lnTo>
                  <a:lnTo>
                    <a:pt x="36880" y="405897"/>
                  </a:lnTo>
                  <a:lnTo>
                    <a:pt x="16900" y="363874"/>
                  </a:lnTo>
                  <a:lnTo>
                    <a:pt x="4352" y="318237"/>
                  </a:lnTo>
                  <a:lnTo>
                    <a:pt x="0" y="269748"/>
                  </a:lnTo>
                  <a:close/>
                </a:path>
              </a:pathLst>
            </a:custGeom>
            <a:ln w="15874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6436233" y="4640199"/>
              <a:ext cx="539750" cy="539750"/>
            </a:xfrm>
            <a:custGeom>
              <a:avLst/>
              <a:gdLst/>
              <a:ahLst/>
              <a:cxnLst/>
              <a:rect l="l" t="t" r="r" b="b"/>
              <a:pathLst>
                <a:path w="539750" h="539750">
                  <a:moveTo>
                    <a:pt x="269748" y="0"/>
                  </a:moveTo>
                  <a:lnTo>
                    <a:pt x="221258" y="4345"/>
                  </a:lnTo>
                  <a:lnTo>
                    <a:pt x="175621" y="16875"/>
                  </a:lnTo>
                  <a:lnTo>
                    <a:pt x="133598" y="36827"/>
                  </a:lnTo>
                  <a:lnTo>
                    <a:pt x="95950" y="63439"/>
                  </a:lnTo>
                  <a:lnTo>
                    <a:pt x="63439" y="95950"/>
                  </a:lnTo>
                  <a:lnTo>
                    <a:pt x="36827" y="133598"/>
                  </a:lnTo>
                  <a:lnTo>
                    <a:pt x="16875" y="175621"/>
                  </a:lnTo>
                  <a:lnTo>
                    <a:pt x="4345" y="221258"/>
                  </a:lnTo>
                  <a:lnTo>
                    <a:pt x="0" y="269748"/>
                  </a:lnTo>
                  <a:lnTo>
                    <a:pt x="4345" y="318237"/>
                  </a:lnTo>
                  <a:lnTo>
                    <a:pt x="16875" y="363874"/>
                  </a:lnTo>
                  <a:lnTo>
                    <a:pt x="36827" y="405897"/>
                  </a:lnTo>
                  <a:lnTo>
                    <a:pt x="63439" y="443545"/>
                  </a:lnTo>
                  <a:lnTo>
                    <a:pt x="95950" y="476056"/>
                  </a:lnTo>
                  <a:lnTo>
                    <a:pt x="133598" y="502668"/>
                  </a:lnTo>
                  <a:lnTo>
                    <a:pt x="175621" y="522620"/>
                  </a:lnTo>
                  <a:lnTo>
                    <a:pt x="221258" y="535150"/>
                  </a:lnTo>
                  <a:lnTo>
                    <a:pt x="269748" y="539496"/>
                  </a:lnTo>
                  <a:lnTo>
                    <a:pt x="318237" y="535150"/>
                  </a:lnTo>
                  <a:lnTo>
                    <a:pt x="363874" y="522620"/>
                  </a:lnTo>
                  <a:lnTo>
                    <a:pt x="405897" y="502668"/>
                  </a:lnTo>
                  <a:lnTo>
                    <a:pt x="443545" y="476056"/>
                  </a:lnTo>
                  <a:lnTo>
                    <a:pt x="476056" y="443545"/>
                  </a:lnTo>
                  <a:lnTo>
                    <a:pt x="502668" y="405897"/>
                  </a:lnTo>
                  <a:lnTo>
                    <a:pt x="522620" y="363874"/>
                  </a:lnTo>
                  <a:lnTo>
                    <a:pt x="535150" y="318237"/>
                  </a:lnTo>
                  <a:lnTo>
                    <a:pt x="539496" y="269748"/>
                  </a:lnTo>
                  <a:lnTo>
                    <a:pt x="535150" y="221258"/>
                  </a:lnTo>
                  <a:lnTo>
                    <a:pt x="522620" y="175621"/>
                  </a:lnTo>
                  <a:lnTo>
                    <a:pt x="502668" y="133598"/>
                  </a:lnTo>
                  <a:lnTo>
                    <a:pt x="476056" y="95950"/>
                  </a:lnTo>
                  <a:lnTo>
                    <a:pt x="443545" y="63439"/>
                  </a:lnTo>
                  <a:lnTo>
                    <a:pt x="405897" y="36827"/>
                  </a:lnTo>
                  <a:lnTo>
                    <a:pt x="363874" y="16875"/>
                  </a:lnTo>
                  <a:lnTo>
                    <a:pt x="318237" y="4345"/>
                  </a:lnTo>
                  <a:lnTo>
                    <a:pt x="269748" y="0"/>
                  </a:lnTo>
                  <a:close/>
                </a:path>
              </a:pathLst>
            </a:custGeom>
            <a:solidFill>
              <a:srgbClr val="7422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6436233" y="4640199"/>
              <a:ext cx="539750" cy="539750"/>
            </a:xfrm>
            <a:custGeom>
              <a:avLst/>
              <a:gdLst/>
              <a:ahLst/>
              <a:cxnLst/>
              <a:rect l="l" t="t" r="r" b="b"/>
              <a:pathLst>
                <a:path w="539750" h="539750">
                  <a:moveTo>
                    <a:pt x="0" y="269748"/>
                  </a:moveTo>
                  <a:lnTo>
                    <a:pt x="4345" y="221258"/>
                  </a:lnTo>
                  <a:lnTo>
                    <a:pt x="16875" y="175621"/>
                  </a:lnTo>
                  <a:lnTo>
                    <a:pt x="36827" y="133598"/>
                  </a:lnTo>
                  <a:lnTo>
                    <a:pt x="63439" y="95950"/>
                  </a:lnTo>
                  <a:lnTo>
                    <a:pt x="95950" y="63439"/>
                  </a:lnTo>
                  <a:lnTo>
                    <a:pt x="133598" y="36827"/>
                  </a:lnTo>
                  <a:lnTo>
                    <a:pt x="175621" y="16875"/>
                  </a:lnTo>
                  <a:lnTo>
                    <a:pt x="221258" y="4345"/>
                  </a:lnTo>
                  <a:lnTo>
                    <a:pt x="269748" y="0"/>
                  </a:lnTo>
                  <a:lnTo>
                    <a:pt x="318237" y="4345"/>
                  </a:lnTo>
                  <a:lnTo>
                    <a:pt x="363874" y="16875"/>
                  </a:lnTo>
                  <a:lnTo>
                    <a:pt x="405897" y="36827"/>
                  </a:lnTo>
                  <a:lnTo>
                    <a:pt x="443545" y="63439"/>
                  </a:lnTo>
                  <a:lnTo>
                    <a:pt x="476056" y="95950"/>
                  </a:lnTo>
                  <a:lnTo>
                    <a:pt x="502668" y="133598"/>
                  </a:lnTo>
                  <a:lnTo>
                    <a:pt x="522620" y="175621"/>
                  </a:lnTo>
                  <a:lnTo>
                    <a:pt x="535150" y="221258"/>
                  </a:lnTo>
                  <a:lnTo>
                    <a:pt x="539496" y="269748"/>
                  </a:lnTo>
                  <a:lnTo>
                    <a:pt x="535150" y="318237"/>
                  </a:lnTo>
                  <a:lnTo>
                    <a:pt x="522620" y="363874"/>
                  </a:lnTo>
                  <a:lnTo>
                    <a:pt x="502668" y="405897"/>
                  </a:lnTo>
                  <a:lnTo>
                    <a:pt x="476056" y="443545"/>
                  </a:lnTo>
                  <a:lnTo>
                    <a:pt x="443545" y="476056"/>
                  </a:lnTo>
                  <a:lnTo>
                    <a:pt x="405897" y="502668"/>
                  </a:lnTo>
                  <a:lnTo>
                    <a:pt x="363874" y="522620"/>
                  </a:lnTo>
                  <a:lnTo>
                    <a:pt x="318237" y="535150"/>
                  </a:lnTo>
                  <a:lnTo>
                    <a:pt x="269748" y="539496"/>
                  </a:lnTo>
                  <a:lnTo>
                    <a:pt x="221258" y="535150"/>
                  </a:lnTo>
                  <a:lnTo>
                    <a:pt x="175621" y="522620"/>
                  </a:lnTo>
                  <a:lnTo>
                    <a:pt x="133598" y="502668"/>
                  </a:lnTo>
                  <a:lnTo>
                    <a:pt x="95950" y="476056"/>
                  </a:lnTo>
                  <a:lnTo>
                    <a:pt x="63439" y="443545"/>
                  </a:lnTo>
                  <a:lnTo>
                    <a:pt x="36827" y="405897"/>
                  </a:lnTo>
                  <a:lnTo>
                    <a:pt x="16875" y="363874"/>
                  </a:lnTo>
                  <a:lnTo>
                    <a:pt x="4345" y="318237"/>
                  </a:lnTo>
                  <a:lnTo>
                    <a:pt x="0" y="26974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6952477" y="4358640"/>
              <a:ext cx="391160" cy="314960"/>
            </a:xfrm>
            <a:custGeom>
              <a:avLst/>
              <a:gdLst/>
              <a:ahLst/>
              <a:cxnLst/>
              <a:rect l="l" t="t" r="r" b="b"/>
              <a:pathLst>
                <a:path w="391159" h="314960">
                  <a:moveTo>
                    <a:pt x="390575" y="0"/>
                  </a:moveTo>
                  <a:lnTo>
                    <a:pt x="0" y="314921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6896862" y="4631220"/>
              <a:ext cx="93980" cy="87630"/>
            </a:xfrm>
            <a:custGeom>
              <a:avLst/>
              <a:gdLst/>
              <a:ahLst/>
              <a:cxnLst/>
              <a:rect l="l" t="t" r="r" b="b"/>
              <a:pathLst>
                <a:path w="93979" h="87629">
                  <a:moveTo>
                    <a:pt x="39827" y="0"/>
                  </a:moveTo>
                  <a:lnTo>
                    <a:pt x="0" y="87172"/>
                  </a:lnTo>
                  <a:lnTo>
                    <a:pt x="93637" y="66738"/>
                  </a:lnTo>
                  <a:lnTo>
                    <a:pt x="39827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7739252" y="4640199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4" h="539750">
                  <a:moveTo>
                    <a:pt x="270129" y="0"/>
                  </a:moveTo>
                  <a:lnTo>
                    <a:pt x="221573" y="4345"/>
                  </a:lnTo>
                  <a:lnTo>
                    <a:pt x="175872" y="16875"/>
                  </a:lnTo>
                  <a:lnTo>
                    <a:pt x="133790" y="36827"/>
                  </a:lnTo>
                  <a:lnTo>
                    <a:pt x="96088" y="63439"/>
                  </a:lnTo>
                  <a:lnTo>
                    <a:pt x="63531" y="95950"/>
                  </a:lnTo>
                  <a:lnTo>
                    <a:pt x="36880" y="133598"/>
                  </a:lnTo>
                  <a:lnTo>
                    <a:pt x="16900" y="175621"/>
                  </a:lnTo>
                  <a:lnTo>
                    <a:pt x="4352" y="221258"/>
                  </a:lnTo>
                  <a:lnTo>
                    <a:pt x="0" y="269748"/>
                  </a:lnTo>
                  <a:lnTo>
                    <a:pt x="4352" y="318237"/>
                  </a:lnTo>
                  <a:lnTo>
                    <a:pt x="16900" y="363874"/>
                  </a:lnTo>
                  <a:lnTo>
                    <a:pt x="36880" y="405897"/>
                  </a:lnTo>
                  <a:lnTo>
                    <a:pt x="63531" y="443545"/>
                  </a:lnTo>
                  <a:lnTo>
                    <a:pt x="96088" y="476056"/>
                  </a:lnTo>
                  <a:lnTo>
                    <a:pt x="133790" y="502668"/>
                  </a:lnTo>
                  <a:lnTo>
                    <a:pt x="175872" y="522620"/>
                  </a:lnTo>
                  <a:lnTo>
                    <a:pt x="221573" y="535150"/>
                  </a:lnTo>
                  <a:lnTo>
                    <a:pt x="270129" y="539496"/>
                  </a:lnTo>
                  <a:lnTo>
                    <a:pt x="318684" y="535150"/>
                  </a:lnTo>
                  <a:lnTo>
                    <a:pt x="364385" y="522620"/>
                  </a:lnTo>
                  <a:lnTo>
                    <a:pt x="406467" y="502668"/>
                  </a:lnTo>
                  <a:lnTo>
                    <a:pt x="444169" y="476056"/>
                  </a:lnTo>
                  <a:lnTo>
                    <a:pt x="476726" y="443545"/>
                  </a:lnTo>
                  <a:lnTo>
                    <a:pt x="503377" y="405897"/>
                  </a:lnTo>
                  <a:lnTo>
                    <a:pt x="523357" y="363874"/>
                  </a:lnTo>
                  <a:lnTo>
                    <a:pt x="535905" y="318237"/>
                  </a:lnTo>
                  <a:lnTo>
                    <a:pt x="540258" y="269748"/>
                  </a:lnTo>
                  <a:lnTo>
                    <a:pt x="535905" y="221258"/>
                  </a:lnTo>
                  <a:lnTo>
                    <a:pt x="523357" y="175621"/>
                  </a:lnTo>
                  <a:lnTo>
                    <a:pt x="503377" y="133598"/>
                  </a:lnTo>
                  <a:lnTo>
                    <a:pt x="476726" y="95950"/>
                  </a:lnTo>
                  <a:lnTo>
                    <a:pt x="444169" y="63439"/>
                  </a:lnTo>
                  <a:lnTo>
                    <a:pt x="406467" y="36827"/>
                  </a:lnTo>
                  <a:lnTo>
                    <a:pt x="364385" y="16875"/>
                  </a:lnTo>
                  <a:lnTo>
                    <a:pt x="318684" y="4345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7422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7739252" y="4640199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4" h="539750">
                  <a:moveTo>
                    <a:pt x="0" y="269748"/>
                  </a:moveTo>
                  <a:lnTo>
                    <a:pt x="4352" y="221258"/>
                  </a:lnTo>
                  <a:lnTo>
                    <a:pt x="16900" y="175621"/>
                  </a:lnTo>
                  <a:lnTo>
                    <a:pt x="36880" y="133598"/>
                  </a:lnTo>
                  <a:lnTo>
                    <a:pt x="63531" y="95950"/>
                  </a:lnTo>
                  <a:lnTo>
                    <a:pt x="96088" y="63439"/>
                  </a:lnTo>
                  <a:lnTo>
                    <a:pt x="133790" y="36827"/>
                  </a:lnTo>
                  <a:lnTo>
                    <a:pt x="175872" y="16875"/>
                  </a:lnTo>
                  <a:lnTo>
                    <a:pt x="221573" y="4345"/>
                  </a:lnTo>
                  <a:lnTo>
                    <a:pt x="270129" y="0"/>
                  </a:lnTo>
                  <a:lnTo>
                    <a:pt x="318684" y="4345"/>
                  </a:lnTo>
                  <a:lnTo>
                    <a:pt x="364385" y="16875"/>
                  </a:lnTo>
                  <a:lnTo>
                    <a:pt x="406467" y="36827"/>
                  </a:lnTo>
                  <a:lnTo>
                    <a:pt x="444169" y="63439"/>
                  </a:lnTo>
                  <a:lnTo>
                    <a:pt x="476726" y="95950"/>
                  </a:lnTo>
                  <a:lnTo>
                    <a:pt x="503377" y="133598"/>
                  </a:lnTo>
                  <a:lnTo>
                    <a:pt x="523357" y="175621"/>
                  </a:lnTo>
                  <a:lnTo>
                    <a:pt x="535905" y="221258"/>
                  </a:lnTo>
                  <a:lnTo>
                    <a:pt x="540258" y="269748"/>
                  </a:lnTo>
                  <a:lnTo>
                    <a:pt x="535905" y="318237"/>
                  </a:lnTo>
                  <a:lnTo>
                    <a:pt x="523357" y="363874"/>
                  </a:lnTo>
                  <a:lnTo>
                    <a:pt x="503377" y="405897"/>
                  </a:lnTo>
                  <a:lnTo>
                    <a:pt x="476726" y="443545"/>
                  </a:lnTo>
                  <a:lnTo>
                    <a:pt x="444169" y="476056"/>
                  </a:lnTo>
                  <a:lnTo>
                    <a:pt x="406467" y="502668"/>
                  </a:lnTo>
                  <a:lnTo>
                    <a:pt x="364385" y="522620"/>
                  </a:lnTo>
                  <a:lnTo>
                    <a:pt x="318684" y="535150"/>
                  </a:lnTo>
                  <a:lnTo>
                    <a:pt x="270129" y="539496"/>
                  </a:lnTo>
                  <a:lnTo>
                    <a:pt x="221573" y="535150"/>
                  </a:lnTo>
                  <a:lnTo>
                    <a:pt x="175872" y="522620"/>
                  </a:lnTo>
                  <a:lnTo>
                    <a:pt x="133790" y="502668"/>
                  </a:lnTo>
                  <a:lnTo>
                    <a:pt x="96088" y="476056"/>
                  </a:lnTo>
                  <a:lnTo>
                    <a:pt x="63531" y="443545"/>
                  </a:lnTo>
                  <a:lnTo>
                    <a:pt x="36880" y="405897"/>
                  </a:lnTo>
                  <a:lnTo>
                    <a:pt x="16900" y="363874"/>
                  </a:lnTo>
                  <a:lnTo>
                    <a:pt x="4352" y="318237"/>
                  </a:lnTo>
                  <a:lnTo>
                    <a:pt x="0" y="269748"/>
                  </a:lnTo>
                  <a:close/>
                </a:path>
              </a:pathLst>
            </a:custGeom>
            <a:ln w="15874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7342632" y="4358640"/>
              <a:ext cx="418465" cy="316865"/>
            </a:xfrm>
            <a:custGeom>
              <a:avLst/>
              <a:gdLst/>
              <a:ahLst/>
              <a:cxnLst/>
              <a:rect l="l" t="t" r="r" b="b"/>
              <a:pathLst>
                <a:path w="418465" h="316864">
                  <a:moveTo>
                    <a:pt x="0" y="0"/>
                  </a:moveTo>
                  <a:lnTo>
                    <a:pt x="418414" y="31664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7723784" y="4632485"/>
              <a:ext cx="94615" cy="86360"/>
            </a:xfrm>
            <a:custGeom>
              <a:avLst/>
              <a:gdLst/>
              <a:ahLst/>
              <a:cxnLst/>
              <a:rect l="l" t="t" r="r" b="b"/>
              <a:pathLst>
                <a:path w="94615" h="86360">
                  <a:moveTo>
                    <a:pt x="51739" y="0"/>
                  </a:moveTo>
                  <a:lnTo>
                    <a:pt x="0" y="68351"/>
                  </a:lnTo>
                  <a:lnTo>
                    <a:pt x="94233" y="85915"/>
                  </a:lnTo>
                  <a:lnTo>
                    <a:pt x="5173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6104763" y="5361050"/>
              <a:ext cx="539750" cy="540385"/>
            </a:xfrm>
            <a:custGeom>
              <a:avLst/>
              <a:gdLst/>
              <a:ahLst/>
              <a:cxnLst/>
              <a:rect l="l" t="t" r="r" b="b"/>
              <a:pathLst>
                <a:path w="539750" h="540385">
                  <a:moveTo>
                    <a:pt x="269748" y="0"/>
                  </a:moveTo>
                  <a:lnTo>
                    <a:pt x="221258" y="4352"/>
                  </a:lnTo>
                  <a:lnTo>
                    <a:pt x="175621" y="16900"/>
                  </a:lnTo>
                  <a:lnTo>
                    <a:pt x="133598" y="36880"/>
                  </a:lnTo>
                  <a:lnTo>
                    <a:pt x="95950" y="63531"/>
                  </a:lnTo>
                  <a:lnTo>
                    <a:pt x="63439" y="96088"/>
                  </a:lnTo>
                  <a:lnTo>
                    <a:pt x="36827" y="133790"/>
                  </a:lnTo>
                  <a:lnTo>
                    <a:pt x="16875" y="175872"/>
                  </a:lnTo>
                  <a:lnTo>
                    <a:pt x="4345" y="221573"/>
                  </a:lnTo>
                  <a:lnTo>
                    <a:pt x="0" y="270129"/>
                  </a:lnTo>
                  <a:lnTo>
                    <a:pt x="4345" y="318684"/>
                  </a:lnTo>
                  <a:lnTo>
                    <a:pt x="16875" y="364385"/>
                  </a:lnTo>
                  <a:lnTo>
                    <a:pt x="36827" y="406467"/>
                  </a:lnTo>
                  <a:lnTo>
                    <a:pt x="63439" y="444169"/>
                  </a:lnTo>
                  <a:lnTo>
                    <a:pt x="95950" y="476726"/>
                  </a:lnTo>
                  <a:lnTo>
                    <a:pt x="133598" y="503377"/>
                  </a:lnTo>
                  <a:lnTo>
                    <a:pt x="175621" y="523357"/>
                  </a:lnTo>
                  <a:lnTo>
                    <a:pt x="221258" y="535905"/>
                  </a:lnTo>
                  <a:lnTo>
                    <a:pt x="269748" y="540258"/>
                  </a:lnTo>
                  <a:lnTo>
                    <a:pt x="318237" y="535905"/>
                  </a:lnTo>
                  <a:lnTo>
                    <a:pt x="363874" y="523357"/>
                  </a:lnTo>
                  <a:lnTo>
                    <a:pt x="405897" y="503377"/>
                  </a:lnTo>
                  <a:lnTo>
                    <a:pt x="443545" y="476726"/>
                  </a:lnTo>
                  <a:lnTo>
                    <a:pt x="476056" y="444169"/>
                  </a:lnTo>
                  <a:lnTo>
                    <a:pt x="502668" y="406467"/>
                  </a:lnTo>
                  <a:lnTo>
                    <a:pt x="522620" y="364385"/>
                  </a:lnTo>
                  <a:lnTo>
                    <a:pt x="535150" y="318684"/>
                  </a:lnTo>
                  <a:lnTo>
                    <a:pt x="539496" y="270129"/>
                  </a:lnTo>
                  <a:lnTo>
                    <a:pt x="535150" y="221573"/>
                  </a:lnTo>
                  <a:lnTo>
                    <a:pt x="522620" y="175872"/>
                  </a:lnTo>
                  <a:lnTo>
                    <a:pt x="502668" y="133790"/>
                  </a:lnTo>
                  <a:lnTo>
                    <a:pt x="476056" y="96088"/>
                  </a:lnTo>
                  <a:lnTo>
                    <a:pt x="443545" y="63531"/>
                  </a:lnTo>
                  <a:lnTo>
                    <a:pt x="405897" y="36880"/>
                  </a:lnTo>
                  <a:lnTo>
                    <a:pt x="363874" y="16900"/>
                  </a:lnTo>
                  <a:lnTo>
                    <a:pt x="318237" y="4352"/>
                  </a:lnTo>
                  <a:lnTo>
                    <a:pt x="269748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6104763" y="5361050"/>
              <a:ext cx="539750" cy="540385"/>
            </a:xfrm>
            <a:custGeom>
              <a:avLst/>
              <a:gdLst/>
              <a:ahLst/>
              <a:cxnLst/>
              <a:rect l="l" t="t" r="r" b="b"/>
              <a:pathLst>
                <a:path w="539750" h="540385">
                  <a:moveTo>
                    <a:pt x="0" y="270129"/>
                  </a:moveTo>
                  <a:lnTo>
                    <a:pt x="4345" y="221573"/>
                  </a:lnTo>
                  <a:lnTo>
                    <a:pt x="16875" y="175872"/>
                  </a:lnTo>
                  <a:lnTo>
                    <a:pt x="36827" y="133790"/>
                  </a:lnTo>
                  <a:lnTo>
                    <a:pt x="63439" y="96088"/>
                  </a:lnTo>
                  <a:lnTo>
                    <a:pt x="95950" y="63531"/>
                  </a:lnTo>
                  <a:lnTo>
                    <a:pt x="133598" y="36880"/>
                  </a:lnTo>
                  <a:lnTo>
                    <a:pt x="175621" y="16900"/>
                  </a:lnTo>
                  <a:lnTo>
                    <a:pt x="221258" y="4352"/>
                  </a:lnTo>
                  <a:lnTo>
                    <a:pt x="269748" y="0"/>
                  </a:lnTo>
                  <a:lnTo>
                    <a:pt x="318237" y="4352"/>
                  </a:lnTo>
                  <a:lnTo>
                    <a:pt x="363874" y="16900"/>
                  </a:lnTo>
                  <a:lnTo>
                    <a:pt x="405897" y="36880"/>
                  </a:lnTo>
                  <a:lnTo>
                    <a:pt x="443545" y="63531"/>
                  </a:lnTo>
                  <a:lnTo>
                    <a:pt x="476056" y="96088"/>
                  </a:lnTo>
                  <a:lnTo>
                    <a:pt x="502668" y="133790"/>
                  </a:lnTo>
                  <a:lnTo>
                    <a:pt x="522620" y="175872"/>
                  </a:lnTo>
                  <a:lnTo>
                    <a:pt x="535150" y="221573"/>
                  </a:lnTo>
                  <a:lnTo>
                    <a:pt x="539496" y="270129"/>
                  </a:lnTo>
                  <a:lnTo>
                    <a:pt x="535150" y="318684"/>
                  </a:lnTo>
                  <a:lnTo>
                    <a:pt x="522620" y="364385"/>
                  </a:lnTo>
                  <a:lnTo>
                    <a:pt x="502668" y="406467"/>
                  </a:lnTo>
                  <a:lnTo>
                    <a:pt x="476056" y="444169"/>
                  </a:lnTo>
                  <a:lnTo>
                    <a:pt x="443545" y="476726"/>
                  </a:lnTo>
                  <a:lnTo>
                    <a:pt x="405897" y="503377"/>
                  </a:lnTo>
                  <a:lnTo>
                    <a:pt x="363874" y="523357"/>
                  </a:lnTo>
                  <a:lnTo>
                    <a:pt x="318237" y="535905"/>
                  </a:lnTo>
                  <a:lnTo>
                    <a:pt x="269748" y="540258"/>
                  </a:lnTo>
                  <a:lnTo>
                    <a:pt x="221258" y="535905"/>
                  </a:lnTo>
                  <a:lnTo>
                    <a:pt x="175621" y="523357"/>
                  </a:lnTo>
                  <a:lnTo>
                    <a:pt x="133598" y="503377"/>
                  </a:lnTo>
                  <a:lnTo>
                    <a:pt x="95950" y="476726"/>
                  </a:lnTo>
                  <a:lnTo>
                    <a:pt x="63439" y="444169"/>
                  </a:lnTo>
                  <a:lnTo>
                    <a:pt x="36827" y="406467"/>
                  </a:lnTo>
                  <a:lnTo>
                    <a:pt x="16875" y="364385"/>
                  </a:lnTo>
                  <a:lnTo>
                    <a:pt x="4345" y="318684"/>
                  </a:lnTo>
                  <a:lnTo>
                    <a:pt x="0" y="2701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6436810" y="5179313"/>
              <a:ext cx="269240" cy="147320"/>
            </a:xfrm>
            <a:custGeom>
              <a:avLst/>
              <a:gdLst/>
              <a:ahLst/>
              <a:cxnLst/>
              <a:rect l="l" t="t" r="r" b="b"/>
              <a:pathLst>
                <a:path w="269240" h="147320">
                  <a:moveTo>
                    <a:pt x="268782" y="0"/>
                  </a:moveTo>
                  <a:lnTo>
                    <a:pt x="0" y="147002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6374123" y="5281847"/>
              <a:ext cx="95885" cy="78740"/>
            </a:xfrm>
            <a:custGeom>
              <a:avLst/>
              <a:gdLst/>
              <a:ahLst/>
              <a:cxnLst/>
              <a:rect l="l" t="t" r="r" b="b"/>
              <a:pathLst>
                <a:path w="95885" h="78739">
                  <a:moveTo>
                    <a:pt x="54648" y="0"/>
                  </a:moveTo>
                  <a:lnTo>
                    <a:pt x="0" y="78739"/>
                  </a:lnTo>
                  <a:lnTo>
                    <a:pt x="95783" y="75209"/>
                  </a:lnTo>
                  <a:lnTo>
                    <a:pt x="5464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6776847" y="5361050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4" h="540385">
                  <a:moveTo>
                    <a:pt x="270129" y="0"/>
                  </a:moveTo>
                  <a:lnTo>
                    <a:pt x="221573" y="4352"/>
                  </a:lnTo>
                  <a:lnTo>
                    <a:pt x="175872" y="16900"/>
                  </a:lnTo>
                  <a:lnTo>
                    <a:pt x="133790" y="36880"/>
                  </a:lnTo>
                  <a:lnTo>
                    <a:pt x="96088" y="63531"/>
                  </a:lnTo>
                  <a:lnTo>
                    <a:pt x="63531" y="96088"/>
                  </a:lnTo>
                  <a:lnTo>
                    <a:pt x="36880" y="133790"/>
                  </a:lnTo>
                  <a:lnTo>
                    <a:pt x="16900" y="175872"/>
                  </a:lnTo>
                  <a:lnTo>
                    <a:pt x="4352" y="221573"/>
                  </a:lnTo>
                  <a:lnTo>
                    <a:pt x="0" y="270129"/>
                  </a:lnTo>
                  <a:lnTo>
                    <a:pt x="4352" y="318684"/>
                  </a:lnTo>
                  <a:lnTo>
                    <a:pt x="16900" y="364385"/>
                  </a:lnTo>
                  <a:lnTo>
                    <a:pt x="36880" y="406467"/>
                  </a:lnTo>
                  <a:lnTo>
                    <a:pt x="63531" y="444169"/>
                  </a:lnTo>
                  <a:lnTo>
                    <a:pt x="96088" y="476726"/>
                  </a:lnTo>
                  <a:lnTo>
                    <a:pt x="133790" y="503377"/>
                  </a:lnTo>
                  <a:lnTo>
                    <a:pt x="175872" y="523357"/>
                  </a:lnTo>
                  <a:lnTo>
                    <a:pt x="221573" y="535905"/>
                  </a:lnTo>
                  <a:lnTo>
                    <a:pt x="270129" y="540258"/>
                  </a:lnTo>
                  <a:lnTo>
                    <a:pt x="318684" y="535905"/>
                  </a:lnTo>
                  <a:lnTo>
                    <a:pt x="364385" y="523357"/>
                  </a:lnTo>
                  <a:lnTo>
                    <a:pt x="406467" y="503377"/>
                  </a:lnTo>
                  <a:lnTo>
                    <a:pt x="444169" y="476726"/>
                  </a:lnTo>
                  <a:lnTo>
                    <a:pt x="476726" y="444169"/>
                  </a:lnTo>
                  <a:lnTo>
                    <a:pt x="503377" y="406467"/>
                  </a:lnTo>
                  <a:lnTo>
                    <a:pt x="523357" y="364385"/>
                  </a:lnTo>
                  <a:lnTo>
                    <a:pt x="535905" y="318684"/>
                  </a:lnTo>
                  <a:lnTo>
                    <a:pt x="540258" y="270129"/>
                  </a:lnTo>
                  <a:lnTo>
                    <a:pt x="535905" y="221573"/>
                  </a:lnTo>
                  <a:lnTo>
                    <a:pt x="523357" y="175872"/>
                  </a:lnTo>
                  <a:lnTo>
                    <a:pt x="503377" y="133790"/>
                  </a:lnTo>
                  <a:lnTo>
                    <a:pt x="476726" y="96088"/>
                  </a:lnTo>
                  <a:lnTo>
                    <a:pt x="444169" y="63531"/>
                  </a:lnTo>
                  <a:lnTo>
                    <a:pt x="406467" y="36880"/>
                  </a:lnTo>
                  <a:lnTo>
                    <a:pt x="364385" y="16900"/>
                  </a:lnTo>
                  <a:lnTo>
                    <a:pt x="318684" y="4352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6776847" y="5361050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4" h="540385">
                  <a:moveTo>
                    <a:pt x="0" y="270129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9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8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6705600" y="5179313"/>
              <a:ext cx="278130" cy="147955"/>
            </a:xfrm>
            <a:custGeom>
              <a:avLst/>
              <a:gdLst/>
              <a:ahLst/>
              <a:cxnLst/>
              <a:rect l="l" t="t" r="r" b="b"/>
              <a:pathLst>
                <a:path w="278129" h="147954">
                  <a:moveTo>
                    <a:pt x="0" y="0"/>
                  </a:moveTo>
                  <a:lnTo>
                    <a:pt x="277939" y="14773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6950793" y="5282501"/>
              <a:ext cx="95885" cy="78105"/>
            </a:xfrm>
            <a:custGeom>
              <a:avLst/>
              <a:gdLst/>
              <a:ahLst/>
              <a:cxnLst/>
              <a:rect l="l" t="t" r="r" b="b"/>
              <a:pathLst>
                <a:path w="95884" h="78104">
                  <a:moveTo>
                    <a:pt x="40246" y="0"/>
                  </a:moveTo>
                  <a:lnTo>
                    <a:pt x="0" y="75692"/>
                  </a:lnTo>
                  <a:lnTo>
                    <a:pt x="95821" y="78092"/>
                  </a:lnTo>
                  <a:lnTo>
                    <a:pt x="4024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7400163" y="5361050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4" h="540385">
                  <a:moveTo>
                    <a:pt x="270129" y="0"/>
                  </a:moveTo>
                  <a:lnTo>
                    <a:pt x="221573" y="4352"/>
                  </a:lnTo>
                  <a:lnTo>
                    <a:pt x="175872" y="16900"/>
                  </a:lnTo>
                  <a:lnTo>
                    <a:pt x="133790" y="36880"/>
                  </a:lnTo>
                  <a:lnTo>
                    <a:pt x="96088" y="63531"/>
                  </a:lnTo>
                  <a:lnTo>
                    <a:pt x="63531" y="96088"/>
                  </a:lnTo>
                  <a:lnTo>
                    <a:pt x="36880" y="133790"/>
                  </a:lnTo>
                  <a:lnTo>
                    <a:pt x="16900" y="175872"/>
                  </a:lnTo>
                  <a:lnTo>
                    <a:pt x="4352" y="221573"/>
                  </a:lnTo>
                  <a:lnTo>
                    <a:pt x="0" y="270129"/>
                  </a:lnTo>
                  <a:lnTo>
                    <a:pt x="4352" y="318684"/>
                  </a:lnTo>
                  <a:lnTo>
                    <a:pt x="16900" y="364385"/>
                  </a:lnTo>
                  <a:lnTo>
                    <a:pt x="36880" y="406467"/>
                  </a:lnTo>
                  <a:lnTo>
                    <a:pt x="63531" y="444169"/>
                  </a:lnTo>
                  <a:lnTo>
                    <a:pt x="96088" y="476726"/>
                  </a:lnTo>
                  <a:lnTo>
                    <a:pt x="133790" y="503377"/>
                  </a:lnTo>
                  <a:lnTo>
                    <a:pt x="175872" y="523357"/>
                  </a:lnTo>
                  <a:lnTo>
                    <a:pt x="221573" y="535905"/>
                  </a:lnTo>
                  <a:lnTo>
                    <a:pt x="270129" y="540258"/>
                  </a:lnTo>
                  <a:lnTo>
                    <a:pt x="318684" y="535905"/>
                  </a:lnTo>
                  <a:lnTo>
                    <a:pt x="364385" y="523357"/>
                  </a:lnTo>
                  <a:lnTo>
                    <a:pt x="406467" y="503377"/>
                  </a:lnTo>
                  <a:lnTo>
                    <a:pt x="444169" y="476726"/>
                  </a:lnTo>
                  <a:lnTo>
                    <a:pt x="476726" y="444169"/>
                  </a:lnTo>
                  <a:lnTo>
                    <a:pt x="503377" y="406467"/>
                  </a:lnTo>
                  <a:lnTo>
                    <a:pt x="523357" y="364385"/>
                  </a:lnTo>
                  <a:lnTo>
                    <a:pt x="535905" y="318684"/>
                  </a:lnTo>
                  <a:lnTo>
                    <a:pt x="540258" y="270129"/>
                  </a:lnTo>
                  <a:lnTo>
                    <a:pt x="535905" y="221573"/>
                  </a:lnTo>
                  <a:lnTo>
                    <a:pt x="523357" y="175872"/>
                  </a:lnTo>
                  <a:lnTo>
                    <a:pt x="503377" y="133790"/>
                  </a:lnTo>
                  <a:lnTo>
                    <a:pt x="476726" y="96088"/>
                  </a:lnTo>
                  <a:lnTo>
                    <a:pt x="444169" y="63531"/>
                  </a:lnTo>
                  <a:lnTo>
                    <a:pt x="406467" y="36880"/>
                  </a:lnTo>
                  <a:lnTo>
                    <a:pt x="364385" y="16900"/>
                  </a:lnTo>
                  <a:lnTo>
                    <a:pt x="318684" y="4352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7400163" y="5361050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4" h="540385">
                  <a:moveTo>
                    <a:pt x="0" y="270129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9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8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7732537" y="5179313"/>
              <a:ext cx="276860" cy="147955"/>
            </a:xfrm>
            <a:custGeom>
              <a:avLst/>
              <a:gdLst/>
              <a:ahLst/>
              <a:cxnLst/>
              <a:rect l="l" t="t" r="r" b="b"/>
              <a:pathLst>
                <a:path w="276859" h="147954">
                  <a:moveTo>
                    <a:pt x="276313" y="0"/>
                  </a:moveTo>
                  <a:lnTo>
                    <a:pt x="0" y="147612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7669531" y="5282387"/>
              <a:ext cx="95885" cy="78740"/>
            </a:xfrm>
            <a:custGeom>
              <a:avLst/>
              <a:gdLst/>
              <a:ahLst/>
              <a:cxnLst/>
              <a:rect l="l" t="t" r="r" b="b"/>
              <a:pathLst>
                <a:path w="95884" h="78739">
                  <a:moveTo>
                    <a:pt x="55410" y="0"/>
                  </a:moveTo>
                  <a:lnTo>
                    <a:pt x="0" y="78206"/>
                  </a:lnTo>
                  <a:lnTo>
                    <a:pt x="95808" y="75615"/>
                  </a:lnTo>
                  <a:lnTo>
                    <a:pt x="5541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8118729" y="5365622"/>
              <a:ext cx="539750" cy="539750"/>
            </a:xfrm>
            <a:custGeom>
              <a:avLst/>
              <a:gdLst/>
              <a:ahLst/>
              <a:cxnLst/>
              <a:rect l="l" t="t" r="r" b="b"/>
              <a:pathLst>
                <a:path w="539750" h="539750">
                  <a:moveTo>
                    <a:pt x="269748" y="0"/>
                  </a:moveTo>
                  <a:lnTo>
                    <a:pt x="221258" y="4345"/>
                  </a:lnTo>
                  <a:lnTo>
                    <a:pt x="175621" y="16875"/>
                  </a:lnTo>
                  <a:lnTo>
                    <a:pt x="133598" y="36827"/>
                  </a:lnTo>
                  <a:lnTo>
                    <a:pt x="95950" y="63439"/>
                  </a:lnTo>
                  <a:lnTo>
                    <a:pt x="63439" y="95950"/>
                  </a:lnTo>
                  <a:lnTo>
                    <a:pt x="36827" y="133598"/>
                  </a:lnTo>
                  <a:lnTo>
                    <a:pt x="16875" y="175621"/>
                  </a:lnTo>
                  <a:lnTo>
                    <a:pt x="4345" y="221258"/>
                  </a:lnTo>
                  <a:lnTo>
                    <a:pt x="0" y="269747"/>
                  </a:lnTo>
                  <a:lnTo>
                    <a:pt x="4345" y="318237"/>
                  </a:lnTo>
                  <a:lnTo>
                    <a:pt x="16875" y="363874"/>
                  </a:lnTo>
                  <a:lnTo>
                    <a:pt x="36827" y="405897"/>
                  </a:lnTo>
                  <a:lnTo>
                    <a:pt x="63439" y="443545"/>
                  </a:lnTo>
                  <a:lnTo>
                    <a:pt x="95950" y="476056"/>
                  </a:lnTo>
                  <a:lnTo>
                    <a:pt x="133598" y="502668"/>
                  </a:lnTo>
                  <a:lnTo>
                    <a:pt x="175621" y="522620"/>
                  </a:lnTo>
                  <a:lnTo>
                    <a:pt x="221258" y="535150"/>
                  </a:lnTo>
                  <a:lnTo>
                    <a:pt x="269748" y="539495"/>
                  </a:lnTo>
                  <a:lnTo>
                    <a:pt x="318237" y="535150"/>
                  </a:lnTo>
                  <a:lnTo>
                    <a:pt x="363874" y="522620"/>
                  </a:lnTo>
                  <a:lnTo>
                    <a:pt x="405897" y="502668"/>
                  </a:lnTo>
                  <a:lnTo>
                    <a:pt x="443545" y="476056"/>
                  </a:lnTo>
                  <a:lnTo>
                    <a:pt x="476056" y="443545"/>
                  </a:lnTo>
                  <a:lnTo>
                    <a:pt x="502668" y="405897"/>
                  </a:lnTo>
                  <a:lnTo>
                    <a:pt x="522620" y="363874"/>
                  </a:lnTo>
                  <a:lnTo>
                    <a:pt x="535150" y="318237"/>
                  </a:lnTo>
                  <a:lnTo>
                    <a:pt x="539496" y="269747"/>
                  </a:lnTo>
                  <a:lnTo>
                    <a:pt x="535150" y="221258"/>
                  </a:lnTo>
                  <a:lnTo>
                    <a:pt x="522620" y="175621"/>
                  </a:lnTo>
                  <a:lnTo>
                    <a:pt x="502668" y="133598"/>
                  </a:lnTo>
                  <a:lnTo>
                    <a:pt x="476056" y="95950"/>
                  </a:lnTo>
                  <a:lnTo>
                    <a:pt x="443545" y="63439"/>
                  </a:lnTo>
                  <a:lnTo>
                    <a:pt x="405897" y="36827"/>
                  </a:lnTo>
                  <a:lnTo>
                    <a:pt x="363874" y="16875"/>
                  </a:lnTo>
                  <a:lnTo>
                    <a:pt x="318237" y="4345"/>
                  </a:lnTo>
                  <a:lnTo>
                    <a:pt x="269748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8118729" y="5365622"/>
              <a:ext cx="539750" cy="539750"/>
            </a:xfrm>
            <a:custGeom>
              <a:avLst/>
              <a:gdLst/>
              <a:ahLst/>
              <a:cxnLst/>
              <a:rect l="l" t="t" r="r" b="b"/>
              <a:pathLst>
                <a:path w="539750" h="539750">
                  <a:moveTo>
                    <a:pt x="0" y="269747"/>
                  </a:moveTo>
                  <a:lnTo>
                    <a:pt x="4345" y="221258"/>
                  </a:lnTo>
                  <a:lnTo>
                    <a:pt x="16875" y="175621"/>
                  </a:lnTo>
                  <a:lnTo>
                    <a:pt x="36827" y="133598"/>
                  </a:lnTo>
                  <a:lnTo>
                    <a:pt x="63439" y="95950"/>
                  </a:lnTo>
                  <a:lnTo>
                    <a:pt x="95950" y="63439"/>
                  </a:lnTo>
                  <a:lnTo>
                    <a:pt x="133598" y="36827"/>
                  </a:lnTo>
                  <a:lnTo>
                    <a:pt x="175621" y="16875"/>
                  </a:lnTo>
                  <a:lnTo>
                    <a:pt x="221258" y="4345"/>
                  </a:lnTo>
                  <a:lnTo>
                    <a:pt x="269748" y="0"/>
                  </a:lnTo>
                  <a:lnTo>
                    <a:pt x="318237" y="4345"/>
                  </a:lnTo>
                  <a:lnTo>
                    <a:pt x="363874" y="16875"/>
                  </a:lnTo>
                  <a:lnTo>
                    <a:pt x="405897" y="36827"/>
                  </a:lnTo>
                  <a:lnTo>
                    <a:pt x="443545" y="63439"/>
                  </a:lnTo>
                  <a:lnTo>
                    <a:pt x="476056" y="95950"/>
                  </a:lnTo>
                  <a:lnTo>
                    <a:pt x="502668" y="133598"/>
                  </a:lnTo>
                  <a:lnTo>
                    <a:pt x="522620" y="175621"/>
                  </a:lnTo>
                  <a:lnTo>
                    <a:pt x="535150" y="221258"/>
                  </a:lnTo>
                  <a:lnTo>
                    <a:pt x="539496" y="269747"/>
                  </a:lnTo>
                  <a:lnTo>
                    <a:pt x="535150" y="318237"/>
                  </a:lnTo>
                  <a:lnTo>
                    <a:pt x="522620" y="363874"/>
                  </a:lnTo>
                  <a:lnTo>
                    <a:pt x="502668" y="405897"/>
                  </a:lnTo>
                  <a:lnTo>
                    <a:pt x="476056" y="443545"/>
                  </a:lnTo>
                  <a:lnTo>
                    <a:pt x="443545" y="476056"/>
                  </a:lnTo>
                  <a:lnTo>
                    <a:pt x="405897" y="502668"/>
                  </a:lnTo>
                  <a:lnTo>
                    <a:pt x="363874" y="522620"/>
                  </a:lnTo>
                  <a:lnTo>
                    <a:pt x="318237" y="535150"/>
                  </a:lnTo>
                  <a:lnTo>
                    <a:pt x="269748" y="539495"/>
                  </a:lnTo>
                  <a:lnTo>
                    <a:pt x="221258" y="535150"/>
                  </a:lnTo>
                  <a:lnTo>
                    <a:pt x="175621" y="522620"/>
                  </a:lnTo>
                  <a:lnTo>
                    <a:pt x="133598" y="502668"/>
                  </a:lnTo>
                  <a:lnTo>
                    <a:pt x="95950" y="476056"/>
                  </a:lnTo>
                  <a:lnTo>
                    <a:pt x="63439" y="443545"/>
                  </a:lnTo>
                  <a:lnTo>
                    <a:pt x="36827" y="405897"/>
                  </a:lnTo>
                  <a:lnTo>
                    <a:pt x="16875" y="363874"/>
                  </a:lnTo>
                  <a:lnTo>
                    <a:pt x="4345" y="318237"/>
                  </a:lnTo>
                  <a:lnTo>
                    <a:pt x="0" y="269747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8009382" y="5179313"/>
              <a:ext cx="314960" cy="154305"/>
            </a:xfrm>
            <a:custGeom>
              <a:avLst/>
              <a:gdLst/>
              <a:ahLst/>
              <a:cxnLst/>
              <a:rect l="l" t="t" r="r" b="b"/>
              <a:pathLst>
                <a:path w="314959" h="154304">
                  <a:moveTo>
                    <a:pt x="0" y="0"/>
                  </a:moveTo>
                  <a:lnTo>
                    <a:pt x="314921" y="154038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8292641" y="5288564"/>
              <a:ext cx="95885" cy="77470"/>
            </a:xfrm>
            <a:custGeom>
              <a:avLst/>
              <a:gdLst/>
              <a:ahLst/>
              <a:cxnLst/>
              <a:rect l="l" t="t" r="r" b="b"/>
              <a:pathLst>
                <a:path w="95884" h="77470">
                  <a:moveTo>
                    <a:pt x="37668" y="0"/>
                  </a:moveTo>
                  <a:lnTo>
                    <a:pt x="0" y="77000"/>
                  </a:lnTo>
                  <a:lnTo>
                    <a:pt x="95834" y="76174"/>
                  </a:lnTo>
                  <a:lnTo>
                    <a:pt x="3766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1" name="object 51"/>
          <p:cNvSpPr txBox="1"/>
          <p:nvPr/>
        </p:nvSpPr>
        <p:spPr>
          <a:xfrm>
            <a:off x="6549668" y="5949570"/>
            <a:ext cx="151638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binario</a:t>
            </a:r>
            <a:r>
              <a:rPr dirty="0" sz="1800" spc="-8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perfecto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363669" y="5949570"/>
            <a:ext cx="247904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binario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lleno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no</a:t>
            </a:r>
            <a:r>
              <a:rPr dirty="0" sz="1800" spc="-10">
                <a:latin typeface="Calibri"/>
                <a:cs typeface="Calibri"/>
              </a:rPr>
              <a:t> perfecto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432879" y="3811587"/>
            <a:ext cx="2164080" cy="2098040"/>
            <a:chOff x="432879" y="3811587"/>
            <a:chExt cx="2164080" cy="2098040"/>
          </a:xfrm>
        </p:grpSpPr>
        <p:sp>
          <p:nvSpPr>
            <p:cNvPr id="54" name="object 54"/>
            <p:cNvSpPr/>
            <p:nvPr/>
          </p:nvSpPr>
          <p:spPr>
            <a:xfrm>
              <a:off x="1409319" y="3819525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5" h="539750">
                  <a:moveTo>
                    <a:pt x="270129" y="0"/>
                  </a:moveTo>
                  <a:lnTo>
                    <a:pt x="221573" y="4345"/>
                  </a:lnTo>
                  <a:lnTo>
                    <a:pt x="175872" y="16875"/>
                  </a:lnTo>
                  <a:lnTo>
                    <a:pt x="133790" y="36827"/>
                  </a:lnTo>
                  <a:lnTo>
                    <a:pt x="96088" y="63439"/>
                  </a:lnTo>
                  <a:lnTo>
                    <a:pt x="63531" y="95950"/>
                  </a:lnTo>
                  <a:lnTo>
                    <a:pt x="36880" y="133598"/>
                  </a:lnTo>
                  <a:lnTo>
                    <a:pt x="16900" y="175621"/>
                  </a:lnTo>
                  <a:lnTo>
                    <a:pt x="4352" y="221258"/>
                  </a:lnTo>
                  <a:lnTo>
                    <a:pt x="0" y="269748"/>
                  </a:lnTo>
                  <a:lnTo>
                    <a:pt x="4352" y="318237"/>
                  </a:lnTo>
                  <a:lnTo>
                    <a:pt x="16900" y="363874"/>
                  </a:lnTo>
                  <a:lnTo>
                    <a:pt x="36880" y="405897"/>
                  </a:lnTo>
                  <a:lnTo>
                    <a:pt x="63531" y="443545"/>
                  </a:lnTo>
                  <a:lnTo>
                    <a:pt x="96088" y="476056"/>
                  </a:lnTo>
                  <a:lnTo>
                    <a:pt x="133790" y="502668"/>
                  </a:lnTo>
                  <a:lnTo>
                    <a:pt x="175872" y="522620"/>
                  </a:lnTo>
                  <a:lnTo>
                    <a:pt x="221573" y="535150"/>
                  </a:lnTo>
                  <a:lnTo>
                    <a:pt x="270129" y="539496"/>
                  </a:lnTo>
                  <a:lnTo>
                    <a:pt x="318684" y="535150"/>
                  </a:lnTo>
                  <a:lnTo>
                    <a:pt x="364385" y="522620"/>
                  </a:lnTo>
                  <a:lnTo>
                    <a:pt x="406467" y="502668"/>
                  </a:lnTo>
                  <a:lnTo>
                    <a:pt x="444169" y="476056"/>
                  </a:lnTo>
                  <a:lnTo>
                    <a:pt x="476726" y="443545"/>
                  </a:lnTo>
                  <a:lnTo>
                    <a:pt x="503377" y="405897"/>
                  </a:lnTo>
                  <a:lnTo>
                    <a:pt x="523357" y="363874"/>
                  </a:lnTo>
                  <a:lnTo>
                    <a:pt x="535905" y="318237"/>
                  </a:lnTo>
                  <a:lnTo>
                    <a:pt x="540258" y="269748"/>
                  </a:lnTo>
                  <a:lnTo>
                    <a:pt x="535905" y="221258"/>
                  </a:lnTo>
                  <a:lnTo>
                    <a:pt x="523357" y="175621"/>
                  </a:lnTo>
                  <a:lnTo>
                    <a:pt x="503377" y="133598"/>
                  </a:lnTo>
                  <a:lnTo>
                    <a:pt x="476726" y="95950"/>
                  </a:lnTo>
                  <a:lnTo>
                    <a:pt x="444169" y="63439"/>
                  </a:lnTo>
                  <a:lnTo>
                    <a:pt x="406467" y="36827"/>
                  </a:lnTo>
                  <a:lnTo>
                    <a:pt x="364385" y="16875"/>
                  </a:lnTo>
                  <a:lnTo>
                    <a:pt x="318684" y="4345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1409319" y="3819525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5" h="539750">
                  <a:moveTo>
                    <a:pt x="0" y="269748"/>
                  </a:moveTo>
                  <a:lnTo>
                    <a:pt x="4352" y="221258"/>
                  </a:lnTo>
                  <a:lnTo>
                    <a:pt x="16900" y="175621"/>
                  </a:lnTo>
                  <a:lnTo>
                    <a:pt x="36880" y="133598"/>
                  </a:lnTo>
                  <a:lnTo>
                    <a:pt x="63531" y="95950"/>
                  </a:lnTo>
                  <a:lnTo>
                    <a:pt x="96088" y="63439"/>
                  </a:lnTo>
                  <a:lnTo>
                    <a:pt x="133790" y="36827"/>
                  </a:lnTo>
                  <a:lnTo>
                    <a:pt x="175872" y="16875"/>
                  </a:lnTo>
                  <a:lnTo>
                    <a:pt x="221573" y="4345"/>
                  </a:lnTo>
                  <a:lnTo>
                    <a:pt x="270129" y="0"/>
                  </a:lnTo>
                  <a:lnTo>
                    <a:pt x="318684" y="4345"/>
                  </a:lnTo>
                  <a:lnTo>
                    <a:pt x="364385" y="16875"/>
                  </a:lnTo>
                  <a:lnTo>
                    <a:pt x="406467" y="36827"/>
                  </a:lnTo>
                  <a:lnTo>
                    <a:pt x="444169" y="63439"/>
                  </a:lnTo>
                  <a:lnTo>
                    <a:pt x="476726" y="95950"/>
                  </a:lnTo>
                  <a:lnTo>
                    <a:pt x="503377" y="133598"/>
                  </a:lnTo>
                  <a:lnTo>
                    <a:pt x="523357" y="175621"/>
                  </a:lnTo>
                  <a:lnTo>
                    <a:pt x="535905" y="221258"/>
                  </a:lnTo>
                  <a:lnTo>
                    <a:pt x="540258" y="269748"/>
                  </a:lnTo>
                  <a:lnTo>
                    <a:pt x="535905" y="318237"/>
                  </a:lnTo>
                  <a:lnTo>
                    <a:pt x="523357" y="363874"/>
                  </a:lnTo>
                  <a:lnTo>
                    <a:pt x="503377" y="405897"/>
                  </a:lnTo>
                  <a:lnTo>
                    <a:pt x="476726" y="443545"/>
                  </a:lnTo>
                  <a:lnTo>
                    <a:pt x="444169" y="476056"/>
                  </a:lnTo>
                  <a:lnTo>
                    <a:pt x="406467" y="502668"/>
                  </a:lnTo>
                  <a:lnTo>
                    <a:pt x="364385" y="522620"/>
                  </a:lnTo>
                  <a:lnTo>
                    <a:pt x="318684" y="535150"/>
                  </a:lnTo>
                  <a:lnTo>
                    <a:pt x="270129" y="539496"/>
                  </a:lnTo>
                  <a:lnTo>
                    <a:pt x="221573" y="535150"/>
                  </a:lnTo>
                  <a:lnTo>
                    <a:pt x="175872" y="522620"/>
                  </a:lnTo>
                  <a:lnTo>
                    <a:pt x="133790" y="502668"/>
                  </a:lnTo>
                  <a:lnTo>
                    <a:pt x="96088" y="476056"/>
                  </a:lnTo>
                  <a:lnTo>
                    <a:pt x="63531" y="443545"/>
                  </a:lnTo>
                  <a:lnTo>
                    <a:pt x="36880" y="405897"/>
                  </a:lnTo>
                  <a:lnTo>
                    <a:pt x="16900" y="363874"/>
                  </a:lnTo>
                  <a:lnTo>
                    <a:pt x="4352" y="318237"/>
                  </a:lnTo>
                  <a:lnTo>
                    <a:pt x="0" y="269748"/>
                  </a:lnTo>
                  <a:close/>
                </a:path>
              </a:pathLst>
            </a:custGeom>
            <a:ln w="15874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85240" y="4640199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5" h="539750">
                  <a:moveTo>
                    <a:pt x="270129" y="0"/>
                  </a:moveTo>
                  <a:lnTo>
                    <a:pt x="221573" y="4345"/>
                  </a:lnTo>
                  <a:lnTo>
                    <a:pt x="175872" y="16875"/>
                  </a:lnTo>
                  <a:lnTo>
                    <a:pt x="133790" y="36827"/>
                  </a:lnTo>
                  <a:lnTo>
                    <a:pt x="96088" y="63439"/>
                  </a:lnTo>
                  <a:lnTo>
                    <a:pt x="63531" y="95950"/>
                  </a:lnTo>
                  <a:lnTo>
                    <a:pt x="36880" y="133598"/>
                  </a:lnTo>
                  <a:lnTo>
                    <a:pt x="16900" y="175621"/>
                  </a:lnTo>
                  <a:lnTo>
                    <a:pt x="4352" y="221258"/>
                  </a:lnTo>
                  <a:lnTo>
                    <a:pt x="0" y="269748"/>
                  </a:lnTo>
                  <a:lnTo>
                    <a:pt x="4352" y="318237"/>
                  </a:lnTo>
                  <a:lnTo>
                    <a:pt x="16900" y="363874"/>
                  </a:lnTo>
                  <a:lnTo>
                    <a:pt x="36880" y="405897"/>
                  </a:lnTo>
                  <a:lnTo>
                    <a:pt x="63531" y="443545"/>
                  </a:lnTo>
                  <a:lnTo>
                    <a:pt x="96088" y="476056"/>
                  </a:lnTo>
                  <a:lnTo>
                    <a:pt x="133790" y="502668"/>
                  </a:lnTo>
                  <a:lnTo>
                    <a:pt x="175872" y="522620"/>
                  </a:lnTo>
                  <a:lnTo>
                    <a:pt x="221573" y="535150"/>
                  </a:lnTo>
                  <a:lnTo>
                    <a:pt x="270129" y="539496"/>
                  </a:lnTo>
                  <a:lnTo>
                    <a:pt x="318684" y="535150"/>
                  </a:lnTo>
                  <a:lnTo>
                    <a:pt x="364385" y="522620"/>
                  </a:lnTo>
                  <a:lnTo>
                    <a:pt x="406467" y="502668"/>
                  </a:lnTo>
                  <a:lnTo>
                    <a:pt x="444169" y="476056"/>
                  </a:lnTo>
                  <a:lnTo>
                    <a:pt x="476726" y="443545"/>
                  </a:lnTo>
                  <a:lnTo>
                    <a:pt x="503377" y="405897"/>
                  </a:lnTo>
                  <a:lnTo>
                    <a:pt x="523357" y="363874"/>
                  </a:lnTo>
                  <a:lnTo>
                    <a:pt x="535905" y="318237"/>
                  </a:lnTo>
                  <a:lnTo>
                    <a:pt x="540258" y="269748"/>
                  </a:lnTo>
                  <a:lnTo>
                    <a:pt x="535905" y="221258"/>
                  </a:lnTo>
                  <a:lnTo>
                    <a:pt x="523357" y="175621"/>
                  </a:lnTo>
                  <a:lnTo>
                    <a:pt x="503377" y="133598"/>
                  </a:lnTo>
                  <a:lnTo>
                    <a:pt x="476726" y="95950"/>
                  </a:lnTo>
                  <a:lnTo>
                    <a:pt x="444169" y="63439"/>
                  </a:lnTo>
                  <a:lnTo>
                    <a:pt x="406467" y="36827"/>
                  </a:lnTo>
                  <a:lnTo>
                    <a:pt x="364385" y="16875"/>
                  </a:lnTo>
                  <a:lnTo>
                    <a:pt x="318684" y="4345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7422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785240" y="4640199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5" h="539750">
                  <a:moveTo>
                    <a:pt x="0" y="269748"/>
                  </a:moveTo>
                  <a:lnTo>
                    <a:pt x="4352" y="221258"/>
                  </a:lnTo>
                  <a:lnTo>
                    <a:pt x="16900" y="175621"/>
                  </a:lnTo>
                  <a:lnTo>
                    <a:pt x="36880" y="133598"/>
                  </a:lnTo>
                  <a:lnTo>
                    <a:pt x="63531" y="95950"/>
                  </a:lnTo>
                  <a:lnTo>
                    <a:pt x="96088" y="63439"/>
                  </a:lnTo>
                  <a:lnTo>
                    <a:pt x="133790" y="36827"/>
                  </a:lnTo>
                  <a:lnTo>
                    <a:pt x="175872" y="16875"/>
                  </a:lnTo>
                  <a:lnTo>
                    <a:pt x="221573" y="4345"/>
                  </a:lnTo>
                  <a:lnTo>
                    <a:pt x="270129" y="0"/>
                  </a:lnTo>
                  <a:lnTo>
                    <a:pt x="318684" y="4345"/>
                  </a:lnTo>
                  <a:lnTo>
                    <a:pt x="364385" y="16875"/>
                  </a:lnTo>
                  <a:lnTo>
                    <a:pt x="406467" y="36827"/>
                  </a:lnTo>
                  <a:lnTo>
                    <a:pt x="444169" y="63439"/>
                  </a:lnTo>
                  <a:lnTo>
                    <a:pt x="476726" y="95950"/>
                  </a:lnTo>
                  <a:lnTo>
                    <a:pt x="503377" y="133598"/>
                  </a:lnTo>
                  <a:lnTo>
                    <a:pt x="523357" y="175621"/>
                  </a:lnTo>
                  <a:lnTo>
                    <a:pt x="535905" y="221258"/>
                  </a:lnTo>
                  <a:lnTo>
                    <a:pt x="540258" y="269748"/>
                  </a:lnTo>
                  <a:lnTo>
                    <a:pt x="535905" y="318237"/>
                  </a:lnTo>
                  <a:lnTo>
                    <a:pt x="523357" y="363874"/>
                  </a:lnTo>
                  <a:lnTo>
                    <a:pt x="503377" y="405897"/>
                  </a:lnTo>
                  <a:lnTo>
                    <a:pt x="476726" y="443545"/>
                  </a:lnTo>
                  <a:lnTo>
                    <a:pt x="444169" y="476056"/>
                  </a:lnTo>
                  <a:lnTo>
                    <a:pt x="406467" y="502668"/>
                  </a:lnTo>
                  <a:lnTo>
                    <a:pt x="364385" y="522620"/>
                  </a:lnTo>
                  <a:lnTo>
                    <a:pt x="318684" y="535150"/>
                  </a:lnTo>
                  <a:lnTo>
                    <a:pt x="270129" y="539496"/>
                  </a:lnTo>
                  <a:lnTo>
                    <a:pt x="221573" y="535150"/>
                  </a:lnTo>
                  <a:lnTo>
                    <a:pt x="175872" y="522620"/>
                  </a:lnTo>
                  <a:lnTo>
                    <a:pt x="133790" y="502668"/>
                  </a:lnTo>
                  <a:lnTo>
                    <a:pt x="96088" y="476056"/>
                  </a:lnTo>
                  <a:lnTo>
                    <a:pt x="63531" y="443545"/>
                  </a:lnTo>
                  <a:lnTo>
                    <a:pt x="36880" y="405897"/>
                  </a:lnTo>
                  <a:lnTo>
                    <a:pt x="16900" y="363874"/>
                  </a:lnTo>
                  <a:lnTo>
                    <a:pt x="4352" y="318237"/>
                  </a:lnTo>
                  <a:lnTo>
                    <a:pt x="0" y="269748"/>
                  </a:lnTo>
                  <a:close/>
                </a:path>
              </a:pathLst>
            </a:custGeom>
            <a:ln w="15874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1300819" y="4358640"/>
              <a:ext cx="378460" cy="314325"/>
            </a:xfrm>
            <a:custGeom>
              <a:avLst/>
              <a:gdLst/>
              <a:ahLst/>
              <a:cxnLst/>
              <a:rect l="l" t="t" r="r" b="b"/>
              <a:pathLst>
                <a:path w="378460" h="314325">
                  <a:moveTo>
                    <a:pt x="377990" y="0"/>
                  </a:moveTo>
                  <a:lnTo>
                    <a:pt x="0" y="314096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1245872" y="4630640"/>
              <a:ext cx="93345" cy="88265"/>
            </a:xfrm>
            <a:custGeom>
              <a:avLst/>
              <a:gdLst/>
              <a:ahLst/>
              <a:cxnLst/>
              <a:rect l="l" t="t" r="r" b="b"/>
              <a:pathLst>
                <a:path w="93344" h="88264">
                  <a:moveTo>
                    <a:pt x="38531" y="0"/>
                  </a:moveTo>
                  <a:lnTo>
                    <a:pt x="0" y="87757"/>
                  </a:lnTo>
                  <a:lnTo>
                    <a:pt x="93319" y="65925"/>
                  </a:lnTo>
                  <a:lnTo>
                    <a:pt x="3853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2049399" y="4640199"/>
              <a:ext cx="539750" cy="539750"/>
            </a:xfrm>
            <a:custGeom>
              <a:avLst/>
              <a:gdLst/>
              <a:ahLst/>
              <a:cxnLst/>
              <a:rect l="l" t="t" r="r" b="b"/>
              <a:pathLst>
                <a:path w="539750" h="539750">
                  <a:moveTo>
                    <a:pt x="269748" y="0"/>
                  </a:moveTo>
                  <a:lnTo>
                    <a:pt x="221258" y="4345"/>
                  </a:lnTo>
                  <a:lnTo>
                    <a:pt x="175621" y="16875"/>
                  </a:lnTo>
                  <a:lnTo>
                    <a:pt x="133598" y="36827"/>
                  </a:lnTo>
                  <a:lnTo>
                    <a:pt x="95950" y="63439"/>
                  </a:lnTo>
                  <a:lnTo>
                    <a:pt x="63439" y="95950"/>
                  </a:lnTo>
                  <a:lnTo>
                    <a:pt x="36827" y="133598"/>
                  </a:lnTo>
                  <a:lnTo>
                    <a:pt x="16875" y="175621"/>
                  </a:lnTo>
                  <a:lnTo>
                    <a:pt x="4345" y="221258"/>
                  </a:lnTo>
                  <a:lnTo>
                    <a:pt x="0" y="269748"/>
                  </a:lnTo>
                  <a:lnTo>
                    <a:pt x="4345" y="318237"/>
                  </a:lnTo>
                  <a:lnTo>
                    <a:pt x="16875" y="363874"/>
                  </a:lnTo>
                  <a:lnTo>
                    <a:pt x="36827" y="405897"/>
                  </a:lnTo>
                  <a:lnTo>
                    <a:pt x="63439" y="443545"/>
                  </a:lnTo>
                  <a:lnTo>
                    <a:pt x="95950" y="476056"/>
                  </a:lnTo>
                  <a:lnTo>
                    <a:pt x="133598" y="502668"/>
                  </a:lnTo>
                  <a:lnTo>
                    <a:pt x="175621" y="522620"/>
                  </a:lnTo>
                  <a:lnTo>
                    <a:pt x="221258" y="535150"/>
                  </a:lnTo>
                  <a:lnTo>
                    <a:pt x="269748" y="539496"/>
                  </a:lnTo>
                  <a:lnTo>
                    <a:pt x="318237" y="535150"/>
                  </a:lnTo>
                  <a:lnTo>
                    <a:pt x="363874" y="522620"/>
                  </a:lnTo>
                  <a:lnTo>
                    <a:pt x="405897" y="502668"/>
                  </a:lnTo>
                  <a:lnTo>
                    <a:pt x="443545" y="476056"/>
                  </a:lnTo>
                  <a:lnTo>
                    <a:pt x="476056" y="443545"/>
                  </a:lnTo>
                  <a:lnTo>
                    <a:pt x="502668" y="405897"/>
                  </a:lnTo>
                  <a:lnTo>
                    <a:pt x="522620" y="363874"/>
                  </a:lnTo>
                  <a:lnTo>
                    <a:pt x="535150" y="318237"/>
                  </a:lnTo>
                  <a:lnTo>
                    <a:pt x="539496" y="269748"/>
                  </a:lnTo>
                  <a:lnTo>
                    <a:pt x="535150" y="221258"/>
                  </a:lnTo>
                  <a:lnTo>
                    <a:pt x="522620" y="175621"/>
                  </a:lnTo>
                  <a:lnTo>
                    <a:pt x="502668" y="133598"/>
                  </a:lnTo>
                  <a:lnTo>
                    <a:pt x="476056" y="95950"/>
                  </a:lnTo>
                  <a:lnTo>
                    <a:pt x="443545" y="63439"/>
                  </a:lnTo>
                  <a:lnTo>
                    <a:pt x="405897" y="36827"/>
                  </a:lnTo>
                  <a:lnTo>
                    <a:pt x="363874" y="16875"/>
                  </a:lnTo>
                  <a:lnTo>
                    <a:pt x="318237" y="4345"/>
                  </a:lnTo>
                  <a:lnTo>
                    <a:pt x="269748" y="0"/>
                  </a:lnTo>
                  <a:close/>
                </a:path>
              </a:pathLst>
            </a:custGeom>
            <a:solidFill>
              <a:srgbClr val="7422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2049399" y="4640199"/>
              <a:ext cx="539750" cy="539750"/>
            </a:xfrm>
            <a:custGeom>
              <a:avLst/>
              <a:gdLst/>
              <a:ahLst/>
              <a:cxnLst/>
              <a:rect l="l" t="t" r="r" b="b"/>
              <a:pathLst>
                <a:path w="539750" h="539750">
                  <a:moveTo>
                    <a:pt x="0" y="269748"/>
                  </a:moveTo>
                  <a:lnTo>
                    <a:pt x="4345" y="221258"/>
                  </a:lnTo>
                  <a:lnTo>
                    <a:pt x="16875" y="175621"/>
                  </a:lnTo>
                  <a:lnTo>
                    <a:pt x="36827" y="133598"/>
                  </a:lnTo>
                  <a:lnTo>
                    <a:pt x="63439" y="95950"/>
                  </a:lnTo>
                  <a:lnTo>
                    <a:pt x="95950" y="63439"/>
                  </a:lnTo>
                  <a:lnTo>
                    <a:pt x="133598" y="36827"/>
                  </a:lnTo>
                  <a:lnTo>
                    <a:pt x="175621" y="16875"/>
                  </a:lnTo>
                  <a:lnTo>
                    <a:pt x="221258" y="4345"/>
                  </a:lnTo>
                  <a:lnTo>
                    <a:pt x="269748" y="0"/>
                  </a:lnTo>
                  <a:lnTo>
                    <a:pt x="318237" y="4345"/>
                  </a:lnTo>
                  <a:lnTo>
                    <a:pt x="363874" y="16875"/>
                  </a:lnTo>
                  <a:lnTo>
                    <a:pt x="405897" y="36827"/>
                  </a:lnTo>
                  <a:lnTo>
                    <a:pt x="443545" y="63439"/>
                  </a:lnTo>
                  <a:lnTo>
                    <a:pt x="476056" y="95950"/>
                  </a:lnTo>
                  <a:lnTo>
                    <a:pt x="502668" y="133598"/>
                  </a:lnTo>
                  <a:lnTo>
                    <a:pt x="522620" y="175621"/>
                  </a:lnTo>
                  <a:lnTo>
                    <a:pt x="535150" y="221258"/>
                  </a:lnTo>
                  <a:lnTo>
                    <a:pt x="539496" y="269748"/>
                  </a:lnTo>
                  <a:lnTo>
                    <a:pt x="535150" y="318237"/>
                  </a:lnTo>
                  <a:lnTo>
                    <a:pt x="522620" y="363874"/>
                  </a:lnTo>
                  <a:lnTo>
                    <a:pt x="502668" y="405897"/>
                  </a:lnTo>
                  <a:lnTo>
                    <a:pt x="476056" y="443545"/>
                  </a:lnTo>
                  <a:lnTo>
                    <a:pt x="443545" y="476056"/>
                  </a:lnTo>
                  <a:lnTo>
                    <a:pt x="405897" y="502668"/>
                  </a:lnTo>
                  <a:lnTo>
                    <a:pt x="363874" y="522620"/>
                  </a:lnTo>
                  <a:lnTo>
                    <a:pt x="318237" y="535150"/>
                  </a:lnTo>
                  <a:lnTo>
                    <a:pt x="269748" y="539496"/>
                  </a:lnTo>
                  <a:lnTo>
                    <a:pt x="221258" y="535150"/>
                  </a:lnTo>
                  <a:lnTo>
                    <a:pt x="175621" y="522620"/>
                  </a:lnTo>
                  <a:lnTo>
                    <a:pt x="133598" y="502668"/>
                  </a:lnTo>
                  <a:lnTo>
                    <a:pt x="95950" y="476056"/>
                  </a:lnTo>
                  <a:lnTo>
                    <a:pt x="63439" y="443545"/>
                  </a:lnTo>
                  <a:lnTo>
                    <a:pt x="36827" y="405897"/>
                  </a:lnTo>
                  <a:lnTo>
                    <a:pt x="16875" y="363874"/>
                  </a:lnTo>
                  <a:lnTo>
                    <a:pt x="4345" y="318237"/>
                  </a:lnTo>
                  <a:lnTo>
                    <a:pt x="0" y="26974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1678686" y="4358640"/>
              <a:ext cx="393700" cy="315595"/>
            </a:xfrm>
            <a:custGeom>
              <a:avLst/>
              <a:gdLst/>
              <a:ahLst/>
              <a:cxnLst/>
              <a:rect l="l" t="t" r="r" b="b"/>
              <a:pathLst>
                <a:path w="393700" h="315595">
                  <a:moveTo>
                    <a:pt x="0" y="0"/>
                  </a:moveTo>
                  <a:lnTo>
                    <a:pt x="393128" y="315087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2033860" y="4631336"/>
              <a:ext cx="93980" cy="87630"/>
            </a:xfrm>
            <a:custGeom>
              <a:avLst/>
              <a:gdLst/>
              <a:ahLst/>
              <a:cxnLst/>
              <a:rect l="l" t="t" r="r" b="b"/>
              <a:pathLst>
                <a:path w="93980" h="87629">
                  <a:moveTo>
                    <a:pt x="53619" y="0"/>
                  </a:moveTo>
                  <a:lnTo>
                    <a:pt x="0" y="66890"/>
                  </a:lnTo>
                  <a:lnTo>
                    <a:pt x="93700" y="87058"/>
                  </a:lnTo>
                  <a:lnTo>
                    <a:pt x="5361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1113662" y="5361050"/>
              <a:ext cx="539750" cy="540385"/>
            </a:xfrm>
            <a:custGeom>
              <a:avLst/>
              <a:gdLst/>
              <a:ahLst/>
              <a:cxnLst/>
              <a:rect l="l" t="t" r="r" b="b"/>
              <a:pathLst>
                <a:path w="539750" h="540385">
                  <a:moveTo>
                    <a:pt x="269748" y="0"/>
                  </a:moveTo>
                  <a:lnTo>
                    <a:pt x="221258" y="4352"/>
                  </a:lnTo>
                  <a:lnTo>
                    <a:pt x="175621" y="16900"/>
                  </a:lnTo>
                  <a:lnTo>
                    <a:pt x="133598" y="36880"/>
                  </a:lnTo>
                  <a:lnTo>
                    <a:pt x="95950" y="63531"/>
                  </a:lnTo>
                  <a:lnTo>
                    <a:pt x="63439" y="96088"/>
                  </a:lnTo>
                  <a:lnTo>
                    <a:pt x="36827" y="133790"/>
                  </a:lnTo>
                  <a:lnTo>
                    <a:pt x="16875" y="175872"/>
                  </a:lnTo>
                  <a:lnTo>
                    <a:pt x="4345" y="221573"/>
                  </a:lnTo>
                  <a:lnTo>
                    <a:pt x="0" y="270129"/>
                  </a:lnTo>
                  <a:lnTo>
                    <a:pt x="4345" y="318684"/>
                  </a:lnTo>
                  <a:lnTo>
                    <a:pt x="16875" y="364385"/>
                  </a:lnTo>
                  <a:lnTo>
                    <a:pt x="36827" y="406467"/>
                  </a:lnTo>
                  <a:lnTo>
                    <a:pt x="63439" y="444169"/>
                  </a:lnTo>
                  <a:lnTo>
                    <a:pt x="95950" y="476726"/>
                  </a:lnTo>
                  <a:lnTo>
                    <a:pt x="133598" y="503377"/>
                  </a:lnTo>
                  <a:lnTo>
                    <a:pt x="175621" y="523357"/>
                  </a:lnTo>
                  <a:lnTo>
                    <a:pt x="221258" y="535905"/>
                  </a:lnTo>
                  <a:lnTo>
                    <a:pt x="269748" y="540258"/>
                  </a:lnTo>
                  <a:lnTo>
                    <a:pt x="318237" y="535905"/>
                  </a:lnTo>
                  <a:lnTo>
                    <a:pt x="363874" y="523357"/>
                  </a:lnTo>
                  <a:lnTo>
                    <a:pt x="405897" y="503377"/>
                  </a:lnTo>
                  <a:lnTo>
                    <a:pt x="443545" y="476726"/>
                  </a:lnTo>
                  <a:lnTo>
                    <a:pt x="476056" y="444169"/>
                  </a:lnTo>
                  <a:lnTo>
                    <a:pt x="502668" y="406467"/>
                  </a:lnTo>
                  <a:lnTo>
                    <a:pt x="522620" y="364385"/>
                  </a:lnTo>
                  <a:lnTo>
                    <a:pt x="535150" y="318684"/>
                  </a:lnTo>
                  <a:lnTo>
                    <a:pt x="539496" y="270129"/>
                  </a:lnTo>
                  <a:lnTo>
                    <a:pt x="535150" y="221573"/>
                  </a:lnTo>
                  <a:lnTo>
                    <a:pt x="522620" y="175872"/>
                  </a:lnTo>
                  <a:lnTo>
                    <a:pt x="502668" y="133790"/>
                  </a:lnTo>
                  <a:lnTo>
                    <a:pt x="476056" y="96088"/>
                  </a:lnTo>
                  <a:lnTo>
                    <a:pt x="443545" y="63531"/>
                  </a:lnTo>
                  <a:lnTo>
                    <a:pt x="405897" y="36880"/>
                  </a:lnTo>
                  <a:lnTo>
                    <a:pt x="363874" y="16900"/>
                  </a:lnTo>
                  <a:lnTo>
                    <a:pt x="318237" y="4352"/>
                  </a:lnTo>
                  <a:lnTo>
                    <a:pt x="269748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113662" y="5361050"/>
              <a:ext cx="539750" cy="540385"/>
            </a:xfrm>
            <a:custGeom>
              <a:avLst/>
              <a:gdLst/>
              <a:ahLst/>
              <a:cxnLst/>
              <a:rect l="l" t="t" r="r" b="b"/>
              <a:pathLst>
                <a:path w="539750" h="540385">
                  <a:moveTo>
                    <a:pt x="0" y="270129"/>
                  </a:moveTo>
                  <a:lnTo>
                    <a:pt x="4345" y="221573"/>
                  </a:lnTo>
                  <a:lnTo>
                    <a:pt x="16875" y="175872"/>
                  </a:lnTo>
                  <a:lnTo>
                    <a:pt x="36827" y="133790"/>
                  </a:lnTo>
                  <a:lnTo>
                    <a:pt x="63439" y="96088"/>
                  </a:lnTo>
                  <a:lnTo>
                    <a:pt x="95950" y="63531"/>
                  </a:lnTo>
                  <a:lnTo>
                    <a:pt x="133598" y="36880"/>
                  </a:lnTo>
                  <a:lnTo>
                    <a:pt x="175621" y="16900"/>
                  </a:lnTo>
                  <a:lnTo>
                    <a:pt x="221258" y="4352"/>
                  </a:lnTo>
                  <a:lnTo>
                    <a:pt x="269748" y="0"/>
                  </a:lnTo>
                  <a:lnTo>
                    <a:pt x="318237" y="4352"/>
                  </a:lnTo>
                  <a:lnTo>
                    <a:pt x="363874" y="16900"/>
                  </a:lnTo>
                  <a:lnTo>
                    <a:pt x="405897" y="36880"/>
                  </a:lnTo>
                  <a:lnTo>
                    <a:pt x="443545" y="63531"/>
                  </a:lnTo>
                  <a:lnTo>
                    <a:pt x="476056" y="96088"/>
                  </a:lnTo>
                  <a:lnTo>
                    <a:pt x="502668" y="133790"/>
                  </a:lnTo>
                  <a:lnTo>
                    <a:pt x="522620" y="175872"/>
                  </a:lnTo>
                  <a:lnTo>
                    <a:pt x="535150" y="221573"/>
                  </a:lnTo>
                  <a:lnTo>
                    <a:pt x="539496" y="270129"/>
                  </a:lnTo>
                  <a:lnTo>
                    <a:pt x="535150" y="318684"/>
                  </a:lnTo>
                  <a:lnTo>
                    <a:pt x="522620" y="364385"/>
                  </a:lnTo>
                  <a:lnTo>
                    <a:pt x="502668" y="406467"/>
                  </a:lnTo>
                  <a:lnTo>
                    <a:pt x="476056" y="444169"/>
                  </a:lnTo>
                  <a:lnTo>
                    <a:pt x="443545" y="476726"/>
                  </a:lnTo>
                  <a:lnTo>
                    <a:pt x="405897" y="503377"/>
                  </a:lnTo>
                  <a:lnTo>
                    <a:pt x="363874" y="523357"/>
                  </a:lnTo>
                  <a:lnTo>
                    <a:pt x="318237" y="535905"/>
                  </a:lnTo>
                  <a:lnTo>
                    <a:pt x="269748" y="540258"/>
                  </a:lnTo>
                  <a:lnTo>
                    <a:pt x="221258" y="535905"/>
                  </a:lnTo>
                  <a:lnTo>
                    <a:pt x="175621" y="523357"/>
                  </a:lnTo>
                  <a:lnTo>
                    <a:pt x="133598" y="503377"/>
                  </a:lnTo>
                  <a:lnTo>
                    <a:pt x="95950" y="476726"/>
                  </a:lnTo>
                  <a:lnTo>
                    <a:pt x="63439" y="444169"/>
                  </a:lnTo>
                  <a:lnTo>
                    <a:pt x="36827" y="406467"/>
                  </a:lnTo>
                  <a:lnTo>
                    <a:pt x="16875" y="364385"/>
                  </a:lnTo>
                  <a:lnTo>
                    <a:pt x="4345" y="318684"/>
                  </a:lnTo>
                  <a:lnTo>
                    <a:pt x="0" y="2701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440816" y="5361050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270129" y="0"/>
                  </a:moveTo>
                  <a:lnTo>
                    <a:pt x="221573" y="4352"/>
                  </a:lnTo>
                  <a:lnTo>
                    <a:pt x="175872" y="16900"/>
                  </a:lnTo>
                  <a:lnTo>
                    <a:pt x="133790" y="36880"/>
                  </a:lnTo>
                  <a:lnTo>
                    <a:pt x="96088" y="63531"/>
                  </a:lnTo>
                  <a:lnTo>
                    <a:pt x="63531" y="96088"/>
                  </a:lnTo>
                  <a:lnTo>
                    <a:pt x="36880" y="133790"/>
                  </a:lnTo>
                  <a:lnTo>
                    <a:pt x="16900" y="175872"/>
                  </a:lnTo>
                  <a:lnTo>
                    <a:pt x="4352" y="221573"/>
                  </a:lnTo>
                  <a:lnTo>
                    <a:pt x="0" y="270129"/>
                  </a:lnTo>
                  <a:lnTo>
                    <a:pt x="4352" y="318684"/>
                  </a:lnTo>
                  <a:lnTo>
                    <a:pt x="16900" y="364385"/>
                  </a:lnTo>
                  <a:lnTo>
                    <a:pt x="36880" y="406467"/>
                  </a:lnTo>
                  <a:lnTo>
                    <a:pt x="63531" y="444169"/>
                  </a:lnTo>
                  <a:lnTo>
                    <a:pt x="96088" y="476726"/>
                  </a:lnTo>
                  <a:lnTo>
                    <a:pt x="133790" y="503377"/>
                  </a:lnTo>
                  <a:lnTo>
                    <a:pt x="175872" y="523357"/>
                  </a:lnTo>
                  <a:lnTo>
                    <a:pt x="221573" y="535905"/>
                  </a:lnTo>
                  <a:lnTo>
                    <a:pt x="270129" y="540258"/>
                  </a:lnTo>
                  <a:lnTo>
                    <a:pt x="318684" y="535905"/>
                  </a:lnTo>
                  <a:lnTo>
                    <a:pt x="364385" y="523357"/>
                  </a:lnTo>
                  <a:lnTo>
                    <a:pt x="406467" y="503377"/>
                  </a:lnTo>
                  <a:lnTo>
                    <a:pt x="444169" y="476726"/>
                  </a:lnTo>
                  <a:lnTo>
                    <a:pt x="476726" y="444169"/>
                  </a:lnTo>
                  <a:lnTo>
                    <a:pt x="503377" y="406467"/>
                  </a:lnTo>
                  <a:lnTo>
                    <a:pt x="523357" y="364385"/>
                  </a:lnTo>
                  <a:lnTo>
                    <a:pt x="535905" y="318684"/>
                  </a:lnTo>
                  <a:lnTo>
                    <a:pt x="540258" y="270129"/>
                  </a:lnTo>
                  <a:lnTo>
                    <a:pt x="535905" y="221573"/>
                  </a:lnTo>
                  <a:lnTo>
                    <a:pt x="523357" y="175872"/>
                  </a:lnTo>
                  <a:lnTo>
                    <a:pt x="503377" y="133790"/>
                  </a:lnTo>
                  <a:lnTo>
                    <a:pt x="476726" y="96088"/>
                  </a:lnTo>
                  <a:lnTo>
                    <a:pt x="444169" y="63531"/>
                  </a:lnTo>
                  <a:lnTo>
                    <a:pt x="406467" y="36880"/>
                  </a:lnTo>
                  <a:lnTo>
                    <a:pt x="364385" y="16900"/>
                  </a:lnTo>
                  <a:lnTo>
                    <a:pt x="318684" y="4352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440816" y="5361050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0" y="270129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9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8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773416" y="5179313"/>
              <a:ext cx="281940" cy="148590"/>
            </a:xfrm>
            <a:custGeom>
              <a:avLst/>
              <a:gdLst/>
              <a:ahLst/>
              <a:cxnLst/>
              <a:rect l="l" t="t" r="r" b="b"/>
              <a:pathLst>
                <a:path w="281940" h="148589">
                  <a:moveTo>
                    <a:pt x="281482" y="0"/>
                  </a:moveTo>
                  <a:lnTo>
                    <a:pt x="0" y="148031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710186" y="5282750"/>
              <a:ext cx="95885" cy="78105"/>
            </a:xfrm>
            <a:custGeom>
              <a:avLst/>
              <a:gdLst/>
              <a:ahLst/>
              <a:cxnLst/>
              <a:rect l="l" t="t" r="r" b="b"/>
              <a:pathLst>
                <a:path w="95884" h="78104">
                  <a:moveTo>
                    <a:pt x="55918" y="0"/>
                  </a:moveTo>
                  <a:lnTo>
                    <a:pt x="0" y="77838"/>
                  </a:lnTo>
                  <a:lnTo>
                    <a:pt x="95821" y="75869"/>
                  </a:lnTo>
                  <a:lnTo>
                    <a:pt x="5591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1055369" y="5179313"/>
              <a:ext cx="265430" cy="147320"/>
            </a:xfrm>
            <a:custGeom>
              <a:avLst/>
              <a:gdLst/>
              <a:ahLst/>
              <a:cxnLst/>
              <a:rect l="l" t="t" r="r" b="b"/>
              <a:pathLst>
                <a:path w="265430" h="147320">
                  <a:moveTo>
                    <a:pt x="0" y="0"/>
                  </a:moveTo>
                  <a:lnTo>
                    <a:pt x="265252" y="146697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1287372" y="5281589"/>
              <a:ext cx="95885" cy="79375"/>
            </a:xfrm>
            <a:custGeom>
              <a:avLst/>
              <a:gdLst/>
              <a:ahLst/>
              <a:cxnLst/>
              <a:rect l="l" t="t" r="r" b="b"/>
              <a:pathLst>
                <a:path w="95884" h="79375">
                  <a:moveTo>
                    <a:pt x="41490" y="0"/>
                  </a:moveTo>
                  <a:lnTo>
                    <a:pt x="0" y="75018"/>
                  </a:lnTo>
                  <a:lnTo>
                    <a:pt x="95757" y="78994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1736216" y="5361050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270129" y="0"/>
                  </a:moveTo>
                  <a:lnTo>
                    <a:pt x="221573" y="4352"/>
                  </a:lnTo>
                  <a:lnTo>
                    <a:pt x="175872" y="16900"/>
                  </a:lnTo>
                  <a:lnTo>
                    <a:pt x="133790" y="36880"/>
                  </a:lnTo>
                  <a:lnTo>
                    <a:pt x="96088" y="63531"/>
                  </a:lnTo>
                  <a:lnTo>
                    <a:pt x="63531" y="96088"/>
                  </a:lnTo>
                  <a:lnTo>
                    <a:pt x="36880" y="133790"/>
                  </a:lnTo>
                  <a:lnTo>
                    <a:pt x="16900" y="175872"/>
                  </a:lnTo>
                  <a:lnTo>
                    <a:pt x="4352" y="221573"/>
                  </a:lnTo>
                  <a:lnTo>
                    <a:pt x="0" y="270129"/>
                  </a:lnTo>
                  <a:lnTo>
                    <a:pt x="4352" y="318684"/>
                  </a:lnTo>
                  <a:lnTo>
                    <a:pt x="16900" y="364385"/>
                  </a:lnTo>
                  <a:lnTo>
                    <a:pt x="36880" y="406467"/>
                  </a:lnTo>
                  <a:lnTo>
                    <a:pt x="63531" y="444169"/>
                  </a:lnTo>
                  <a:lnTo>
                    <a:pt x="96088" y="476726"/>
                  </a:lnTo>
                  <a:lnTo>
                    <a:pt x="133790" y="503377"/>
                  </a:lnTo>
                  <a:lnTo>
                    <a:pt x="175872" y="523357"/>
                  </a:lnTo>
                  <a:lnTo>
                    <a:pt x="221573" y="535905"/>
                  </a:lnTo>
                  <a:lnTo>
                    <a:pt x="270129" y="540258"/>
                  </a:lnTo>
                  <a:lnTo>
                    <a:pt x="318684" y="535905"/>
                  </a:lnTo>
                  <a:lnTo>
                    <a:pt x="364385" y="523357"/>
                  </a:lnTo>
                  <a:lnTo>
                    <a:pt x="406467" y="503377"/>
                  </a:lnTo>
                  <a:lnTo>
                    <a:pt x="444169" y="476726"/>
                  </a:lnTo>
                  <a:lnTo>
                    <a:pt x="476726" y="444169"/>
                  </a:lnTo>
                  <a:lnTo>
                    <a:pt x="503377" y="406467"/>
                  </a:lnTo>
                  <a:lnTo>
                    <a:pt x="523357" y="364385"/>
                  </a:lnTo>
                  <a:lnTo>
                    <a:pt x="535905" y="318684"/>
                  </a:lnTo>
                  <a:lnTo>
                    <a:pt x="540258" y="270129"/>
                  </a:lnTo>
                  <a:lnTo>
                    <a:pt x="535905" y="221573"/>
                  </a:lnTo>
                  <a:lnTo>
                    <a:pt x="523357" y="175872"/>
                  </a:lnTo>
                  <a:lnTo>
                    <a:pt x="503377" y="133790"/>
                  </a:lnTo>
                  <a:lnTo>
                    <a:pt x="476726" y="96088"/>
                  </a:lnTo>
                  <a:lnTo>
                    <a:pt x="444169" y="63531"/>
                  </a:lnTo>
                  <a:lnTo>
                    <a:pt x="406467" y="36880"/>
                  </a:lnTo>
                  <a:lnTo>
                    <a:pt x="364385" y="16900"/>
                  </a:lnTo>
                  <a:lnTo>
                    <a:pt x="318684" y="4352"/>
                  </a:lnTo>
                  <a:lnTo>
                    <a:pt x="270129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1736216" y="5361050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0" y="270129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9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8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2068160" y="5179313"/>
              <a:ext cx="251460" cy="146050"/>
            </a:xfrm>
            <a:custGeom>
              <a:avLst/>
              <a:gdLst/>
              <a:ahLst/>
              <a:cxnLst/>
              <a:rect l="l" t="t" r="r" b="b"/>
              <a:pathLst>
                <a:path w="251460" h="146050">
                  <a:moveTo>
                    <a:pt x="251002" y="0"/>
                  </a:moveTo>
                  <a:lnTo>
                    <a:pt x="0" y="145453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2006343" y="5280520"/>
              <a:ext cx="95885" cy="80645"/>
            </a:xfrm>
            <a:custGeom>
              <a:avLst/>
              <a:gdLst/>
              <a:ahLst/>
              <a:cxnLst/>
              <a:rect l="l" t="t" r="r" b="b"/>
              <a:pathLst>
                <a:path w="95885" h="80645">
                  <a:moveTo>
                    <a:pt x="52679" y="0"/>
                  </a:moveTo>
                  <a:lnTo>
                    <a:pt x="0" y="80073"/>
                  </a:lnTo>
                  <a:lnTo>
                    <a:pt x="95669" y="74168"/>
                  </a:lnTo>
                  <a:lnTo>
                    <a:pt x="5267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6" name="object 76"/>
          <p:cNvSpPr txBox="1"/>
          <p:nvPr/>
        </p:nvSpPr>
        <p:spPr>
          <a:xfrm>
            <a:off x="874692" y="5953060"/>
            <a:ext cx="148717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binario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no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lleno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8" name="object 7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32</a:t>
            </a:r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70008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45"/>
              <a:t>3.</a:t>
            </a:r>
            <a:r>
              <a:rPr dirty="0" spc="-175"/>
              <a:t> </a:t>
            </a:r>
            <a:r>
              <a:rPr dirty="0" spc="-80"/>
              <a:t>Árboles</a:t>
            </a:r>
            <a:r>
              <a:rPr dirty="0" spc="-185"/>
              <a:t> </a:t>
            </a:r>
            <a:r>
              <a:rPr dirty="0" spc="-75"/>
              <a:t>binarios</a:t>
            </a:r>
            <a:r>
              <a:rPr dirty="0" spc="-185"/>
              <a:t> </a:t>
            </a:r>
            <a:r>
              <a:rPr dirty="0" spc="-105"/>
              <a:t>ordenados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7" y="1832270"/>
            <a:ext cx="7368540" cy="174625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310" marR="6350" indent="-18224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20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nodo</a:t>
            </a:r>
            <a:r>
              <a:rPr dirty="0" sz="20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árbol</a:t>
            </a:r>
            <a:r>
              <a:rPr dirty="0" sz="20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binario</a:t>
            </a:r>
            <a:r>
              <a:rPr dirty="0" sz="20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búsqueda</a:t>
            </a:r>
            <a:r>
              <a:rPr dirty="0" sz="20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debe</a:t>
            </a:r>
            <a:r>
              <a:rPr dirty="0" sz="20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cumplirse</a:t>
            </a:r>
            <a:r>
              <a:rPr dirty="0" sz="20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propiedad:</a:t>
            </a:r>
            <a:endParaRPr sz="2000">
              <a:latin typeface="Calibri"/>
              <a:cs typeface="Calibri"/>
            </a:endParaRPr>
          </a:p>
          <a:p>
            <a:pPr lvl="1" marL="560705" marR="5715" indent="-182880">
              <a:lnSpc>
                <a:spcPts val="1939"/>
              </a:lnSpc>
              <a:spcBef>
                <a:spcPts val="61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8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claves</a:t>
            </a:r>
            <a:r>
              <a:rPr dirty="0" sz="18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8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nodos</a:t>
            </a:r>
            <a:r>
              <a:rPr dirty="0" sz="18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8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subárbol</a:t>
            </a:r>
            <a:r>
              <a:rPr dirty="0" sz="18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 b="1">
                <a:solidFill>
                  <a:srgbClr val="3E3E3E"/>
                </a:solidFill>
                <a:latin typeface="Calibri"/>
                <a:cs typeface="Calibri"/>
              </a:rPr>
              <a:t>izquierdo</a:t>
            </a:r>
            <a:r>
              <a:rPr dirty="0" sz="1800" spc="2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deben</a:t>
            </a:r>
            <a:r>
              <a:rPr dirty="0" sz="18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18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menores</a:t>
            </a:r>
            <a:r>
              <a:rPr dirty="0" sz="1800" spc="3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8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800" spc="-3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clave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raíz</a:t>
            </a:r>
            <a:endParaRPr sz="1800">
              <a:latin typeface="Calibri"/>
              <a:cs typeface="Calibri"/>
            </a:endParaRPr>
          </a:p>
          <a:p>
            <a:pPr lvl="1" marL="560705" marR="5080" indent="-182880">
              <a:lnSpc>
                <a:spcPts val="1939"/>
              </a:lnSpc>
              <a:spcBef>
                <a:spcPts val="6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8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claves</a:t>
            </a:r>
            <a:r>
              <a:rPr dirty="0" sz="18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8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nodos</a:t>
            </a:r>
            <a:r>
              <a:rPr dirty="0" sz="18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8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subárbol</a:t>
            </a:r>
            <a:r>
              <a:rPr dirty="0" sz="18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derecho</a:t>
            </a:r>
            <a:r>
              <a:rPr dirty="0" sz="1800" spc="1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deben</a:t>
            </a:r>
            <a:r>
              <a:rPr dirty="0" sz="18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18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 b="1">
                <a:solidFill>
                  <a:srgbClr val="3E3E3E"/>
                </a:solidFill>
                <a:latin typeface="Calibri"/>
                <a:cs typeface="Calibri"/>
              </a:rPr>
              <a:t>mayores</a:t>
            </a:r>
            <a:r>
              <a:rPr dirty="0" sz="1800" spc="114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8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800" spc="-3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clave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raíz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4590669" y="4694301"/>
            <a:ext cx="540385" cy="539750"/>
          </a:xfrm>
          <a:custGeom>
            <a:avLst/>
            <a:gdLst/>
            <a:ahLst/>
            <a:cxnLst/>
            <a:rect l="l" t="t" r="r" b="b"/>
            <a:pathLst>
              <a:path w="540385" h="539750">
                <a:moveTo>
                  <a:pt x="0" y="269748"/>
                </a:moveTo>
                <a:lnTo>
                  <a:pt x="4352" y="221258"/>
                </a:lnTo>
                <a:lnTo>
                  <a:pt x="16900" y="175621"/>
                </a:lnTo>
                <a:lnTo>
                  <a:pt x="36880" y="133598"/>
                </a:lnTo>
                <a:lnTo>
                  <a:pt x="63531" y="95950"/>
                </a:lnTo>
                <a:lnTo>
                  <a:pt x="96088" y="63439"/>
                </a:lnTo>
                <a:lnTo>
                  <a:pt x="133790" y="36827"/>
                </a:lnTo>
                <a:lnTo>
                  <a:pt x="175872" y="16875"/>
                </a:lnTo>
                <a:lnTo>
                  <a:pt x="221573" y="4345"/>
                </a:lnTo>
                <a:lnTo>
                  <a:pt x="270129" y="0"/>
                </a:lnTo>
                <a:lnTo>
                  <a:pt x="318684" y="4345"/>
                </a:lnTo>
                <a:lnTo>
                  <a:pt x="364385" y="16875"/>
                </a:lnTo>
                <a:lnTo>
                  <a:pt x="406467" y="36827"/>
                </a:lnTo>
                <a:lnTo>
                  <a:pt x="444169" y="63439"/>
                </a:lnTo>
                <a:lnTo>
                  <a:pt x="476726" y="95950"/>
                </a:lnTo>
                <a:lnTo>
                  <a:pt x="503377" y="133598"/>
                </a:lnTo>
                <a:lnTo>
                  <a:pt x="523357" y="175621"/>
                </a:lnTo>
                <a:lnTo>
                  <a:pt x="535905" y="221258"/>
                </a:lnTo>
                <a:lnTo>
                  <a:pt x="540258" y="269748"/>
                </a:lnTo>
                <a:lnTo>
                  <a:pt x="535905" y="318237"/>
                </a:lnTo>
                <a:lnTo>
                  <a:pt x="523357" y="363874"/>
                </a:lnTo>
                <a:lnTo>
                  <a:pt x="503377" y="405897"/>
                </a:lnTo>
                <a:lnTo>
                  <a:pt x="476726" y="443545"/>
                </a:lnTo>
                <a:lnTo>
                  <a:pt x="444169" y="476056"/>
                </a:lnTo>
                <a:lnTo>
                  <a:pt x="406467" y="502668"/>
                </a:lnTo>
                <a:lnTo>
                  <a:pt x="364385" y="522620"/>
                </a:lnTo>
                <a:lnTo>
                  <a:pt x="318684" y="535150"/>
                </a:lnTo>
                <a:lnTo>
                  <a:pt x="270129" y="539496"/>
                </a:lnTo>
                <a:lnTo>
                  <a:pt x="221573" y="535150"/>
                </a:lnTo>
                <a:lnTo>
                  <a:pt x="175872" y="522620"/>
                </a:lnTo>
                <a:lnTo>
                  <a:pt x="133790" y="502668"/>
                </a:lnTo>
                <a:lnTo>
                  <a:pt x="96088" y="476056"/>
                </a:lnTo>
                <a:lnTo>
                  <a:pt x="63531" y="443545"/>
                </a:lnTo>
                <a:lnTo>
                  <a:pt x="36880" y="405897"/>
                </a:lnTo>
                <a:lnTo>
                  <a:pt x="16900" y="363874"/>
                </a:lnTo>
                <a:lnTo>
                  <a:pt x="4352" y="318237"/>
                </a:lnTo>
                <a:lnTo>
                  <a:pt x="0" y="269748"/>
                </a:lnTo>
                <a:close/>
              </a:path>
            </a:pathLst>
          </a:custGeom>
          <a:ln w="15874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4802605" y="4832785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1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243703" y="5514975"/>
            <a:ext cx="540385" cy="539750"/>
          </a:xfrm>
          <a:custGeom>
            <a:avLst/>
            <a:gdLst/>
            <a:ahLst/>
            <a:cxnLst/>
            <a:rect l="l" t="t" r="r" b="b"/>
            <a:pathLst>
              <a:path w="540385" h="539750">
                <a:moveTo>
                  <a:pt x="0" y="269747"/>
                </a:moveTo>
                <a:lnTo>
                  <a:pt x="4352" y="221258"/>
                </a:lnTo>
                <a:lnTo>
                  <a:pt x="16900" y="175621"/>
                </a:lnTo>
                <a:lnTo>
                  <a:pt x="36880" y="133598"/>
                </a:lnTo>
                <a:lnTo>
                  <a:pt x="63531" y="95950"/>
                </a:lnTo>
                <a:lnTo>
                  <a:pt x="96088" y="63439"/>
                </a:lnTo>
                <a:lnTo>
                  <a:pt x="133790" y="36827"/>
                </a:lnTo>
                <a:lnTo>
                  <a:pt x="175872" y="16875"/>
                </a:lnTo>
                <a:lnTo>
                  <a:pt x="221573" y="4345"/>
                </a:lnTo>
                <a:lnTo>
                  <a:pt x="270129" y="0"/>
                </a:lnTo>
                <a:lnTo>
                  <a:pt x="318684" y="4345"/>
                </a:lnTo>
                <a:lnTo>
                  <a:pt x="364385" y="16875"/>
                </a:lnTo>
                <a:lnTo>
                  <a:pt x="406467" y="36827"/>
                </a:lnTo>
                <a:lnTo>
                  <a:pt x="444169" y="63439"/>
                </a:lnTo>
                <a:lnTo>
                  <a:pt x="476726" y="95950"/>
                </a:lnTo>
                <a:lnTo>
                  <a:pt x="503377" y="133598"/>
                </a:lnTo>
                <a:lnTo>
                  <a:pt x="523357" y="175621"/>
                </a:lnTo>
                <a:lnTo>
                  <a:pt x="535905" y="221258"/>
                </a:lnTo>
                <a:lnTo>
                  <a:pt x="540258" y="269747"/>
                </a:lnTo>
                <a:lnTo>
                  <a:pt x="535905" y="318237"/>
                </a:lnTo>
                <a:lnTo>
                  <a:pt x="523357" y="363874"/>
                </a:lnTo>
                <a:lnTo>
                  <a:pt x="503377" y="405897"/>
                </a:lnTo>
                <a:lnTo>
                  <a:pt x="476726" y="443545"/>
                </a:lnTo>
                <a:lnTo>
                  <a:pt x="444169" y="476056"/>
                </a:lnTo>
                <a:lnTo>
                  <a:pt x="406467" y="502668"/>
                </a:lnTo>
                <a:lnTo>
                  <a:pt x="364385" y="522620"/>
                </a:lnTo>
                <a:lnTo>
                  <a:pt x="318684" y="535150"/>
                </a:lnTo>
                <a:lnTo>
                  <a:pt x="270129" y="539495"/>
                </a:lnTo>
                <a:lnTo>
                  <a:pt x="221573" y="535150"/>
                </a:lnTo>
                <a:lnTo>
                  <a:pt x="175872" y="522620"/>
                </a:lnTo>
                <a:lnTo>
                  <a:pt x="133790" y="502668"/>
                </a:lnTo>
                <a:lnTo>
                  <a:pt x="96088" y="476056"/>
                </a:lnTo>
                <a:lnTo>
                  <a:pt x="63531" y="443545"/>
                </a:lnTo>
                <a:lnTo>
                  <a:pt x="36880" y="405897"/>
                </a:lnTo>
                <a:lnTo>
                  <a:pt x="16900" y="363874"/>
                </a:lnTo>
                <a:lnTo>
                  <a:pt x="4352" y="318237"/>
                </a:lnTo>
                <a:lnTo>
                  <a:pt x="0" y="269747"/>
                </a:lnTo>
                <a:close/>
              </a:path>
            </a:pathLst>
          </a:custGeom>
          <a:ln w="15874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5455651" y="5653462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8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4846510" y="3970083"/>
            <a:ext cx="1569085" cy="1623695"/>
            <a:chOff x="4846510" y="3970083"/>
            <a:chExt cx="1569085" cy="1623695"/>
          </a:xfrm>
        </p:grpSpPr>
        <p:sp>
          <p:nvSpPr>
            <p:cNvPr id="10" name="object 10"/>
            <p:cNvSpPr/>
            <p:nvPr/>
          </p:nvSpPr>
          <p:spPr>
            <a:xfrm>
              <a:off x="4860797" y="5233416"/>
              <a:ext cx="405765" cy="316230"/>
            </a:xfrm>
            <a:custGeom>
              <a:avLst/>
              <a:gdLst/>
              <a:ahLst/>
              <a:cxnLst/>
              <a:rect l="l" t="t" r="r" b="b"/>
              <a:pathLst>
                <a:path w="405764" h="316229">
                  <a:moveTo>
                    <a:pt x="0" y="0"/>
                  </a:moveTo>
                  <a:lnTo>
                    <a:pt x="405752" y="315874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228948" y="5506689"/>
              <a:ext cx="93980" cy="86995"/>
            </a:xfrm>
            <a:custGeom>
              <a:avLst/>
              <a:gdLst/>
              <a:ahLst/>
              <a:cxnLst/>
              <a:rect l="l" t="t" r="r" b="b"/>
              <a:pathLst>
                <a:path w="93979" h="86995">
                  <a:moveTo>
                    <a:pt x="52666" y="0"/>
                  </a:moveTo>
                  <a:lnTo>
                    <a:pt x="0" y="67640"/>
                  </a:lnTo>
                  <a:lnTo>
                    <a:pt x="93979" y="86487"/>
                  </a:lnTo>
                  <a:lnTo>
                    <a:pt x="5266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867018" y="3978021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5" h="539750">
                  <a:moveTo>
                    <a:pt x="0" y="269747"/>
                  </a:moveTo>
                  <a:lnTo>
                    <a:pt x="4352" y="221258"/>
                  </a:lnTo>
                  <a:lnTo>
                    <a:pt x="16900" y="175621"/>
                  </a:lnTo>
                  <a:lnTo>
                    <a:pt x="36880" y="133598"/>
                  </a:lnTo>
                  <a:lnTo>
                    <a:pt x="63531" y="95950"/>
                  </a:lnTo>
                  <a:lnTo>
                    <a:pt x="96088" y="63439"/>
                  </a:lnTo>
                  <a:lnTo>
                    <a:pt x="133790" y="36827"/>
                  </a:lnTo>
                  <a:lnTo>
                    <a:pt x="175872" y="16875"/>
                  </a:lnTo>
                  <a:lnTo>
                    <a:pt x="221573" y="4345"/>
                  </a:lnTo>
                  <a:lnTo>
                    <a:pt x="270129" y="0"/>
                  </a:lnTo>
                  <a:lnTo>
                    <a:pt x="318684" y="4345"/>
                  </a:lnTo>
                  <a:lnTo>
                    <a:pt x="364385" y="16875"/>
                  </a:lnTo>
                  <a:lnTo>
                    <a:pt x="406467" y="36827"/>
                  </a:lnTo>
                  <a:lnTo>
                    <a:pt x="444169" y="63439"/>
                  </a:lnTo>
                  <a:lnTo>
                    <a:pt x="476726" y="95950"/>
                  </a:lnTo>
                  <a:lnTo>
                    <a:pt x="503377" y="133598"/>
                  </a:lnTo>
                  <a:lnTo>
                    <a:pt x="523357" y="175621"/>
                  </a:lnTo>
                  <a:lnTo>
                    <a:pt x="535905" y="221258"/>
                  </a:lnTo>
                  <a:lnTo>
                    <a:pt x="540258" y="269747"/>
                  </a:lnTo>
                  <a:lnTo>
                    <a:pt x="535905" y="318237"/>
                  </a:lnTo>
                  <a:lnTo>
                    <a:pt x="523357" y="363874"/>
                  </a:lnTo>
                  <a:lnTo>
                    <a:pt x="503377" y="405897"/>
                  </a:lnTo>
                  <a:lnTo>
                    <a:pt x="476726" y="443545"/>
                  </a:lnTo>
                  <a:lnTo>
                    <a:pt x="444169" y="476056"/>
                  </a:lnTo>
                  <a:lnTo>
                    <a:pt x="406467" y="502668"/>
                  </a:lnTo>
                  <a:lnTo>
                    <a:pt x="364385" y="522620"/>
                  </a:lnTo>
                  <a:lnTo>
                    <a:pt x="318684" y="535150"/>
                  </a:lnTo>
                  <a:lnTo>
                    <a:pt x="270129" y="539495"/>
                  </a:lnTo>
                  <a:lnTo>
                    <a:pt x="221573" y="535150"/>
                  </a:lnTo>
                  <a:lnTo>
                    <a:pt x="175872" y="522620"/>
                  </a:lnTo>
                  <a:lnTo>
                    <a:pt x="133790" y="502668"/>
                  </a:lnTo>
                  <a:lnTo>
                    <a:pt x="96088" y="476056"/>
                  </a:lnTo>
                  <a:lnTo>
                    <a:pt x="63531" y="443545"/>
                  </a:lnTo>
                  <a:lnTo>
                    <a:pt x="36880" y="405897"/>
                  </a:lnTo>
                  <a:lnTo>
                    <a:pt x="16900" y="363874"/>
                  </a:lnTo>
                  <a:lnTo>
                    <a:pt x="4352" y="318237"/>
                  </a:lnTo>
                  <a:lnTo>
                    <a:pt x="0" y="269747"/>
                  </a:lnTo>
                  <a:close/>
                </a:path>
              </a:pathLst>
            </a:custGeom>
            <a:ln w="15874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" name="object 13"/>
          <p:cNvSpPr txBox="1"/>
          <p:nvPr/>
        </p:nvSpPr>
        <p:spPr>
          <a:xfrm>
            <a:off x="6033800" y="4116465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1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180706" y="4694301"/>
            <a:ext cx="539750" cy="539750"/>
          </a:xfrm>
          <a:custGeom>
            <a:avLst/>
            <a:gdLst/>
            <a:ahLst/>
            <a:cxnLst/>
            <a:rect l="l" t="t" r="r" b="b"/>
            <a:pathLst>
              <a:path w="539750" h="539750">
                <a:moveTo>
                  <a:pt x="0" y="269748"/>
                </a:moveTo>
                <a:lnTo>
                  <a:pt x="4345" y="221258"/>
                </a:lnTo>
                <a:lnTo>
                  <a:pt x="16875" y="175621"/>
                </a:lnTo>
                <a:lnTo>
                  <a:pt x="36827" y="133598"/>
                </a:lnTo>
                <a:lnTo>
                  <a:pt x="63439" y="95950"/>
                </a:lnTo>
                <a:lnTo>
                  <a:pt x="95950" y="63439"/>
                </a:lnTo>
                <a:lnTo>
                  <a:pt x="133598" y="36827"/>
                </a:lnTo>
                <a:lnTo>
                  <a:pt x="175621" y="16875"/>
                </a:lnTo>
                <a:lnTo>
                  <a:pt x="221258" y="4345"/>
                </a:lnTo>
                <a:lnTo>
                  <a:pt x="269748" y="0"/>
                </a:lnTo>
                <a:lnTo>
                  <a:pt x="318237" y="4345"/>
                </a:lnTo>
                <a:lnTo>
                  <a:pt x="363874" y="16875"/>
                </a:lnTo>
                <a:lnTo>
                  <a:pt x="405897" y="36827"/>
                </a:lnTo>
                <a:lnTo>
                  <a:pt x="443545" y="63439"/>
                </a:lnTo>
                <a:lnTo>
                  <a:pt x="476056" y="95950"/>
                </a:lnTo>
                <a:lnTo>
                  <a:pt x="502668" y="133598"/>
                </a:lnTo>
                <a:lnTo>
                  <a:pt x="522620" y="175621"/>
                </a:lnTo>
                <a:lnTo>
                  <a:pt x="535150" y="221258"/>
                </a:lnTo>
                <a:lnTo>
                  <a:pt x="539496" y="269748"/>
                </a:lnTo>
                <a:lnTo>
                  <a:pt x="535150" y="318237"/>
                </a:lnTo>
                <a:lnTo>
                  <a:pt x="522620" y="363874"/>
                </a:lnTo>
                <a:lnTo>
                  <a:pt x="502668" y="405897"/>
                </a:lnTo>
                <a:lnTo>
                  <a:pt x="476056" y="443545"/>
                </a:lnTo>
                <a:lnTo>
                  <a:pt x="443545" y="476056"/>
                </a:lnTo>
                <a:lnTo>
                  <a:pt x="405897" y="502668"/>
                </a:lnTo>
                <a:lnTo>
                  <a:pt x="363874" y="522620"/>
                </a:lnTo>
                <a:lnTo>
                  <a:pt x="318237" y="535150"/>
                </a:lnTo>
                <a:lnTo>
                  <a:pt x="269748" y="539496"/>
                </a:lnTo>
                <a:lnTo>
                  <a:pt x="221258" y="535150"/>
                </a:lnTo>
                <a:lnTo>
                  <a:pt x="175621" y="522620"/>
                </a:lnTo>
                <a:lnTo>
                  <a:pt x="133598" y="502668"/>
                </a:lnTo>
                <a:lnTo>
                  <a:pt x="95950" y="476056"/>
                </a:lnTo>
                <a:lnTo>
                  <a:pt x="63439" y="443545"/>
                </a:lnTo>
                <a:lnTo>
                  <a:pt x="36827" y="405897"/>
                </a:lnTo>
                <a:lnTo>
                  <a:pt x="16875" y="363874"/>
                </a:lnTo>
                <a:lnTo>
                  <a:pt x="4345" y="318237"/>
                </a:lnTo>
                <a:lnTo>
                  <a:pt x="0" y="26974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7347371" y="4832785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2</a:t>
            </a:r>
            <a:r>
              <a:rPr dirty="0" sz="1400" spc="-5">
                <a:latin typeface="Calibri"/>
                <a:cs typeface="Calibri"/>
              </a:rPr>
              <a:t>0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833741" y="5514975"/>
            <a:ext cx="539750" cy="539750"/>
          </a:xfrm>
          <a:custGeom>
            <a:avLst/>
            <a:gdLst/>
            <a:ahLst/>
            <a:cxnLst/>
            <a:rect l="l" t="t" r="r" b="b"/>
            <a:pathLst>
              <a:path w="539750" h="539750">
                <a:moveTo>
                  <a:pt x="0" y="269747"/>
                </a:moveTo>
                <a:lnTo>
                  <a:pt x="4345" y="221258"/>
                </a:lnTo>
                <a:lnTo>
                  <a:pt x="16875" y="175621"/>
                </a:lnTo>
                <a:lnTo>
                  <a:pt x="36827" y="133598"/>
                </a:lnTo>
                <a:lnTo>
                  <a:pt x="63439" y="95950"/>
                </a:lnTo>
                <a:lnTo>
                  <a:pt x="95950" y="63439"/>
                </a:lnTo>
                <a:lnTo>
                  <a:pt x="133598" y="36827"/>
                </a:lnTo>
                <a:lnTo>
                  <a:pt x="175621" y="16875"/>
                </a:lnTo>
                <a:lnTo>
                  <a:pt x="221258" y="4345"/>
                </a:lnTo>
                <a:lnTo>
                  <a:pt x="269748" y="0"/>
                </a:lnTo>
                <a:lnTo>
                  <a:pt x="318237" y="4345"/>
                </a:lnTo>
                <a:lnTo>
                  <a:pt x="363874" y="16875"/>
                </a:lnTo>
                <a:lnTo>
                  <a:pt x="405897" y="36827"/>
                </a:lnTo>
                <a:lnTo>
                  <a:pt x="443545" y="63439"/>
                </a:lnTo>
                <a:lnTo>
                  <a:pt x="476056" y="95950"/>
                </a:lnTo>
                <a:lnTo>
                  <a:pt x="502668" y="133598"/>
                </a:lnTo>
                <a:lnTo>
                  <a:pt x="522620" y="175621"/>
                </a:lnTo>
                <a:lnTo>
                  <a:pt x="535150" y="221258"/>
                </a:lnTo>
                <a:lnTo>
                  <a:pt x="539496" y="269747"/>
                </a:lnTo>
                <a:lnTo>
                  <a:pt x="535150" y="318237"/>
                </a:lnTo>
                <a:lnTo>
                  <a:pt x="522620" y="363874"/>
                </a:lnTo>
                <a:lnTo>
                  <a:pt x="502668" y="405897"/>
                </a:lnTo>
                <a:lnTo>
                  <a:pt x="476056" y="443545"/>
                </a:lnTo>
                <a:lnTo>
                  <a:pt x="443545" y="476056"/>
                </a:lnTo>
                <a:lnTo>
                  <a:pt x="405897" y="502668"/>
                </a:lnTo>
                <a:lnTo>
                  <a:pt x="363874" y="522620"/>
                </a:lnTo>
                <a:lnTo>
                  <a:pt x="318237" y="535150"/>
                </a:lnTo>
                <a:lnTo>
                  <a:pt x="269748" y="539495"/>
                </a:lnTo>
                <a:lnTo>
                  <a:pt x="221258" y="535150"/>
                </a:lnTo>
                <a:lnTo>
                  <a:pt x="175621" y="522620"/>
                </a:lnTo>
                <a:lnTo>
                  <a:pt x="133598" y="502668"/>
                </a:lnTo>
                <a:lnTo>
                  <a:pt x="95950" y="476056"/>
                </a:lnTo>
                <a:lnTo>
                  <a:pt x="63439" y="443545"/>
                </a:lnTo>
                <a:lnTo>
                  <a:pt x="36827" y="405897"/>
                </a:lnTo>
                <a:lnTo>
                  <a:pt x="16875" y="363874"/>
                </a:lnTo>
                <a:lnTo>
                  <a:pt x="4345" y="318237"/>
                </a:lnTo>
                <a:lnTo>
                  <a:pt x="0" y="269747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8000418" y="5653462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4</a:t>
            </a:r>
            <a:r>
              <a:rPr dirty="0" sz="1400" spc="-5">
                <a:latin typeface="Calibri"/>
                <a:cs typeface="Calibri"/>
              </a:rPr>
              <a:t>0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556629" y="5514975"/>
            <a:ext cx="540385" cy="539750"/>
          </a:xfrm>
          <a:custGeom>
            <a:avLst/>
            <a:gdLst/>
            <a:ahLst/>
            <a:cxnLst/>
            <a:rect l="l" t="t" r="r" b="b"/>
            <a:pathLst>
              <a:path w="540384" h="539750">
                <a:moveTo>
                  <a:pt x="0" y="269747"/>
                </a:moveTo>
                <a:lnTo>
                  <a:pt x="4352" y="221258"/>
                </a:lnTo>
                <a:lnTo>
                  <a:pt x="16900" y="175621"/>
                </a:lnTo>
                <a:lnTo>
                  <a:pt x="36880" y="133598"/>
                </a:lnTo>
                <a:lnTo>
                  <a:pt x="63531" y="95950"/>
                </a:lnTo>
                <a:lnTo>
                  <a:pt x="96088" y="63439"/>
                </a:lnTo>
                <a:lnTo>
                  <a:pt x="133790" y="36827"/>
                </a:lnTo>
                <a:lnTo>
                  <a:pt x="175872" y="16875"/>
                </a:lnTo>
                <a:lnTo>
                  <a:pt x="221573" y="4345"/>
                </a:lnTo>
                <a:lnTo>
                  <a:pt x="270129" y="0"/>
                </a:lnTo>
                <a:lnTo>
                  <a:pt x="318684" y="4345"/>
                </a:lnTo>
                <a:lnTo>
                  <a:pt x="364385" y="16875"/>
                </a:lnTo>
                <a:lnTo>
                  <a:pt x="406467" y="36827"/>
                </a:lnTo>
                <a:lnTo>
                  <a:pt x="444169" y="63439"/>
                </a:lnTo>
                <a:lnTo>
                  <a:pt x="476726" y="95950"/>
                </a:lnTo>
                <a:lnTo>
                  <a:pt x="503377" y="133598"/>
                </a:lnTo>
                <a:lnTo>
                  <a:pt x="523357" y="175621"/>
                </a:lnTo>
                <a:lnTo>
                  <a:pt x="535905" y="221258"/>
                </a:lnTo>
                <a:lnTo>
                  <a:pt x="540258" y="269747"/>
                </a:lnTo>
                <a:lnTo>
                  <a:pt x="535905" y="318237"/>
                </a:lnTo>
                <a:lnTo>
                  <a:pt x="523357" y="363874"/>
                </a:lnTo>
                <a:lnTo>
                  <a:pt x="503377" y="405897"/>
                </a:lnTo>
                <a:lnTo>
                  <a:pt x="476726" y="443545"/>
                </a:lnTo>
                <a:lnTo>
                  <a:pt x="444169" y="476056"/>
                </a:lnTo>
                <a:lnTo>
                  <a:pt x="406467" y="502668"/>
                </a:lnTo>
                <a:lnTo>
                  <a:pt x="364385" y="522620"/>
                </a:lnTo>
                <a:lnTo>
                  <a:pt x="318684" y="535150"/>
                </a:lnTo>
                <a:lnTo>
                  <a:pt x="270129" y="539495"/>
                </a:lnTo>
                <a:lnTo>
                  <a:pt x="221573" y="535150"/>
                </a:lnTo>
                <a:lnTo>
                  <a:pt x="175872" y="522620"/>
                </a:lnTo>
                <a:lnTo>
                  <a:pt x="133790" y="502668"/>
                </a:lnTo>
                <a:lnTo>
                  <a:pt x="96088" y="476056"/>
                </a:lnTo>
                <a:lnTo>
                  <a:pt x="63531" y="443545"/>
                </a:lnTo>
                <a:lnTo>
                  <a:pt x="36880" y="405897"/>
                </a:lnTo>
                <a:lnTo>
                  <a:pt x="16900" y="363874"/>
                </a:lnTo>
                <a:lnTo>
                  <a:pt x="4352" y="318237"/>
                </a:lnTo>
                <a:lnTo>
                  <a:pt x="0" y="269747"/>
                </a:lnTo>
                <a:close/>
              </a:path>
            </a:pathLst>
          </a:custGeom>
          <a:ln w="15874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6723513" y="5653462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9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5051294" y="4423600"/>
            <a:ext cx="2861310" cy="1169670"/>
            <a:chOff x="5051294" y="4423600"/>
            <a:chExt cx="2861310" cy="1169670"/>
          </a:xfrm>
        </p:grpSpPr>
        <p:sp>
          <p:nvSpPr>
            <p:cNvPr id="21" name="object 21"/>
            <p:cNvSpPr/>
            <p:nvPr/>
          </p:nvSpPr>
          <p:spPr>
            <a:xfrm>
              <a:off x="5118202" y="4437888"/>
              <a:ext cx="827405" cy="309880"/>
            </a:xfrm>
            <a:custGeom>
              <a:avLst/>
              <a:gdLst/>
              <a:ahLst/>
              <a:cxnLst/>
              <a:rect l="l" t="t" r="r" b="b"/>
              <a:pathLst>
                <a:path w="827404" h="309879">
                  <a:moveTo>
                    <a:pt x="827379" y="0"/>
                  </a:moveTo>
                  <a:lnTo>
                    <a:pt x="0" y="309460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5051294" y="4702190"/>
              <a:ext cx="95885" cy="80645"/>
            </a:xfrm>
            <a:custGeom>
              <a:avLst/>
              <a:gdLst/>
              <a:ahLst/>
              <a:cxnLst/>
              <a:rect l="l" t="t" r="r" b="b"/>
              <a:pathLst>
                <a:path w="95885" h="80645">
                  <a:moveTo>
                    <a:pt x="65277" y="0"/>
                  </a:moveTo>
                  <a:lnTo>
                    <a:pt x="0" y="70180"/>
                  </a:lnTo>
                  <a:lnTo>
                    <a:pt x="95313" y="80289"/>
                  </a:lnTo>
                  <a:lnTo>
                    <a:pt x="65277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7072205" y="5233416"/>
              <a:ext cx="378460" cy="314325"/>
            </a:xfrm>
            <a:custGeom>
              <a:avLst/>
              <a:gdLst/>
              <a:ahLst/>
              <a:cxnLst/>
              <a:rect l="l" t="t" r="r" b="b"/>
              <a:pathLst>
                <a:path w="378459" h="314325">
                  <a:moveTo>
                    <a:pt x="377990" y="0"/>
                  </a:moveTo>
                  <a:lnTo>
                    <a:pt x="0" y="314096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7017260" y="5505417"/>
              <a:ext cx="93345" cy="88265"/>
            </a:xfrm>
            <a:custGeom>
              <a:avLst/>
              <a:gdLst/>
              <a:ahLst/>
              <a:cxnLst/>
              <a:rect l="l" t="t" r="r" b="b"/>
              <a:pathLst>
                <a:path w="93345" h="88264">
                  <a:moveTo>
                    <a:pt x="38531" y="0"/>
                  </a:moveTo>
                  <a:lnTo>
                    <a:pt x="0" y="87757"/>
                  </a:lnTo>
                  <a:lnTo>
                    <a:pt x="93319" y="65925"/>
                  </a:lnTo>
                  <a:lnTo>
                    <a:pt x="3853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7450073" y="5233416"/>
              <a:ext cx="405765" cy="316230"/>
            </a:xfrm>
            <a:custGeom>
              <a:avLst/>
              <a:gdLst/>
              <a:ahLst/>
              <a:cxnLst/>
              <a:rect l="l" t="t" r="r" b="b"/>
              <a:pathLst>
                <a:path w="405765" h="316229">
                  <a:moveTo>
                    <a:pt x="0" y="0"/>
                  </a:moveTo>
                  <a:lnTo>
                    <a:pt x="405752" y="315874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7818223" y="5506689"/>
              <a:ext cx="93980" cy="86995"/>
            </a:xfrm>
            <a:custGeom>
              <a:avLst/>
              <a:gdLst/>
              <a:ahLst/>
              <a:cxnLst/>
              <a:rect l="l" t="t" r="r" b="b"/>
              <a:pathLst>
                <a:path w="93979" h="86995">
                  <a:moveTo>
                    <a:pt x="52666" y="0"/>
                  </a:moveTo>
                  <a:lnTo>
                    <a:pt x="0" y="67640"/>
                  </a:lnTo>
                  <a:lnTo>
                    <a:pt x="93980" y="86487"/>
                  </a:lnTo>
                  <a:lnTo>
                    <a:pt x="5266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6327647" y="4437888"/>
              <a:ext cx="864869" cy="310515"/>
            </a:xfrm>
            <a:custGeom>
              <a:avLst/>
              <a:gdLst/>
              <a:ahLst/>
              <a:cxnLst/>
              <a:rect l="l" t="t" r="r" b="b"/>
              <a:pathLst>
                <a:path w="864870" h="310514">
                  <a:moveTo>
                    <a:pt x="0" y="0"/>
                  </a:moveTo>
                  <a:lnTo>
                    <a:pt x="864501" y="31034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7164213" y="4703061"/>
              <a:ext cx="95250" cy="81280"/>
            </a:xfrm>
            <a:custGeom>
              <a:avLst/>
              <a:gdLst/>
              <a:ahLst/>
              <a:cxnLst/>
              <a:rect l="l" t="t" r="r" b="b"/>
              <a:pathLst>
                <a:path w="95250" h="81279">
                  <a:moveTo>
                    <a:pt x="28968" y="0"/>
                  </a:moveTo>
                  <a:lnTo>
                    <a:pt x="0" y="80683"/>
                  </a:lnTo>
                  <a:lnTo>
                    <a:pt x="95161" y="69303"/>
                  </a:lnTo>
                  <a:lnTo>
                    <a:pt x="2896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" name="object 29"/>
          <p:cNvSpPr txBox="1"/>
          <p:nvPr/>
        </p:nvSpPr>
        <p:spPr>
          <a:xfrm>
            <a:off x="5413404" y="4275459"/>
            <a:ext cx="1397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&lt;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6" name="object 3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33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6692420" y="4275459"/>
            <a:ext cx="1397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&gt;</a:t>
            </a:r>
            <a:endParaRPr sz="1800">
              <a:latin typeface="Calibri"/>
              <a:cs typeface="Calibri"/>
            </a:endParaRPr>
          </a:p>
        </p:txBody>
      </p:sp>
      <p:graphicFrame>
        <p:nvGraphicFramePr>
          <p:cNvPr id="31" name="object 31"/>
          <p:cNvGraphicFramePr>
            <a:graphicFrameLocks noGrp="1"/>
          </p:cNvGraphicFramePr>
          <p:nvPr/>
        </p:nvGraphicFramePr>
        <p:xfrm>
          <a:off x="1206531" y="3911620"/>
          <a:ext cx="3676650" cy="370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22605"/>
                <a:gridCol w="522605"/>
                <a:gridCol w="522604"/>
                <a:gridCol w="522605"/>
                <a:gridCol w="522605"/>
                <a:gridCol w="522605"/>
                <a:gridCol w="522605"/>
              </a:tblGrid>
              <a:tr h="370840"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11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20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19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40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32" name="object 32"/>
          <p:cNvSpPr txBox="1"/>
          <p:nvPr/>
        </p:nvSpPr>
        <p:spPr>
          <a:xfrm>
            <a:off x="6997648" y="5144889"/>
            <a:ext cx="1397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&lt;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270574" y="5144889"/>
            <a:ext cx="1397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&gt;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839124" y="5140545"/>
            <a:ext cx="1397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&gt;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04063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Á</a:t>
            </a:r>
            <a:r>
              <a:rPr dirty="0" spc="-75"/>
              <a:t>r</a:t>
            </a:r>
            <a:r>
              <a:rPr dirty="0" spc="-95"/>
              <a:t>b</a:t>
            </a:r>
            <a:r>
              <a:rPr dirty="0" spc="-100"/>
              <a:t>o</a:t>
            </a:r>
            <a:r>
              <a:rPr dirty="0" spc="-70"/>
              <a:t>l</a:t>
            </a:r>
            <a:r>
              <a:rPr dirty="0" spc="-100"/>
              <a:t>e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145"/>
              <a:t>r</a:t>
            </a:r>
            <a:r>
              <a:rPr dirty="0" spc="-95"/>
              <a:t>e</a:t>
            </a:r>
            <a:r>
              <a:rPr dirty="0" spc="-135"/>
              <a:t>c</a:t>
            </a:r>
            <a:r>
              <a:rPr dirty="0" spc="-95"/>
              <a:t>o</a:t>
            </a:r>
            <a:r>
              <a:rPr dirty="0" spc="-85"/>
              <a:t>rr</a:t>
            </a:r>
            <a:r>
              <a:rPr dirty="0" spc="-7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8540" cy="121348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amplitud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lvl="1" marL="560705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recorre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primero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raíz,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luego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recorren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demás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nodos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ordenados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nivel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pertenecen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orden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izquierda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derecha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necesario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cola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4926710" y="4038980"/>
            <a:ext cx="539750" cy="540385"/>
          </a:xfrm>
          <a:custGeom>
            <a:avLst/>
            <a:gdLst/>
            <a:ahLst/>
            <a:cxnLst/>
            <a:rect l="l" t="t" r="r" b="b"/>
            <a:pathLst>
              <a:path w="539750" h="540385">
                <a:moveTo>
                  <a:pt x="0" y="270129"/>
                </a:moveTo>
                <a:lnTo>
                  <a:pt x="4345" y="221573"/>
                </a:lnTo>
                <a:lnTo>
                  <a:pt x="16875" y="175872"/>
                </a:lnTo>
                <a:lnTo>
                  <a:pt x="36827" y="133790"/>
                </a:lnTo>
                <a:lnTo>
                  <a:pt x="63439" y="96088"/>
                </a:lnTo>
                <a:lnTo>
                  <a:pt x="95950" y="63531"/>
                </a:lnTo>
                <a:lnTo>
                  <a:pt x="133598" y="36880"/>
                </a:lnTo>
                <a:lnTo>
                  <a:pt x="175621" y="16900"/>
                </a:lnTo>
                <a:lnTo>
                  <a:pt x="221258" y="4352"/>
                </a:lnTo>
                <a:lnTo>
                  <a:pt x="269748" y="0"/>
                </a:lnTo>
                <a:lnTo>
                  <a:pt x="318237" y="4352"/>
                </a:lnTo>
                <a:lnTo>
                  <a:pt x="363874" y="16900"/>
                </a:lnTo>
                <a:lnTo>
                  <a:pt x="405897" y="36880"/>
                </a:lnTo>
                <a:lnTo>
                  <a:pt x="443545" y="63531"/>
                </a:lnTo>
                <a:lnTo>
                  <a:pt x="476056" y="96088"/>
                </a:lnTo>
                <a:lnTo>
                  <a:pt x="502668" y="133790"/>
                </a:lnTo>
                <a:lnTo>
                  <a:pt x="522620" y="175872"/>
                </a:lnTo>
                <a:lnTo>
                  <a:pt x="535150" y="221573"/>
                </a:lnTo>
                <a:lnTo>
                  <a:pt x="539496" y="270129"/>
                </a:lnTo>
                <a:lnTo>
                  <a:pt x="535150" y="318684"/>
                </a:lnTo>
                <a:lnTo>
                  <a:pt x="522620" y="364385"/>
                </a:lnTo>
                <a:lnTo>
                  <a:pt x="502668" y="406467"/>
                </a:lnTo>
                <a:lnTo>
                  <a:pt x="476056" y="444169"/>
                </a:lnTo>
                <a:lnTo>
                  <a:pt x="443545" y="476726"/>
                </a:lnTo>
                <a:lnTo>
                  <a:pt x="405897" y="503377"/>
                </a:lnTo>
                <a:lnTo>
                  <a:pt x="363874" y="523357"/>
                </a:lnTo>
                <a:lnTo>
                  <a:pt x="318237" y="535905"/>
                </a:lnTo>
                <a:lnTo>
                  <a:pt x="269748" y="540258"/>
                </a:lnTo>
                <a:lnTo>
                  <a:pt x="221258" y="535905"/>
                </a:lnTo>
                <a:lnTo>
                  <a:pt x="175621" y="523357"/>
                </a:lnTo>
                <a:lnTo>
                  <a:pt x="133598" y="503377"/>
                </a:lnTo>
                <a:lnTo>
                  <a:pt x="95950" y="476726"/>
                </a:lnTo>
                <a:lnTo>
                  <a:pt x="63439" y="444169"/>
                </a:lnTo>
                <a:lnTo>
                  <a:pt x="36827" y="406467"/>
                </a:lnTo>
                <a:lnTo>
                  <a:pt x="16875" y="364385"/>
                </a:lnTo>
                <a:lnTo>
                  <a:pt x="4345" y="318684"/>
                </a:lnTo>
                <a:lnTo>
                  <a:pt x="0" y="270129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138237" y="4177739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2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579745" y="4859654"/>
            <a:ext cx="539750" cy="540385"/>
          </a:xfrm>
          <a:custGeom>
            <a:avLst/>
            <a:gdLst/>
            <a:ahLst/>
            <a:cxnLst/>
            <a:rect l="l" t="t" r="r" b="b"/>
            <a:pathLst>
              <a:path w="539750" h="540385">
                <a:moveTo>
                  <a:pt x="0" y="270129"/>
                </a:moveTo>
                <a:lnTo>
                  <a:pt x="4345" y="221573"/>
                </a:lnTo>
                <a:lnTo>
                  <a:pt x="16875" y="175872"/>
                </a:lnTo>
                <a:lnTo>
                  <a:pt x="36827" y="133790"/>
                </a:lnTo>
                <a:lnTo>
                  <a:pt x="63439" y="96088"/>
                </a:lnTo>
                <a:lnTo>
                  <a:pt x="95950" y="63531"/>
                </a:lnTo>
                <a:lnTo>
                  <a:pt x="133598" y="36880"/>
                </a:lnTo>
                <a:lnTo>
                  <a:pt x="175621" y="16900"/>
                </a:lnTo>
                <a:lnTo>
                  <a:pt x="221258" y="4352"/>
                </a:lnTo>
                <a:lnTo>
                  <a:pt x="269748" y="0"/>
                </a:lnTo>
                <a:lnTo>
                  <a:pt x="318237" y="4352"/>
                </a:lnTo>
                <a:lnTo>
                  <a:pt x="363874" y="16900"/>
                </a:lnTo>
                <a:lnTo>
                  <a:pt x="405897" y="36880"/>
                </a:lnTo>
                <a:lnTo>
                  <a:pt x="443545" y="63531"/>
                </a:lnTo>
                <a:lnTo>
                  <a:pt x="476056" y="96088"/>
                </a:lnTo>
                <a:lnTo>
                  <a:pt x="502668" y="133790"/>
                </a:lnTo>
                <a:lnTo>
                  <a:pt x="522620" y="175872"/>
                </a:lnTo>
                <a:lnTo>
                  <a:pt x="535150" y="221573"/>
                </a:lnTo>
                <a:lnTo>
                  <a:pt x="539496" y="270129"/>
                </a:lnTo>
                <a:lnTo>
                  <a:pt x="535150" y="318684"/>
                </a:lnTo>
                <a:lnTo>
                  <a:pt x="522620" y="364385"/>
                </a:lnTo>
                <a:lnTo>
                  <a:pt x="502668" y="406467"/>
                </a:lnTo>
                <a:lnTo>
                  <a:pt x="476056" y="444169"/>
                </a:lnTo>
                <a:lnTo>
                  <a:pt x="443545" y="476726"/>
                </a:lnTo>
                <a:lnTo>
                  <a:pt x="405897" y="503377"/>
                </a:lnTo>
                <a:lnTo>
                  <a:pt x="363874" y="523357"/>
                </a:lnTo>
                <a:lnTo>
                  <a:pt x="318237" y="535905"/>
                </a:lnTo>
                <a:lnTo>
                  <a:pt x="269748" y="540258"/>
                </a:lnTo>
                <a:lnTo>
                  <a:pt x="221258" y="535905"/>
                </a:lnTo>
                <a:lnTo>
                  <a:pt x="175621" y="523357"/>
                </a:lnTo>
                <a:lnTo>
                  <a:pt x="133598" y="503377"/>
                </a:lnTo>
                <a:lnTo>
                  <a:pt x="95950" y="476726"/>
                </a:lnTo>
                <a:lnTo>
                  <a:pt x="63439" y="444169"/>
                </a:lnTo>
                <a:lnTo>
                  <a:pt x="36827" y="406467"/>
                </a:lnTo>
                <a:lnTo>
                  <a:pt x="16875" y="364385"/>
                </a:lnTo>
                <a:lnTo>
                  <a:pt x="4345" y="318684"/>
                </a:lnTo>
                <a:lnTo>
                  <a:pt x="0" y="270129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5791283" y="4998416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5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302633" y="4859654"/>
            <a:ext cx="540385" cy="540385"/>
          </a:xfrm>
          <a:custGeom>
            <a:avLst/>
            <a:gdLst/>
            <a:ahLst/>
            <a:cxnLst/>
            <a:rect l="l" t="t" r="r" b="b"/>
            <a:pathLst>
              <a:path w="540385" h="540385">
                <a:moveTo>
                  <a:pt x="0" y="270129"/>
                </a:moveTo>
                <a:lnTo>
                  <a:pt x="4352" y="221573"/>
                </a:lnTo>
                <a:lnTo>
                  <a:pt x="16900" y="175872"/>
                </a:lnTo>
                <a:lnTo>
                  <a:pt x="36880" y="133790"/>
                </a:lnTo>
                <a:lnTo>
                  <a:pt x="63531" y="96088"/>
                </a:lnTo>
                <a:lnTo>
                  <a:pt x="96088" y="63531"/>
                </a:lnTo>
                <a:lnTo>
                  <a:pt x="133790" y="36880"/>
                </a:lnTo>
                <a:lnTo>
                  <a:pt x="175872" y="16900"/>
                </a:lnTo>
                <a:lnTo>
                  <a:pt x="221573" y="4352"/>
                </a:lnTo>
                <a:lnTo>
                  <a:pt x="270129" y="0"/>
                </a:lnTo>
                <a:lnTo>
                  <a:pt x="318684" y="4352"/>
                </a:lnTo>
                <a:lnTo>
                  <a:pt x="364385" y="16900"/>
                </a:lnTo>
                <a:lnTo>
                  <a:pt x="406467" y="36880"/>
                </a:lnTo>
                <a:lnTo>
                  <a:pt x="444169" y="63531"/>
                </a:lnTo>
                <a:lnTo>
                  <a:pt x="476726" y="96088"/>
                </a:lnTo>
                <a:lnTo>
                  <a:pt x="503377" y="133790"/>
                </a:lnTo>
                <a:lnTo>
                  <a:pt x="523357" y="175872"/>
                </a:lnTo>
                <a:lnTo>
                  <a:pt x="535905" y="221573"/>
                </a:lnTo>
                <a:lnTo>
                  <a:pt x="540258" y="270129"/>
                </a:lnTo>
                <a:lnTo>
                  <a:pt x="535905" y="318684"/>
                </a:lnTo>
                <a:lnTo>
                  <a:pt x="523357" y="364385"/>
                </a:lnTo>
                <a:lnTo>
                  <a:pt x="503377" y="406467"/>
                </a:lnTo>
                <a:lnTo>
                  <a:pt x="476726" y="444169"/>
                </a:lnTo>
                <a:lnTo>
                  <a:pt x="444169" y="476726"/>
                </a:lnTo>
                <a:lnTo>
                  <a:pt x="406467" y="503377"/>
                </a:lnTo>
                <a:lnTo>
                  <a:pt x="364385" y="523357"/>
                </a:lnTo>
                <a:lnTo>
                  <a:pt x="318684" y="535905"/>
                </a:lnTo>
                <a:lnTo>
                  <a:pt x="270129" y="540258"/>
                </a:lnTo>
                <a:lnTo>
                  <a:pt x="221573" y="535905"/>
                </a:lnTo>
                <a:lnTo>
                  <a:pt x="175872" y="523357"/>
                </a:lnTo>
                <a:lnTo>
                  <a:pt x="133790" y="503377"/>
                </a:lnTo>
                <a:lnTo>
                  <a:pt x="96088" y="476726"/>
                </a:lnTo>
                <a:lnTo>
                  <a:pt x="63531" y="444169"/>
                </a:lnTo>
                <a:lnTo>
                  <a:pt x="36880" y="406467"/>
                </a:lnTo>
                <a:lnTo>
                  <a:pt x="16900" y="364385"/>
                </a:lnTo>
                <a:lnTo>
                  <a:pt x="4352" y="318684"/>
                </a:lnTo>
                <a:lnTo>
                  <a:pt x="0" y="270129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4514378" y="4998416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4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4635309" y="4564570"/>
            <a:ext cx="1022985" cy="1564640"/>
            <a:chOff x="4635309" y="4564570"/>
            <a:chExt cx="1022985" cy="1564640"/>
          </a:xfrm>
        </p:grpSpPr>
        <p:sp>
          <p:nvSpPr>
            <p:cNvPr id="12" name="object 12"/>
            <p:cNvSpPr/>
            <p:nvPr/>
          </p:nvSpPr>
          <p:spPr>
            <a:xfrm>
              <a:off x="4818210" y="4578858"/>
              <a:ext cx="378460" cy="314325"/>
            </a:xfrm>
            <a:custGeom>
              <a:avLst/>
              <a:gdLst/>
              <a:ahLst/>
              <a:cxnLst/>
              <a:rect l="l" t="t" r="r" b="b"/>
              <a:pathLst>
                <a:path w="378460" h="314325">
                  <a:moveTo>
                    <a:pt x="377990" y="0"/>
                  </a:moveTo>
                  <a:lnTo>
                    <a:pt x="0" y="314096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4763264" y="4850859"/>
              <a:ext cx="93345" cy="88265"/>
            </a:xfrm>
            <a:custGeom>
              <a:avLst/>
              <a:gdLst/>
              <a:ahLst/>
              <a:cxnLst/>
              <a:rect l="l" t="t" r="r" b="b"/>
              <a:pathLst>
                <a:path w="93345" h="88264">
                  <a:moveTo>
                    <a:pt x="38531" y="0"/>
                  </a:moveTo>
                  <a:lnTo>
                    <a:pt x="0" y="87757"/>
                  </a:lnTo>
                  <a:lnTo>
                    <a:pt x="93319" y="65925"/>
                  </a:lnTo>
                  <a:lnTo>
                    <a:pt x="3853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5196077" y="4578858"/>
              <a:ext cx="405765" cy="316230"/>
            </a:xfrm>
            <a:custGeom>
              <a:avLst/>
              <a:gdLst/>
              <a:ahLst/>
              <a:cxnLst/>
              <a:rect l="l" t="t" r="r" b="b"/>
              <a:pathLst>
                <a:path w="405764" h="316229">
                  <a:moveTo>
                    <a:pt x="0" y="0"/>
                  </a:moveTo>
                  <a:lnTo>
                    <a:pt x="405752" y="315874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5564229" y="4852131"/>
              <a:ext cx="93980" cy="86995"/>
            </a:xfrm>
            <a:custGeom>
              <a:avLst/>
              <a:gdLst/>
              <a:ahLst/>
              <a:cxnLst/>
              <a:rect l="l" t="t" r="r" b="b"/>
              <a:pathLst>
                <a:path w="93979" h="86995">
                  <a:moveTo>
                    <a:pt x="52666" y="0"/>
                  </a:moveTo>
                  <a:lnTo>
                    <a:pt x="0" y="67640"/>
                  </a:lnTo>
                  <a:lnTo>
                    <a:pt x="93979" y="86487"/>
                  </a:lnTo>
                  <a:lnTo>
                    <a:pt x="5266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4643246" y="5580507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5" h="540385">
                  <a:moveTo>
                    <a:pt x="0" y="270128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8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7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4855391" y="5719692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9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024503" y="5580507"/>
            <a:ext cx="540385" cy="540385"/>
          </a:xfrm>
          <a:custGeom>
            <a:avLst/>
            <a:gdLst/>
            <a:ahLst/>
            <a:cxnLst/>
            <a:rect l="l" t="t" r="r" b="b"/>
            <a:pathLst>
              <a:path w="540385" h="540385">
                <a:moveTo>
                  <a:pt x="0" y="270128"/>
                </a:moveTo>
                <a:lnTo>
                  <a:pt x="4352" y="221573"/>
                </a:lnTo>
                <a:lnTo>
                  <a:pt x="16900" y="175872"/>
                </a:lnTo>
                <a:lnTo>
                  <a:pt x="36880" y="133790"/>
                </a:lnTo>
                <a:lnTo>
                  <a:pt x="63531" y="96088"/>
                </a:lnTo>
                <a:lnTo>
                  <a:pt x="96088" y="63531"/>
                </a:lnTo>
                <a:lnTo>
                  <a:pt x="133790" y="36880"/>
                </a:lnTo>
                <a:lnTo>
                  <a:pt x="175872" y="16900"/>
                </a:lnTo>
                <a:lnTo>
                  <a:pt x="221573" y="4352"/>
                </a:lnTo>
                <a:lnTo>
                  <a:pt x="270129" y="0"/>
                </a:lnTo>
                <a:lnTo>
                  <a:pt x="318684" y="4352"/>
                </a:lnTo>
                <a:lnTo>
                  <a:pt x="364385" y="16900"/>
                </a:lnTo>
                <a:lnTo>
                  <a:pt x="406467" y="36880"/>
                </a:lnTo>
                <a:lnTo>
                  <a:pt x="444169" y="63531"/>
                </a:lnTo>
                <a:lnTo>
                  <a:pt x="476726" y="96088"/>
                </a:lnTo>
                <a:lnTo>
                  <a:pt x="503377" y="133790"/>
                </a:lnTo>
                <a:lnTo>
                  <a:pt x="523357" y="175872"/>
                </a:lnTo>
                <a:lnTo>
                  <a:pt x="535905" y="221573"/>
                </a:lnTo>
                <a:lnTo>
                  <a:pt x="540258" y="270128"/>
                </a:lnTo>
                <a:lnTo>
                  <a:pt x="535905" y="318684"/>
                </a:lnTo>
                <a:lnTo>
                  <a:pt x="523357" y="364385"/>
                </a:lnTo>
                <a:lnTo>
                  <a:pt x="503377" y="406467"/>
                </a:lnTo>
                <a:lnTo>
                  <a:pt x="476726" y="444169"/>
                </a:lnTo>
                <a:lnTo>
                  <a:pt x="444169" y="476726"/>
                </a:lnTo>
                <a:lnTo>
                  <a:pt x="406467" y="503377"/>
                </a:lnTo>
                <a:lnTo>
                  <a:pt x="364385" y="523357"/>
                </a:lnTo>
                <a:lnTo>
                  <a:pt x="318684" y="535905"/>
                </a:lnTo>
                <a:lnTo>
                  <a:pt x="270129" y="540257"/>
                </a:lnTo>
                <a:lnTo>
                  <a:pt x="221573" y="535905"/>
                </a:lnTo>
                <a:lnTo>
                  <a:pt x="175872" y="523357"/>
                </a:lnTo>
                <a:lnTo>
                  <a:pt x="133790" y="503377"/>
                </a:lnTo>
                <a:lnTo>
                  <a:pt x="96088" y="476726"/>
                </a:lnTo>
                <a:lnTo>
                  <a:pt x="63531" y="444169"/>
                </a:lnTo>
                <a:lnTo>
                  <a:pt x="36880" y="406467"/>
                </a:lnTo>
                <a:lnTo>
                  <a:pt x="16900" y="364385"/>
                </a:lnTo>
                <a:lnTo>
                  <a:pt x="4352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4236585" y="5719692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8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932551" y="5580507"/>
            <a:ext cx="540385" cy="540385"/>
          </a:xfrm>
          <a:custGeom>
            <a:avLst/>
            <a:gdLst/>
            <a:ahLst/>
            <a:cxnLst/>
            <a:rect l="l" t="t" r="r" b="b"/>
            <a:pathLst>
              <a:path w="540385" h="540385">
                <a:moveTo>
                  <a:pt x="0" y="270128"/>
                </a:moveTo>
                <a:lnTo>
                  <a:pt x="4352" y="221573"/>
                </a:lnTo>
                <a:lnTo>
                  <a:pt x="16900" y="175872"/>
                </a:lnTo>
                <a:lnTo>
                  <a:pt x="36880" y="133790"/>
                </a:lnTo>
                <a:lnTo>
                  <a:pt x="63531" y="96088"/>
                </a:lnTo>
                <a:lnTo>
                  <a:pt x="96088" y="63531"/>
                </a:lnTo>
                <a:lnTo>
                  <a:pt x="133790" y="36880"/>
                </a:lnTo>
                <a:lnTo>
                  <a:pt x="175872" y="16900"/>
                </a:lnTo>
                <a:lnTo>
                  <a:pt x="221573" y="4352"/>
                </a:lnTo>
                <a:lnTo>
                  <a:pt x="270129" y="0"/>
                </a:lnTo>
                <a:lnTo>
                  <a:pt x="318684" y="4352"/>
                </a:lnTo>
                <a:lnTo>
                  <a:pt x="364385" y="16900"/>
                </a:lnTo>
                <a:lnTo>
                  <a:pt x="406467" y="36880"/>
                </a:lnTo>
                <a:lnTo>
                  <a:pt x="444169" y="63531"/>
                </a:lnTo>
                <a:lnTo>
                  <a:pt x="476726" y="96088"/>
                </a:lnTo>
                <a:lnTo>
                  <a:pt x="503377" y="133790"/>
                </a:lnTo>
                <a:lnTo>
                  <a:pt x="523357" y="175872"/>
                </a:lnTo>
                <a:lnTo>
                  <a:pt x="535905" y="221573"/>
                </a:lnTo>
                <a:lnTo>
                  <a:pt x="540258" y="270128"/>
                </a:lnTo>
                <a:lnTo>
                  <a:pt x="535905" y="318684"/>
                </a:lnTo>
                <a:lnTo>
                  <a:pt x="523357" y="364385"/>
                </a:lnTo>
                <a:lnTo>
                  <a:pt x="503377" y="406467"/>
                </a:lnTo>
                <a:lnTo>
                  <a:pt x="476726" y="444169"/>
                </a:lnTo>
                <a:lnTo>
                  <a:pt x="444169" y="476726"/>
                </a:lnTo>
                <a:lnTo>
                  <a:pt x="406467" y="503377"/>
                </a:lnTo>
                <a:lnTo>
                  <a:pt x="364385" y="523357"/>
                </a:lnTo>
                <a:lnTo>
                  <a:pt x="318684" y="535905"/>
                </a:lnTo>
                <a:lnTo>
                  <a:pt x="270129" y="540257"/>
                </a:lnTo>
                <a:lnTo>
                  <a:pt x="221573" y="535905"/>
                </a:lnTo>
                <a:lnTo>
                  <a:pt x="175872" y="523357"/>
                </a:lnTo>
                <a:lnTo>
                  <a:pt x="133790" y="503377"/>
                </a:lnTo>
                <a:lnTo>
                  <a:pt x="96088" y="476726"/>
                </a:lnTo>
                <a:lnTo>
                  <a:pt x="63531" y="444169"/>
                </a:lnTo>
                <a:lnTo>
                  <a:pt x="36880" y="406467"/>
                </a:lnTo>
                <a:lnTo>
                  <a:pt x="16900" y="364385"/>
                </a:lnTo>
                <a:lnTo>
                  <a:pt x="4352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6099432" y="5719692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1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266563" y="5580507"/>
            <a:ext cx="540385" cy="540385"/>
          </a:xfrm>
          <a:custGeom>
            <a:avLst/>
            <a:gdLst/>
            <a:ahLst/>
            <a:cxnLst/>
            <a:rect l="l" t="t" r="r" b="b"/>
            <a:pathLst>
              <a:path w="540385" h="540385">
                <a:moveTo>
                  <a:pt x="0" y="270128"/>
                </a:moveTo>
                <a:lnTo>
                  <a:pt x="4352" y="221573"/>
                </a:lnTo>
                <a:lnTo>
                  <a:pt x="16900" y="175872"/>
                </a:lnTo>
                <a:lnTo>
                  <a:pt x="36880" y="133790"/>
                </a:lnTo>
                <a:lnTo>
                  <a:pt x="63531" y="96088"/>
                </a:lnTo>
                <a:lnTo>
                  <a:pt x="96088" y="63531"/>
                </a:lnTo>
                <a:lnTo>
                  <a:pt x="133790" y="36880"/>
                </a:lnTo>
                <a:lnTo>
                  <a:pt x="175872" y="16900"/>
                </a:lnTo>
                <a:lnTo>
                  <a:pt x="221573" y="4352"/>
                </a:lnTo>
                <a:lnTo>
                  <a:pt x="270129" y="0"/>
                </a:lnTo>
                <a:lnTo>
                  <a:pt x="318684" y="4352"/>
                </a:lnTo>
                <a:lnTo>
                  <a:pt x="364385" y="16900"/>
                </a:lnTo>
                <a:lnTo>
                  <a:pt x="406467" y="36880"/>
                </a:lnTo>
                <a:lnTo>
                  <a:pt x="444169" y="63531"/>
                </a:lnTo>
                <a:lnTo>
                  <a:pt x="476726" y="96088"/>
                </a:lnTo>
                <a:lnTo>
                  <a:pt x="503377" y="133790"/>
                </a:lnTo>
                <a:lnTo>
                  <a:pt x="523357" y="175872"/>
                </a:lnTo>
                <a:lnTo>
                  <a:pt x="535905" y="221573"/>
                </a:lnTo>
                <a:lnTo>
                  <a:pt x="540258" y="270128"/>
                </a:lnTo>
                <a:lnTo>
                  <a:pt x="535905" y="318684"/>
                </a:lnTo>
                <a:lnTo>
                  <a:pt x="523357" y="364385"/>
                </a:lnTo>
                <a:lnTo>
                  <a:pt x="503377" y="406467"/>
                </a:lnTo>
                <a:lnTo>
                  <a:pt x="476726" y="444169"/>
                </a:lnTo>
                <a:lnTo>
                  <a:pt x="444169" y="476726"/>
                </a:lnTo>
                <a:lnTo>
                  <a:pt x="406467" y="503377"/>
                </a:lnTo>
                <a:lnTo>
                  <a:pt x="364385" y="523357"/>
                </a:lnTo>
                <a:lnTo>
                  <a:pt x="318684" y="535905"/>
                </a:lnTo>
                <a:lnTo>
                  <a:pt x="270129" y="540257"/>
                </a:lnTo>
                <a:lnTo>
                  <a:pt x="221573" y="535905"/>
                </a:lnTo>
                <a:lnTo>
                  <a:pt x="175872" y="523357"/>
                </a:lnTo>
                <a:lnTo>
                  <a:pt x="133790" y="503377"/>
                </a:lnTo>
                <a:lnTo>
                  <a:pt x="96088" y="476726"/>
                </a:lnTo>
                <a:lnTo>
                  <a:pt x="63531" y="444169"/>
                </a:lnTo>
                <a:lnTo>
                  <a:pt x="36880" y="406467"/>
                </a:lnTo>
                <a:lnTo>
                  <a:pt x="16900" y="364385"/>
                </a:lnTo>
                <a:lnTo>
                  <a:pt x="4352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5433540" y="5719692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0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4294634" y="3314763"/>
            <a:ext cx="2456180" cy="2266315"/>
            <a:chOff x="4294634" y="3314763"/>
            <a:chExt cx="2456180" cy="2266315"/>
          </a:xfrm>
        </p:grpSpPr>
        <p:sp>
          <p:nvSpPr>
            <p:cNvPr id="25" name="object 25"/>
            <p:cNvSpPr/>
            <p:nvPr/>
          </p:nvSpPr>
          <p:spPr>
            <a:xfrm>
              <a:off x="4354455" y="5399532"/>
              <a:ext cx="218440" cy="142240"/>
            </a:xfrm>
            <a:custGeom>
              <a:avLst/>
              <a:gdLst/>
              <a:ahLst/>
              <a:cxnLst/>
              <a:rect l="l" t="t" r="r" b="b"/>
              <a:pathLst>
                <a:path w="218439" h="142239">
                  <a:moveTo>
                    <a:pt x="217970" y="0"/>
                  </a:moveTo>
                  <a:lnTo>
                    <a:pt x="0" y="14224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4294634" y="5498062"/>
              <a:ext cx="95250" cy="83185"/>
            </a:xfrm>
            <a:custGeom>
              <a:avLst/>
              <a:gdLst/>
              <a:ahLst/>
              <a:cxnLst/>
              <a:rect l="l" t="t" r="r" b="b"/>
              <a:pathLst>
                <a:path w="95250" h="83185">
                  <a:moveTo>
                    <a:pt x="48361" y="0"/>
                  </a:moveTo>
                  <a:lnTo>
                    <a:pt x="0" y="82740"/>
                  </a:lnTo>
                  <a:lnTo>
                    <a:pt x="95211" y="71793"/>
                  </a:lnTo>
                  <a:lnTo>
                    <a:pt x="4836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4571999" y="5399532"/>
              <a:ext cx="278130" cy="147955"/>
            </a:xfrm>
            <a:custGeom>
              <a:avLst/>
              <a:gdLst/>
              <a:ahLst/>
              <a:cxnLst/>
              <a:rect l="l" t="t" r="r" b="b"/>
              <a:pathLst>
                <a:path w="278129" h="147954">
                  <a:moveTo>
                    <a:pt x="0" y="0"/>
                  </a:moveTo>
                  <a:lnTo>
                    <a:pt x="277939" y="14773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4817193" y="5502719"/>
              <a:ext cx="95885" cy="78105"/>
            </a:xfrm>
            <a:custGeom>
              <a:avLst/>
              <a:gdLst/>
              <a:ahLst/>
              <a:cxnLst/>
              <a:rect l="l" t="t" r="r" b="b"/>
              <a:pathLst>
                <a:path w="95885" h="78104">
                  <a:moveTo>
                    <a:pt x="40246" y="0"/>
                  </a:moveTo>
                  <a:lnTo>
                    <a:pt x="0" y="75692"/>
                  </a:lnTo>
                  <a:lnTo>
                    <a:pt x="95821" y="78092"/>
                  </a:lnTo>
                  <a:lnTo>
                    <a:pt x="4024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5597743" y="5399532"/>
              <a:ext cx="251460" cy="146050"/>
            </a:xfrm>
            <a:custGeom>
              <a:avLst/>
              <a:gdLst/>
              <a:ahLst/>
              <a:cxnLst/>
              <a:rect l="l" t="t" r="r" b="b"/>
              <a:pathLst>
                <a:path w="251460" h="146050">
                  <a:moveTo>
                    <a:pt x="251002" y="0"/>
                  </a:moveTo>
                  <a:lnTo>
                    <a:pt x="0" y="145453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5535926" y="5500738"/>
              <a:ext cx="95885" cy="80645"/>
            </a:xfrm>
            <a:custGeom>
              <a:avLst/>
              <a:gdLst/>
              <a:ahLst/>
              <a:cxnLst/>
              <a:rect l="l" t="t" r="r" b="b"/>
              <a:pathLst>
                <a:path w="95885" h="80645">
                  <a:moveTo>
                    <a:pt x="52679" y="0"/>
                  </a:moveTo>
                  <a:lnTo>
                    <a:pt x="0" y="80073"/>
                  </a:lnTo>
                  <a:lnTo>
                    <a:pt x="95669" y="74167"/>
                  </a:lnTo>
                  <a:lnTo>
                    <a:pt x="5267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5849111" y="5399532"/>
              <a:ext cx="289560" cy="149225"/>
            </a:xfrm>
            <a:custGeom>
              <a:avLst/>
              <a:gdLst/>
              <a:ahLst/>
              <a:cxnLst/>
              <a:rect l="l" t="t" r="r" b="b"/>
              <a:pathLst>
                <a:path w="289560" h="149225">
                  <a:moveTo>
                    <a:pt x="0" y="0"/>
                  </a:moveTo>
                  <a:lnTo>
                    <a:pt x="289521" y="148653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6106352" y="5503520"/>
              <a:ext cx="95885" cy="77470"/>
            </a:xfrm>
            <a:custGeom>
              <a:avLst/>
              <a:gdLst/>
              <a:ahLst/>
              <a:cxnLst/>
              <a:rect l="l" t="t" r="r" b="b"/>
              <a:pathLst>
                <a:path w="95885" h="77470">
                  <a:moveTo>
                    <a:pt x="39154" y="0"/>
                  </a:moveTo>
                  <a:lnTo>
                    <a:pt x="0" y="76263"/>
                  </a:lnTo>
                  <a:lnTo>
                    <a:pt x="95834" y="77292"/>
                  </a:lnTo>
                  <a:lnTo>
                    <a:pt x="39154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6202298" y="3322701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4" h="540385">
                  <a:moveTo>
                    <a:pt x="0" y="270128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8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7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4" name="object 34"/>
          <p:cNvSpPr txBox="1"/>
          <p:nvPr/>
        </p:nvSpPr>
        <p:spPr>
          <a:xfrm>
            <a:off x="6414359" y="3461419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1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515986" y="4038980"/>
            <a:ext cx="540385" cy="540385"/>
          </a:xfrm>
          <a:custGeom>
            <a:avLst/>
            <a:gdLst/>
            <a:ahLst/>
            <a:cxnLst/>
            <a:rect l="l" t="t" r="r" b="b"/>
            <a:pathLst>
              <a:path w="540384" h="540385">
                <a:moveTo>
                  <a:pt x="0" y="270129"/>
                </a:moveTo>
                <a:lnTo>
                  <a:pt x="4352" y="221573"/>
                </a:lnTo>
                <a:lnTo>
                  <a:pt x="16900" y="175872"/>
                </a:lnTo>
                <a:lnTo>
                  <a:pt x="36880" y="133790"/>
                </a:lnTo>
                <a:lnTo>
                  <a:pt x="63531" y="96088"/>
                </a:lnTo>
                <a:lnTo>
                  <a:pt x="96088" y="63531"/>
                </a:lnTo>
                <a:lnTo>
                  <a:pt x="133790" y="36880"/>
                </a:lnTo>
                <a:lnTo>
                  <a:pt x="175872" y="16900"/>
                </a:lnTo>
                <a:lnTo>
                  <a:pt x="221573" y="4352"/>
                </a:lnTo>
                <a:lnTo>
                  <a:pt x="270129" y="0"/>
                </a:lnTo>
                <a:lnTo>
                  <a:pt x="318684" y="4352"/>
                </a:lnTo>
                <a:lnTo>
                  <a:pt x="364385" y="16900"/>
                </a:lnTo>
                <a:lnTo>
                  <a:pt x="406467" y="36880"/>
                </a:lnTo>
                <a:lnTo>
                  <a:pt x="444169" y="63531"/>
                </a:lnTo>
                <a:lnTo>
                  <a:pt x="476726" y="96088"/>
                </a:lnTo>
                <a:lnTo>
                  <a:pt x="503377" y="133790"/>
                </a:lnTo>
                <a:lnTo>
                  <a:pt x="523357" y="175872"/>
                </a:lnTo>
                <a:lnTo>
                  <a:pt x="535905" y="221573"/>
                </a:lnTo>
                <a:lnTo>
                  <a:pt x="540258" y="270129"/>
                </a:lnTo>
                <a:lnTo>
                  <a:pt x="535905" y="318684"/>
                </a:lnTo>
                <a:lnTo>
                  <a:pt x="523357" y="364385"/>
                </a:lnTo>
                <a:lnTo>
                  <a:pt x="503377" y="406467"/>
                </a:lnTo>
                <a:lnTo>
                  <a:pt x="476726" y="444169"/>
                </a:lnTo>
                <a:lnTo>
                  <a:pt x="444169" y="476726"/>
                </a:lnTo>
                <a:lnTo>
                  <a:pt x="406467" y="503377"/>
                </a:lnTo>
                <a:lnTo>
                  <a:pt x="364385" y="523357"/>
                </a:lnTo>
                <a:lnTo>
                  <a:pt x="318684" y="535905"/>
                </a:lnTo>
                <a:lnTo>
                  <a:pt x="270129" y="540258"/>
                </a:lnTo>
                <a:lnTo>
                  <a:pt x="221573" y="535905"/>
                </a:lnTo>
                <a:lnTo>
                  <a:pt x="175872" y="523357"/>
                </a:lnTo>
                <a:lnTo>
                  <a:pt x="133790" y="503377"/>
                </a:lnTo>
                <a:lnTo>
                  <a:pt x="96088" y="476726"/>
                </a:lnTo>
                <a:lnTo>
                  <a:pt x="63531" y="444169"/>
                </a:lnTo>
                <a:lnTo>
                  <a:pt x="36880" y="406467"/>
                </a:lnTo>
                <a:lnTo>
                  <a:pt x="16900" y="364385"/>
                </a:lnTo>
                <a:lnTo>
                  <a:pt x="4352" y="318684"/>
                </a:lnTo>
                <a:lnTo>
                  <a:pt x="0" y="270129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7727929" y="4177739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3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169020" y="4859654"/>
            <a:ext cx="540385" cy="540385"/>
          </a:xfrm>
          <a:custGeom>
            <a:avLst/>
            <a:gdLst/>
            <a:ahLst/>
            <a:cxnLst/>
            <a:rect l="l" t="t" r="r" b="b"/>
            <a:pathLst>
              <a:path w="540384" h="540385">
                <a:moveTo>
                  <a:pt x="0" y="270129"/>
                </a:moveTo>
                <a:lnTo>
                  <a:pt x="4352" y="221573"/>
                </a:lnTo>
                <a:lnTo>
                  <a:pt x="16900" y="175872"/>
                </a:lnTo>
                <a:lnTo>
                  <a:pt x="36880" y="133790"/>
                </a:lnTo>
                <a:lnTo>
                  <a:pt x="63531" y="96088"/>
                </a:lnTo>
                <a:lnTo>
                  <a:pt x="96088" y="63531"/>
                </a:lnTo>
                <a:lnTo>
                  <a:pt x="133790" y="36880"/>
                </a:lnTo>
                <a:lnTo>
                  <a:pt x="175872" y="16900"/>
                </a:lnTo>
                <a:lnTo>
                  <a:pt x="221573" y="4352"/>
                </a:lnTo>
                <a:lnTo>
                  <a:pt x="270129" y="0"/>
                </a:lnTo>
                <a:lnTo>
                  <a:pt x="318684" y="4352"/>
                </a:lnTo>
                <a:lnTo>
                  <a:pt x="364385" y="16900"/>
                </a:lnTo>
                <a:lnTo>
                  <a:pt x="406467" y="36880"/>
                </a:lnTo>
                <a:lnTo>
                  <a:pt x="444169" y="63531"/>
                </a:lnTo>
                <a:lnTo>
                  <a:pt x="476726" y="96088"/>
                </a:lnTo>
                <a:lnTo>
                  <a:pt x="503377" y="133790"/>
                </a:lnTo>
                <a:lnTo>
                  <a:pt x="523357" y="175872"/>
                </a:lnTo>
                <a:lnTo>
                  <a:pt x="535905" y="221573"/>
                </a:lnTo>
                <a:lnTo>
                  <a:pt x="540258" y="270129"/>
                </a:lnTo>
                <a:lnTo>
                  <a:pt x="535905" y="318684"/>
                </a:lnTo>
                <a:lnTo>
                  <a:pt x="523357" y="364385"/>
                </a:lnTo>
                <a:lnTo>
                  <a:pt x="503377" y="406467"/>
                </a:lnTo>
                <a:lnTo>
                  <a:pt x="476726" y="444169"/>
                </a:lnTo>
                <a:lnTo>
                  <a:pt x="444169" y="476726"/>
                </a:lnTo>
                <a:lnTo>
                  <a:pt x="406467" y="503377"/>
                </a:lnTo>
                <a:lnTo>
                  <a:pt x="364385" y="523357"/>
                </a:lnTo>
                <a:lnTo>
                  <a:pt x="318684" y="535905"/>
                </a:lnTo>
                <a:lnTo>
                  <a:pt x="270129" y="540258"/>
                </a:lnTo>
                <a:lnTo>
                  <a:pt x="221573" y="535905"/>
                </a:lnTo>
                <a:lnTo>
                  <a:pt x="175872" y="523357"/>
                </a:lnTo>
                <a:lnTo>
                  <a:pt x="133790" y="503377"/>
                </a:lnTo>
                <a:lnTo>
                  <a:pt x="96088" y="476726"/>
                </a:lnTo>
                <a:lnTo>
                  <a:pt x="63531" y="444169"/>
                </a:lnTo>
                <a:lnTo>
                  <a:pt x="36880" y="406467"/>
                </a:lnTo>
                <a:lnTo>
                  <a:pt x="16900" y="364385"/>
                </a:lnTo>
                <a:lnTo>
                  <a:pt x="4352" y="318684"/>
                </a:lnTo>
                <a:lnTo>
                  <a:pt x="0" y="270129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8380976" y="4998416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7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891908" y="4859654"/>
            <a:ext cx="540385" cy="540385"/>
          </a:xfrm>
          <a:custGeom>
            <a:avLst/>
            <a:gdLst/>
            <a:ahLst/>
            <a:cxnLst/>
            <a:rect l="l" t="t" r="r" b="b"/>
            <a:pathLst>
              <a:path w="540384" h="540385">
                <a:moveTo>
                  <a:pt x="0" y="270129"/>
                </a:moveTo>
                <a:lnTo>
                  <a:pt x="4352" y="221573"/>
                </a:lnTo>
                <a:lnTo>
                  <a:pt x="16900" y="175872"/>
                </a:lnTo>
                <a:lnTo>
                  <a:pt x="36880" y="133790"/>
                </a:lnTo>
                <a:lnTo>
                  <a:pt x="63531" y="96088"/>
                </a:lnTo>
                <a:lnTo>
                  <a:pt x="96088" y="63531"/>
                </a:lnTo>
                <a:lnTo>
                  <a:pt x="133790" y="36880"/>
                </a:lnTo>
                <a:lnTo>
                  <a:pt x="175872" y="16900"/>
                </a:lnTo>
                <a:lnTo>
                  <a:pt x="221573" y="4352"/>
                </a:lnTo>
                <a:lnTo>
                  <a:pt x="270129" y="0"/>
                </a:lnTo>
                <a:lnTo>
                  <a:pt x="318684" y="4352"/>
                </a:lnTo>
                <a:lnTo>
                  <a:pt x="364385" y="16900"/>
                </a:lnTo>
                <a:lnTo>
                  <a:pt x="406467" y="36880"/>
                </a:lnTo>
                <a:lnTo>
                  <a:pt x="444169" y="63531"/>
                </a:lnTo>
                <a:lnTo>
                  <a:pt x="476726" y="96088"/>
                </a:lnTo>
                <a:lnTo>
                  <a:pt x="503377" y="133790"/>
                </a:lnTo>
                <a:lnTo>
                  <a:pt x="523357" y="175872"/>
                </a:lnTo>
                <a:lnTo>
                  <a:pt x="535905" y="221573"/>
                </a:lnTo>
                <a:lnTo>
                  <a:pt x="540258" y="270129"/>
                </a:lnTo>
                <a:lnTo>
                  <a:pt x="535905" y="318684"/>
                </a:lnTo>
                <a:lnTo>
                  <a:pt x="523357" y="364385"/>
                </a:lnTo>
                <a:lnTo>
                  <a:pt x="503377" y="406467"/>
                </a:lnTo>
                <a:lnTo>
                  <a:pt x="476726" y="444169"/>
                </a:lnTo>
                <a:lnTo>
                  <a:pt x="444169" y="476726"/>
                </a:lnTo>
                <a:lnTo>
                  <a:pt x="406467" y="503377"/>
                </a:lnTo>
                <a:lnTo>
                  <a:pt x="364385" y="523357"/>
                </a:lnTo>
                <a:lnTo>
                  <a:pt x="318684" y="535905"/>
                </a:lnTo>
                <a:lnTo>
                  <a:pt x="270129" y="540258"/>
                </a:lnTo>
                <a:lnTo>
                  <a:pt x="221573" y="535905"/>
                </a:lnTo>
                <a:lnTo>
                  <a:pt x="175872" y="523357"/>
                </a:lnTo>
                <a:lnTo>
                  <a:pt x="133790" y="503377"/>
                </a:lnTo>
                <a:lnTo>
                  <a:pt x="96088" y="476726"/>
                </a:lnTo>
                <a:lnTo>
                  <a:pt x="63531" y="444169"/>
                </a:lnTo>
                <a:lnTo>
                  <a:pt x="36880" y="406467"/>
                </a:lnTo>
                <a:lnTo>
                  <a:pt x="16900" y="364385"/>
                </a:lnTo>
                <a:lnTo>
                  <a:pt x="4352" y="318684"/>
                </a:lnTo>
                <a:lnTo>
                  <a:pt x="0" y="270129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 txBox="1"/>
          <p:nvPr/>
        </p:nvSpPr>
        <p:spPr>
          <a:xfrm>
            <a:off x="7104071" y="4998416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6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7225347" y="4564570"/>
            <a:ext cx="1022985" cy="1564640"/>
            <a:chOff x="7225347" y="4564570"/>
            <a:chExt cx="1022985" cy="1564640"/>
          </a:xfrm>
        </p:grpSpPr>
        <p:sp>
          <p:nvSpPr>
            <p:cNvPr id="42" name="object 42"/>
            <p:cNvSpPr/>
            <p:nvPr/>
          </p:nvSpPr>
          <p:spPr>
            <a:xfrm>
              <a:off x="7407486" y="4578858"/>
              <a:ext cx="378460" cy="314325"/>
            </a:xfrm>
            <a:custGeom>
              <a:avLst/>
              <a:gdLst/>
              <a:ahLst/>
              <a:cxnLst/>
              <a:rect l="l" t="t" r="r" b="b"/>
              <a:pathLst>
                <a:path w="378459" h="314325">
                  <a:moveTo>
                    <a:pt x="377990" y="0"/>
                  </a:moveTo>
                  <a:lnTo>
                    <a:pt x="0" y="314096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7352540" y="4850859"/>
              <a:ext cx="93345" cy="88265"/>
            </a:xfrm>
            <a:custGeom>
              <a:avLst/>
              <a:gdLst/>
              <a:ahLst/>
              <a:cxnLst/>
              <a:rect l="l" t="t" r="r" b="b"/>
              <a:pathLst>
                <a:path w="93345" h="88264">
                  <a:moveTo>
                    <a:pt x="38531" y="0"/>
                  </a:moveTo>
                  <a:lnTo>
                    <a:pt x="0" y="87757"/>
                  </a:lnTo>
                  <a:lnTo>
                    <a:pt x="93319" y="65925"/>
                  </a:lnTo>
                  <a:lnTo>
                    <a:pt x="3853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7786115" y="4578858"/>
              <a:ext cx="405765" cy="316230"/>
            </a:xfrm>
            <a:custGeom>
              <a:avLst/>
              <a:gdLst/>
              <a:ahLst/>
              <a:cxnLst/>
              <a:rect l="l" t="t" r="r" b="b"/>
              <a:pathLst>
                <a:path w="405765" h="316229">
                  <a:moveTo>
                    <a:pt x="0" y="0"/>
                  </a:moveTo>
                  <a:lnTo>
                    <a:pt x="405752" y="315874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8154266" y="4852131"/>
              <a:ext cx="93980" cy="86995"/>
            </a:xfrm>
            <a:custGeom>
              <a:avLst/>
              <a:gdLst/>
              <a:ahLst/>
              <a:cxnLst/>
              <a:rect l="l" t="t" r="r" b="b"/>
              <a:pathLst>
                <a:path w="93979" h="86995">
                  <a:moveTo>
                    <a:pt x="52666" y="0"/>
                  </a:moveTo>
                  <a:lnTo>
                    <a:pt x="0" y="67640"/>
                  </a:lnTo>
                  <a:lnTo>
                    <a:pt x="93980" y="86487"/>
                  </a:lnTo>
                  <a:lnTo>
                    <a:pt x="5266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7233284" y="5580507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4" h="540385">
                  <a:moveTo>
                    <a:pt x="0" y="270128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8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7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7" name="object 47"/>
          <p:cNvSpPr txBox="1"/>
          <p:nvPr/>
        </p:nvSpPr>
        <p:spPr>
          <a:xfrm>
            <a:off x="7400157" y="5719692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3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614541" y="5580507"/>
            <a:ext cx="540385" cy="540385"/>
          </a:xfrm>
          <a:custGeom>
            <a:avLst/>
            <a:gdLst/>
            <a:ahLst/>
            <a:cxnLst/>
            <a:rect l="l" t="t" r="r" b="b"/>
            <a:pathLst>
              <a:path w="540384" h="540385">
                <a:moveTo>
                  <a:pt x="0" y="270128"/>
                </a:moveTo>
                <a:lnTo>
                  <a:pt x="4352" y="221573"/>
                </a:lnTo>
                <a:lnTo>
                  <a:pt x="16900" y="175872"/>
                </a:lnTo>
                <a:lnTo>
                  <a:pt x="36880" y="133790"/>
                </a:lnTo>
                <a:lnTo>
                  <a:pt x="63531" y="96088"/>
                </a:lnTo>
                <a:lnTo>
                  <a:pt x="96088" y="63531"/>
                </a:lnTo>
                <a:lnTo>
                  <a:pt x="133790" y="36880"/>
                </a:lnTo>
                <a:lnTo>
                  <a:pt x="175872" y="16900"/>
                </a:lnTo>
                <a:lnTo>
                  <a:pt x="221573" y="4352"/>
                </a:lnTo>
                <a:lnTo>
                  <a:pt x="270129" y="0"/>
                </a:lnTo>
                <a:lnTo>
                  <a:pt x="318684" y="4352"/>
                </a:lnTo>
                <a:lnTo>
                  <a:pt x="364385" y="16900"/>
                </a:lnTo>
                <a:lnTo>
                  <a:pt x="406467" y="36880"/>
                </a:lnTo>
                <a:lnTo>
                  <a:pt x="444169" y="63531"/>
                </a:lnTo>
                <a:lnTo>
                  <a:pt x="476726" y="96088"/>
                </a:lnTo>
                <a:lnTo>
                  <a:pt x="503377" y="133790"/>
                </a:lnTo>
                <a:lnTo>
                  <a:pt x="523357" y="175872"/>
                </a:lnTo>
                <a:lnTo>
                  <a:pt x="535905" y="221573"/>
                </a:lnTo>
                <a:lnTo>
                  <a:pt x="540258" y="270128"/>
                </a:lnTo>
                <a:lnTo>
                  <a:pt x="535905" y="318684"/>
                </a:lnTo>
                <a:lnTo>
                  <a:pt x="523357" y="364385"/>
                </a:lnTo>
                <a:lnTo>
                  <a:pt x="503377" y="406467"/>
                </a:lnTo>
                <a:lnTo>
                  <a:pt x="476726" y="444169"/>
                </a:lnTo>
                <a:lnTo>
                  <a:pt x="444169" y="476726"/>
                </a:lnTo>
                <a:lnTo>
                  <a:pt x="406467" y="503377"/>
                </a:lnTo>
                <a:lnTo>
                  <a:pt x="364385" y="523357"/>
                </a:lnTo>
                <a:lnTo>
                  <a:pt x="318684" y="535905"/>
                </a:lnTo>
                <a:lnTo>
                  <a:pt x="270129" y="540257"/>
                </a:lnTo>
                <a:lnTo>
                  <a:pt x="221573" y="535905"/>
                </a:lnTo>
                <a:lnTo>
                  <a:pt x="175872" y="523357"/>
                </a:lnTo>
                <a:lnTo>
                  <a:pt x="133790" y="503377"/>
                </a:lnTo>
                <a:lnTo>
                  <a:pt x="96088" y="476726"/>
                </a:lnTo>
                <a:lnTo>
                  <a:pt x="63531" y="444169"/>
                </a:lnTo>
                <a:lnTo>
                  <a:pt x="36880" y="406467"/>
                </a:lnTo>
                <a:lnTo>
                  <a:pt x="16900" y="364385"/>
                </a:lnTo>
                <a:lnTo>
                  <a:pt x="4352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 txBox="1"/>
          <p:nvPr/>
        </p:nvSpPr>
        <p:spPr>
          <a:xfrm>
            <a:off x="6781351" y="5719692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2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8522589" y="5580507"/>
            <a:ext cx="539750" cy="540385"/>
          </a:xfrm>
          <a:custGeom>
            <a:avLst/>
            <a:gdLst/>
            <a:ahLst/>
            <a:cxnLst/>
            <a:rect l="l" t="t" r="r" b="b"/>
            <a:pathLst>
              <a:path w="539750" h="540385">
                <a:moveTo>
                  <a:pt x="0" y="270128"/>
                </a:moveTo>
                <a:lnTo>
                  <a:pt x="4345" y="221573"/>
                </a:lnTo>
                <a:lnTo>
                  <a:pt x="16875" y="175872"/>
                </a:lnTo>
                <a:lnTo>
                  <a:pt x="36827" y="133790"/>
                </a:lnTo>
                <a:lnTo>
                  <a:pt x="63439" y="96088"/>
                </a:lnTo>
                <a:lnTo>
                  <a:pt x="95950" y="63531"/>
                </a:lnTo>
                <a:lnTo>
                  <a:pt x="133598" y="36880"/>
                </a:lnTo>
                <a:lnTo>
                  <a:pt x="175621" y="16900"/>
                </a:lnTo>
                <a:lnTo>
                  <a:pt x="221258" y="4352"/>
                </a:lnTo>
                <a:lnTo>
                  <a:pt x="269748" y="0"/>
                </a:lnTo>
                <a:lnTo>
                  <a:pt x="318237" y="4352"/>
                </a:lnTo>
                <a:lnTo>
                  <a:pt x="363874" y="16900"/>
                </a:lnTo>
                <a:lnTo>
                  <a:pt x="405897" y="36880"/>
                </a:lnTo>
                <a:lnTo>
                  <a:pt x="443545" y="63531"/>
                </a:lnTo>
                <a:lnTo>
                  <a:pt x="476056" y="96088"/>
                </a:lnTo>
                <a:lnTo>
                  <a:pt x="502668" y="133790"/>
                </a:lnTo>
                <a:lnTo>
                  <a:pt x="522620" y="175872"/>
                </a:lnTo>
                <a:lnTo>
                  <a:pt x="535150" y="221573"/>
                </a:lnTo>
                <a:lnTo>
                  <a:pt x="539496" y="270128"/>
                </a:lnTo>
                <a:lnTo>
                  <a:pt x="535150" y="318684"/>
                </a:lnTo>
                <a:lnTo>
                  <a:pt x="522620" y="364385"/>
                </a:lnTo>
                <a:lnTo>
                  <a:pt x="502668" y="406467"/>
                </a:lnTo>
                <a:lnTo>
                  <a:pt x="476056" y="444169"/>
                </a:lnTo>
                <a:lnTo>
                  <a:pt x="443545" y="476726"/>
                </a:lnTo>
                <a:lnTo>
                  <a:pt x="405897" y="503377"/>
                </a:lnTo>
                <a:lnTo>
                  <a:pt x="363874" y="523357"/>
                </a:lnTo>
                <a:lnTo>
                  <a:pt x="318237" y="535905"/>
                </a:lnTo>
                <a:lnTo>
                  <a:pt x="269748" y="540257"/>
                </a:lnTo>
                <a:lnTo>
                  <a:pt x="221258" y="535905"/>
                </a:lnTo>
                <a:lnTo>
                  <a:pt x="175621" y="523357"/>
                </a:lnTo>
                <a:lnTo>
                  <a:pt x="133598" y="503377"/>
                </a:lnTo>
                <a:lnTo>
                  <a:pt x="95950" y="476726"/>
                </a:lnTo>
                <a:lnTo>
                  <a:pt x="63439" y="444169"/>
                </a:lnTo>
                <a:lnTo>
                  <a:pt x="36827" y="406467"/>
                </a:lnTo>
                <a:lnTo>
                  <a:pt x="16875" y="364385"/>
                </a:lnTo>
                <a:lnTo>
                  <a:pt x="4345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/>
          <p:nvPr/>
        </p:nvSpPr>
        <p:spPr>
          <a:xfrm>
            <a:off x="8689125" y="5719692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5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7856601" y="5580507"/>
            <a:ext cx="539750" cy="540385"/>
          </a:xfrm>
          <a:custGeom>
            <a:avLst/>
            <a:gdLst/>
            <a:ahLst/>
            <a:cxnLst/>
            <a:rect l="l" t="t" r="r" b="b"/>
            <a:pathLst>
              <a:path w="539750" h="540385">
                <a:moveTo>
                  <a:pt x="0" y="270128"/>
                </a:moveTo>
                <a:lnTo>
                  <a:pt x="4345" y="221573"/>
                </a:lnTo>
                <a:lnTo>
                  <a:pt x="16875" y="175872"/>
                </a:lnTo>
                <a:lnTo>
                  <a:pt x="36827" y="133790"/>
                </a:lnTo>
                <a:lnTo>
                  <a:pt x="63439" y="96088"/>
                </a:lnTo>
                <a:lnTo>
                  <a:pt x="95950" y="63531"/>
                </a:lnTo>
                <a:lnTo>
                  <a:pt x="133598" y="36880"/>
                </a:lnTo>
                <a:lnTo>
                  <a:pt x="175621" y="16900"/>
                </a:lnTo>
                <a:lnTo>
                  <a:pt x="221258" y="4352"/>
                </a:lnTo>
                <a:lnTo>
                  <a:pt x="269748" y="0"/>
                </a:lnTo>
                <a:lnTo>
                  <a:pt x="318237" y="4352"/>
                </a:lnTo>
                <a:lnTo>
                  <a:pt x="363874" y="16900"/>
                </a:lnTo>
                <a:lnTo>
                  <a:pt x="405897" y="36880"/>
                </a:lnTo>
                <a:lnTo>
                  <a:pt x="443545" y="63531"/>
                </a:lnTo>
                <a:lnTo>
                  <a:pt x="476056" y="96088"/>
                </a:lnTo>
                <a:lnTo>
                  <a:pt x="502668" y="133790"/>
                </a:lnTo>
                <a:lnTo>
                  <a:pt x="522620" y="175872"/>
                </a:lnTo>
                <a:lnTo>
                  <a:pt x="535150" y="221573"/>
                </a:lnTo>
                <a:lnTo>
                  <a:pt x="539496" y="270128"/>
                </a:lnTo>
                <a:lnTo>
                  <a:pt x="535150" y="318684"/>
                </a:lnTo>
                <a:lnTo>
                  <a:pt x="522620" y="364385"/>
                </a:lnTo>
                <a:lnTo>
                  <a:pt x="502668" y="406467"/>
                </a:lnTo>
                <a:lnTo>
                  <a:pt x="476056" y="444169"/>
                </a:lnTo>
                <a:lnTo>
                  <a:pt x="443545" y="476726"/>
                </a:lnTo>
                <a:lnTo>
                  <a:pt x="405897" y="503377"/>
                </a:lnTo>
                <a:lnTo>
                  <a:pt x="363874" y="523357"/>
                </a:lnTo>
                <a:lnTo>
                  <a:pt x="318237" y="535905"/>
                </a:lnTo>
                <a:lnTo>
                  <a:pt x="269748" y="540257"/>
                </a:lnTo>
                <a:lnTo>
                  <a:pt x="221258" y="535905"/>
                </a:lnTo>
                <a:lnTo>
                  <a:pt x="175621" y="523357"/>
                </a:lnTo>
                <a:lnTo>
                  <a:pt x="133598" y="503377"/>
                </a:lnTo>
                <a:lnTo>
                  <a:pt x="95950" y="476726"/>
                </a:lnTo>
                <a:lnTo>
                  <a:pt x="63439" y="444169"/>
                </a:lnTo>
                <a:lnTo>
                  <a:pt x="36827" y="406467"/>
                </a:lnTo>
                <a:lnTo>
                  <a:pt x="16875" y="364385"/>
                </a:lnTo>
                <a:lnTo>
                  <a:pt x="4345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 txBox="1"/>
          <p:nvPr/>
        </p:nvSpPr>
        <p:spPr>
          <a:xfrm>
            <a:off x="8023233" y="5719692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4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54" name="object 54"/>
          <p:cNvGrpSpPr/>
          <p:nvPr/>
        </p:nvGrpSpPr>
        <p:grpSpPr>
          <a:xfrm>
            <a:off x="5387334" y="3769042"/>
            <a:ext cx="3405504" cy="1812289"/>
            <a:chOff x="5387334" y="3769042"/>
            <a:chExt cx="3405504" cy="1812289"/>
          </a:xfrm>
        </p:grpSpPr>
        <p:sp>
          <p:nvSpPr>
            <p:cNvPr id="55" name="object 55"/>
            <p:cNvSpPr/>
            <p:nvPr/>
          </p:nvSpPr>
          <p:spPr>
            <a:xfrm>
              <a:off x="5454243" y="3783329"/>
              <a:ext cx="827405" cy="309880"/>
            </a:xfrm>
            <a:custGeom>
              <a:avLst/>
              <a:gdLst/>
              <a:ahLst/>
              <a:cxnLst/>
              <a:rect l="l" t="t" r="r" b="b"/>
              <a:pathLst>
                <a:path w="827404" h="309879">
                  <a:moveTo>
                    <a:pt x="827379" y="0"/>
                  </a:moveTo>
                  <a:lnTo>
                    <a:pt x="0" y="309460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5387334" y="4047632"/>
              <a:ext cx="95885" cy="80645"/>
            </a:xfrm>
            <a:custGeom>
              <a:avLst/>
              <a:gdLst/>
              <a:ahLst/>
              <a:cxnLst/>
              <a:rect l="l" t="t" r="r" b="b"/>
              <a:pathLst>
                <a:path w="95885" h="80645">
                  <a:moveTo>
                    <a:pt x="65277" y="0"/>
                  </a:moveTo>
                  <a:lnTo>
                    <a:pt x="0" y="70180"/>
                  </a:lnTo>
                  <a:lnTo>
                    <a:pt x="95313" y="80289"/>
                  </a:lnTo>
                  <a:lnTo>
                    <a:pt x="65277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6943731" y="5399531"/>
              <a:ext cx="218440" cy="142240"/>
            </a:xfrm>
            <a:custGeom>
              <a:avLst/>
              <a:gdLst/>
              <a:ahLst/>
              <a:cxnLst/>
              <a:rect l="l" t="t" r="r" b="b"/>
              <a:pathLst>
                <a:path w="218440" h="142239">
                  <a:moveTo>
                    <a:pt x="217970" y="0"/>
                  </a:moveTo>
                  <a:lnTo>
                    <a:pt x="0" y="14224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6883909" y="5498062"/>
              <a:ext cx="95250" cy="83185"/>
            </a:xfrm>
            <a:custGeom>
              <a:avLst/>
              <a:gdLst/>
              <a:ahLst/>
              <a:cxnLst/>
              <a:rect l="l" t="t" r="r" b="b"/>
              <a:pathLst>
                <a:path w="95250" h="83185">
                  <a:moveTo>
                    <a:pt x="48361" y="0"/>
                  </a:moveTo>
                  <a:lnTo>
                    <a:pt x="0" y="82740"/>
                  </a:lnTo>
                  <a:lnTo>
                    <a:pt x="95211" y="71793"/>
                  </a:lnTo>
                  <a:lnTo>
                    <a:pt x="4836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7162037" y="5399531"/>
              <a:ext cx="278130" cy="147955"/>
            </a:xfrm>
            <a:custGeom>
              <a:avLst/>
              <a:gdLst/>
              <a:ahLst/>
              <a:cxnLst/>
              <a:rect l="l" t="t" r="r" b="b"/>
              <a:pathLst>
                <a:path w="278129" h="147954">
                  <a:moveTo>
                    <a:pt x="0" y="0"/>
                  </a:moveTo>
                  <a:lnTo>
                    <a:pt x="277939" y="14773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7407231" y="5502719"/>
              <a:ext cx="95885" cy="78105"/>
            </a:xfrm>
            <a:custGeom>
              <a:avLst/>
              <a:gdLst/>
              <a:ahLst/>
              <a:cxnLst/>
              <a:rect l="l" t="t" r="r" b="b"/>
              <a:pathLst>
                <a:path w="95884" h="78104">
                  <a:moveTo>
                    <a:pt x="40246" y="0"/>
                  </a:moveTo>
                  <a:lnTo>
                    <a:pt x="0" y="75692"/>
                  </a:lnTo>
                  <a:lnTo>
                    <a:pt x="95821" y="78092"/>
                  </a:lnTo>
                  <a:lnTo>
                    <a:pt x="4024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187782" y="5399531"/>
              <a:ext cx="251460" cy="146050"/>
            </a:xfrm>
            <a:custGeom>
              <a:avLst/>
              <a:gdLst/>
              <a:ahLst/>
              <a:cxnLst/>
              <a:rect l="l" t="t" r="r" b="b"/>
              <a:pathLst>
                <a:path w="251459" h="146050">
                  <a:moveTo>
                    <a:pt x="251002" y="0"/>
                  </a:moveTo>
                  <a:lnTo>
                    <a:pt x="0" y="145453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8125964" y="5500738"/>
              <a:ext cx="95885" cy="80645"/>
            </a:xfrm>
            <a:custGeom>
              <a:avLst/>
              <a:gdLst/>
              <a:ahLst/>
              <a:cxnLst/>
              <a:rect l="l" t="t" r="r" b="b"/>
              <a:pathLst>
                <a:path w="95884" h="80645">
                  <a:moveTo>
                    <a:pt x="52679" y="0"/>
                  </a:moveTo>
                  <a:lnTo>
                    <a:pt x="0" y="80073"/>
                  </a:lnTo>
                  <a:lnTo>
                    <a:pt x="95669" y="74167"/>
                  </a:lnTo>
                  <a:lnTo>
                    <a:pt x="5267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8439149" y="5399531"/>
              <a:ext cx="289560" cy="149225"/>
            </a:xfrm>
            <a:custGeom>
              <a:avLst/>
              <a:gdLst/>
              <a:ahLst/>
              <a:cxnLst/>
              <a:rect l="l" t="t" r="r" b="b"/>
              <a:pathLst>
                <a:path w="289559" h="149225">
                  <a:moveTo>
                    <a:pt x="0" y="0"/>
                  </a:moveTo>
                  <a:lnTo>
                    <a:pt x="289521" y="148653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8696389" y="5503520"/>
              <a:ext cx="95885" cy="77470"/>
            </a:xfrm>
            <a:custGeom>
              <a:avLst/>
              <a:gdLst/>
              <a:ahLst/>
              <a:cxnLst/>
              <a:rect l="l" t="t" r="r" b="b"/>
              <a:pathLst>
                <a:path w="95884" h="77470">
                  <a:moveTo>
                    <a:pt x="39154" y="0"/>
                  </a:moveTo>
                  <a:lnTo>
                    <a:pt x="0" y="76263"/>
                  </a:lnTo>
                  <a:lnTo>
                    <a:pt x="95834" y="77292"/>
                  </a:lnTo>
                  <a:lnTo>
                    <a:pt x="39154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6662927" y="3783329"/>
              <a:ext cx="864869" cy="310515"/>
            </a:xfrm>
            <a:custGeom>
              <a:avLst/>
              <a:gdLst/>
              <a:ahLst/>
              <a:cxnLst/>
              <a:rect l="l" t="t" r="r" b="b"/>
              <a:pathLst>
                <a:path w="864870" h="310514">
                  <a:moveTo>
                    <a:pt x="0" y="0"/>
                  </a:moveTo>
                  <a:lnTo>
                    <a:pt x="864501" y="31034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7499494" y="4048503"/>
              <a:ext cx="95250" cy="81280"/>
            </a:xfrm>
            <a:custGeom>
              <a:avLst/>
              <a:gdLst/>
              <a:ahLst/>
              <a:cxnLst/>
              <a:rect l="l" t="t" r="r" b="b"/>
              <a:pathLst>
                <a:path w="95250" h="81279">
                  <a:moveTo>
                    <a:pt x="28968" y="0"/>
                  </a:moveTo>
                  <a:lnTo>
                    <a:pt x="0" y="80683"/>
                  </a:lnTo>
                  <a:lnTo>
                    <a:pt x="95161" y="69303"/>
                  </a:lnTo>
                  <a:lnTo>
                    <a:pt x="2896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339090" y="3344417"/>
            <a:ext cx="3794760" cy="15697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376555" indent="-285750">
              <a:lnSpc>
                <a:spcPct val="100000"/>
              </a:lnSpc>
              <a:spcBef>
                <a:spcPts val="260"/>
              </a:spcBef>
              <a:buFont typeface="Arial"/>
              <a:buChar char="•"/>
              <a:tabLst>
                <a:tab pos="376555" algn="l"/>
                <a:tab pos="377190" algn="l"/>
              </a:tabLst>
            </a:pPr>
            <a:r>
              <a:rPr dirty="0" sz="1600" spc="-15">
                <a:latin typeface="Calibri"/>
                <a:cs typeface="Calibri"/>
              </a:rPr>
              <a:t>Introduzco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raíz</a:t>
            </a:r>
            <a:r>
              <a:rPr dirty="0" sz="1600">
                <a:latin typeface="Calibri"/>
                <a:cs typeface="Calibri"/>
              </a:rPr>
              <a:t> 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-10">
                <a:latin typeface="Calibri"/>
                <a:cs typeface="Calibri"/>
              </a:rPr>
              <a:t> cola</a:t>
            </a:r>
            <a:endParaRPr sz="1600">
              <a:latin typeface="Calibri"/>
              <a:cs typeface="Calibri"/>
            </a:endParaRPr>
          </a:p>
          <a:p>
            <a:pPr marL="376555" indent="-285750">
              <a:lnSpc>
                <a:spcPct val="100000"/>
              </a:lnSpc>
              <a:buFont typeface="Arial"/>
              <a:buChar char="•"/>
              <a:tabLst>
                <a:tab pos="376555" algn="l"/>
                <a:tab pos="377190" algn="l"/>
              </a:tabLst>
            </a:pPr>
            <a:r>
              <a:rPr dirty="0" sz="1600" spc="-10">
                <a:latin typeface="Calibri"/>
                <a:cs typeface="Calibri"/>
              </a:rPr>
              <a:t>Mientras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cola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esté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vacía:</a:t>
            </a:r>
            <a:endParaRPr sz="1600">
              <a:latin typeface="Calibri"/>
              <a:cs typeface="Calibri"/>
            </a:endParaRPr>
          </a:p>
          <a:p>
            <a:pPr lvl="1" marL="834390" indent="-287020">
              <a:lnSpc>
                <a:spcPct val="100000"/>
              </a:lnSpc>
              <a:buFont typeface="Arial"/>
              <a:buChar char="•"/>
              <a:tabLst>
                <a:tab pos="834390" algn="l"/>
                <a:tab pos="835025" algn="l"/>
              </a:tabLst>
            </a:pPr>
            <a:r>
              <a:rPr dirty="0" sz="1600" spc="-5">
                <a:latin typeface="Calibri"/>
                <a:cs typeface="Calibri"/>
              </a:rPr>
              <a:t>Saco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elemento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cola</a:t>
            </a:r>
            <a:endParaRPr sz="1600">
              <a:latin typeface="Calibri"/>
              <a:cs typeface="Calibri"/>
            </a:endParaRPr>
          </a:p>
          <a:p>
            <a:pPr lvl="1" marL="834390" indent="-287020">
              <a:lnSpc>
                <a:spcPct val="100000"/>
              </a:lnSpc>
              <a:buFont typeface="Arial"/>
              <a:buChar char="•"/>
              <a:tabLst>
                <a:tab pos="834390" algn="l"/>
                <a:tab pos="835025" algn="l"/>
              </a:tabLst>
            </a:pPr>
            <a:r>
              <a:rPr dirty="0" sz="1600" spc="-15">
                <a:latin typeface="Calibri"/>
                <a:cs typeface="Calibri"/>
              </a:rPr>
              <a:t>Evalúo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nodo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sacado</a:t>
            </a:r>
            <a:endParaRPr sz="1600">
              <a:latin typeface="Calibri"/>
              <a:cs typeface="Calibri"/>
            </a:endParaRPr>
          </a:p>
          <a:p>
            <a:pPr lvl="1" marL="834390" indent="-287020">
              <a:lnSpc>
                <a:spcPct val="100000"/>
              </a:lnSpc>
              <a:buFont typeface="Arial"/>
              <a:buChar char="•"/>
              <a:tabLst>
                <a:tab pos="834390" algn="l"/>
                <a:tab pos="835025" algn="l"/>
              </a:tabLst>
            </a:pPr>
            <a:r>
              <a:rPr dirty="0" sz="1600" spc="-15">
                <a:latin typeface="Calibri"/>
                <a:cs typeface="Calibri"/>
              </a:rPr>
              <a:t>Introduzco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en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cola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hijo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izquierda</a:t>
            </a:r>
            <a:endParaRPr sz="1600">
              <a:latin typeface="Calibri"/>
              <a:cs typeface="Calibri"/>
            </a:endParaRPr>
          </a:p>
          <a:p>
            <a:pPr lvl="1" marL="834390" indent="-287020">
              <a:lnSpc>
                <a:spcPct val="100000"/>
              </a:lnSpc>
              <a:buFont typeface="Arial"/>
              <a:buChar char="•"/>
              <a:tabLst>
                <a:tab pos="834390" algn="l"/>
                <a:tab pos="835025" algn="l"/>
              </a:tabLst>
            </a:pPr>
            <a:r>
              <a:rPr dirty="0" sz="1600" spc="-15">
                <a:latin typeface="Calibri"/>
                <a:cs typeface="Calibri"/>
              </a:rPr>
              <a:t>Introduzco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en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cola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hijo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derecha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9" name="object 6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34</a:t>
            </a:r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04063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Á</a:t>
            </a:r>
            <a:r>
              <a:rPr dirty="0" spc="-75"/>
              <a:t>r</a:t>
            </a:r>
            <a:r>
              <a:rPr dirty="0" spc="-95"/>
              <a:t>b</a:t>
            </a:r>
            <a:r>
              <a:rPr dirty="0" spc="-100"/>
              <a:t>o</a:t>
            </a:r>
            <a:r>
              <a:rPr dirty="0" spc="-70"/>
              <a:t>l</a:t>
            </a:r>
            <a:r>
              <a:rPr dirty="0" spc="-100"/>
              <a:t>e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145"/>
              <a:t>r</a:t>
            </a:r>
            <a:r>
              <a:rPr dirty="0" spc="-95"/>
              <a:t>e</a:t>
            </a:r>
            <a:r>
              <a:rPr dirty="0" spc="-135"/>
              <a:t>c</a:t>
            </a:r>
            <a:r>
              <a:rPr dirty="0" spc="-95"/>
              <a:t>o</a:t>
            </a:r>
            <a:r>
              <a:rPr dirty="0" spc="-85"/>
              <a:t>rr</a:t>
            </a:r>
            <a:r>
              <a:rPr dirty="0" spc="-7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9175" cy="253936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-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profundidad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algn="just" lvl="1" marL="560705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recorre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primero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raíz,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luego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recorren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demás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nodos</a:t>
            </a:r>
            <a:r>
              <a:rPr dirty="0" sz="1600" spc="3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forma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recurrente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camino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concreto.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ya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quedan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más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nodos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visitar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dicho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camino, regresa,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modo que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repite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mismo proceso con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cada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uno 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hermanos del nodo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ya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procesado</a:t>
            </a:r>
            <a:endParaRPr sz="1600">
              <a:latin typeface="Calibri"/>
              <a:cs typeface="Calibri"/>
            </a:endParaRPr>
          </a:p>
          <a:p>
            <a:pPr algn="just" lvl="1" marL="561340" indent="-183515">
              <a:lnSpc>
                <a:spcPct val="100000"/>
              </a:lnSpc>
              <a:spcBef>
                <a:spcPts val="37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Existen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varios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recorridos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según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orden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análisis:</a:t>
            </a:r>
            <a:endParaRPr sz="1600">
              <a:latin typeface="Calibri"/>
              <a:cs typeface="Calibri"/>
            </a:endParaRPr>
          </a:p>
          <a:p>
            <a:pPr lvl="2" marL="1111250" indent="-22923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1111250" algn="l"/>
                <a:tab pos="111188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Pre-Orden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(actual,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izquierda,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derecha)</a:t>
            </a:r>
            <a:endParaRPr sz="1600">
              <a:latin typeface="Calibri"/>
              <a:cs typeface="Calibri"/>
            </a:endParaRPr>
          </a:p>
          <a:p>
            <a:pPr lvl="2" marL="1111250" indent="-22923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1111250" algn="l"/>
                <a:tab pos="111188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Post-Orden (izquierda,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derecha,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actual)</a:t>
            </a:r>
            <a:endParaRPr sz="1600">
              <a:latin typeface="Calibri"/>
              <a:cs typeface="Calibri"/>
            </a:endParaRPr>
          </a:p>
          <a:p>
            <a:pPr lvl="2" marL="1111250" indent="-22923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1111250" algn="l"/>
                <a:tab pos="111188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In-Orden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(izquierda,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actual,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derecha)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35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21246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45"/>
              <a:t>6.</a:t>
            </a:r>
            <a:r>
              <a:rPr dirty="0" spc="-225"/>
              <a:t> </a:t>
            </a:r>
            <a:r>
              <a:rPr dirty="0" spc="-90"/>
              <a:t>Bibliografía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9" y="2284137"/>
            <a:ext cx="5318760" cy="8788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2700" marR="5080">
              <a:lnSpc>
                <a:spcPts val="2160"/>
              </a:lnSpc>
              <a:spcBef>
                <a:spcPts val="370"/>
              </a:spcBef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Programming: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Principles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and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Practice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Using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C++.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Bjarne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Stroustrup.Addison-Wesley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ISBN 978-0321-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992789.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May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2014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0006" y="4641691"/>
            <a:ext cx="5318760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2700" marR="5080" indent="-635">
              <a:lnSpc>
                <a:spcPts val="2160"/>
              </a:lnSpc>
              <a:spcBef>
                <a:spcPts val="370"/>
              </a:spcBef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The</a:t>
            </a:r>
            <a:r>
              <a:rPr dirty="0" sz="2000" spc="3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C++</a:t>
            </a:r>
            <a:r>
              <a:rPr dirty="0" sz="2000" spc="3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Programming</a:t>
            </a:r>
            <a:r>
              <a:rPr dirty="0" sz="2000" spc="3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Language.</a:t>
            </a:r>
            <a:r>
              <a:rPr dirty="0" sz="2000" spc="3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Addison-Wesley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ISBN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978-0321563842.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May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2013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638543" y="1822704"/>
            <a:ext cx="1734311" cy="2119121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638543" y="4026408"/>
            <a:ext cx="1728215" cy="2167127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5557622" y="6582023"/>
            <a:ext cx="74485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PRESENTACIÓN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04063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Á</a:t>
            </a:r>
            <a:r>
              <a:rPr dirty="0" spc="-75"/>
              <a:t>r</a:t>
            </a:r>
            <a:r>
              <a:rPr dirty="0" spc="-95"/>
              <a:t>b</a:t>
            </a:r>
            <a:r>
              <a:rPr dirty="0" spc="-100"/>
              <a:t>o</a:t>
            </a:r>
            <a:r>
              <a:rPr dirty="0" spc="-70"/>
              <a:t>l</a:t>
            </a:r>
            <a:r>
              <a:rPr dirty="0" spc="-100"/>
              <a:t>e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145"/>
              <a:t>r</a:t>
            </a:r>
            <a:r>
              <a:rPr dirty="0" spc="-95"/>
              <a:t>e</a:t>
            </a:r>
            <a:r>
              <a:rPr dirty="0" spc="-135"/>
              <a:t>c</a:t>
            </a:r>
            <a:r>
              <a:rPr dirty="0" spc="-95"/>
              <a:t>o</a:t>
            </a:r>
            <a:r>
              <a:rPr dirty="0" spc="-85"/>
              <a:t>rr</a:t>
            </a:r>
            <a:r>
              <a:rPr dirty="0" spc="-7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7" y="1768601"/>
            <a:ext cx="7367270" cy="912494"/>
          </a:xfrm>
          <a:prstGeom prst="rect">
            <a:avLst/>
          </a:prstGeom>
        </p:spPr>
        <p:txBody>
          <a:bodyPr wrap="square" lIns="0" tIns="7810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profundidad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Wingdings"/>
                <a:cs typeface="Wingdings"/>
              </a:rPr>
              <a:t></a:t>
            </a:r>
            <a:r>
              <a:rPr dirty="0" sz="2000" spc="-50">
                <a:solidFill>
                  <a:srgbClr val="3E3E3E"/>
                </a:solidFill>
                <a:latin typeface="Times New Roman"/>
                <a:cs typeface="Times New Roman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Pre-Orden:</a:t>
            </a:r>
            <a:endParaRPr sz="2000">
              <a:latin typeface="Calibri"/>
              <a:cs typeface="Calibri"/>
            </a:endParaRPr>
          </a:p>
          <a:p>
            <a:pPr lvl="1" marL="560705" marR="5080" indent="-182880">
              <a:lnSpc>
                <a:spcPts val="1730"/>
              </a:lnSpc>
              <a:spcBef>
                <a:spcPts val="63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recorrido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inicia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Raíz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luego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recorre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pre-orden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unos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sub-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árboles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izquierda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derecha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77188" y="2951191"/>
            <a:ext cx="2672715" cy="912494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Evalúo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nodo actual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Evalúo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hijo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subárbol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izquierda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Evalúo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hijo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subárbol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derecha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4909184" y="3668648"/>
            <a:ext cx="539750" cy="540385"/>
          </a:xfrm>
          <a:custGeom>
            <a:avLst/>
            <a:gdLst/>
            <a:ahLst/>
            <a:cxnLst/>
            <a:rect l="l" t="t" r="r" b="b"/>
            <a:pathLst>
              <a:path w="539750" h="540385">
                <a:moveTo>
                  <a:pt x="0" y="270128"/>
                </a:moveTo>
                <a:lnTo>
                  <a:pt x="4345" y="221573"/>
                </a:lnTo>
                <a:lnTo>
                  <a:pt x="16875" y="175872"/>
                </a:lnTo>
                <a:lnTo>
                  <a:pt x="36827" y="133790"/>
                </a:lnTo>
                <a:lnTo>
                  <a:pt x="63439" y="96088"/>
                </a:lnTo>
                <a:lnTo>
                  <a:pt x="95950" y="63531"/>
                </a:lnTo>
                <a:lnTo>
                  <a:pt x="133598" y="36880"/>
                </a:lnTo>
                <a:lnTo>
                  <a:pt x="175621" y="16900"/>
                </a:lnTo>
                <a:lnTo>
                  <a:pt x="221258" y="4352"/>
                </a:lnTo>
                <a:lnTo>
                  <a:pt x="269748" y="0"/>
                </a:lnTo>
                <a:lnTo>
                  <a:pt x="318237" y="4352"/>
                </a:lnTo>
                <a:lnTo>
                  <a:pt x="363874" y="16900"/>
                </a:lnTo>
                <a:lnTo>
                  <a:pt x="405897" y="36880"/>
                </a:lnTo>
                <a:lnTo>
                  <a:pt x="443545" y="63531"/>
                </a:lnTo>
                <a:lnTo>
                  <a:pt x="476056" y="96088"/>
                </a:lnTo>
                <a:lnTo>
                  <a:pt x="502668" y="133790"/>
                </a:lnTo>
                <a:lnTo>
                  <a:pt x="522620" y="175872"/>
                </a:lnTo>
                <a:lnTo>
                  <a:pt x="535150" y="221573"/>
                </a:lnTo>
                <a:lnTo>
                  <a:pt x="539496" y="270128"/>
                </a:lnTo>
                <a:lnTo>
                  <a:pt x="535150" y="318684"/>
                </a:lnTo>
                <a:lnTo>
                  <a:pt x="522620" y="364385"/>
                </a:lnTo>
                <a:lnTo>
                  <a:pt x="502668" y="406467"/>
                </a:lnTo>
                <a:lnTo>
                  <a:pt x="476056" y="444169"/>
                </a:lnTo>
                <a:lnTo>
                  <a:pt x="443545" y="476726"/>
                </a:lnTo>
                <a:lnTo>
                  <a:pt x="405897" y="503377"/>
                </a:lnTo>
                <a:lnTo>
                  <a:pt x="363874" y="523357"/>
                </a:lnTo>
                <a:lnTo>
                  <a:pt x="318237" y="535905"/>
                </a:lnTo>
                <a:lnTo>
                  <a:pt x="269748" y="540257"/>
                </a:lnTo>
                <a:lnTo>
                  <a:pt x="221258" y="535905"/>
                </a:lnTo>
                <a:lnTo>
                  <a:pt x="175621" y="523357"/>
                </a:lnTo>
                <a:lnTo>
                  <a:pt x="133598" y="503377"/>
                </a:lnTo>
                <a:lnTo>
                  <a:pt x="95950" y="476726"/>
                </a:lnTo>
                <a:lnTo>
                  <a:pt x="63439" y="444169"/>
                </a:lnTo>
                <a:lnTo>
                  <a:pt x="36827" y="406467"/>
                </a:lnTo>
                <a:lnTo>
                  <a:pt x="16875" y="364385"/>
                </a:lnTo>
                <a:lnTo>
                  <a:pt x="4345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5120659" y="3807433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2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562219" y="4489322"/>
            <a:ext cx="539750" cy="540385"/>
          </a:xfrm>
          <a:custGeom>
            <a:avLst/>
            <a:gdLst/>
            <a:ahLst/>
            <a:cxnLst/>
            <a:rect l="l" t="t" r="r" b="b"/>
            <a:pathLst>
              <a:path w="539750" h="540385">
                <a:moveTo>
                  <a:pt x="0" y="270128"/>
                </a:moveTo>
                <a:lnTo>
                  <a:pt x="4345" y="221573"/>
                </a:lnTo>
                <a:lnTo>
                  <a:pt x="16875" y="175872"/>
                </a:lnTo>
                <a:lnTo>
                  <a:pt x="36827" y="133790"/>
                </a:lnTo>
                <a:lnTo>
                  <a:pt x="63439" y="96088"/>
                </a:lnTo>
                <a:lnTo>
                  <a:pt x="95950" y="63531"/>
                </a:lnTo>
                <a:lnTo>
                  <a:pt x="133598" y="36880"/>
                </a:lnTo>
                <a:lnTo>
                  <a:pt x="175621" y="16900"/>
                </a:lnTo>
                <a:lnTo>
                  <a:pt x="221258" y="4352"/>
                </a:lnTo>
                <a:lnTo>
                  <a:pt x="269748" y="0"/>
                </a:lnTo>
                <a:lnTo>
                  <a:pt x="318237" y="4352"/>
                </a:lnTo>
                <a:lnTo>
                  <a:pt x="363874" y="16900"/>
                </a:lnTo>
                <a:lnTo>
                  <a:pt x="405897" y="36880"/>
                </a:lnTo>
                <a:lnTo>
                  <a:pt x="443545" y="63531"/>
                </a:lnTo>
                <a:lnTo>
                  <a:pt x="476056" y="96088"/>
                </a:lnTo>
                <a:lnTo>
                  <a:pt x="502668" y="133790"/>
                </a:lnTo>
                <a:lnTo>
                  <a:pt x="522620" y="175872"/>
                </a:lnTo>
                <a:lnTo>
                  <a:pt x="535150" y="221573"/>
                </a:lnTo>
                <a:lnTo>
                  <a:pt x="539496" y="270128"/>
                </a:lnTo>
                <a:lnTo>
                  <a:pt x="535150" y="318684"/>
                </a:lnTo>
                <a:lnTo>
                  <a:pt x="522620" y="364385"/>
                </a:lnTo>
                <a:lnTo>
                  <a:pt x="502668" y="406467"/>
                </a:lnTo>
                <a:lnTo>
                  <a:pt x="476056" y="444169"/>
                </a:lnTo>
                <a:lnTo>
                  <a:pt x="443545" y="476726"/>
                </a:lnTo>
                <a:lnTo>
                  <a:pt x="405897" y="503377"/>
                </a:lnTo>
                <a:lnTo>
                  <a:pt x="363874" y="523357"/>
                </a:lnTo>
                <a:lnTo>
                  <a:pt x="318237" y="535905"/>
                </a:lnTo>
                <a:lnTo>
                  <a:pt x="269748" y="540257"/>
                </a:lnTo>
                <a:lnTo>
                  <a:pt x="221258" y="535905"/>
                </a:lnTo>
                <a:lnTo>
                  <a:pt x="175621" y="523357"/>
                </a:lnTo>
                <a:lnTo>
                  <a:pt x="133598" y="503377"/>
                </a:lnTo>
                <a:lnTo>
                  <a:pt x="95950" y="476726"/>
                </a:lnTo>
                <a:lnTo>
                  <a:pt x="63439" y="444169"/>
                </a:lnTo>
                <a:lnTo>
                  <a:pt x="36827" y="406467"/>
                </a:lnTo>
                <a:lnTo>
                  <a:pt x="16875" y="364385"/>
                </a:lnTo>
                <a:lnTo>
                  <a:pt x="4345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5773705" y="4628108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6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285107" y="4489322"/>
            <a:ext cx="540385" cy="540385"/>
          </a:xfrm>
          <a:custGeom>
            <a:avLst/>
            <a:gdLst/>
            <a:ahLst/>
            <a:cxnLst/>
            <a:rect l="l" t="t" r="r" b="b"/>
            <a:pathLst>
              <a:path w="540385" h="540385">
                <a:moveTo>
                  <a:pt x="0" y="270128"/>
                </a:moveTo>
                <a:lnTo>
                  <a:pt x="4352" y="221573"/>
                </a:lnTo>
                <a:lnTo>
                  <a:pt x="16900" y="175872"/>
                </a:lnTo>
                <a:lnTo>
                  <a:pt x="36880" y="133790"/>
                </a:lnTo>
                <a:lnTo>
                  <a:pt x="63531" y="96088"/>
                </a:lnTo>
                <a:lnTo>
                  <a:pt x="96088" y="63531"/>
                </a:lnTo>
                <a:lnTo>
                  <a:pt x="133790" y="36880"/>
                </a:lnTo>
                <a:lnTo>
                  <a:pt x="175872" y="16900"/>
                </a:lnTo>
                <a:lnTo>
                  <a:pt x="221573" y="4352"/>
                </a:lnTo>
                <a:lnTo>
                  <a:pt x="270129" y="0"/>
                </a:lnTo>
                <a:lnTo>
                  <a:pt x="318684" y="4352"/>
                </a:lnTo>
                <a:lnTo>
                  <a:pt x="364385" y="16900"/>
                </a:lnTo>
                <a:lnTo>
                  <a:pt x="406467" y="36880"/>
                </a:lnTo>
                <a:lnTo>
                  <a:pt x="444169" y="63531"/>
                </a:lnTo>
                <a:lnTo>
                  <a:pt x="476726" y="96088"/>
                </a:lnTo>
                <a:lnTo>
                  <a:pt x="503377" y="133790"/>
                </a:lnTo>
                <a:lnTo>
                  <a:pt x="523357" y="175872"/>
                </a:lnTo>
                <a:lnTo>
                  <a:pt x="535905" y="221573"/>
                </a:lnTo>
                <a:lnTo>
                  <a:pt x="540258" y="270128"/>
                </a:lnTo>
                <a:lnTo>
                  <a:pt x="535905" y="318684"/>
                </a:lnTo>
                <a:lnTo>
                  <a:pt x="523357" y="364385"/>
                </a:lnTo>
                <a:lnTo>
                  <a:pt x="503377" y="406467"/>
                </a:lnTo>
                <a:lnTo>
                  <a:pt x="476726" y="444169"/>
                </a:lnTo>
                <a:lnTo>
                  <a:pt x="444169" y="476726"/>
                </a:lnTo>
                <a:lnTo>
                  <a:pt x="406467" y="503377"/>
                </a:lnTo>
                <a:lnTo>
                  <a:pt x="364385" y="523357"/>
                </a:lnTo>
                <a:lnTo>
                  <a:pt x="318684" y="535905"/>
                </a:lnTo>
                <a:lnTo>
                  <a:pt x="270129" y="540257"/>
                </a:lnTo>
                <a:lnTo>
                  <a:pt x="221573" y="535905"/>
                </a:lnTo>
                <a:lnTo>
                  <a:pt x="175872" y="523357"/>
                </a:lnTo>
                <a:lnTo>
                  <a:pt x="133790" y="503377"/>
                </a:lnTo>
                <a:lnTo>
                  <a:pt x="96088" y="476726"/>
                </a:lnTo>
                <a:lnTo>
                  <a:pt x="63531" y="444169"/>
                </a:lnTo>
                <a:lnTo>
                  <a:pt x="36880" y="406467"/>
                </a:lnTo>
                <a:lnTo>
                  <a:pt x="16900" y="364385"/>
                </a:lnTo>
                <a:lnTo>
                  <a:pt x="4352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4496800" y="4628108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3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4617783" y="4194238"/>
            <a:ext cx="1022985" cy="1564640"/>
            <a:chOff x="4617783" y="4194238"/>
            <a:chExt cx="1022985" cy="1564640"/>
          </a:xfrm>
        </p:grpSpPr>
        <p:sp>
          <p:nvSpPr>
            <p:cNvPr id="13" name="object 13"/>
            <p:cNvSpPr/>
            <p:nvPr/>
          </p:nvSpPr>
          <p:spPr>
            <a:xfrm>
              <a:off x="4800685" y="4208526"/>
              <a:ext cx="378460" cy="314325"/>
            </a:xfrm>
            <a:custGeom>
              <a:avLst/>
              <a:gdLst/>
              <a:ahLst/>
              <a:cxnLst/>
              <a:rect l="l" t="t" r="r" b="b"/>
              <a:pathLst>
                <a:path w="378460" h="314325">
                  <a:moveTo>
                    <a:pt x="377990" y="0"/>
                  </a:moveTo>
                  <a:lnTo>
                    <a:pt x="0" y="314096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4745738" y="4480528"/>
              <a:ext cx="93345" cy="88265"/>
            </a:xfrm>
            <a:custGeom>
              <a:avLst/>
              <a:gdLst/>
              <a:ahLst/>
              <a:cxnLst/>
              <a:rect l="l" t="t" r="r" b="b"/>
              <a:pathLst>
                <a:path w="93345" h="88264">
                  <a:moveTo>
                    <a:pt x="38531" y="0"/>
                  </a:moveTo>
                  <a:lnTo>
                    <a:pt x="0" y="87757"/>
                  </a:lnTo>
                  <a:lnTo>
                    <a:pt x="93319" y="65925"/>
                  </a:lnTo>
                  <a:lnTo>
                    <a:pt x="3853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5178552" y="4208526"/>
              <a:ext cx="405765" cy="316230"/>
            </a:xfrm>
            <a:custGeom>
              <a:avLst/>
              <a:gdLst/>
              <a:ahLst/>
              <a:cxnLst/>
              <a:rect l="l" t="t" r="r" b="b"/>
              <a:pathLst>
                <a:path w="405764" h="316229">
                  <a:moveTo>
                    <a:pt x="0" y="0"/>
                  </a:moveTo>
                  <a:lnTo>
                    <a:pt x="405752" y="315874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5546702" y="4481799"/>
              <a:ext cx="93980" cy="86995"/>
            </a:xfrm>
            <a:custGeom>
              <a:avLst/>
              <a:gdLst/>
              <a:ahLst/>
              <a:cxnLst/>
              <a:rect l="l" t="t" r="r" b="b"/>
              <a:pathLst>
                <a:path w="93979" h="86995">
                  <a:moveTo>
                    <a:pt x="52666" y="0"/>
                  </a:moveTo>
                  <a:lnTo>
                    <a:pt x="0" y="67640"/>
                  </a:lnTo>
                  <a:lnTo>
                    <a:pt x="93979" y="86487"/>
                  </a:lnTo>
                  <a:lnTo>
                    <a:pt x="5266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4625721" y="5210937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5" h="539750">
                  <a:moveTo>
                    <a:pt x="0" y="269747"/>
                  </a:moveTo>
                  <a:lnTo>
                    <a:pt x="4352" y="221258"/>
                  </a:lnTo>
                  <a:lnTo>
                    <a:pt x="16900" y="175621"/>
                  </a:lnTo>
                  <a:lnTo>
                    <a:pt x="36880" y="133598"/>
                  </a:lnTo>
                  <a:lnTo>
                    <a:pt x="63531" y="95950"/>
                  </a:lnTo>
                  <a:lnTo>
                    <a:pt x="96088" y="63439"/>
                  </a:lnTo>
                  <a:lnTo>
                    <a:pt x="133790" y="36827"/>
                  </a:lnTo>
                  <a:lnTo>
                    <a:pt x="175872" y="16875"/>
                  </a:lnTo>
                  <a:lnTo>
                    <a:pt x="221573" y="4345"/>
                  </a:lnTo>
                  <a:lnTo>
                    <a:pt x="270129" y="0"/>
                  </a:lnTo>
                  <a:lnTo>
                    <a:pt x="318684" y="4345"/>
                  </a:lnTo>
                  <a:lnTo>
                    <a:pt x="364385" y="16875"/>
                  </a:lnTo>
                  <a:lnTo>
                    <a:pt x="406467" y="36827"/>
                  </a:lnTo>
                  <a:lnTo>
                    <a:pt x="444169" y="63439"/>
                  </a:lnTo>
                  <a:lnTo>
                    <a:pt x="476726" y="95950"/>
                  </a:lnTo>
                  <a:lnTo>
                    <a:pt x="503377" y="133598"/>
                  </a:lnTo>
                  <a:lnTo>
                    <a:pt x="523357" y="175621"/>
                  </a:lnTo>
                  <a:lnTo>
                    <a:pt x="535905" y="221258"/>
                  </a:lnTo>
                  <a:lnTo>
                    <a:pt x="540258" y="269747"/>
                  </a:lnTo>
                  <a:lnTo>
                    <a:pt x="535905" y="318237"/>
                  </a:lnTo>
                  <a:lnTo>
                    <a:pt x="523357" y="363874"/>
                  </a:lnTo>
                  <a:lnTo>
                    <a:pt x="503377" y="405897"/>
                  </a:lnTo>
                  <a:lnTo>
                    <a:pt x="476726" y="443545"/>
                  </a:lnTo>
                  <a:lnTo>
                    <a:pt x="444169" y="476056"/>
                  </a:lnTo>
                  <a:lnTo>
                    <a:pt x="406467" y="502668"/>
                  </a:lnTo>
                  <a:lnTo>
                    <a:pt x="364385" y="522620"/>
                  </a:lnTo>
                  <a:lnTo>
                    <a:pt x="318684" y="535150"/>
                  </a:lnTo>
                  <a:lnTo>
                    <a:pt x="270129" y="539495"/>
                  </a:lnTo>
                  <a:lnTo>
                    <a:pt x="221573" y="535150"/>
                  </a:lnTo>
                  <a:lnTo>
                    <a:pt x="175872" y="522620"/>
                  </a:lnTo>
                  <a:lnTo>
                    <a:pt x="133790" y="502668"/>
                  </a:lnTo>
                  <a:lnTo>
                    <a:pt x="96088" y="476056"/>
                  </a:lnTo>
                  <a:lnTo>
                    <a:pt x="63531" y="443545"/>
                  </a:lnTo>
                  <a:lnTo>
                    <a:pt x="36880" y="405897"/>
                  </a:lnTo>
                  <a:lnTo>
                    <a:pt x="16900" y="363874"/>
                  </a:lnTo>
                  <a:lnTo>
                    <a:pt x="4352" y="318237"/>
                  </a:lnTo>
                  <a:lnTo>
                    <a:pt x="0" y="269747"/>
                  </a:lnTo>
                  <a:close/>
                </a:path>
              </a:pathLst>
            </a:custGeom>
            <a:ln w="15874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4837813" y="5349384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5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006977" y="5210936"/>
            <a:ext cx="540385" cy="539750"/>
          </a:xfrm>
          <a:custGeom>
            <a:avLst/>
            <a:gdLst/>
            <a:ahLst/>
            <a:cxnLst/>
            <a:rect l="l" t="t" r="r" b="b"/>
            <a:pathLst>
              <a:path w="540385" h="539750">
                <a:moveTo>
                  <a:pt x="0" y="269747"/>
                </a:moveTo>
                <a:lnTo>
                  <a:pt x="4352" y="221258"/>
                </a:lnTo>
                <a:lnTo>
                  <a:pt x="16900" y="175621"/>
                </a:lnTo>
                <a:lnTo>
                  <a:pt x="36880" y="133598"/>
                </a:lnTo>
                <a:lnTo>
                  <a:pt x="63531" y="95950"/>
                </a:lnTo>
                <a:lnTo>
                  <a:pt x="96088" y="63439"/>
                </a:lnTo>
                <a:lnTo>
                  <a:pt x="133790" y="36827"/>
                </a:lnTo>
                <a:lnTo>
                  <a:pt x="175872" y="16875"/>
                </a:lnTo>
                <a:lnTo>
                  <a:pt x="221573" y="4345"/>
                </a:lnTo>
                <a:lnTo>
                  <a:pt x="270129" y="0"/>
                </a:lnTo>
                <a:lnTo>
                  <a:pt x="318684" y="4345"/>
                </a:lnTo>
                <a:lnTo>
                  <a:pt x="364385" y="16875"/>
                </a:lnTo>
                <a:lnTo>
                  <a:pt x="406467" y="36827"/>
                </a:lnTo>
                <a:lnTo>
                  <a:pt x="444169" y="63439"/>
                </a:lnTo>
                <a:lnTo>
                  <a:pt x="476726" y="95950"/>
                </a:lnTo>
                <a:lnTo>
                  <a:pt x="503377" y="133598"/>
                </a:lnTo>
                <a:lnTo>
                  <a:pt x="523357" y="175621"/>
                </a:lnTo>
                <a:lnTo>
                  <a:pt x="535905" y="221258"/>
                </a:lnTo>
                <a:lnTo>
                  <a:pt x="540258" y="269747"/>
                </a:lnTo>
                <a:lnTo>
                  <a:pt x="535905" y="318237"/>
                </a:lnTo>
                <a:lnTo>
                  <a:pt x="523357" y="363874"/>
                </a:lnTo>
                <a:lnTo>
                  <a:pt x="503377" y="405897"/>
                </a:lnTo>
                <a:lnTo>
                  <a:pt x="476726" y="443545"/>
                </a:lnTo>
                <a:lnTo>
                  <a:pt x="444169" y="476056"/>
                </a:lnTo>
                <a:lnTo>
                  <a:pt x="406467" y="502668"/>
                </a:lnTo>
                <a:lnTo>
                  <a:pt x="364385" y="522620"/>
                </a:lnTo>
                <a:lnTo>
                  <a:pt x="318684" y="535150"/>
                </a:lnTo>
                <a:lnTo>
                  <a:pt x="270129" y="539495"/>
                </a:lnTo>
                <a:lnTo>
                  <a:pt x="221573" y="535150"/>
                </a:lnTo>
                <a:lnTo>
                  <a:pt x="175872" y="522620"/>
                </a:lnTo>
                <a:lnTo>
                  <a:pt x="133790" y="502668"/>
                </a:lnTo>
                <a:lnTo>
                  <a:pt x="96088" y="476056"/>
                </a:lnTo>
                <a:lnTo>
                  <a:pt x="63531" y="443545"/>
                </a:lnTo>
                <a:lnTo>
                  <a:pt x="36880" y="405897"/>
                </a:lnTo>
                <a:lnTo>
                  <a:pt x="16900" y="363874"/>
                </a:lnTo>
                <a:lnTo>
                  <a:pt x="4352" y="318237"/>
                </a:lnTo>
                <a:lnTo>
                  <a:pt x="0" y="269747"/>
                </a:lnTo>
                <a:close/>
              </a:path>
            </a:pathLst>
          </a:custGeom>
          <a:ln w="15874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4219007" y="5349384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4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915025" y="5210936"/>
            <a:ext cx="540385" cy="539750"/>
          </a:xfrm>
          <a:custGeom>
            <a:avLst/>
            <a:gdLst/>
            <a:ahLst/>
            <a:cxnLst/>
            <a:rect l="l" t="t" r="r" b="b"/>
            <a:pathLst>
              <a:path w="540385" h="539750">
                <a:moveTo>
                  <a:pt x="0" y="269747"/>
                </a:moveTo>
                <a:lnTo>
                  <a:pt x="4352" y="221258"/>
                </a:lnTo>
                <a:lnTo>
                  <a:pt x="16900" y="175621"/>
                </a:lnTo>
                <a:lnTo>
                  <a:pt x="36880" y="133598"/>
                </a:lnTo>
                <a:lnTo>
                  <a:pt x="63531" y="95950"/>
                </a:lnTo>
                <a:lnTo>
                  <a:pt x="96088" y="63439"/>
                </a:lnTo>
                <a:lnTo>
                  <a:pt x="133790" y="36827"/>
                </a:lnTo>
                <a:lnTo>
                  <a:pt x="175872" y="16875"/>
                </a:lnTo>
                <a:lnTo>
                  <a:pt x="221573" y="4345"/>
                </a:lnTo>
                <a:lnTo>
                  <a:pt x="270129" y="0"/>
                </a:lnTo>
                <a:lnTo>
                  <a:pt x="318684" y="4345"/>
                </a:lnTo>
                <a:lnTo>
                  <a:pt x="364385" y="16875"/>
                </a:lnTo>
                <a:lnTo>
                  <a:pt x="406467" y="36827"/>
                </a:lnTo>
                <a:lnTo>
                  <a:pt x="444169" y="63439"/>
                </a:lnTo>
                <a:lnTo>
                  <a:pt x="476726" y="95950"/>
                </a:lnTo>
                <a:lnTo>
                  <a:pt x="503377" y="133598"/>
                </a:lnTo>
                <a:lnTo>
                  <a:pt x="523357" y="175621"/>
                </a:lnTo>
                <a:lnTo>
                  <a:pt x="535905" y="221258"/>
                </a:lnTo>
                <a:lnTo>
                  <a:pt x="540258" y="269747"/>
                </a:lnTo>
                <a:lnTo>
                  <a:pt x="535905" y="318237"/>
                </a:lnTo>
                <a:lnTo>
                  <a:pt x="523357" y="363874"/>
                </a:lnTo>
                <a:lnTo>
                  <a:pt x="503377" y="405897"/>
                </a:lnTo>
                <a:lnTo>
                  <a:pt x="476726" y="443545"/>
                </a:lnTo>
                <a:lnTo>
                  <a:pt x="444169" y="476056"/>
                </a:lnTo>
                <a:lnTo>
                  <a:pt x="406467" y="502668"/>
                </a:lnTo>
                <a:lnTo>
                  <a:pt x="364385" y="522620"/>
                </a:lnTo>
                <a:lnTo>
                  <a:pt x="318684" y="535150"/>
                </a:lnTo>
                <a:lnTo>
                  <a:pt x="270129" y="539495"/>
                </a:lnTo>
                <a:lnTo>
                  <a:pt x="221573" y="535150"/>
                </a:lnTo>
                <a:lnTo>
                  <a:pt x="175872" y="522620"/>
                </a:lnTo>
                <a:lnTo>
                  <a:pt x="133790" y="502668"/>
                </a:lnTo>
                <a:lnTo>
                  <a:pt x="96088" y="476056"/>
                </a:lnTo>
                <a:lnTo>
                  <a:pt x="63531" y="443545"/>
                </a:lnTo>
                <a:lnTo>
                  <a:pt x="36880" y="405897"/>
                </a:lnTo>
                <a:lnTo>
                  <a:pt x="16900" y="363874"/>
                </a:lnTo>
                <a:lnTo>
                  <a:pt x="4352" y="318237"/>
                </a:lnTo>
                <a:lnTo>
                  <a:pt x="0" y="269747"/>
                </a:lnTo>
                <a:close/>
              </a:path>
            </a:pathLst>
          </a:custGeom>
          <a:ln w="15874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6126781" y="5349384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8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249036" y="5210936"/>
            <a:ext cx="540385" cy="539750"/>
          </a:xfrm>
          <a:custGeom>
            <a:avLst/>
            <a:gdLst/>
            <a:ahLst/>
            <a:cxnLst/>
            <a:rect l="l" t="t" r="r" b="b"/>
            <a:pathLst>
              <a:path w="540385" h="539750">
                <a:moveTo>
                  <a:pt x="0" y="269747"/>
                </a:moveTo>
                <a:lnTo>
                  <a:pt x="4352" y="221258"/>
                </a:lnTo>
                <a:lnTo>
                  <a:pt x="16900" y="175621"/>
                </a:lnTo>
                <a:lnTo>
                  <a:pt x="36880" y="133598"/>
                </a:lnTo>
                <a:lnTo>
                  <a:pt x="63531" y="95950"/>
                </a:lnTo>
                <a:lnTo>
                  <a:pt x="96088" y="63439"/>
                </a:lnTo>
                <a:lnTo>
                  <a:pt x="133790" y="36827"/>
                </a:lnTo>
                <a:lnTo>
                  <a:pt x="175872" y="16875"/>
                </a:lnTo>
                <a:lnTo>
                  <a:pt x="221573" y="4345"/>
                </a:lnTo>
                <a:lnTo>
                  <a:pt x="270129" y="0"/>
                </a:lnTo>
                <a:lnTo>
                  <a:pt x="318684" y="4345"/>
                </a:lnTo>
                <a:lnTo>
                  <a:pt x="364385" y="16875"/>
                </a:lnTo>
                <a:lnTo>
                  <a:pt x="406467" y="36827"/>
                </a:lnTo>
                <a:lnTo>
                  <a:pt x="444169" y="63439"/>
                </a:lnTo>
                <a:lnTo>
                  <a:pt x="476726" y="95950"/>
                </a:lnTo>
                <a:lnTo>
                  <a:pt x="503377" y="133598"/>
                </a:lnTo>
                <a:lnTo>
                  <a:pt x="523357" y="175621"/>
                </a:lnTo>
                <a:lnTo>
                  <a:pt x="535905" y="221258"/>
                </a:lnTo>
                <a:lnTo>
                  <a:pt x="540258" y="269747"/>
                </a:lnTo>
                <a:lnTo>
                  <a:pt x="535905" y="318237"/>
                </a:lnTo>
                <a:lnTo>
                  <a:pt x="523357" y="363874"/>
                </a:lnTo>
                <a:lnTo>
                  <a:pt x="503377" y="405897"/>
                </a:lnTo>
                <a:lnTo>
                  <a:pt x="476726" y="443545"/>
                </a:lnTo>
                <a:lnTo>
                  <a:pt x="444169" y="476056"/>
                </a:lnTo>
                <a:lnTo>
                  <a:pt x="406467" y="502668"/>
                </a:lnTo>
                <a:lnTo>
                  <a:pt x="364385" y="522620"/>
                </a:lnTo>
                <a:lnTo>
                  <a:pt x="318684" y="535150"/>
                </a:lnTo>
                <a:lnTo>
                  <a:pt x="270129" y="539495"/>
                </a:lnTo>
                <a:lnTo>
                  <a:pt x="221573" y="535150"/>
                </a:lnTo>
                <a:lnTo>
                  <a:pt x="175872" y="522620"/>
                </a:lnTo>
                <a:lnTo>
                  <a:pt x="133790" y="502668"/>
                </a:lnTo>
                <a:lnTo>
                  <a:pt x="96088" y="476056"/>
                </a:lnTo>
                <a:lnTo>
                  <a:pt x="63531" y="443545"/>
                </a:lnTo>
                <a:lnTo>
                  <a:pt x="36880" y="405897"/>
                </a:lnTo>
                <a:lnTo>
                  <a:pt x="16900" y="363874"/>
                </a:lnTo>
                <a:lnTo>
                  <a:pt x="4352" y="318237"/>
                </a:lnTo>
                <a:lnTo>
                  <a:pt x="0" y="269747"/>
                </a:lnTo>
                <a:close/>
              </a:path>
            </a:pathLst>
          </a:custGeom>
          <a:ln w="15874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5460888" y="5349384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7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4277108" y="2944431"/>
            <a:ext cx="2456180" cy="2266315"/>
            <a:chOff x="4277108" y="2944431"/>
            <a:chExt cx="2456180" cy="2266315"/>
          </a:xfrm>
        </p:grpSpPr>
        <p:sp>
          <p:nvSpPr>
            <p:cNvPr id="26" name="object 26"/>
            <p:cNvSpPr/>
            <p:nvPr/>
          </p:nvSpPr>
          <p:spPr>
            <a:xfrm>
              <a:off x="4336929" y="5029200"/>
              <a:ext cx="218440" cy="142240"/>
            </a:xfrm>
            <a:custGeom>
              <a:avLst/>
              <a:gdLst/>
              <a:ahLst/>
              <a:cxnLst/>
              <a:rect l="l" t="t" r="r" b="b"/>
              <a:pathLst>
                <a:path w="218439" h="142239">
                  <a:moveTo>
                    <a:pt x="217970" y="0"/>
                  </a:moveTo>
                  <a:lnTo>
                    <a:pt x="0" y="14224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4277108" y="5127730"/>
              <a:ext cx="95250" cy="83185"/>
            </a:xfrm>
            <a:custGeom>
              <a:avLst/>
              <a:gdLst/>
              <a:ahLst/>
              <a:cxnLst/>
              <a:rect l="l" t="t" r="r" b="b"/>
              <a:pathLst>
                <a:path w="95250" h="83185">
                  <a:moveTo>
                    <a:pt x="48361" y="0"/>
                  </a:moveTo>
                  <a:lnTo>
                    <a:pt x="0" y="82740"/>
                  </a:lnTo>
                  <a:lnTo>
                    <a:pt x="95211" y="71793"/>
                  </a:lnTo>
                  <a:lnTo>
                    <a:pt x="4836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4554474" y="5029200"/>
              <a:ext cx="278130" cy="147955"/>
            </a:xfrm>
            <a:custGeom>
              <a:avLst/>
              <a:gdLst/>
              <a:ahLst/>
              <a:cxnLst/>
              <a:rect l="l" t="t" r="r" b="b"/>
              <a:pathLst>
                <a:path w="278129" h="147954">
                  <a:moveTo>
                    <a:pt x="0" y="0"/>
                  </a:moveTo>
                  <a:lnTo>
                    <a:pt x="277939" y="14773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4799667" y="5132388"/>
              <a:ext cx="95885" cy="78105"/>
            </a:xfrm>
            <a:custGeom>
              <a:avLst/>
              <a:gdLst/>
              <a:ahLst/>
              <a:cxnLst/>
              <a:rect l="l" t="t" r="r" b="b"/>
              <a:pathLst>
                <a:path w="95885" h="78104">
                  <a:moveTo>
                    <a:pt x="40246" y="0"/>
                  </a:moveTo>
                  <a:lnTo>
                    <a:pt x="0" y="75692"/>
                  </a:lnTo>
                  <a:lnTo>
                    <a:pt x="95821" y="78092"/>
                  </a:lnTo>
                  <a:lnTo>
                    <a:pt x="4024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5580217" y="5029200"/>
              <a:ext cx="251460" cy="146050"/>
            </a:xfrm>
            <a:custGeom>
              <a:avLst/>
              <a:gdLst/>
              <a:ahLst/>
              <a:cxnLst/>
              <a:rect l="l" t="t" r="r" b="b"/>
              <a:pathLst>
                <a:path w="251460" h="146050">
                  <a:moveTo>
                    <a:pt x="251002" y="0"/>
                  </a:moveTo>
                  <a:lnTo>
                    <a:pt x="0" y="145453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5518401" y="5130406"/>
              <a:ext cx="95885" cy="80645"/>
            </a:xfrm>
            <a:custGeom>
              <a:avLst/>
              <a:gdLst/>
              <a:ahLst/>
              <a:cxnLst/>
              <a:rect l="l" t="t" r="r" b="b"/>
              <a:pathLst>
                <a:path w="95885" h="80645">
                  <a:moveTo>
                    <a:pt x="52679" y="0"/>
                  </a:moveTo>
                  <a:lnTo>
                    <a:pt x="0" y="80073"/>
                  </a:lnTo>
                  <a:lnTo>
                    <a:pt x="95669" y="74168"/>
                  </a:lnTo>
                  <a:lnTo>
                    <a:pt x="5267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5831586" y="5029200"/>
              <a:ext cx="289560" cy="149225"/>
            </a:xfrm>
            <a:custGeom>
              <a:avLst/>
              <a:gdLst/>
              <a:ahLst/>
              <a:cxnLst/>
              <a:rect l="l" t="t" r="r" b="b"/>
              <a:pathLst>
                <a:path w="289560" h="149225">
                  <a:moveTo>
                    <a:pt x="0" y="0"/>
                  </a:moveTo>
                  <a:lnTo>
                    <a:pt x="289521" y="148653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6088827" y="5133188"/>
              <a:ext cx="95885" cy="77470"/>
            </a:xfrm>
            <a:custGeom>
              <a:avLst/>
              <a:gdLst/>
              <a:ahLst/>
              <a:cxnLst/>
              <a:rect l="l" t="t" r="r" b="b"/>
              <a:pathLst>
                <a:path w="95885" h="77470">
                  <a:moveTo>
                    <a:pt x="39154" y="0"/>
                  </a:moveTo>
                  <a:lnTo>
                    <a:pt x="0" y="76263"/>
                  </a:lnTo>
                  <a:lnTo>
                    <a:pt x="95834" y="77292"/>
                  </a:lnTo>
                  <a:lnTo>
                    <a:pt x="39154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6184773" y="2952369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4" h="540385">
                  <a:moveTo>
                    <a:pt x="0" y="270128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8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7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" name="object 35"/>
          <p:cNvSpPr txBox="1"/>
          <p:nvPr/>
        </p:nvSpPr>
        <p:spPr>
          <a:xfrm>
            <a:off x="6396780" y="3091111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1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498460" y="3668648"/>
            <a:ext cx="540385" cy="540385"/>
          </a:xfrm>
          <a:custGeom>
            <a:avLst/>
            <a:gdLst/>
            <a:ahLst/>
            <a:cxnLst/>
            <a:rect l="l" t="t" r="r" b="b"/>
            <a:pathLst>
              <a:path w="540384" h="540385">
                <a:moveTo>
                  <a:pt x="0" y="270128"/>
                </a:moveTo>
                <a:lnTo>
                  <a:pt x="4352" y="221573"/>
                </a:lnTo>
                <a:lnTo>
                  <a:pt x="16900" y="175872"/>
                </a:lnTo>
                <a:lnTo>
                  <a:pt x="36880" y="133790"/>
                </a:lnTo>
                <a:lnTo>
                  <a:pt x="63531" y="96088"/>
                </a:lnTo>
                <a:lnTo>
                  <a:pt x="96088" y="63531"/>
                </a:lnTo>
                <a:lnTo>
                  <a:pt x="133790" y="36880"/>
                </a:lnTo>
                <a:lnTo>
                  <a:pt x="175872" y="16900"/>
                </a:lnTo>
                <a:lnTo>
                  <a:pt x="221573" y="4352"/>
                </a:lnTo>
                <a:lnTo>
                  <a:pt x="270129" y="0"/>
                </a:lnTo>
                <a:lnTo>
                  <a:pt x="318684" y="4352"/>
                </a:lnTo>
                <a:lnTo>
                  <a:pt x="364385" y="16900"/>
                </a:lnTo>
                <a:lnTo>
                  <a:pt x="406467" y="36880"/>
                </a:lnTo>
                <a:lnTo>
                  <a:pt x="444169" y="63531"/>
                </a:lnTo>
                <a:lnTo>
                  <a:pt x="476726" y="96088"/>
                </a:lnTo>
                <a:lnTo>
                  <a:pt x="503377" y="133790"/>
                </a:lnTo>
                <a:lnTo>
                  <a:pt x="523357" y="175872"/>
                </a:lnTo>
                <a:lnTo>
                  <a:pt x="535905" y="221573"/>
                </a:lnTo>
                <a:lnTo>
                  <a:pt x="540258" y="270128"/>
                </a:lnTo>
                <a:lnTo>
                  <a:pt x="535905" y="318684"/>
                </a:lnTo>
                <a:lnTo>
                  <a:pt x="523357" y="364385"/>
                </a:lnTo>
                <a:lnTo>
                  <a:pt x="503377" y="406467"/>
                </a:lnTo>
                <a:lnTo>
                  <a:pt x="476726" y="444169"/>
                </a:lnTo>
                <a:lnTo>
                  <a:pt x="444169" y="476726"/>
                </a:lnTo>
                <a:lnTo>
                  <a:pt x="406467" y="503377"/>
                </a:lnTo>
                <a:lnTo>
                  <a:pt x="364385" y="523357"/>
                </a:lnTo>
                <a:lnTo>
                  <a:pt x="318684" y="535905"/>
                </a:lnTo>
                <a:lnTo>
                  <a:pt x="270129" y="540257"/>
                </a:lnTo>
                <a:lnTo>
                  <a:pt x="221573" y="535905"/>
                </a:lnTo>
                <a:lnTo>
                  <a:pt x="175872" y="523357"/>
                </a:lnTo>
                <a:lnTo>
                  <a:pt x="133790" y="503377"/>
                </a:lnTo>
                <a:lnTo>
                  <a:pt x="96088" y="476726"/>
                </a:lnTo>
                <a:lnTo>
                  <a:pt x="63531" y="444169"/>
                </a:lnTo>
                <a:lnTo>
                  <a:pt x="36880" y="406467"/>
                </a:lnTo>
                <a:lnTo>
                  <a:pt x="16900" y="364385"/>
                </a:lnTo>
                <a:lnTo>
                  <a:pt x="4352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 txBox="1"/>
          <p:nvPr/>
        </p:nvSpPr>
        <p:spPr>
          <a:xfrm>
            <a:off x="7710351" y="3807433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9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8151494" y="4489322"/>
            <a:ext cx="540385" cy="540385"/>
          </a:xfrm>
          <a:custGeom>
            <a:avLst/>
            <a:gdLst/>
            <a:ahLst/>
            <a:cxnLst/>
            <a:rect l="l" t="t" r="r" b="b"/>
            <a:pathLst>
              <a:path w="540384" h="540385">
                <a:moveTo>
                  <a:pt x="0" y="270128"/>
                </a:moveTo>
                <a:lnTo>
                  <a:pt x="4352" y="221573"/>
                </a:lnTo>
                <a:lnTo>
                  <a:pt x="16900" y="175872"/>
                </a:lnTo>
                <a:lnTo>
                  <a:pt x="36880" y="133790"/>
                </a:lnTo>
                <a:lnTo>
                  <a:pt x="63531" y="96088"/>
                </a:lnTo>
                <a:lnTo>
                  <a:pt x="96088" y="63531"/>
                </a:lnTo>
                <a:lnTo>
                  <a:pt x="133790" y="36880"/>
                </a:lnTo>
                <a:lnTo>
                  <a:pt x="175872" y="16900"/>
                </a:lnTo>
                <a:lnTo>
                  <a:pt x="221573" y="4352"/>
                </a:lnTo>
                <a:lnTo>
                  <a:pt x="270129" y="0"/>
                </a:lnTo>
                <a:lnTo>
                  <a:pt x="318684" y="4352"/>
                </a:lnTo>
                <a:lnTo>
                  <a:pt x="364385" y="16900"/>
                </a:lnTo>
                <a:lnTo>
                  <a:pt x="406467" y="36880"/>
                </a:lnTo>
                <a:lnTo>
                  <a:pt x="444169" y="63531"/>
                </a:lnTo>
                <a:lnTo>
                  <a:pt x="476726" y="96088"/>
                </a:lnTo>
                <a:lnTo>
                  <a:pt x="503377" y="133790"/>
                </a:lnTo>
                <a:lnTo>
                  <a:pt x="523357" y="175872"/>
                </a:lnTo>
                <a:lnTo>
                  <a:pt x="535905" y="221573"/>
                </a:lnTo>
                <a:lnTo>
                  <a:pt x="540258" y="270128"/>
                </a:lnTo>
                <a:lnTo>
                  <a:pt x="535905" y="318684"/>
                </a:lnTo>
                <a:lnTo>
                  <a:pt x="523357" y="364385"/>
                </a:lnTo>
                <a:lnTo>
                  <a:pt x="503377" y="406467"/>
                </a:lnTo>
                <a:lnTo>
                  <a:pt x="476726" y="444169"/>
                </a:lnTo>
                <a:lnTo>
                  <a:pt x="444169" y="476726"/>
                </a:lnTo>
                <a:lnTo>
                  <a:pt x="406467" y="503377"/>
                </a:lnTo>
                <a:lnTo>
                  <a:pt x="364385" y="523357"/>
                </a:lnTo>
                <a:lnTo>
                  <a:pt x="318684" y="535905"/>
                </a:lnTo>
                <a:lnTo>
                  <a:pt x="270129" y="540257"/>
                </a:lnTo>
                <a:lnTo>
                  <a:pt x="221573" y="535905"/>
                </a:lnTo>
                <a:lnTo>
                  <a:pt x="175872" y="523357"/>
                </a:lnTo>
                <a:lnTo>
                  <a:pt x="133790" y="503377"/>
                </a:lnTo>
                <a:lnTo>
                  <a:pt x="96088" y="476726"/>
                </a:lnTo>
                <a:lnTo>
                  <a:pt x="63531" y="444169"/>
                </a:lnTo>
                <a:lnTo>
                  <a:pt x="36880" y="406467"/>
                </a:lnTo>
                <a:lnTo>
                  <a:pt x="16900" y="364385"/>
                </a:lnTo>
                <a:lnTo>
                  <a:pt x="4352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8318472" y="4628108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3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874382" y="4489322"/>
            <a:ext cx="540385" cy="540385"/>
          </a:xfrm>
          <a:custGeom>
            <a:avLst/>
            <a:gdLst/>
            <a:ahLst/>
            <a:cxnLst/>
            <a:rect l="l" t="t" r="r" b="b"/>
            <a:pathLst>
              <a:path w="540384" h="540385">
                <a:moveTo>
                  <a:pt x="0" y="270128"/>
                </a:moveTo>
                <a:lnTo>
                  <a:pt x="4352" y="221573"/>
                </a:lnTo>
                <a:lnTo>
                  <a:pt x="16900" y="175872"/>
                </a:lnTo>
                <a:lnTo>
                  <a:pt x="36880" y="133790"/>
                </a:lnTo>
                <a:lnTo>
                  <a:pt x="63531" y="96088"/>
                </a:lnTo>
                <a:lnTo>
                  <a:pt x="96088" y="63531"/>
                </a:lnTo>
                <a:lnTo>
                  <a:pt x="133790" y="36880"/>
                </a:lnTo>
                <a:lnTo>
                  <a:pt x="175872" y="16900"/>
                </a:lnTo>
                <a:lnTo>
                  <a:pt x="221573" y="4352"/>
                </a:lnTo>
                <a:lnTo>
                  <a:pt x="270129" y="0"/>
                </a:lnTo>
                <a:lnTo>
                  <a:pt x="318684" y="4352"/>
                </a:lnTo>
                <a:lnTo>
                  <a:pt x="364385" y="16900"/>
                </a:lnTo>
                <a:lnTo>
                  <a:pt x="406467" y="36880"/>
                </a:lnTo>
                <a:lnTo>
                  <a:pt x="444169" y="63531"/>
                </a:lnTo>
                <a:lnTo>
                  <a:pt x="476726" y="96088"/>
                </a:lnTo>
                <a:lnTo>
                  <a:pt x="503377" y="133790"/>
                </a:lnTo>
                <a:lnTo>
                  <a:pt x="523357" y="175872"/>
                </a:lnTo>
                <a:lnTo>
                  <a:pt x="535905" y="221573"/>
                </a:lnTo>
                <a:lnTo>
                  <a:pt x="540258" y="270128"/>
                </a:lnTo>
                <a:lnTo>
                  <a:pt x="535905" y="318684"/>
                </a:lnTo>
                <a:lnTo>
                  <a:pt x="523357" y="364385"/>
                </a:lnTo>
                <a:lnTo>
                  <a:pt x="503377" y="406467"/>
                </a:lnTo>
                <a:lnTo>
                  <a:pt x="476726" y="444169"/>
                </a:lnTo>
                <a:lnTo>
                  <a:pt x="444169" y="476726"/>
                </a:lnTo>
                <a:lnTo>
                  <a:pt x="406467" y="503377"/>
                </a:lnTo>
                <a:lnTo>
                  <a:pt x="364385" y="523357"/>
                </a:lnTo>
                <a:lnTo>
                  <a:pt x="318684" y="535905"/>
                </a:lnTo>
                <a:lnTo>
                  <a:pt x="270129" y="540257"/>
                </a:lnTo>
                <a:lnTo>
                  <a:pt x="221573" y="535905"/>
                </a:lnTo>
                <a:lnTo>
                  <a:pt x="175872" y="523357"/>
                </a:lnTo>
                <a:lnTo>
                  <a:pt x="133790" y="503377"/>
                </a:lnTo>
                <a:lnTo>
                  <a:pt x="96088" y="476726"/>
                </a:lnTo>
                <a:lnTo>
                  <a:pt x="63531" y="444169"/>
                </a:lnTo>
                <a:lnTo>
                  <a:pt x="36880" y="406467"/>
                </a:lnTo>
                <a:lnTo>
                  <a:pt x="16900" y="364385"/>
                </a:lnTo>
                <a:lnTo>
                  <a:pt x="4352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 txBox="1"/>
          <p:nvPr/>
        </p:nvSpPr>
        <p:spPr>
          <a:xfrm>
            <a:off x="7041568" y="4628108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0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7207821" y="4194238"/>
            <a:ext cx="1022350" cy="1564640"/>
            <a:chOff x="7207821" y="4194238"/>
            <a:chExt cx="1022350" cy="1564640"/>
          </a:xfrm>
        </p:grpSpPr>
        <p:sp>
          <p:nvSpPr>
            <p:cNvPr id="43" name="object 43"/>
            <p:cNvSpPr/>
            <p:nvPr/>
          </p:nvSpPr>
          <p:spPr>
            <a:xfrm>
              <a:off x="7389960" y="4208526"/>
              <a:ext cx="378460" cy="314325"/>
            </a:xfrm>
            <a:custGeom>
              <a:avLst/>
              <a:gdLst/>
              <a:ahLst/>
              <a:cxnLst/>
              <a:rect l="l" t="t" r="r" b="b"/>
              <a:pathLst>
                <a:path w="378459" h="314325">
                  <a:moveTo>
                    <a:pt x="377990" y="0"/>
                  </a:moveTo>
                  <a:lnTo>
                    <a:pt x="0" y="314096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7335014" y="4480528"/>
              <a:ext cx="93345" cy="88265"/>
            </a:xfrm>
            <a:custGeom>
              <a:avLst/>
              <a:gdLst/>
              <a:ahLst/>
              <a:cxnLst/>
              <a:rect l="l" t="t" r="r" b="b"/>
              <a:pathLst>
                <a:path w="93345" h="88264">
                  <a:moveTo>
                    <a:pt x="38531" y="0"/>
                  </a:moveTo>
                  <a:lnTo>
                    <a:pt x="0" y="87757"/>
                  </a:lnTo>
                  <a:lnTo>
                    <a:pt x="93319" y="65925"/>
                  </a:lnTo>
                  <a:lnTo>
                    <a:pt x="3853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7767827" y="4208526"/>
              <a:ext cx="405765" cy="316230"/>
            </a:xfrm>
            <a:custGeom>
              <a:avLst/>
              <a:gdLst/>
              <a:ahLst/>
              <a:cxnLst/>
              <a:rect l="l" t="t" r="r" b="b"/>
              <a:pathLst>
                <a:path w="405765" h="316229">
                  <a:moveTo>
                    <a:pt x="0" y="0"/>
                  </a:moveTo>
                  <a:lnTo>
                    <a:pt x="405752" y="315874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8135979" y="4481799"/>
              <a:ext cx="93980" cy="86995"/>
            </a:xfrm>
            <a:custGeom>
              <a:avLst/>
              <a:gdLst/>
              <a:ahLst/>
              <a:cxnLst/>
              <a:rect l="l" t="t" r="r" b="b"/>
              <a:pathLst>
                <a:path w="93979" h="86995">
                  <a:moveTo>
                    <a:pt x="52666" y="0"/>
                  </a:moveTo>
                  <a:lnTo>
                    <a:pt x="0" y="67640"/>
                  </a:lnTo>
                  <a:lnTo>
                    <a:pt x="93980" y="86487"/>
                  </a:lnTo>
                  <a:lnTo>
                    <a:pt x="5266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7215758" y="5210937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4" h="539750">
                  <a:moveTo>
                    <a:pt x="0" y="269747"/>
                  </a:moveTo>
                  <a:lnTo>
                    <a:pt x="4352" y="221258"/>
                  </a:lnTo>
                  <a:lnTo>
                    <a:pt x="16900" y="175621"/>
                  </a:lnTo>
                  <a:lnTo>
                    <a:pt x="36880" y="133598"/>
                  </a:lnTo>
                  <a:lnTo>
                    <a:pt x="63531" y="95950"/>
                  </a:lnTo>
                  <a:lnTo>
                    <a:pt x="96088" y="63439"/>
                  </a:lnTo>
                  <a:lnTo>
                    <a:pt x="133790" y="36827"/>
                  </a:lnTo>
                  <a:lnTo>
                    <a:pt x="175872" y="16875"/>
                  </a:lnTo>
                  <a:lnTo>
                    <a:pt x="221573" y="4345"/>
                  </a:lnTo>
                  <a:lnTo>
                    <a:pt x="270129" y="0"/>
                  </a:lnTo>
                  <a:lnTo>
                    <a:pt x="318684" y="4345"/>
                  </a:lnTo>
                  <a:lnTo>
                    <a:pt x="364385" y="16875"/>
                  </a:lnTo>
                  <a:lnTo>
                    <a:pt x="406467" y="36827"/>
                  </a:lnTo>
                  <a:lnTo>
                    <a:pt x="444169" y="63439"/>
                  </a:lnTo>
                  <a:lnTo>
                    <a:pt x="476726" y="95950"/>
                  </a:lnTo>
                  <a:lnTo>
                    <a:pt x="503377" y="133598"/>
                  </a:lnTo>
                  <a:lnTo>
                    <a:pt x="523357" y="175621"/>
                  </a:lnTo>
                  <a:lnTo>
                    <a:pt x="535905" y="221258"/>
                  </a:lnTo>
                  <a:lnTo>
                    <a:pt x="540258" y="269747"/>
                  </a:lnTo>
                  <a:lnTo>
                    <a:pt x="535905" y="318237"/>
                  </a:lnTo>
                  <a:lnTo>
                    <a:pt x="523357" y="363874"/>
                  </a:lnTo>
                  <a:lnTo>
                    <a:pt x="503377" y="405897"/>
                  </a:lnTo>
                  <a:lnTo>
                    <a:pt x="476726" y="443545"/>
                  </a:lnTo>
                  <a:lnTo>
                    <a:pt x="444169" y="476056"/>
                  </a:lnTo>
                  <a:lnTo>
                    <a:pt x="406467" y="502668"/>
                  </a:lnTo>
                  <a:lnTo>
                    <a:pt x="364385" y="522620"/>
                  </a:lnTo>
                  <a:lnTo>
                    <a:pt x="318684" y="535150"/>
                  </a:lnTo>
                  <a:lnTo>
                    <a:pt x="270129" y="539495"/>
                  </a:lnTo>
                  <a:lnTo>
                    <a:pt x="221573" y="535150"/>
                  </a:lnTo>
                  <a:lnTo>
                    <a:pt x="175872" y="522620"/>
                  </a:lnTo>
                  <a:lnTo>
                    <a:pt x="133790" y="502668"/>
                  </a:lnTo>
                  <a:lnTo>
                    <a:pt x="96088" y="476056"/>
                  </a:lnTo>
                  <a:lnTo>
                    <a:pt x="63531" y="443545"/>
                  </a:lnTo>
                  <a:lnTo>
                    <a:pt x="36880" y="405897"/>
                  </a:lnTo>
                  <a:lnTo>
                    <a:pt x="16900" y="363874"/>
                  </a:lnTo>
                  <a:lnTo>
                    <a:pt x="4352" y="318237"/>
                  </a:lnTo>
                  <a:lnTo>
                    <a:pt x="0" y="269747"/>
                  </a:lnTo>
                  <a:close/>
                </a:path>
              </a:pathLst>
            </a:custGeom>
            <a:ln w="15874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8" name="object 48"/>
          <p:cNvSpPr txBox="1"/>
          <p:nvPr/>
        </p:nvSpPr>
        <p:spPr>
          <a:xfrm>
            <a:off x="7382579" y="5349384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2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597015" y="5210936"/>
            <a:ext cx="540385" cy="539750"/>
          </a:xfrm>
          <a:custGeom>
            <a:avLst/>
            <a:gdLst/>
            <a:ahLst/>
            <a:cxnLst/>
            <a:rect l="l" t="t" r="r" b="b"/>
            <a:pathLst>
              <a:path w="540384" h="539750">
                <a:moveTo>
                  <a:pt x="0" y="269747"/>
                </a:moveTo>
                <a:lnTo>
                  <a:pt x="4352" y="221258"/>
                </a:lnTo>
                <a:lnTo>
                  <a:pt x="16900" y="175621"/>
                </a:lnTo>
                <a:lnTo>
                  <a:pt x="36880" y="133598"/>
                </a:lnTo>
                <a:lnTo>
                  <a:pt x="63531" y="95950"/>
                </a:lnTo>
                <a:lnTo>
                  <a:pt x="96088" y="63439"/>
                </a:lnTo>
                <a:lnTo>
                  <a:pt x="133790" y="36827"/>
                </a:lnTo>
                <a:lnTo>
                  <a:pt x="175872" y="16875"/>
                </a:lnTo>
                <a:lnTo>
                  <a:pt x="221573" y="4345"/>
                </a:lnTo>
                <a:lnTo>
                  <a:pt x="270129" y="0"/>
                </a:lnTo>
                <a:lnTo>
                  <a:pt x="318684" y="4345"/>
                </a:lnTo>
                <a:lnTo>
                  <a:pt x="364385" y="16875"/>
                </a:lnTo>
                <a:lnTo>
                  <a:pt x="406467" y="36827"/>
                </a:lnTo>
                <a:lnTo>
                  <a:pt x="444169" y="63439"/>
                </a:lnTo>
                <a:lnTo>
                  <a:pt x="476726" y="95950"/>
                </a:lnTo>
                <a:lnTo>
                  <a:pt x="503377" y="133598"/>
                </a:lnTo>
                <a:lnTo>
                  <a:pt x="523357" y="175621"/>
                </a:lnTo>
                <a:lnTo>
                  <a:pt x="535905" y="221258"/>
                </a:lnTo>
                <a:lnTo>
                  <a:pt x="540258" y="269747"/>
                </a:lnTo>
                <a:lnTo>
                  <a:pt x="535905" y="318237"/>
                </a:lnTo>
                <a:lnTo>
                  <a:pt x="523357" y="363874"/>
                </a:lnTo>
                <a:lnTo>
                  <a:pt x="503377" y="405897"/>
                </a:lnTo>
                <a:lnTo>
                  <a:pt x="476726" y="443545"/>
                </a:lnTo>
                <a:lnTo>
                  <a:pt x="444169" y="476056"/>
                </a:lnTo>
                <a:lnTo>
                  <a:pt x="406467" y="502668"/>
                </a:lnTo>
                <a:lnTo>
                  <a:pt x="364385" y="522620"/>
                </a:lnTo>
                <a:lnTo>
                  <a:pt x="318684" y="535150"/>
                </a:lnTo>
                <a:lnTo>
                  <a:pt x="270129" y="539495"/>
                </a:lnTo>
                <a:lnTo>
                  <a:pt x="221573" y="535150"/>
                </a:lnTo>
                <a:lnTo>
                  <a:pt x="175872" y="522620"/>
                </a:lnTo>
                <a:lnTo>
                  <a:pt x="133790" y="502668"/>
                </a:lnTo>
                <a:lnTo>
                  <a:pt x="96088" y="476056"/>
                </a:lnTo>
                <a:lnTo>
                  <a:pt x="63531" y="443545"/>
                </a:lnTo>
                <a:lnTo>
                  <a:pt x="36880" y="405897"/>
                </a:lnTo>
                <a:lnTo>
                  <a:pt x="16900" y="363874"/>
                </a:lnTo>
                <a:lnTo>
                  <a:pt x="4352" y="318237"/>
                </a:lnTo>
                <a:lnTo>
                  <a:pt x="0" y="269747"/>
                </a:lnTo>
                <a:close/>
              </a:path>
            </a:pathLst>
          </a:custGeom>
          <a:ln w="15874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 txBox="1"/>
          <p:nvPr/>
        </p:nvSpPr>
        <p:spPr>
          <a:xfrm>
            <a:off x="6763773" y="5349384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1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8504301" y="5210936"/>
            <a:ext cx="540385" cy="539750"/>
          </a:xfrm>
          <a:custGeom>
            <a:avLst/>
            <a:gdLst/>
            <a:ahLst/>
            <a:cxnLst/>
            <a:rect l="l" t="t" r="r" b="b"/>
            <a:pathLst>
              <a:path w="540384" h="539750">
                <a:moveTo>
                  <a:pt x="0" y="269747"/>
                </a:moveTo>
                <a:lnTo>
                  <a:pt x="4352" y="221258"/>
                </a:lnTo>
                <a:lnTo>
                  <a:pt x="16900" y="175621"/>
                </a:lnTo>
                <a:lnTo>
                  <a:pt x="36880" y="133598"/>
                </a:lnTo>
                <a:lnTo>
                  <a:pt x="63531" y="95950"/>
                </a:lnTo>
                <a:lnTo>
                  <a:pt x="96088" y="63439"/>
                </a:lnTo>
                <a:lnTo>
                  <a:pt x="133790" y="36827"/>
                </a:lnTo>
                <a:lnTo>
                  <a:pt x="175872" y="16875"/>
                </a:lnTo>
                <a:lnTo>
                  <a:pt x="221573" y="4345"/>
                </a:lnTo>
                <a:lnTo>
                  <a:pt x="270129" y="0"/>
                </a:lnTo>
                <a:lnTo>
                  <a:pt x="318684" y="4345"/>
                </a:lnTo>
                <a:lnTo>
                  <a:pt x="364385" y="16875"/>
                </a:lnTo>
                <a:lnTo>
                  <a:pt x="406467" y="36827"/>
                </a:lnTo>
                <a:lnTo>
                  <a:pt x="444169" y="63439"/>
                </a:lnTo>
                <a:lnTo>
                  <a:pt x="476726" y="95950"/>
                </a:lnTo>
                <a:lnTo>
                  <a:pt x="503377" y="133598"/>
                </a:lnTo>
                <a:lnTo>
                  <a:pt x="523357" y="175621"/>
                </a:lnTo>
                <a:lnTo>
                  <a:pt x="535905" y="221258"/>
                </a:lnTo>
                <a:lnTo>
                  <a:pt x="540258" y="269747"/>
                </a:lnTo>
                <a:lnTo>
                  <a:pt x="535905" y="318237"/>
                </a:lnTo>
                <a:lnTo>
                  <a:pt x="523357" y="363874"/>
                </a:lnTo>
                <a:lnTo>
                  <a:pt x="503377" y="405897"/>
                </a:lnTo>
                <a:lnTo>
                  <a:pt x="476726" y="443545"/>
                </a:lnTo>
                <a:lnTo>
                  <a:pt x="444169" y="476056"/>
                </a:lnTo>
                <a:lnTo>
                  <a:pt x="406467" y="502668"/>
                </a:lnTo>
                <a:lnTo>
                  <a:pt x="364385" y="522620"/>
                </a:lnTo>
                <a:lnTo>
                  <a:pt x="318684" y="535150"/>
                </a:lnTo>
                <a:lnTo>
                  <a:pt x="270129" y="539495"/>
                </a:lnTo>
                <a:lnTo>
                  <a:pt x="221573" y="535150"/>
                </a:lnTo>
                <a:lnTo>
                  <a:pt x="175872" y="522620"/>
                </a:lnTo>
                <a:lnTo>
                  <a:pt x="133790" y="502668"/>
                </a:lnTo>
                <a:lnTo>
                  <a:pt x="96088" y="476056"/>
                </a:lnTo>
                <a:lnTo>
                  <a:pt x="63531" y="443545"/>
                </a:lnTo>
                <a:lnTo>
                  <a:pt x="36880" y="405897"/>
                </a:lnTo>
                <a:lnTo>
                  <a:pt x="16900" y="363874"/>
                </a:lnTo>
                <a:lnTo>
                  <a:pt x="4352" y="318237"/>
                </a:lnTo>
                <a:lnTo>
                  <a:pt x="0" y="269747"/>
                </a:lnTo>
                <a:close/>
              </a:path>
            </a:pathLst>
          </a:custGeom>
          <a:ln w="15874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 txBox="1"/>
          <p:nvPr/>
        </p:nvSpPr>
        <p:spPr>
          <a:xfrm>
            <a:off x="8671547" y="5349384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5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839075" y="5210936"/>
            <a:ext cx="539750" cy="539750"/>
          </a:xfrm>
          <a:custGeom>
            <a:avLst/>
            <a:gdLst/>
            <a:ahLst/>
            <a:cxnLst/>
            <a:rect l="l" t="t" r="r" b="b"/>
            <a:pathLst>
              <a:path w="539750" h="539750">
                <a:moveTo>
                  <a:pt x="0" y="269747"/>
                </a:moveTo>
                <a:lnTo>
                  <a:pt x="4345" y="221258"/>
                </a:lnTo>
                <a:lnTo>
                  <a:pt x="16875" y="175621"/>
                </a:lnTo>
                <a:lnTo>
                  <a:pt x="36827" y="133598"/>
                </a:lnTo>
                <a:lnTo>
                  <a:pt x="63439" y="95950"/>
                </a:lnTo>
                <a:lnTo>
                  <a:pt x="95950" y="63439"/>
                </a:lnTo>
                <a:lnTo>
                  <a:pt x="133598" y="36827"/>
                </a:lnTo>
                <a:lnTo>
                  <a:pt x="175621" y="16875"/>
                </a:lnTo>
                <a:lnTo>
                  <a:pt x="221258" y="4345"/>
                </a:lnTo>
                <a:lnTo>
                  <a:pt x="269748" y="0"/>
                </a:lnTo>
                <a:lnTo>
                  <a:pt x="318237" y="4345"/>
                </a:lnTo>
                <a:lnTo>
                  <a:pt x="363874" y="16875"/>
                </a:lnTo>
                <a:lnTo>
                  <a:pt x="405897" y="36827"/>
                </a:lnTo>
                <a:lnTo>
                  <a:pt x="443545" y="63439"/>
                </a:lnTo>
                <a:lnTo>
                  <a:pt x="476056" y="95950"/>
                </a:lnTo>
                <a:lnTo>
                  <a:pt x="502668" y="133598"/>
                </a:lnTo>
                <a:lnTo>
                  <a:pt x="522620" y="175621"/>
                </a:lnTo>
                <a:lnTo>
                  <a:pt x="535150" y="221258"/>
                </a:lnTo>
                <a:lnTo>
                  <a:pt x="539496" y="269747"/>
                </a:lnTo>
                <a:lnTo>
                  <a:pt x="535150" y="318237"/>
                </a:lnTo>
                <a:lnTo>
                  <a:pt x="522620" y="363874"/>
                </a:lnTo>
                <a:lnTo>
                  <a:pt x="502668" y="405897"/>
                </a:lnTo>
                <a:lnTo>
                  <a:pt x="476056" y="443545"/>
                </a:lnTo>
                <a:lnTo>
                  <a:pt x="443545" y="476056"/>
                </a:lnTo>
                <a:lnTo>
                  <a:pt x="405897" y="502668"/>
                </a:lnTo>
                <a:lnTo>
                  <a:pt x="363874" y="522620"/>
                </a:lnTo>
                <a:lnTo>
                  <a:pt x="318237" y="535150"/>
                </a:lnTo>
                <a:lnTo>
                  <a:pt x="269748" y="539495"/>
                </a:lnTo>
                <a:lnTo>
                  <a:pt x="221258" y="535150"/>
                </a:lnTo>
                <a:lnTo>
                  <a:pt x="175621" y="522620"/>
                </a:lnTo>
                <a:lnTo>
                  <a:pt x="133598" y="502668"/>
                </a:lnTo>
                <a:lnTo>
                  <a:pt x="95950" y="476056"/>
                </a:lnTo>
                <a:lnTo>
                  <a:pt x="63439" y="443545"/>
                </a:lnTo>
                <a:lnTo>
                  <a:pt x="36827" y="405897"/>
                </a:lnTo>
                <a:lnTo>
                  <a:pt x="16875" y="363874"/>
                </a:lnTo>
                <a:lnTo>
                  <a:pt x="4345" y="318237"/>
                </a:lnTo>
                <a:lnTo>
                  <a:pt x="0" y="269747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 txBox="1"/>
          <p:nvPr/>
        </p:nvSpPr>
        <p:spPr>
          <a:xfrm>
            <a:off x="8005655" y="5349384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4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55" name="object 55"/>
          <p:cNvGrpSpPr/>
          <p:nvPr/>
        </p:nvGrpSpPr>
        <p:grpSpPr>
          <a:xfrm>
            <a:off x="5369047" y="3398710"/>
            <a:ext cx="3405504" cy="1812289"/>
            <a:chOff x="5369047" y="3398710"/>
            <a:chExt cx="3405504" cy="1812289"/>
          </a:xfrm>
        </p:grpSpPr>
        <p:sp>
          <p:nvSpPr>
            <p:cNvPr id="56" name="object 56"/>
            <p:cNvSpPr/>
            <p:nvPr/>
          </p:nvSpPr>
          <p:spPr>
            <a:xfrm>
              <a:off x="5435955" y="3412997"/>
              <a:ext cx="827405" cy="309880"/>
            </a:xfrm>
            <a:custGeom>
              <a:avLst/>
              <a:gdLst/>
              <a:ahLst/>
              <a:cxnLst/>
              <a:rect l="l" t="t" r="r" b="b"/>
              <a:pathLst>
                <a:path w="827404" h="309879">
                  <a:moveTo>
                    <a:pt x="827379" y="0"/>
                  </a:moveTo>
                  <a:lnTo>
                    <a:pt x="0" y="309460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5369047" y="3677300"/>
              <a:ext cx="95885" cy="80645"/>
            </a:xfrm>
            <a:custGeom>
              <a:avLst/>
              <a:gdLst/>
              <a:ahLst/>
              <a:cxnLst/>
              <a:rect l="l" t="t" r="r" b="b"/>
              <a:pathLst>
                <a:path w="95885" h="80645">
                  <a:moveTo>
                    <a:pt x="65277" y="0"/>
                  </a:moveTo>
                  <a:lnTo>
                    <a:pt x="0" y="70180"/>
                  </a:lnTo>
                  <a:lnTo>
                    <a:pt x="95313" y="80289"/>
                  </a:lnTo>
                  <a:lnTo>
                    <a:pt x="65277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6926205" y="5029199"/>
              <a:ext cx="218440" cy="142240"/>
            </a:xfrm>
            <a:custGeom>
              <a:avLst/>
              <a:gdLst/>
              <a:ahLst/>
              <a:cxnLst/>
              <a:rect l="l" t="t" r="r" b="b"/>
              <a:pathLst>
                <a:path w="218440" h="142239">
                  <a:moveTo>
                    <a:pt x="217970" y="0"/>
                  </a:moveTo>
                  <a:lnTo>
                    <a:pt x="0" y="14224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6866383" y="5127730"/>
              <a:ext cx="95250" cy="83185"/>
            </a:xfrm>
            <a:custGeom>
              <a:avLst/>
              <a:gdLst/>
              <a:ahLst/>
              <a:cxnLst/>
              <a:rect l="l" t="t" r="r" b="b"/>
              <a:pathLst>
                <a:path w="95250" h="83185">
                  <a:moveTo>
                    <a:pt x="48361" y="0"/>
                  </a:moveTo>
                  <a:lnTo>
                    <a:pt x="0" y="82740"/>
                  </a:lnTo>
                  <a:lnTo>
                    <a:pt x="95211" y="71793"/>
                  </a:lnTo>
                  <a:lnTo>
                    <a:pt x="4836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7144512" y="5029199"/>
              <a:ext cx="278130" cy="147955"/>
            </a:xfrm>
            <a:custGeom>
              <a:avLst/>
              <a:gdLst/>
              <a:ahLst/>
              <a:cxnLst/>
              <a:rect l="l" t="t" r="r" b="b"/>
              <a:pathLst>
                <a:path w="278129" h="147954">
                  <a:moveTo>
                    <a:pt x="0" y="0"/>
                  </a:moveTo>
                  <a:lnTo>
                    <a:pt x="277939" y="14773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7389705" y="5132388"/>
              <a:ext cx="95885" cy="78105"/>
            </a:xfrm>
            <a:custGeom>
              <a:avLst/>
              <a:gdLst/>
              <a:ahLst/>
              <a:cxnLst/>
              <a:rect l="l" t="t" r="r" b="b"/>
              <a:pathLst>
                <a:path w="95884" h="78104">
                  <a:moveTo>
                    <a:pt x="40246" y="0"/>
                  </a:moveTo>
                  <a:lnTo>
                    <a:pt x="0" y="75692"/>
                  </a:lnTo>
                  <a:lnTo>
                    <a:pt x="95821" y="78092"/>
                  </a:lnTo>
                  <a:lnTo>
                    <a:pt x="4024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8170255" y="5029199"/>
              <a:ext cx="251460" cy="146050"/>
            </a:xfrm>
            <a:custGeom>
              <a:avLst/>
              <a:gdLst/>
              <a:ahLst/>
              <a:cxnLst/>
              <a:rect l="l" t="t" r="r" b="b"/>
              <a:pathLst>
                <a:path w="251459" h="146050">
                  <a:moveTo>
                    <a:pt x="251002" y="0"/>
                  </a:moveTo>
                  <a:lnTo>
                    <a:pt x="0" y="145453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8108438" y="5130406"/>
              <a:ext cx="95885" cy="80645"/>
            </a:xfrm>
            <a:custGeom>
              <a:avLst/>
              <a:gdLst/>
              <a:ahLst/>
              <a:cxnLst/>
              <a:rect l="l" t="t" r="r" b="b"/>
              <a:pathLst>
                <a:path w="95884" h="80645">
                  <a:moveTo>
                    <a:pt x="52679" y="0"/>
                  </a:moveTo>
                  <a:lnTo>
                    <a:pt x="0" y="80073"/>
                  </a:lnTo>
                  <a:lnTo>
                    <a:pt x="95669" y="74168"/>
                  </a:lnTo>
                  <a:lnTo>
                    <a:pt x="5267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8420862" y="5029199"/>
              <a:ext cx="289560" cy="149225"/>
            </a:xfrm>
            <a:custGeom>
              <a:avLst/>
              <a:gdLst/>
              <a:ahLst/>
              <a:cxnLst/>
              <a:rect l="l" t="t" r="r" b="b"/>
              <a:pathLst>
                <a:path w="289559" h="149225">
                  <a:moveTo>
                    <a:pt x="0" y="0"/>
                  </a:moveTo>
                  <a:lnTo>
                    <a:pt x="289521" y="148653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8678102" y="5133188"/>
              <a:ext cx="95885" cy="77470"/>
            </a:xfrm>
            <a:custGeom>
              <a:avLst/>
              <a:gdLst/>
              <a:ahLst/>
              <a:cxnLst/>
              <a:rect l="l" t="t" r="r" b="b"/>
              <a:pathLst>
                <a:path w="95884" h="77470">
                  <a:moveTo>
                    <a:pt x="39154" y="0"/>
                  </a:moveTo>
                  <a:lnTo>
                    <a:pt x="0" y="76263"/>
                  </a:lnTo>
                  <a:lnTo>
                    <a:pt x="95834" y="77292"/>
                  </a:lnTo>
                  <a:lnTo>
                    <a:pt x="39154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6645402" y="3412997"/>
              <a:ext cx="864869" cy="310515"/>
            </a:xfrm>
            <a:custGeom>
              <a:avLst/>
              <a:gdLst/>
              <a:ahLst/>
              <a:cxnLst/>
              <a:rect l="l" t="t" r="r" b="b"/>
              <a:pathLst>
                <a:path w="864870" h="310514">
                  <a:moveTo>
                    <a:pt x="0" y="0"/>
                  </a:moveTo>
                  <a:lnTo>
                    <a:pt x="864501" y="31034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7481968" y="3678171"/>
              <a:ext cx="95250" cy="81280"/>
            </a:xfrm>
            <a:custGeom>
              <a:avLst/>
              <a:gdLst/>
              <a:ahLst/>
              <a:cxnLst/>
              <a:rect l="l" t="t" r="r" b="b"/>
              <a:pathLst>
                <a:path w="95250" h="81279">
                  <a:moveTo>
                    <a:pt x="28968" y="0"/>
                  </a:moveTo>
                  <a:lnTo>
                    <a:pt x="0" y="80683"/>
                  </a:lnTo>
                  <a:lnTo>
                    <a:pt x="95161" y="69303"/>
                  </a:lnTo>
                  <a:lnTo>
                    <a:pt x="2896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" name="object 68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9" name="object 6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36</a:t>
            </a: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04063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Á</a:t>
            </a:r>
            <a:r>
              <a:rPr dirty="0" spc="-75"/>
              <a:t>r</a:t>
            </a:r>
            <a:r>
              <a:rPr dirty="0" spc="-95"/>
              <a:t>b</a:t>
            </a:r>
            <a:r>
              <a:rPr dirty="0" spc="-100"/>
              <a:t>o</a:t>
            </a:r>
            <a:r>
              <a:rPr dirty="0" spc="-70"/>
              <a:t>l</a:t>
            </a:r>
            <a:r>
              <a:rPr dirty="0" spc="-100"/>
              <a:t>e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145"/>
              <a:t>r</a:t>
            </a:r>
            <a:r>
              <a:rPr dirty="0" spc="-95"/>
              <a:t>e</a:t>
            </a:r>
            <a:r>
              <a:rPr dirty="0" spc="-135"/>
              <a:t>c</a:t>
            </a:r>
            <a:r>
              <a:rPr dirty="0" spc="-95"/>
              <a:t>o</a:t>
            </a:r>
            <a:r>
              <a:rPr dirty="0" spc="-85"/>
              <a:t>rr</a:t>
            </a:r>
            <a:r>
              <a:rPr dirty="0" spc="-7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7" y="1768601"/>
            <a:ext cx="7105015" cy="693420"/>
          </a:xfrm>
          <a:prstGeom prst="rect">
            <a:avLst/>
          </a:prstGeom>
        </p:spPr>
        <p:txBody>
          <a:bodyPr wrap="square" lIns="0" tIns="7810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profundidad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Wingdings"/>
                <a:cs typeface="Wingdings"/>
              </a:rPr>
              <a:t></a:t>
            </a:r>
            <a:r>
              <a:rPr dirty="0" sz="2000" spc="-40">
                <a:solidFill>
                  <a:srgbClr val="3E3E3E"/>
                </a:solidFill>
                <a:latin typeface="Times New Roman"/>
                <a:cs typeface="Times New Roman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Post-Orden: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2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recorre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post-orden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sub-árboles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al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final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recorre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raíz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77188" y="2731735"/>
            <a:ext cx="3048000" cy="912494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Evalúo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hijo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subárbol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izquierda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Evalúo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hijo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subárbol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derecha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no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hijos,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evalúo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nodo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actual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4909184" y="3668648"/>
            <a:ext cx="539750" cy="540385"/>
          </a:xfrm>
          <a:custGeom>
            <a:avLst/>
            <a:gdLst/>
            <a:ahLst/>
            <a:cxnLst/>
            <a:rect l="l" t="t" r="r" b="b"/>
            <a:pathLst>
              <a:path w="539750" h="540385">
                <a:moveTo>
                  <a:pt x="0" y="270128"/>
                </a:moveTo>
                <a:lnTo>
                  <a:pt x="4345" y="221573"/>
                </a:lnTo>
                <a:lnTo>
                  <a:pt x="16875" y="175872"/>
                </a:lnTo>
                <a:lnTo>
                  <a:pt x="36827" y="133790"/>
                </a:lnTo>
                <a:lnTo>
                  <a:pt x="63439" y="96088"/>
                </a:lnTo>
                <a:lnTo>
                  <a:pt x="95950" y="63531"/>
                </a:lnTo>
                <a:lnTo>
                  <a:pt x="133598" y="36880"/>
                </a:lnTo>
                <a:lnTo>
                  <a:pt x="175621" y="16900"/>
                </a:lnTo>
                <a:lnTo>
                  <a:pt x="221258" y="4352"/>
                </a:lnTo>
                <a:lnTo>
                  <a:pt x="269748" y="0"/>
                </a:lnTo>
                <a:lnTo>
                  <a:pt x="318237" y="4352"/>
                </a:lnTo>
                <a:lnTo>
                  <a:pt x="363874" y="16900"/>
                </a:lnTo>
                <a:lnTo>
                  <a:pt x="405897" y="36880"/>
                </a:lnTo>
                <a:lnTo>
                  <a:pt x="443545" y="63531"/>
                </a:lnTo>
                <a:lnTo>
                  <a:pt x="476056" y="96088"/>
                </a:lnTo>
                <a:lnTo>
                  <a:pt x="502668" y="133790"/>
                </a:lnTo>
                <a:lnTo>
                  <a:pt x="522620" y="175872"/>
                </a:lnTo>
                <a:lnTo>
                  <a:pt x="535150" y="221573"/>
                </a:lnTo>
                <a:lnTo>
                  <a:pt x="539496" y="270128"/>
                </a:lnTo>
                <a:lnTo>
                  <a:pt x="535150" y="318684"/>
                </a:lnTo>
                <a:lnTo>
                  <a:pt x="522620" y="364385"/>
                </a:lnTo>
                <a:lnTo>
                  <a:pt x="502668" y="406467"/>
                </a:lnTo>
                <a:lnTo>
                  <a:pt x="476056" y="444169"/>
                </a:lnTo>
                <a:lnTo>
                  <a:pt x="443545" y="476726"/>
                </a:lnTo>
                <a:lnTo>
                  <a:pt x="405897" y="503377"/>
                </a:lnTo>
                <a:lnTo>
                  <a:pt x="363874" y="523357"/>
                </a:lnTo>
                <a:lnTo>
                  <a:pt x="318237" y="535905"/>
                </a:lnTo>
                <a:lnTo>
                  <a:pt x="269748" y="540257"/>
                </a:lnTo>
                <a:lnTo>
                  <a:pt x="221258" y="535905"/>
                </a:lnTo>
                <a:lnTo>
                  <a:pt x="175621" y="523357"/>
                </a:lnTo>
                <a:lnTo>
                  <a:pt x="133598" y="503377"/>
                </a:lnTo>
                <a:lnTo>
                  <a:pt x="95950" y="476726"/>
                </a:lnTo>
                <a:lnTo>
                  <a:pt x="63439" y="444169"/>
                </a:lnTo>
                <a:lnTo>
                  <a:pt x="36827" y="406467"/>
                </a:lnTo>
                <a:lnTo>
                  <a:pt x="16875" y="364385"/>
                </a:lnTo>
                <a:lnTo>
                  <a:pt x="4345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5120655" y="3807433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7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562219" y="4489322"/>
            <a:ext cx="539750" cy="540385"/>
          </a:xfrm>
          <a:custGeom>
            <a:avLst/>
            <a:gdLst/>
            <a:ahLst/>
            <a:cxnLst/>
            <a:rect l="l" t="t" r="r" b="b"/>
            <a:pathLst>
              <a:path w="539750" h="540385">
                <a:moveTo>
                  <a:pt x="0" y="270128"/>
                </a:moveTo>
                <a:lnTo>
                  <a:pt x="4345" y="221573"/>
                </a:lnTo>
                <a:lnTo>
                  <a:pt x="16875" y="175872"/>
                </a:lnTo>
                <a:lnTo>
                  <a:pt x="36827" y="133790"/>
                </a:lnTo>
                <a:lnTo>
                  <a:pt x="63439" y="96088"/>
                </a:lnTo>
                <a:lnTo>
                  <a:pt x="95950" y="63531"/>
                </a:lnTo>
                <a:lnTo>
                  <a:pt x="133598" y="36880"/>
                </a:lnTo>
                <a:lnTo>
                  <a:pt x="175621" y="16900"/>
                </a:lnTo>
                <a:lnTo>
                  <a:pt x="221258" y="4352"/>
                </a:lnTo>
                <a:lnTo>
                  <a:pt x="269748" y="0"/>
                </a:lnTo>
                <a:lnTo>
                  <a:pt x="318237" y="4352"/>
                </a:lnTo>
                <a:lnTo>
                  <a:pt x="363874" y="16900"/>
                </a:lnTo>
                <a:lnTo>
                  <a:pt x="405897" y="36880"/>
                </a:lnTo>
                <a:lnTo>
                  <a:pt x="443545" y="63531"/>
                </a:lnTo>
                <a:lnTo>
                  <a:pt x="476056" y="96088"/>
                </a:lnTo>
                <a:lnTo>
                  <a:pt x="502668" y="133790"/>
                </a:lnTo>
                <a:lnTo>
                  <a:pt x="522620" y="175872"/>
                </a:lnTo>
                <a:lnTo>
                  <a:pt x="535150" y="221573"/>
                </a:lnTo>
                <a:lnTo>
                  <a:pt x="539496" y="270128"/>
                </a:lnTo>
                <a:lnTo>
                  <a:pt x="535150" y="318684"/>
                </a:lnTo>
                <a:lnTo>
                  <a:pt x="522620" y="364385"/>
                </a:lnTo>
                <a:lnTo>
                  <a:pt x="502668" y="406467"/>
                </a:lnTo>
                <a:lnTo>
                  <a:pt x="476056" y="444169"/>
                </a:lnTo>
                <a:lnTo>
                  <a:pt x="443545" y="476726"/>
                </a:lnTo>
                <a:lnTo>
                  <a:pt x="405897" y="503377"/>
                </a:lnTo>
                <a:lnTo>
                  <a:pt x="363874" y="523357"/>
                </a:lnTo>
                <a:lnTo>
                  <a:pt x="318237" y="535905"/>
                </a:lnTo>
                <a:lnTo>
                  <a:pt x="269748" y="540257"/>
                </a:lnTo>
                <a:lnTo>
                  <a:pt x="221258" y="535905"/>
                </a:lnTo>
                <a:lnTo>
                  <a:pt x="175621" y="523357"/>
                </a:lnTo>
                <a:lnTo>
                  <a:pt x="133598" y="503377"/>
                </a:lnTo>
                <a:lnTo>
                  <a:pt x="95950" y="476726"/>
                </a:lnTo>
                <a:lnTo>
                  <a:pt x="63439" y="444169"/>
                </a:lnTo>
                <a:lnTo>
                  <a:pt x="36827" y="406467"/>
                </a:lnTo>
                <a:lnTo>
                  <a:pt x="16875" y="364385"/>
                </a:lnTo>
                <a:lnTo>
                  <a:pt x="4345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5773703" y="4628108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6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285107" y="4489322"/>
            <a:ext cx="540385" cy="540385"/>
          </a:xfrm>
          <a:custGeom>
            <a:avLst/>
            <a:gdLst/>
            <a:ahLst/>
            <a:cxnLst/>
            <a:rect l="l" t="t" r="r" b="b"/>
            <a:pathLst>
              <a:path w="540385" h="540385">
                <a:moveTo>
                  <a:pt x="0" y="270128"/>
                </a:moveTo>
                <a:lnTo>
                  <a:pt x="4352" y="221573"/>
                </a:lnTo>
                <a:lnTo>
                  <a:pt x="16900" y="175872"/>
                </a:lnTo>
                <a:lnTo>
                  <a:pt x="36880" y="133790"/>
                </a:lnTo>
                <a:lnTo>
                  <a:pt x="63531" y="96088"/>
                </a:lnTo>
                <a:lnTo>
                  <a:pt x="96088" y="63531"/>
                </a:lnTo>
                <a:lnTo>
                  <a:pt x="133790" y="36880"/>
                </a:lnTo>
                <a:lnTo>
                  <a:pt x="175872" y="16900"/>
                </a:lnTo>
                <a:lnTo>
                  <a:pt x="221573" y="4352"/>
                </a:lnTo>
                <a:lnTo>
                  <a:pt x="270129" y="0"/>
                </a:lnTo>
                <a:lnTo>
                  <a:pt x="318684" y="4352"/>
                </a:lnTo>
                <a:lnTo>
                  <a:pt x="364385" y="16900"/>
                </a:lnTo>
                <a:lnTo>
                  <a:pt x="406467" y="36880"/>
                </a:lnTo>
                <a:lnTo>
                  <a:pt x="444169" y="63531"/>
                </a:lnTo>
                <a:lnTo>
                  <a:pt x="476726" y="96088"/>
                </a:lnTo>
                <a:lnTo>
                  <a:pt x="503377" y="133790"/>
                </a:lnTo>
                <a:lnTo>
                  <a:pt x="523357" y="175872"/>
                </a:lnTo>
                <a:lnTo>
                  <a:pt x="535905" y="221573"/>
                </a:lnTo>
                <a:lnTo>
                  <a:pt x="540258" y="270128"/>
                </a:lnTo>
                <a:lnTo>
                  <a:pt x="535905" y="318684"/>
                </a:lnTo>
                <a:lnTo>
                  <a:pt x="523357" y="364385"/>
                </a:lnTo>
                <a:lnTo>
                  <a:pt x="503377" y="406467"/>
                </a:lnTo>
                <a:lnTo>
                  <a:pt x="476726" y="444169"/>
                </a:lnTo>
                <a:lnTo>
                  <a:pt x="444169" y="476726"/>
                </a:lnTo>
                <a:lnTo>
                  <a:pt x="406467" y="503377"/>
                </a:lnTo>
                <a:lnTo>
                  <a:pt x="364385" y="523357"/>
                </a:lnTo>
                <a:lnTo>
                  <a:pt x="318684" y="535905"/>
                </a:lnTo>
                <a:lnTo>
                  <a:pt x="270129" y="540257"/>
                </a:lnTo>
                <a:lnTo>
                  <a:pt x="221573" y="535905"/>
                </a:lnTo>
                <a:lnTo>
                  <a:pt x="175872" y="523357"/>
                </a:lnTo>
                <a:lnTo>
                  <a:pt x="133790" y="503377"/>
                </a:lnTo>
                <a:lnTo>
                  <a:pt x="96088" y="476726"/>
                </a:lnTo>
                <a:lnTo>
                  <a:pt x="63531" y="444169"/>
                </a:lnTo>
                <a:lnTo>
                  <a:pt x="36880" y="406467"/>
                </a:lnTo>
                <a:lnTo>
                  <a:pt x="16900" y="364385"/>
                </a:lnTo>
                <a:lnTo>
                  <a:pt x="4352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4496798" y="4628108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3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4617783" y="4194238"/>
            <a:ext cx="1022985" cy="1564640"/>
            <a:chOff x="4617783" y="4194238"/>
            <a:chExt cx="1022985" cy="1564640"/>
          </a:xfrm>
        </p:grpSpPr>
        <p:sp>
          <p:nvSpPr>
            <p:cNvPr id="13" name="object 13"/>
            <p:cNvSpPr/>
            <p:nvPr/>
          </p:nvSpPr>
          <p:spPr>
            <a:xfrm>
              <a:off x="4800685" y="4208526"/>
              <a:ext cx="378460" cy="314325"/>
            </a:xfrm>
            <a:custGeom>
              <a:avLst/>
              <a:gdLst/>
              <a:ahLst/>
              <a:cxnLst/>
              <a:rect l="l" t="t" r="r" b="b"/>
              <a:pathLst>
                <a:path w="378460" h="314325">
                  <a:moveTo>
                    <a:pt x="377990" y="0"/>
                  </a:moveTo>
                  <a:lnTo>
                    <a:pt x="0" y="314096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4745738" y="4480528"/>
              <a:ext cx="93345" cy="88265"/>
            </a:xfrm>
            <a:custGeom>
              <a:avLst/>
              <a:gdLst/>
              <a:ahLst/>
              <a:cxnLst/>
              <a:rect l="l" t="t" r="r" b="b"/>
              <a:pathLst>
                <a:path w="93345" h="88264">
                  <a:moveTo>
                    <a:pt x="38531" y="0"/>
                  </a:moveTo>
                  <a:lnTo>
                    <a:pt x="0" y="87757"/>
                  </a:lnTo>
                  <a:lnTo>
                    <a:pt x="93319" y="65925"/>
                  </a:lnTo>
                  <a:lnTo>
                    <a:pt x="3853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5178552" y="4208526"/>
              <a:ext cx="405765" cy="316230"/>
            </a:xfrm>
            <a:custGeom>
              <a:avLst/>
              <a:gdLst/>
              <a:ahLst/>
              <a:cxnLst/>
              <a:rect l="l" t="t" r="r" b="b"/>
              <a:pathLst>
                <a:path w="405764" h="316229">
                  <a:moveTo>
                    <a:pt x="0" y="0"/>
                  </a:moveTo>
                  <a:lnTo>
                    <a:pt x="405752" y="315874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5546702" y="4481799"/>
              <a:ext cx="93980" cy="86995"/>
            </a:xfrm>
            <a:custGeom>
              <a:avLst/>
              <a:gdLst/>
              <a:ahLst/>
              <a:cxnLst/>
              <a:rect l="l" t="t" r="r" b="b"/>
              <a:pathLst>
                <a:path w="93979" h="86995">
                  <a:moveTo>
                    <a:pt x="52666" y="0"/>
                  </a:moveTo>
                  <a:lnTo>
                    <a:pt x="0" y="67640"/>
                  </a:lnTo>
                  <a:lnTo>
                    <a:pt x="93979" y="86487"/>
                  </a:lnTo>
                  <a:lnTo>
                    <a:pt x="5266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4625721" y="5210937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5" h="539750">
                  <a:moveTo>
                    <a:pt x="0" y="269747"/>
                  </a:moveTo>
                  <a:lnTo>
                    <a:pt x="4352" y="221258"/>
                  </a:lnTo>
                  <a:lnTo>
                    <a:pt x="16900" y="175621"/>
                  </a:lnTo>
                  <a:lnTo>
                    <a:pt x="36880" y="133598"/>
                  </a:lnTo>
                  <a:lnTo>
                    <a:pt x="63531" y="95950"/>
                  </a:lnTo>
                  <a:lnTo>
                    <a:pt x="96088" y="63439"/>
                  </a:lnTo>
                  <a:lnTo>
                    <a:pt x="133790" y="36827"/>
                  </a:lnTo>
                  <a:lnTo>
                    <a:pt x="175872" y="16875"/>
                  </a:lnTo>
                  <a:lnTo>
                    <a:pt x="221573" y="4345"/>
                  </a:lnTo>
                  <a:lnTo>
                    <a:pt x="270129" y="0"/>
                  </a:lnTo>
                  <a:lnTo>
                    <a:pt x="318684" y="4345"/>
                  </a:lnTo>
                  <a:lnTo>
                    <a:pt x="364385" y="16875"/>
                  </a:lnTo>
                  <a:lnTo>
                    <a:pt x="406467" y="36827"/>
                  </a:lnTo>
                  <a:lnTo>
                    <a:pt x="444169" y="63439"/>
                  </a:lnTo>
                  <a:lnTo>
                    <a:pt x="476726" y="95950"/>
                  </a:lnTo>
                  <a:lnTo>
                    <a:pt x="503377" y="133598"/>
                  </a:lnTo>
                  <a:lnTo>
                    <a:pt x="523357" y="175621"/>
                  </a:lnTo>
                  <a:lnTo>
                    <a:pt x="535905" y="221258"/>
                  </a:lnTo>
                  <a:lnTo>
                    <a:pt x="540258" y="269747"/>
                  </a:lnTo>
                  <a:lnTo>
                    <a:pt x="535905" y="318237"/>
                  </a:lnTo>
                  <a:lnTo>
                    <a:pt x="523357" y="363874"/>
                  </a:lnTo>
                  <a:lnTo>
                    <a:pt x="503377" y="405897"/>
                  </a:lnTo>
                  <a:lnTo>
                    <a:pt x="476726" y="443545"/>
                  </a:lnTo>
                  <a:lnTo>
                    <a:pt x="444169" y="476056"/>
                  </a:lnTo>
                  <a:lnTo>
                    <a:pt x="406467" y="502668"/>
                  </a:lnTo>
                  <a:lnTo>
                    <a:pt x="364385" y="522620"/>
                  </a:lnTo>
                  <a:lnTo>
                    <a:pt x="318684" y="535150"/>
                  </a:lnTo>
                  <a:lnTo>
                    <a:pt x="270129" y="539495"/>
                  </a:lnTo>
                  <a:lnTo>
                    <a:pt x="221573" y="535150"/>
                  </a:lnTo>
                  <a:lnTo>
                    <a:pt x="175872" y="522620"/>
                  </a:lnTo>
                  <a:lnTo>
                    <a:pt x="133790" y="502668"/>
                  </a:lnTo>
                  <a:lnTo>
                    <a:pt x="96088" y="476056"/>
                  </a:lnTo>
                  <a:lnTo>
                    <a:pt x="63531" y="443545"/>
                  </a:lnTo>
                  <a:lnTo>
                    <a:pt x="36880" y="405897"/>
                  </a:lnTo>
                  <a:lnTo>
                    <a:pt x="16900" y="363874"/>
                  </a:lnTo>
                  <a:lnTo>
                    <a:pt x="4352" y="318237"/>
                  </a:lnTo>
                  <a:lnTo>
                    <a:pt x="0" y="269747"/>
                  </a:lnTo>
                  <a:close/>
                </a:path>
              </a:pathLst>
            </a:custGeom>
            <a:ln w="15874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4837810" y="5349384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2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006977" y="5210936"/>
            <a:ext cx="540385" cy="539750"/>
          </a:xfrm>
          <a:custGeom>
            <a:avLst/>
            <a:gdLst/>
            <a:ahLst/>
            <a:cxnLst/>
            <a:rect l="l" t="t" r="r" b="b"/>
            <a:pathLst>
              <a:path w="540385" h="539750">
                <a:moveTo>
                  <a:pt x="0" y="269747"/>
                </a:moveTo>
                <a:lnTo>
                  <a:pt x="4352" y="221258"/>
                </a:lnTo>
                <a:lnTo>
                  <a:pt x="16900" y="175621"/>
                </a:lnTo>
                <a:lnTo>
                  <a:pt x="36880" y="133598"/>
                </a:lnTo>
                <a:lnTo>
                  <a:pt x="63531" y="95950"/>
                </a:lnTo>
                <a:lnTo>
                  <a:pt x="96088" y="63439"/>
                </a:lnTo>
                <a:lnTo>
                  <a:pt x="133790" y="36827"/>
                </a:lnTo>
                <a:lnTo>
                  <a:pt x="175872" y="16875"/>
                </a:lnTo>
                <a:lnTo>
                  <a:pt x="221573" y="4345"/>
                </a:lnTo>
                <a:lnTo>
                  <a:pt x="270129" y="0"/>
                </a:lnTo>
                <a:lnTo>
                  <a:pt x="318684" y="4345"/>
                </a:lnTo>
                <a:lnTo>
                  <a:pt x="364385" y="16875"/>
                </a:lnTo>
                <a:lnTo>
                  <a:pt x="406467" y="36827"/>
                </a:lnTo>
                <a:lnTo>
                  <a:pt x="444169" y="63439"/>
                </a:lnTo>
                <a:lnTo>
                  <a:pt x="476726" y="95950"/>
                </a:lnTo>
                <a:lnTo>
                  <a:pt x="503377" y="133598"/>
                </a:lnTo>
                <a:lnTo>
                  <a:pt x="523357" y="175621"/>
                </a:lnTo>
                <a:lnTo>
                  <a:pt x="535905" y="221258"/>
                </a:lnTo>
                <a:lnTo>
                  <a:pt x="540258" y="269747"/>
                </a:lnTo>
                <a:lnTo>
                  <a:pt x="535905" y="318237"/>
                </a:lnTo>
                <a:lnTo>
                  <a:pt x="523357" y="363874"/>
                </a:lnTo>
                <a:lnTo>
                  <a:pt x="503377" y="405897"/>
                </a:lnTo>
                <a:lnTo>
                  <a:pt x="476726" y="443545"/>
                </a:lnTo>
                <a:lnTo>
                  <a:pt x="444169" y="476056"/>
                </a:lnTo>
                <a:lnTo>
                  <a:pt x="406467" y="502668"/>
                </a:lnTo>
                <a:lnTo>
                  <a:pt x="364385" y="522620"/>
                </a:lnTo>
                <a:lnTo>
                  <a:pt x="318684" y="535150"/>
                </a:lnTo>
                <a:lnTo>
                  <a:pt x="270129" y="539495"/>
                </a:lnTo>
                <a:lnTo>
                  <a:pt x="221573" y="535150"/>
                </a:lnTo>
                <a:lnTo>
                  <a:pt x="175872" y="522620"/>
                </a:lnTo>
                <a:lnTo>
                  <a:pt x="133790" y="502668"/>
                </a:lnTo>
                <a:lnTo>
                  <a:pt x="96088" y="476056"/>
                </a:lnTo>
                <a:lnTo>
                  <a:pt x="63531" y="443545"/>
                </a:lnTo>
                <a:lnTo>
                  <a:pt x="36880" y="405897"/>
                </a:lnTo>
                <a:lnTo>
                  <a:pt x="16900" y="363874"/>
                </a:lnTo>
                <a:lnTo>
                  <a:pt x="4352" y="318237"/>
                </a:lnTo>
                <a:lnTo>
                  <a:pt x="0" y="269747"/>
                </a:lnTo>
                <a:close/>
              </a:path>
            </a:pathLst>
          </a:custGeom>
          <a:ln w="15874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4219003" y="5349384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1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915025" y="5210936"/>
            <a:ext cx="540385" cy="539750"/>
          </a:xfrm>
          <a:custGeom>
            <a:avLst/>
            <a:gdLst/>
            <a:ahLst/>
            <a:cxnLst/>
            <a:rect l="l" t="t" r="r" b="b"/>
            <a:pathLst>
              <a:path w="540385" h="539750">
                <a:moveTo>
                  <a:pt x="0" y="269747"/>
                </a:moveTo>
                <a:lnTo>
                  <a:pt x="4352" y="221258"/>
                </a:lnTo>
                <a:lnTo>
                  <a:pt x="16900" y="175621"/>
                </a:lnTo>
                <a:lnTo>
                  <a:pt x="36880" y="133598"/>
                </a:lnTo>
                <a:lnTo>
                  <a:pt x="63531" y="95950"/>
                </a:lnTo>
                <a:lnTo>
                  <a:pt x="96088" y="63439"/>
                </a:lnTo>
                <a:lnTo>
                  <a:pt x="133790" y="36827"/>
                </a:lnTo>
                <a:lnTo>
                  <a:pt x="175872" y="16875"/>
                </a:lnTo>
                <a:lnTo>
                  <a:pt x="221573" y="4345"/>
                </a:lnTo>
                <a:lnTo>
                  <a:pt x="270129" y="0"/>
                </a:lnTo>
                <a:lnTo>
                  <a:pt x="318684" y="4345"/>
                </a:lnTo>
                <a:lnTo>
                  <a:pt x="364385" y="16875"/>
                </a:lnTo>
                <a:lnTo>
                  <a:pt x="406467" y="36827"/>
                </a:lnTo>
                <a:lnTo>
                  <a:pt x="444169" y="63439"/>
                </a:lnTo>
                <a:lnTo>
                  <a:pt x="476726" y="95950"/>
                </a:lnTo>
                <a:lnTo>
                  <a:pt x="503377" y="133598"/>
                </a:lnTo>
                <a:lnTo>
                  <a:pt x="523357" y="175621"/>
                </a:lnTo>
                <a:lnTo>
                  <a:pt x="535905" y="221258"/>
                </a:lnTo>
                <a:lnTo>
                  <a:pt x="540258" y="269747"/>
                </a:lnTo>
                <a:lnTo>
                  <a:pt x="535905" y="318237"/>
                </a:lnTo>
                <a:lnTo>
                  <a:pt x="523357" y="363874"/>
                </a:lnTo>
                <a:lnTo>
                  <a:pt x="503377" y="405897"/>
                </a:lnTo>
                <a:lnTo>
                  <a:pt x="476726" y="443545"/>
                </a:lnTo>
                <a:lnTo>
                  <a:pt x="444169" y="476056"/>
                </a:lnTo>
                <a:lnTo>
                  <a:pt x="406467" y="502668"/>
                </a:lnTo>
                <a:lnTo>
                  <a:pt x="364385" y="522620"/>
                </a:lnTo>
                <a:lnTo>
                  <a:pt x="318684" y="535150"/>
                </a:lnTo>
                <a:lnTo>
                  <a:pt x="270129" y="539495"/>
                </a:lnTo>
                <a:lnTo>
                  <a:pt x="221573" y="535150"/>
                </a:lnTo>
                <a:lnTo>
                  <a:pt x="175872" y="522620"/>
                </a:lnTo>
                <a:lnTo>
                  <a:pt x="133790" y="502668"/>
                </a:lnTo>
                <a:lnTo>
                  <a:pt x="96088" y="476056"/>
                </a:lnTo>
                <a:lnTo>
                  <a:pt x="63531" y="443545"/>
                </a:lnTo>
                <a:lnTo>
                  <a:pt x="36880" y="405897"/>
                </a:lnTo>
                <a:lnTo>
                  <a:pt x="16900" y="363874"/>
                </a:lnTo>
                <a:lnTo>
                  <a:pt x="4352" y="318237"/>
                </a:lnTo>
                <a:lnTo>
                  <a:pt x="0" y="269747"/>
                </a:lnTo>
                <a:close/>
              </a:path>
            </a:pathLst>
          </a:custGeom>
          <a:ln w="15874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6126777" y="5349384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5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249036" y="5210936"/>
            <a:ext cx="540385" cy="539750"/>
          </a:xfrm>
          <a:custGeom>
            <a:avLst/>
            <a:gdLst/>
            <a:ahLst/>
            <a:cxnLst/>
            <a:rect l="l" t="t" r="r" b="b"/>
            <a:pathLst>
              <a:path w="540385" h="539750">
                <a:moveTo>
                  <a:pt x="0" y="269747"/>
                </a:moveTo>
                <a:lnTo>
                  <a:pt x="4352" y="221258"/>
                </a:lnTo>
                <a:lnTo>
                  <a:pt x="16900" y="175621"/>
                </a:lnTo>
                <a:lnTo>
                  <a:pt x="36880" y="133598"/>
                </a:lnTo>
                <a:lnTo>
                  <a:pt x="63531" y="95950"/>
                </a:lnTo>
                <a:lnTo>
                  <a:pt x="96088" y="63439"/>
                </a:lnTo>
                <a:lnTo>
                  <a:pt x="133790" y="36827"/>
                </a:lnTo>
                <a:lnTo>
                  <a:pt x="175872" y="16875"/>
                </a:lnTo>
                <a:lnTo>
                  <a:pt x="221573" y="4345"/>
                </a:lnTo>
                <a:lnTo>
                  <a:pt x="270129" y="0"/>
                </a:lnTo>
                <a:lnTo>
                  <a:pt x="318684" y="4345"/>
                </a:lnTo>
                <a:lnTo>
                  <a:pt x="364385" y="16875"/>
                </a:lnTo>
                <a:lnTo>
                  <a:pt x="406467" y="36827"/>
                </a:lnTo>
                <a:lnTo>
                  <a:pt x="444169" y="63439"/>
                </a:lnTo>
                <a:lnTo>
                  <a:pt x="476726" y="95950"/>
                </a:lnTo>
                <a:lnTo>
                  <a:pt x="503377" y="133598"/>
                </a:lnTo>
                <a:lnTo>
                  <a:pt x="523357" y="175621"/>
                </a:lnTo>
                <a:lnTo>
                  <a:pt x="535905" y="221258"/>
                </a:lnTo>
                <a:lnTo>
                  <a:pt x="540258" y="269747"/>
                </a:lnTo>
                <a:lnTo>
                  <a:pt x="535905" y="318237"/>
                </a:lnTo>
                <a:lnTo>
                  <a:pt x="523357" y="363874"/>
                </a:lnTo>
                <a:lnTo>
                  <a:pt x="503377" y="405897"/>
                </a:lnTo>
                <a:lnTo>
                  <a:pt x="476726" y="443545"/>
                </a:lnTo>
                <a:lnTo>
                  <a:pt x="444169" y="476056"/>
                </a:lnTo>
                <a:lnTo>
                  <a:pt x="406467" y="502668"/>
                </a:lnTo>
                <a:lnTo>
                  <a:pt x="364385" y="522620"/>
                </a:lnTo>
                <a:lnTo>
                  <a:pt x="318684" y="535150"/>
                </a:lnTo>
                <a:lnTo>
                  <a:pt x="270129" y="539495"/>
                </a:lnTo>
                <a:lnTo>
                  <a:pt x="221573" y="535150"/>
                </a:lnTo>
                <a:lnTo>
                  <a:pt x="175872" y="522620"/>
                </a:lnTo>
                <a:lnTo>
                  <a:pt x="133790" y="502668"/>
                </a:lnTo>
                <a:lnTo>
                  <a:pt x="96088" y="476056"/>
                </a:lnTo>
                <a:lnTo>
                  <a:pt x="63531" y="443545"/>
                </a:lnTo>
                <a:lnTo>
                  <a:pt x="36880" y="405897"/>
                </a:lnTo>
                <a:lnTo>
                  <a:pt x="16900" y="363874"/>
                </a:lnTo>
                <a:lnTo>
                  <a:pt x="4352" y="318237"/>
                </a:lnTo>
                <a:lnTo>
                  <a:pt x="0" y="269747"/>
                </a:lnTo>
                <a:close/>
              </a:path>
            </a:pathLst>
          </a:custGeom>
          <a:ln w="15874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5460885" y="5349384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4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4277108" y="2944431"/>
            <a:ext cx="2456180" cy="2266315"/>
            <a:chOff x="4277108" y="2944431"/>
            <a:chExt cx="2456180" cy="2266315"/>
          </a:xfrm>
        </p:grpSpPr>
        <p:sp>
          <p:nvSpPr>
            <p:cNvPr id="26" name="object 26"/>
            <p:cNvSpPr/>
            <p:nvPr/>
          </p:nvSpPr>
          <p:spPr>
            <a:xfrm>
              <a:off x="4336929" y="5029200"/>
              <a:ext cx="218440" cy="142240"/>
            </a:xfrm>
            <a:custGeom>
              <a:avLst/>
              <a:gdLst/>
              <a:ahLst/>
              <a:cxnLst/>
              <a:rect l="l" t="t" r="r" b="b"/>
              <a:pathLst>
                <a:path w="218439" h="142239">
                  <a:moveTo>
                    <a:pt x="217970" y="0"/>
                  </a:moveTo>
                  <a:lnTo>
                    <a:pt x="0" y="14224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4277108" y="5127730"/>
              <a:ext cx="95250" cy="83185"/>
            </a:xfrm>
            <a:custGeom>
              <a:avLst/>
              <a:gdLst/>
              <a:ahLst/>
              <a:cxnLst/>
              <a:rect l="l" t="t" r="r" b="b"/>
              <a:pathLst>
                <a:path w="95250" h="83185">
                  <a:moveTo>
                    <a:pt x="48361" y="0"/>
                  </a:moveTo>
                  <a:lnTo>
                    <a:pt x="0" y="82740"/>
                  </a:lnTo>
                  <a:lnTo>
                    <a:pt x="95211" y="71793"/>
                  </a:lnTo>
                  <a:lnTo>
                    <a:pt x="4836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4554474" y="5029200"/>
              <a:ext cx="278130" cy="147955"/>
            </a:xfrm>
            <a:custGeom>
              <a:avLst/>
              <a:gdLst/>
              <a:ahLst/>
              <a:cxnLst/>
              <a:rect l="l" t="t" r="r" b="b"/>
              <a:pathLst>
                <a:path w="278129" h="147954">
                  <a:moveTo>
                    <a:pt x="0" y="0"/>
                  </a:moveTo>
                  <a:lnTo>
                    <a:pt x="277939" y="14773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4799667" y="5132388"/>
              <a:ext cx="95885" cy="78105"/>
            </a:xfrm>
            <a:custGeom>
              <a:avLst/>
              <a:gdLst/>
              <a:ahLst/>
              <a:cxnLst/>
              <a:rect l="l" t="t" r="r" b="b"/>
              <a:pathLst>
                <a:path w="95885" h="78104">
                  <a:moveTo>
                    <a:pt x="40246" y="0"/>
                  </a:moveTo>
                  <a:lnTo>
                    <a:pt x="0" y="75692"/>
                  </a:lnTo>
                  <a:lnTo>
                    <a:pt x="95821" y="78092"/>
                  </a:lnTo>
                  <a:lnTo>
                    <a:pt x="4024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5580217" y="5029200"/>
              <a:ext cx="251460" cy="146050"/>
            </a:xfrm>
            <a:custGeom>
              <a:avLst/>
              <a:gdLst/>
              <a:ahLst/>
              <a:cxnLst/>
              <a:rect l="l" t="t" r="r" b="b"/>
              <a:pathLst>
                <a:path w="251460" h="146050">
                  <a:moveTo>
                    <a:pt x="251002" y="0"/>
                  </a:moveTo>
                  <a:lnTo>
                    <a:pt x="0" y="145453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5518401" y="5130406"/>
              <a:ext cx="95885" cy="80645"/>
            </a:xfrm>
            <a:custGeom>
              <a:avLst/>
              <a:gdLst/>
              <a:ahLst/>
              <a:cxnLst/>
              <a:rect l="l" t="t" r="r" b="b"/>
              <a:pathLst>
                <a:path w="95885" h="80645">
                  <a:moveTo>
                    <a:pt x="52679" y="0"/>
                  </a:moveTo>
                  <a:lnTo>
                    <a:pt x="0" y="80073"/>
                  </a:lnTo>
                  <a:lnTo>
                    <a:pt x="95669" y="74168"/>
                  </a:lnTo>
                  <a:lnTo>
                    <a:pt x="5267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5831586" y="5029200"/>
              <a:ext cx="289560" cy="149225"/>
            </a:xfrm>
            <a:custGeom>
              <a:avLst/>
              <a:gdLst/>
              <a:ahLst/>
              <a:cxnLst/>
              <a:rect l="l" t="t" r="r" b="b"/>
              <a:pathLst>
                <a:path w="289560" h="149225">
                  <a:moveTo>
                    <a:pt x="0" y="0"/>
                  </a:moveTo>
                  <a:lnTo>
                    <a:pt x="289521" y="148653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6088827" y="5133188"/>
              <a:ext cx="95885" cy="77470"/>
            </a:xfrm>
            <a:custGeom>
              <a:avLst/>
              <a:gdLst/>
              <a:ahLst/>
              <a:cxnLst/>
              <a:rect l="l" t="t" r="r" b="b"/>
              <a:pathLst>
                <a:path w="95885" h="77470">
                  <a:moveTo>
                    <a:pt x="39154" y="0"/>
                  </a:moveTo>
                  <a:lnTo>
                    <a:pt x="0" y="76263"/>
                  </a:lnTo>
                  <a:lnTo>
                    <a:pt x="95834" y="77292"/>
                  </a:lnTo>
                  <a:lnTo>
                    <a:pt x="39154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6184773" y="2952369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4" h="540385">
                  <a:moveTo>
                    <a:pt x="0" y="270128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8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7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" name="object 35"/>
          <p:cNvSpPr txBox="1"/>
          <p:nvPr/>
        </p:nvSpPr>
        <p:spPr>
          <a:xfrm>
            <a:off x="6351851" y="3091111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5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498460" y="3668648"/>
            <a:ext cx="540385" cy="540385"/>
          </a:xfrm>
          <a:custGeom>
            <a:avLst/>
            <a:gdLst/>
            <a:ahLst/>
            <a:cxnLst/>
            <a:rect l="l" t="t" r="r" b="b"/>
            <a:pathLst>
              <a:path w="540384" h="540385">
                <a:moveTo>
                  <a:pt x="0" y="270128"/>
                </a:moveTo>
                <a:lnTo>
                  <a:pt x="4352" y="221573"/>
                </a:lnTo>
                <a:lnTo>
                  <a:pt x="16900" y="175872"/>
                </a:lnTo>
                <a:lnTo>
                  <a:pt x="36880" y="133790"/>
                </a:lnTo>
                <a:lnTo>
                  <a:pt x="63531" y="96088"/>
                </a:lnTo>
                <a:lnTo>
                  <a:pt x="96088" y="63531"/>
                </a:lnTo>
                <a:lnTo>
                  <a:pt x="133790" y="36880"/>
                </a:lnTo>
                <a:lnTo>
                  <a:pt x="175872" y="16900"/>
                </a:lnTo>
                <a:lnTo>
                  <a:pt x="221573" y="4352"/>
                </a:lnTo>
                <a:lnTo>
                  <a:pt x="270129" y="0"/>
                </a:lnTo>
                <a:lnTo>
                  <a:pt x="318684" y="4352"/>
                </a:lnTo>
                <a:lnTo>
                  <a:pt x="364385" y="16900"/>
                </a:lnTo>
                <a:lnTo>
                  <a:pt x="406467" y="36880"/>
                </a:lnTo>
                <a:lnTo>
                  <a:pt x="444169" y="63531"/>
                </a:lnTo>
                <a:lnTo>
                  <a:pt x="476726" y="96088"/>
                </a:lnTo>
                <a:lnTo>
                  <a:pt x="503377" y="133790"/>
                </a:lnTo>
                <a:lnTo>
                  <a:pt x="523357" y="175872"/>
                </a:lnTo>
                <a:lnTo>
                  <a:pt x="535905" y="221573"/>
                </a:lnTo>
                <a:lnTo>
                  <a:pt x="540258" y="270128"/>
                </a:lnTo>
                <a:lnTo>
                  <a:pt x="535905" y="318684"/>
                </a:lnTo>
                <a:lnTo>
                  <a:pt x="523357" y="364385"/>
                </a:lnTo>
                <a:lnTo>
                  <a:pt x="503377" y="406467"/>
                </a:lnTo>
                <a:lnTo>
                  <a:pt x="476726" y="444169"/>
                </a:lnTo>
                <a:lnTo>
                  <a:pt x="444169" y="476726"/>
                </a:lnTo>
                <a:lnTo>
                  <a:pt x="406467" y="503377"/>
                </a:lnTo>
                <a:lnTo>
                  <a:pt x="364385" y="523357"/>
                </a:lnTo>
                <a:lnTo>
                  <a:pt x="318684" y="535905"/>
                </a:lnTo>
                <a:lnTo>
                  <a:pt x="270129" y="540257"/>
                </a:lnTo>
                <a:lnTo>
                  <a:pt x="221573" y="535905"/>
                </a:lnTo>
                <a:lnTo>
                  <a:pt x="175872" y="523357"/>
                </a:lnTo>
                <a:lnTo>
                  <a:pt x="133790" y="503377"/>
                </a:lnTo>
                <a:lnTo>
                  <a:pt x="96088" y="476726"/>
                </a:lnTo>
                <a:lnTo>
                  <a:pt x="63531" y="444169"/>
                </a:lnTo>
                <a:lnTo>
                  <a:pt x="36880" y="406467"/>
                </a:lnTo>
                <a:lnTo>
                  <a:pt x="16900" y="364385"/>
                </a:lnTo>
                <a:lnTo>
                  <a:pt x="4352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 txBox="1"/>
          <p:nvPr/>
        </p:nvSpPr>
        <p:spPr>
          <a:xfrm>
            <a:off x="7665421" y="3807433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4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8151494" y="4489322"/>
            <a:ext cx="540385" cy="540385"/>
          </a:xfrm>
          <a:custGeom>
            <a:avLst/>
            <a:gdLst/>
            <a:ahLst/>
            <a:cxnLst/>
            <a:rect l="l" t="t" r="r" b="b"/>
            <a:pathLst>
              <a:path w="540384" h="540385">
                <a:moveTo>
                  <a:pt x="0" y="270128"/>
                </a:moveTo>
                <a:lnTo>
                  <a:pt x="4352" y="221573"/>
                </a:lnTo>
                <a:lnTo>
                  <a:pt x="16900" y="175872"/>
                </a:lnTo>
                <a:lnTo>
                  <a:pt x="36880" y="133790"/>
                </a:lnTo>
                <a:lnTo>
                  <a:pt x="63531" y="96088"/>
                </a:lnTo>
                <a:lnTo>
                  <a:pt x="96088" y="63531"/>
                </a:lnTo>
                <a:lnTo>
                  <a:pt x="133790" y="36880"/>
                </a:lnTo>
                <a:lnTo>
                  <a:pt x="175872" y="16900"/>
                </a:lnTo>
                <a:lnTo>
                  <a:pt x="221573" y="4352"/>
                </a:lnTo>
                <a:lnTo>
                  <a:pt x="270129" y="0"/>
                </a:lnTo>
                <a:lnTo>
                  <a:pt x="318684" y="4352"/>
                </a:lnTo>
                <a:lnTo>
                  <a:pt x="364385" y="16900"/>
                </a:lnTo>
                <a:lnTo>
                  <a:pt x="406467" y="36880"/>
                </a:lnTo>
                <a:lnTo>
                  <a:pt x="444169" y="63531"/>
                </a:lnTo>
                <a:lnTo>
                  <a:pt x="476726" y="96088"/>
                </a:lnTo>
                <a:lnTo>
                  <a:pt x="503377" y="133790"/>
                </a:lnTo>
                <a:lnTo>
                  <a:pt x="523357" y="175872"/>
                </a:lnTo>
                <a:lnTo>
                  <a:pt x="535905" y="221573"/>
                </a:lnTo>
                <a:lnTo>
                  <a:pt x="540258" y="270128"/>
                </a:lnTo>
                <a:lnTo>
                  <a:pt x="535905" y="318684"/>
                </a:lnTo>
                <a:lnTo>
                  <a:pt x="523357" y="364385"/>
                </a:lnTo>
                <a:lnTo>
                  <a:pt x="503377" y="406467"/>
                </a:lnTo>
                <a:lnTo>
                  <a:pt x="476726" y="444169"/>
                </a:lnTo>
                <a:lnTo>
                  <a:pt x="444169" y="476726"/>
                </a:lnTo>
                <a:lnTo>
                  <a:pt x="406467" y="503377"/>
                </a:lnTo>
                <a:lnTo>
                  <a:pt x="364385" y="523357"/>
                </a:lnTo>
                <a:lnTo>
                  <a:pt x="318684" y="535905"/>
                </a:lnTo>
                <a:lnTo>
                  <a:pt x="270129" y="540257"/>
                </a:lnTo>
                <a:lnTo>
                  <a:pt x="221573" y="535905"/>
                </a:lnTo>
                <a:lnTo>
                  <a:pt x="175872" y="523357"/>
                </a:lnTo>
                <a:lnTo>
                  <a:pt x="133790" y="503377"/>
                </a:lnTo>
                <a:lnTo>
                  <a:pt x="96088" y="476726"/>
                </a:lnTo>
                <a:lnTo>
                  <a:pt x="63531" y="444169"/>
                </a:lnTo>
                <a:lnTo>
                  <a:pt x="36880" y="406467"/>
                </a:lnTo>
                <a:lnTo>
                  <a:pt x="16900" y="364385"/>
                </a:lnTo>
                <a:lnTo>
                  <a:pt x="4352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8318469" y="4628108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3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874382" y="4489322"/>
            <a:ext cx="540385" cy="540385"/>
          </a:xfrm>
          <a:custGeom>
            <a:avLst/>
            <a:gdLst/>
            <a:ahLst/>
            <a:cxnLst/>
            <a:rect l="l" t="t" r="r" b="b"/>
            <a:pathLst>
              <a:path w="540384" h="540385">
                <a:moveTo>
                  <a:pt x="0" y="270128"/>
                </a:moveTo>
                <a:lnTo>
                  <a:pt x="4352" y="221573"/>
                </a:lnTo>
                <a:lnTo>
                  <a:pt x="16900" y="175872"/>
                </a:lnTo>
                <a:lnTo>
                  <a:pt x="36880" y="133790"/>
                </a:lnTo>
                <a:lnTo>
                  <a:pt x="63531" y="96088"/>
                </a:lnTo>
                <a:lnTo>
                  <a:pt x="96088" y="63531"/>
                </a:lnTo>
                <a:lnTo>
                  <a:pt x="133790" y="36880"/>
                </a:lnTo>
                <a:lnTo>
                  <a:pt x="175872" y="16900"/>
                </a:lnTo>
                <a:lnTo>
                  <a:pt x="221573" y="4352"/>
                </a:lnTo>
                <a:lnTo>
                  <a:pt x="270129" y="0"/>
                </a:lnTo>
                <a:lnTo>
                  <a:pt x="318684" y="4352"/>
                </a:lnTo>
                <a:lnTo>
                  <a:pt x="364385" y="16900"/>
                </a:lnTo>
                <a:lnTo>
                  <a:pt x="406467" y="36880"/>
                </a:lnTo>
                <a:lnTo>
                  <a:pt x="444169" y="63531"/>
                </a:lnTo>
                <a:lnTo>
                  <a:pt x="476726" y="96088"/>
                </a:lnTo>
                <a:lnTo>
                  <a:pt x="503377" y="133790"/>
                </a:lnTo>
                <a:lnTo>
                  <a:pt x="523357" y="175872"/>
                </a:lnTo>
                <a:lnTo>
                  <a:pt x="535905" y="221573"/>
                </a:lnTo>
                <a:lnTo>
                  <a:pt x="540258" y="270128"/>
                </a:lnTo>
                <a:lnTo>
                  <a:pt x="535905" y="318684"/>
                </a:lnTo>
                <a:lnTo>
                  <a:pt x="523357" y="364385"/>
                </a:lnTo>
                <a:lnTo>
                  <a:pt x="503377" y="406467"/>
                </a:lnTo>
                <a:lnTo>
                  <a:pt x="476726" y="444169"/>
                </a:lnTo>
                <a:lnTo>
                  <a:pt x="444169" y="476726"/>
                </a:lnTo>
                <a:lnTo>
                  <a:pt x="406467" y="503377"/>
                </a:lnTo>
                <a:lnTo>
                  <a:pt x="364385" y="523357"/>
                </a:lnTo>
                <a:lnTo>
                  <a:pt x="318684" y="535905"/>
                </a:lnTo>
                <a:lnTo>
                  <a:pt x="270129" y="540257"/>
                </a:lnTo>
                <a:lnTo>
                  <a:pt x="221573" y="535905"/>
                </a:lnTo>
                <a:lnTo>
                  <a:pt x="175872" y="523357"/>
                </a:lnTo>
                <a:lnTo>
                  <a:pt x="133790" y="503377"/>
                </a:lnTo>
                <a:lnTo>
                  <a:pt x="96088" y="476726"/>
                </a:lnTo>
                <a:lnTo>
                  <a:pt x="63531" y="444169"/>
                </a:lnTo>
                <a:lnTo>
                  <a:pt x="36880" y="406467"/>
                </a:lnTo>
                <a:lnTo>
                  <a:pt x="16900" y="364385"/>
                </a:lnTo>
                <a:lnTo>
                  <a:pt x="4352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 txBox="1"/>
          <p:nvPr/>
        </p:nvSpPr>
        <p:spPr>
          <a:xfrm>
            <a:off x="7041564" y="4628108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0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7207821" y="4194238"/>
            <a:ext cx="1022350" cy="1564640"/>
            <a:chOff x="7207821" y="4194238"/>
            <a:chExt cx="1022350" cy="1564640"/>
          </a:xfrm>
        </p:grpSpPr>
        <p:sp>
          <p:nvSpPr>
            <p:cNvPr id="43" name="object 43"/>
            <p:cNvSpPr/>
            <p:nvPr/>
          </p:nvSpPr>
          <p:spPr>
            <a:xfrm>
              <a:off x="7389960" y="4208526"/>
              <a:ext cx="378460" cy="314325"/>
            </a:xfrm>
            <a:custGeom>
              <a:avLst/>
              <a:gdLst/>
              <a:ahLst/>
              <a:cxnLst/>
              <a:rect l="l" t="t" r="r" b="b"/>
              <a:pathLst>
                <a:path w="378459" h="314325">
                  <a:moveTo>
                    <a:pt x="377990" y="0"/>
                  </a:moveTo>
                  <a:lnTo>
                    <a:pt x="0" y="314096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7335014" y="4480528"/>
              <a:ext cx="93345" cy="88265"/>
            </a:xfrm>
            <a:custGeom>
              <a:avLst/>
              <a:gdLst/>
              <a:ahLst/>
              <a:cxnLst/>
              <a:rect l="l" t="t" r="r" b="b"/>
              <a:pathLst>
                <a:path w="93345" h="88264">
                  <a:moveTo>
                    <a:pt x="38531" y="0"/>
                  </a:moveTo>
                  <a:lnTo>
                    <a:pt x="0" y="87757"/>
                  </a:lnTo>
                  <a:lnTo>
                    <a:pt x="93319" y="65925"/>
                  </a:lnTo>
                  <a:lnTo>
                    <a:pt x="3853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7767827" y="4208526"/>
              <a:ext cx="405765" cy="316230"/>
            </a:xfrm>
            <a:custGeom>
              <a:avLst/>
              <a:gdLst/>
              <a:ahLst/>
              <a:cxnLst/>
              <a:rect l="l" t="t" r="r" b="b"/>
              <a:pathLst>
                <a:path w="405765" h="316229">
                  <a:moveTo>
                    <a:pt x="0" y="0"/>
                  </a:moveTo>
                  <a:lnTo>
                    <a:pt x="405752" y="315874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8135979" y="4481799"/>
              <a:ext cx="93980" cy="86995"/>
            </a:xfrm>
            <a:custGeom>
              <a:avLst/>
              <a:gdLst/>
              <a:ahLst/>
              <a:cxnLst/>
              <a:rect l="l" t="t" r="r" b="b"/>
              <a:pathLst>
                <a:path w="93979" h="86995">
                  <a:moveTo>
                    <a:pt x="52666" y="0"/>
                  </a:moveTo>
                  <a:lnTo>
                    <a:pt x="0" y="67640"/>
                  </a:lnTo>
                  <a:lnTo>
                    <a:pt x="93980" y="86487"/>
                  </a:lnTo>
                  <a:lnTo>
                    <a:pt x="5266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7215758" y="5210937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4" h="539750">
                  <a:moveTo>
                    <a:pt x="0" y="269747"/>
                  </a:moveTo>
                  <a:lnTo>
                    <a:pt x="4352" y="221258"/>
                  </a:lnTo>
                  <a:lnTo>
                    <a:pt x="16900" y="175621"/>
                  </a:lnTo>
                  <a:lnTo>
                    <a:pt x="36880" y="133598"/>
                  </a:lnTo>
                  <a:lnTo>
                    <a:pt x="63531" y="95950"/>
                  </a:lnTo>
                  <a:lnTo>
                    <a:pt x="96088" y="63439"/>
                  </a:lnTo>
                  <a:lnTo>
                    <a:pt x="133790" y="36827"/>
                  </a:lnTo>
                  <a:lnTo>
                    <a:pt x="175872" y="16875"/>
                  </a:lnTo>
                  <a:lnTo>
                    <a:pt x="221573" y="4345"/>
                  </a:lnTo>
                  <a:lnTo>
                    <a:pt x="270129" y="0"/>
                  </a:lnTo>
                  <a:lnTo>
                    <a:pt x="318684" y="4345"/>
                  </a:lnTo>
                  <a:lnTo>
                    <a:pt x="364385" y="16875"/>
                  </a:lnTo>
                  <a:lnTo>
                    <a:pt x="406467" y="36827"/>
                  </a:lnTo>
                  <a:lnTo>
                    <a:pt x="444169" y="63439"/>
                  </a:lnTo>
                  <a:lnTo>
                    <a:pt x="476726" y="95950"/>
                  </a:lnTo>
                  <a:lnTo>
                    <a:pt x="503377" y="133598"/>
                  </a:lnTo>
                  <a:lnTo>
                    <a:pt x="523357" y="175621"/>
                  </a:lnTo>
                  <a:lnTo>
                    <a:pt x="535905" y="221258"/>
                  </a:lnTo>
                  <a:lnTo>
                    <a:pt x="540258" y="269747"/>
                  </a:lnTo>
                  <a:lnTo>
                    <a:pt x="535905" y="318237"/>
                  </a:lnTo>
                  <a:lnTo>
                    <a:pt x="523357" y="363874"/>
                  </a:lnTo>
                  <a:lnTo>
                    <a:pt x="503377" y="405897"/>
                  </a:lnTo>
                  <a:lnTo>
                    <a:pt x="476726" y="443545"/>
                  </a:lnTo>
                  <a:lnTo>
                    <a:pt x="444169" y="476056"/>
                  </a:lnTo>
                  <a:lnTo>
                    <a:pt x="406467" y="502668"/>
                  </a:lnTo>
                  <a:lnTo>
                    <a:pt x="364385" y="522620"/>
                  </a:lnTo>
                  <a:lnTo>
                    <a:pt x="318684" y="535150"/>
                  </a:lnTo>
                  <a:lnTo>
                    <a:pt x="270129" y="539495"/>
                  </a:lnTo>
                  <a:lnTo>
                    <a:pt x="221573" y="535150"/>
                  </a:lnTo>
                  <a:lnTo>
                    <a:pt x="175872" y="522620"/>
                  </a:lnTo>
                  <a:lnTo>
                    <a:pt x="133790" y="502668"/>
                  </a:lnTo>
                  <a:lnTo>
                    <a:pt x="96088" y="476056"/>
                  </a:lnTo>
                  <a:lnTo>
                    <a:pt x="63531" y="443545"/>
                  </a:lnTo>
                  <a:lnTo>
                    <a:pt x="36880" y="405897"/>
                  </a:lnTo>
                  <a:lnTo>
                    <a:pt x="16900" y="363874"/>
                  </a:lnTo>
                  <a:lnTo>
                    <a:pt x="4352" y="318237"/>
                  </a:lnTo>
                  <a:lnTo>
                    <a:pt x="0" y="269747"/>
                  </a:lnTo>
                  <a:close/>
                </a:path>
              </a:pathLst>
            </a:custGeom>
            <a:ln w="15874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8" name="object 48"/>
          <p:cNvSpPr txBox="1"/>
          <p:nvPr/>
        </p:nvSpPr>
        <p:spPr>
          <a:xfrm>
            <a:off x="7427503" y="5349384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9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597015" y="5210936"/>
            <a:ext cx="540385" cy="539750"/>
          </a:xfrm>
          <a:custGeom>
            <a:avLst/>
            <a:gdLst/>
            <a:ahLst/>
            <a:cxnLst/>
            <a:rect l="l" t="t" r="r" b="b"/>
            <a:pathLst>
              <a:path w="540384" h="539750">
                <a:moveTo>
                  <a:pt x="0" y="269747"/>
                </a:moveTo>
                <a:lnTo>
                  <a:pt x="4352" y="221258"/>
                </a:lnTo>
                <a:lnTo>
                  <a:pt x="16900" y="175621"/>
                </a:lnTo>
                <a:lnTo>
                  <a:pt x="36880" y="133598"/>
                </a:lnTo>
                <a:lnTo>
                  <a:pt x="63531" y="95950"/>
                </a:lnTo>
                <a:lnTo>
                  <a:pt x="96088" y="63439"/>
                </a:lnTo>
                <a:lnTo>
                  <a:pt x="133790" y="36827"/>
                </a:lnTo>
                <a:lnTo>
                  <a:pt x="175872" y="16875"/>
                </a:lnTo>
                <a:lnTo>
                  <a:pt x="221573" y="4345"/>
                </a:lnTo>
                <a:lnTo>
                  <a:pt x="270129" y="0"/>
                </a:lnTo>
                <a:lnTo>
                  <a:pt x="318684" y="4345"/>
                </a:lnTo>
                <a:lnTo>
                  <a:pt x="364385" y="16875"/>
                </a:lnTo>
                <a:lnTo>
                  <a:pt x="406467" y="36827"/>
                </a:lnTo>
                <a:lnTo>
                  <a:pt x="444169" y="63439"/>
                </a:lnTo>
                <a:lnTo>
                  <a:pt x="476726" y="95950"/>
                </a:lnTo>
                <a:lnTo>
                  <a:pt x="503377" y="133598"/>
                </a:lnTo>
                <a:lnTo>
                  <a:pt x="523357" y="175621"/>
                </a:lnTo>
                <a:lnTo>
                  <a:pt x="535905" y="221258"/>
                </a:lnTo>
                <a:lnTo>
                  <a:pt x="540258" y="269747"/>
                </a:lnTo>
                <a:lnTo>
                  <a:pt x="535905" y="318237"/>
                </a:lnTo>
                <a:lnTo>
                  <a:pt x="523357" y="363874"/>
                </a:lnTo>
                <a:lnTo>
                  <a:pt x="503377" y="405897"/>
                </a:lnTo>
                <a:lnTo>
                  <a:pt x="476726" y="443545"/>
                </a:lnTo>
                <a:lnTo>
                  <a:pt x="444169" y="476056"/>
                </a:lnTo>
                <a:lnTo>
                  <a:pt x="406467" y="502668"/>
                </a:lnTo>
                <a:lnTo>
                  <a:pt x="364385" y="522620"/>
                </a:lnTo>
                <a:lnTo>
                  <a:pt x="318684" y="535150"/>
                </a:lnTo>
                <a:lnTo>
                  <a:pt x="270129" y="539495"/>
                </a:lnTo>
                <a:lnTo>
                  <a:pt x="221573" y="535150"/>
                </a:lnTo>
                <a:lnTo>
                  <a:pt x="175872" y="522620"/>
                </a:lnTo>
                <a:lnTo>
                  <a:pt x="133790" y="502668"/>
                </a:lnTo>
                <a:lnTo>
                  <a:pt x="96088" y="476056"/>
                </a:lnTo>
                <a:lnTo>
                  <a:pt x="63531" y="443545"/>
                </a:lnTo>
                <a:lnTo>
                  <a:pt x="36880" y="405897"/>
                </a:lnTo>
                <a:lnTo>
                  <a:pt x="16900" y="363874"/>
                </a:lnTo>
                <a:lnTo>
                  <a:pt x="4352" y="318237"/>
                </a:lnTo>
                <a:lnTo>
                  <a:pt x="0" y="269747"/>
                </a:lnTo>
                <a:close/>
              </a:path>
            </a:pathLst>
          </a:custGeom>
          <a:ln w="15874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 txBox="1"/>
          <p:nvPr/>
        </p:nvSpPr>
        <p:spPr>
          <a:xfrm>
            <a:off x="6808697" y="5349384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8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8504301" y="5210936"/>
            <a:ext cx="540385" cy="539750"/>
          </a:xfrm>
          <a:custGeom>
            <a:avLst/>
            <a:gdLst/>
            <a:ahLst/>
            <a:cxnLst/>
            <a:rect l="l" t="t" r="r" b="b"/>
            <a:pathLst>
              <a:path w="540384" h="539750">
                <a:moveTo>
                  <a:pt x="0" y="269747"/>
                </a:moveTo>
                <a:lnTo>
                  <a:pt x="4352" y="221258"/>
                </a:lnTo>
                <a:lnTo>
                  <a:pt x="16900" y="175621"/>
                </a:lnTo>
                <a:lnTo>
                  <a:pt x="36880" y="133598"/>
                </a:lnTo>
                <a:lnTo>
                  <a:pt x="63531" y="95950"/>
                </a:lnTo>
                <a:lnTo>
                  <a:pt x="96088" y="63439"/>
                </a:lnTo>
                <a:lnTo>
                  <a:pt x="133790" y="36827"/>
                </a:lnTo>
                <a:lnTo>
                  <a:pt x="175872" y="16875"/>
                </a:lnTo>
                <a:lnTo>
                  <a:pt x="221573" y="4345"/>
                </a:lnTo>
                <a:lnTo>
                  <a:pt x="270129" y="0"/>
                </a:lnTo>
                <a:lnTo>
                  <a:pt x="318684" y="4345"/>
                </a:lnTo>
                <a:lnTo>
                  <a:pt x="364385" y="16875"/>
                </a:lnTo>
                <a:lnTo>
                  <a:pt x="406467" y="36827"/>
                </a:lnTo>
                <a:lnTo>
                  <a:pt x="444169" y="63439"/>
                </a:lnTo>
                <a:lnTo>
                  <a:pt x="476726" y="95950"/>
                </a:lnTo>
                <a:lnTo>
                  <a:pt x="503377" y="133598"/>
                </a:lnTo>
                <a:lnTo>
                  <a:pt x="523357" y="175621"/>
                </a:lnTo>
                <a:lnTo>
                  <a:pt x="535905" y="221258"/>
                </a:lnTo>
                <a:lnTo>
                  <a:pt x="540258" y="269747"/>
                </a:lnTo>
                <a:lnTo>
                  <a:pt x="535905" y="318237"/>
                </a:lnTo>
                <a:lnTo>
                  <a:pt x="523357" y="363874"/>
                </a:lnTo>
                <a:lnTo>
                  <a:pt x="503377" y="405897"/>
                </a:lnTo>
                <a:lnTo>
                  <a:pt x="476726" y="443545"/>
                </a:lnTo>
                <a:lnTo>
                  <a:pt x="444169" y="476056"/>
                </a:lnTo>
                <a:lnTo>
                  <a:pt x="406467" y="502668"/>
                </a:lnTo>
                <a:lnTo>
                  <a:pt x="364385" y="522620"/>
                </a:lnTo>
                <a:lnTo>
                  <a:pt x="318684" y="535150"/>
                </a:lnTo>
                <a:lnTo>
                  <a:pt x="270129" y="539495"/>
                </a:lnTo>
                <a:lnTo>
                  <a:pt x="221573" y="535150"/>
                </a:lnTo>
                <a:lnTo>
                  <a:pt x="175872" y="522620"/>
                </a:lnTo>
                <a:lnTo>
                  <a:pt x="133790" y="502668"/>
                </a:lnTo>
                <a:lnTo>
                  <a:pt x="96088" y="476056"/>
                </a:lnTo>
                <a:lnTo>
                  <a:pt x="63531" y="443545"/>
                </a:lnTo>
                <a:lnTo>
                  <a:pt x="36880" y="405897"/>
                </a:lnTo>
                <a:lnTo>
                  <a:pt x="16900" y="363874"/>
                </a:lnTo>
                <a:lnTo>
                  <a:pt x="4352" y="318237"/>
                </a:lnTo>
                <a:lnTo>
                  <a:pt x="0" y="269747"/>
                </a:lnTo>
                <a:close/>
              </a:path>
            </a:pathLst>
          </a:custGeom>
          <a:ln w="15874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 txBox="1"/>
          <p:nvPr/>
        </p:nvSpPr>
        <p:spPr>
          <a:xfrm>
            <a:off x="8671545" y="5349384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2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839075" y="5210936"/>
            <a:ext cx="539750" cy="539750"/>
          </a:xfrm>
          <a:custGeom>
            <a:avLst/>
            <a:gdLst/>
            <a:ahLst/>
            <a:cxnLst/>
            <a:rect l="l" t="t" r="r" b="b"/>
            <a:pathLst>
              <a:path w="539750" h="539750">
                <a:moveTo>
                  <a:pt x="0" y="269747"/>
                </a:moveTo>
                <a:lnTo>
                  <a:pt x="4345" y="221258"/>
                </a:lnTo>
                <a:lnTo>
                  <a:pt x="16875" y="175621"/>
                </a:lnTo>
                <a:lnTo>
                  <a:pt x="36827" y="133598"/>
                </a:lnTo>
                <a:lnTo>
                  <a:pt x="63439" y="95950"/>
                </a:lnTo>
                <a:lnTo>
                  <a:pt x="95950" y="63439"/>
                </a:lnTo>
                <a:lnTo>
                  <a:pt x="133598" y="36827"/>
                </a:lnTo>
                <a:lnTo>
                  <a:pt x="175621" y="16875"/>
                </a:lnTo>
                <a:lnTo>
                  <a:pt x="221258" y="4345"/>
                </a:lnTo>
                <a:lnTo>
                  <a:pt x="269748" y="0"/>
                </a:lnTo>
                <a:lnTo>
                  <a:pt x="318237" y="4345"/>
                </a:lnTo>
                <a:lnTo>
                  <a:pt x="363874" y="16875"/>
                </a:lnTo>
                <a:lnTo>
                  <a:pt x="405897" y="36827"/>
                </a:lnTo>
                <a:lnTo>
                  <a:pt x="443545" y="63439"/>
                </a:lnTo>
                <a:lnTo>
                  <a:pt x="476056" y="95950"/>
                </a:lnTo>
                <a:lnTo>
                  <a:pt x="502668" y="133598"/>
                </a:lnTo>
                <a:lnTo>
                  <a:pt x="522620" y="175621"/>
                </a:lnTo>
                <a:lnTo>
                  <a:pt x="535150" y="221258"/>
                </a:lnTo>
                <a:lnTo>
                  <a:pt x="539496" y="269747"/>
                </a:lnTo>
                <a:lnTo>
                  <a:pt x="535150" y="318237"/>
                </a:lnTo>
                <a:lnTo>
                  <a:pt x="522620" y="363874"/>
                </a:lnTo>
                <a:lnTo>
                  <a:pt x="502668" y="405897"/>
                </a:lnTo>
                <a:lnTo>
                  <a:pt x="476056" y="443545"/>
                </a:lnTo>
                <a:lnTo>
                  <a:pt x="443545" y="476056"/>
                </a:lnTo>
                <a:lnTo>
                  <a:pt x="405897" y="502668"/>
                </a:lnTo>
                <a:lnTo>
                  <a:pt x="363874" y="522620"/>
                </a:lnTo>
                <a:lnTo>
                  <a:pt x="318237" y="535150"/>
                </a:lnTo>
                <a:lnTo>
                  <a:pt x="269748" y="539495"/>
                </a:lnTo>
                <a:lnTo>
                  <a:pt x="221258" y="535150"/>
                </a:lnTo>
                <a:lnTo>
                  <a:pt x="175621" y="522620"/>
                </a:lnTo>
                <a:lnTo>
                  <a:pt x="133598" y="502668"/>
                </a:lnTo>
                <a:lnTo>
                  <a:pt x="95950" y="476056"/>
                </a:lnTo>
                <a:lnTo>
                  <a:pt x="63439" y="443545"/>
                </a:lnTo>
                <a:lnTo>
                  <a:pt x="36827" y="405897"/>
                </a:lnTo>
                <a:lnTo>
                  <a:pt x="16875" y="363874"/>
                </a:lnTo>
                <a:lnTo>
                  <a:pt x="4345" y="318237"/>
                </a:lnTo>
                <a:lnTo>
                  <a:pt x="0" y="269747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 txBox="1"/>
          <p:nvPr/>
        </p:nvSpPr>
        <p:spPr>
          <a:xfrm>
            <a:off x="8005651" y="5349384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1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55" name="object 55"/>
          <p:cNvGrpSpPr/>
          <p:nvPr/>
        </p:nvGrpSpPr>
        <p:grpSpPr>
          <a:xfrm>
            <a:off x="5369047" y="3398710"/>
            <a:ext cx="3405504" cy="1812289"/>
            <a:chOff x="5369047" y="3398710"/>
            <a:chExt cx="3405504" cy="1812289"/>
          </a:xfrm>
        </p:grpSpPr>
        <p:sp>
          <p:nvSpPr>
            <p:cNvPr id="56" name="object 56"/>
            <p:cNvSpPr/>
            <p:nvPr/>
          </p:nvSpPr>
          <p:spPr>
            <a:xfrm>
              <a:off x="5435955" y="3412997"/>
              <a:ext cx="827405" cy="309880"/>
            </a:xfrm>
            <a:custGeom>
              <a:avLst/>
              <a:gdLst/>
              <a:ahLst/>
              <a:cxnLst/>
              <a:rect l="l" t="t" r="r" b="b"/>
              <a:pathLst>
                <a:path w="827404" h="309879">
                  <a:moveTo>
                    <a:pt x="827379" y="0"/>
                  </a:moveTo>
                  <a:lnTo>
                    <a:pt x="0" y="309460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5369047" y="3677300"/>
              <a:ext cx="95885" cy="80645"/>
            </a:xfrm>
            <a:custGeom>
              <a:avLst/>
              <a:gdLst/>
              <a:ahLst/>
              <a:cxnLst/>
              <a:rect l="l" t="t" r="r" b="b"/>
              <a:pathLst>
                <a:path w="95885" h="80645">
                  <a:moveTo>
                    <a:pt x="65277" y="0"/>
                  </a:moveTo>
                  <a:lnTo>
                    <a:pt x="0" y="70180"/>
                  </a:lnTo>
                  <a:lnTo>
                    <a:pt x="95313" y="80289"/>
                  </a:lnTo>
                  <a:lnTo>
                    <a:pt x="65277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6926205" y="5029199"/>
              <a:ext cx="218440" cy="142240"/>
            </a:xfrm>
            <a:custGeom>
              <a:avLst/>
              <a:gdLst/>
              <a:ahLst/>
              <a:cxnLst/>
              <a:rect l="l" t="t" r="r" b="b"/>
              <a:pathLst>
                <a:path w="218440" h="142239">
                  <a:moveTo>
                    <a:pt x="217970" y="0"/>
                  </a:moveTo>
                  <a:lnTo>
                    <a:pt x="0" y="14224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6866383" y="5127730"/>
              <a:ext cx="95250" cy="83185"/>
            </a:xfrm>
            <a:custGeom>
              <a:avLst/>
              <a:gdLst/>
              <a:ahLst/>
              <a:cxnLst/>
              <a:rect l="l" t="t" r="r" b="b"/>
              <a:pathLst>
                <a:path w="95250" h="83185">
                  <a:moveTo>
                    <a:pt x="48361" y="0"/>
                  </a:moveTo>
                  <a:lnTo>
                    <a:pt x="0" y="82740"/>
                  </a:lnTo>
                  <a:lnTo>
                    <a:pt x="95211" y="71793"/>
                  </a:lnTo>
                  <a:lnTo>
                    <a:pt x="4836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7144512" y="5029199"/>
              <a:ext cx="278130" cy="147955"/>
            </a:xfrm>
            <a:custGeom>
              <a:avLst/>
              <a:gdLst/>
              <a:ahLst/>
              <a:cxnLst/>
              <a:rect l="l" t="t" r="r" b="b"/>
              <a:pathLst>
                <a:path w="278129" h="147954">
                  <a:moveTo>
                    <a:pt x="0" y="0"/>
                  </a:moveTo>
                  <a:lnTo>
                    <a:pt x="277939" y="14773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7389705" y="5132388"/>
              <a:ext cx="95885" cy="78105"/>
            </a:xfrm>
            <a:custGeom>
              <a:avLst/>
              <a:gdLst/>
              <a:ahLst/>
              <a:cxnLst/>
              <a:rect l="l" t="t" r="r" b="b"/>
              <a:pathLst>
                <a:path w="95884" h="78104">
                  <a:moveTo>
                    <a:pt x="40246" y="0"/>
                  </a:moveTo>
                  <a:lnTo>
                    <a:pt x="0" y="75692"/>
                  </a:lnTo>
                  <a:lnTo>
                    <a:pt x="95821" y="78092"/>
                  </a:lnTo>
                  <a:lnTo>
                    <a:pt x="4024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8170255" y="5029199"/>
              <a:ext cx="251460" cy="146050"/>
            </a:xfrm>
            <a:custGeom>
              <a:avLst/>
              <a:gdLst/>
              <a:ahLst/>
              <a:cxnLst/>
              <a:rect l="l" t="t" r="r" b="b"/>
              <a:pathLst>
                <a:path w="251459" h="146050">
                  <a:moveTo>
                    <a:pt x="251002" y="0"/>
                  </a:moveTo>
                  <a:lnTo>
                    <a:pt x="0" y="145453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8108438" y="5130406"/>
              <a:ext cx="95885" cy="80645"/>
            </a:xfrm>
            <a:custGeom>
              <a:avLst/>
              <a:gdLst/>
              <a:ahLst/>
              <a:cxnLst/>
              <a:rect l="l" t="t" r="r" b="b"/>
              <a:pathLst>
                <a:path w="95884" h="80645">
                  <a:moveTo>
                    <a:pt x="52679" y="0"/>
                  </a:moveTo>
                  <a:lnTo>
                    <a:pt x="0" y="80073"/>
                  </a:lnTo>
                  <a:lnTo>
                    <a:pt x="95669" y="74168"/>
                  </a:lnTo>
                  <a:lnTo>
                    <a:pt x="5267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8420862" y="5029199"/>
              <a:ext cx="289560" cy="149225"/>
            </a:xfrm>
            <a:custGeom>
              <a:avLst/>
              <a:gdLst/>
              <a:ahLst/>
              <a:cxnLst/>
              <a:rect l="l" t="t" r="r" b="b"/>
              <a:pathLst>
                <a:path w="289559" h="149225">
                  <a:moveTo>
                    <a:pt x="0" y="0"/>
                  </a:moveTo>
                  <a:lnTo>
                    <a:pt x="289521" y="148653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8678102" y="5133188"/>
              <a:ext cx="95885" cy="77470"/>
            </a:xfrm>
            <a:custGeom>
              <a:avLst/>
              <a:gdLst/>
              <a:ahLst/>
              <a:cxnLst/>
              <a:rect l="l" t="t" r="r" b="b"/>
              <a:pathLst>
                <a:path w="95884" h="77470">
                  <a:moveTo>
                    <a:pt x="39154" y="0"/>
                  </a:moveTo>
                  <a:lnTo>
                    <a:pt x="0" y="76263"/>
                  </a:lnTo>
                  <a:lnTo>
                    <a:pt x="95834" y="77292"/>
                  </a:lnTo>
                  <a:lnTo>
                    <a:pt x="39154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6645402" y="3412997"/>
              <a:ext cx="864869" cy="310515"/>
            </a:xfrm>
            <a:custGeom>
              <a:avLst/>
              <a:gdLst/>
              <a:ahLst/>
              <a:cxnLst/>
              <a:rect l="l" t="t" r="r" b="b"/>
              <a:pathLst>
                <a:path w="864870" h="310514">
                  <a:moveTo>
                    <a:pt x="0" y="0"/>
                  </a:moveTo>
                  <a:lnTo>
                    <a:pt x="864501" y="31034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7481968" y="3678171"/>
              <a:ext cx="95250" cy="81280"/>
            </a:xfrm>
            <a:custGeom>
              <a:avLst/>
              <a:gdLst/>
              <a:ahLst/>
              <a:cxnLst/>
              <a:rect l="l" t="t" r="r" b="b"/>
              <a:pathLst>
                <a:path w="95250" h="81279">
                  <a:moveTo>
                    <a:pt x="28968" y="0"/>
                  </a:moveTo>
                  <a:lnTo>
                    <a:pt x="0" y="80683"/>
                  </a:lnTo>
                  <a:lnTo>
                    <a:pt x="95161" y="69303"/>
                  </a:lnTo>
                  <a:lnTo>
                    <a:pt x="2896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" name="object 68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9" name="object 6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37</a:t>
            </a:r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04063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Á</a:t>
            </a:r>
            <a:r>
              <a:rPr dirty="0" spc="-75"/>
              <a:t>r</a:t>
            </a:r>
            <a:r>
              <a:rPr dirty="0" spc="-95"/>
              <a:t>b</a:t>
            </a:r>
            <a:r>
              <a:rPr dirty="0" spc="-100"/>
              <a:t>o</a:t>
            </a:r>
            <a:r>
              <a:rPr dirty="0" spc="-70"/>
              <a:t>l</a:t>
            </a:r>
            <a:r>
              <a:rPr dirty="0" spc="-100"/>
              <a:t>e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145"/>
              <a:t>r</a:t>
            </a:r>
            <a:r>
              <a:rPr dirty="0" spc="-95"/>
              <a:t>e</a:t>
            </a:r>
            <a:r>
              <a:rPr dirty="0" spc="-135"/>
              <a:t>c</a:t>
            </a:r>
            <a:r>
              <a:rPr dirty="0" spc="-95"/>
              <a:t>o</a:t>
            </a:r>
            <a:r>
              <a:rPr dirty="0" spc="-85"/>
              <a:t>rr</a:t>
            </a:r>
            <a:r>
              <a:rPr dirty="0" spc="-7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7" y="1768601"/>
            <a:ext cx="7367905" cy="912494"/>
          </a:xfrm>
          <a:prstGeom prst="rect">
            <a:avLst/>
          </a:prstGeom>
        </p:spPr>
        <p:txBody>
          <a:bodyPr wrap="square" lIns="0" tIns="7810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profundidad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Wingdings"/>
                <a:cs typeface="Wingdings"/>
              </a:rPr>
              <a:t></a:t>
            </a:r>
            <a:r>
              <a:rPr dirty="0" sz="2000" spc="-40">
                <a:solidFill>
                  <a:srgbClr val="3E3E3E"/>
                </a:solidFill>
                <a:latin typeface="Times New Roman"/>
                <a:cs typeface="Times New Roman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In-Orden:</a:t>
            </a:r>
            <a:endParaRPr sz="2000">
              <a:latin typeface="Calibri"/>
              <a:cs typeface="Calibri"/>
            </a:endParaRPr>
          </a:p>
          <a:p>
            <a:pPr lvl="1" marL="561340" marR="5080" indent="-182880">
              <a:lnSpc>
                <a:spcPts val="1730"/>
              </a:lnSpc>
              <a:spcBef>
                <a:spcPts val="63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recorre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in-orden</a:t>
            </a:r>
            <a:r>
              <a:rPr dirty="0" sz="16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primer</a:t>
            </a:r>
            <a:r>
              <a:rPr dirty="0" sz="16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sub-árbol,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luego</a:t>
            </a:r>
            <a:r>
              <a:rPr dirty="0" sz="16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recorre</a:t>
            </a:r>
            <a:r>
              <a:rPr dirty="0" sz="16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raíz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final</a:t>
            </a:r>
            <a:r>
              <a:rPr dirty="0" sz="16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recorre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in-orden los demás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sub-árboles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77188" y="2951191"/>
            <a:ext cx="2672715" cy="912494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Evalúo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hijo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subárbol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izquierda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Evalúo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nodo actual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Evalúo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hijo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subárbol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derecha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4909184" y="3668648"/>
            <a:ext cx="539750" cy="540385"/>
          </a:xfrm>
          <a:custGeom>
            <a:avLst/>
            <a:gdLst/>
            <a:ahLst/>
            <a:cxnLst/>
            <a:rect l="l" t="t" r="r" b="b"/>
            <a:pathLst>
              <a:path w="539750" h="540385">
                <a:moveTo>
                  <a:pt x="0" y="270128"/>
                </a:moveTo>
                <a:lnTo>
                  <a:pt x="4345" y="221573"/>
                </a:lnTo>
                <a:lnTo>
                  <a:pt x="16875" y="175872"/>
                </a:lnTo>
                <a:lnTo>
                  <a:pt x="36827" y="133790"/>
                </a:lnTo>
                <a:lnTo>
                  <a:pt x="63439" y="96088"/>
                </a:lnTo>
                <a:lnTo>
                  <a:pt x="95950" y="63531"/>
                </a:lnTo>
                <a:lnTo>
                  <a:pt x="133598" y="36880"/>
                </a:lnTo>
                <a:lnTo>
                  <a:pt x="175621" y="16900"/>
                </a:lnTo>
                <a:lnTo>
                  <a:pt x="221258" y="4352"/>
                </a:lnTo>
                <a:lnTo>
                  <a:pt x="269748" y="0"/>
                </a:lnTo>
                <a:lnTo>
                  <a:pt x="318237" y="4352"/>
                </a:lnTo>
                <a:lnTo>
                  <a:pt x="363874" y="16900"/>
                </a:lnTo>
                <a:lnTo>
                  <a:pt x="405897" y="36880"/>
                </a:lnTo>
                <a:lnTo>
                  <a:pt x="443545" y="63531"/>
                </a:lnTo>
                <a:lnTo>
                  <a:pt x="476056" y="96088"/>
                </a:lnTo>
                <a:lnTo>
                  <a:pt x="502668" y="133790"/>
                </a:lnTo>
                <a:lnTo>
                  <a:pt x="522620" y="175872"/>
                </a:lnTo>
                <a:lnTo>
                  <a:pt x="535150" y="221573"/>
                </a:lnTo>
                <a:lnTo>
                  <a:pt x="539496" y="270128"/>
                </a:lnTo>
                <a:lnTo>
                  <a:pt x="535150" y="318684"/>
                </a:lnTo>
                <a:lnTo>
                  <a:pt x="522620" y="364385"/>
                </a:lnTo>
                <a:lnTo>
                  <a:pt x="502668" y="406467"/>
                </a:lnTo>
                <a:lnTo>
                  <a:pt x="476056" y="444169"/>
                </a:lnTo>
                <a:lnTo>
                  <a:pt x="443545" y="476726"/>
                </a:lnTo>
                <a:lnTo>
                  <a:pt x="405897" y="503377"/>
                </a:lnTo>
                <a:lnTo>
                  <a:pt x="363874" y="523357"/>
                </a:lnTo>
                <a:lnTo>
                  <a:pt x="318237" y="535905"/>
                </a:lnTo>
                <a:lnTo>
                  <a:pt x="269748" y="540257"/>
                </a:lnTo>
                <a:lnTo>
                  <a:pt x="221258" y="535905"/>
                </a:lnTo>
                <a:lnTo>
                  <a:pt x="175621" y="523357"/>
                </a:lnTo>
                <a:lnTo>
                  <a:pt x="133598" y="503377"/>
                </a:lnTo>
                <a:lnTo>
                  <a:pt x="95950" y="476726"/>
                </a:lnTo>
                <a:lnTo>
                  <a:pt x="63439" y="444169"/>
                </a:lnTo>
                <a:lnTo>
                  <a:pt x="36827" y="406467"/>
                </a:lnTo>
                <a:lnTo>
                  <a:pt x="16875" y="364385"/>
                </a:lnTo>
                <a:lnTo>
                  <a:pt x="4345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5120652" y="3807433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4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562219" y="4489322"/>
            <a:ext cx="539750" cy="540385"/>
          </a:xfrm>
          <a:custGeom>
            <a:avLst/>
            <a:gdLst/>
            <a:ahLst/>
            <a:cxnLst/>
            <a:rect l="l" t="t" r="r" b="b"/>
            <a:pathLst>
              <a:path w="539750" h="540385">
                <a:moveTo>
                  <a:pt x="0" y="270128"/>
                </a:moveTo>
                <a:lnTo>
                  <a:pt x="4345" y="221573"/>
                </a:lnTo>
                <a:lnTo>
                  <a:pt x="16875" y="175872"/>
                </a:lnTo>
                <a:lnTo>
                  <a:pt x="36827" y="133790"/>
                </a:lnTo>
                <a:lnTo>
                  <a:pt x="63439" y="96088"/>
                </a:lnTo>
                <a:lnTo>
                  <a:pt x="95950" y="63531"/>
                </a:lnTo>
                <a:lnTo>
                  <a:pt x="133598" y="36880"/>
                </a:lnTo>
                <a:lnTo>
                  <a:pt x="175621" y="16900"/>
                </a:lnTo>
                <a:lnTo>
                  <a:pt x="221258" y="4352"/>
                </a:lnTo>
                <a:lnTo>
                  <a:pt x="269748" y="0"/>
                </a:lnTo>
                <a:lnTo>
                  <a:pt x="318237" y="4352"/>
                </a:lnTo>
                <a:lnTo>
                  <a:pt x="363874" y="16900"/>
                </a:lnTo>
                <a:lnTo>
                  <a:pt x="405897" y="36880"/>
                </a:lnTo>
                <a:lnTo>
                  <a:pt x="443545" y="63531"/>
                </a:lnTo>
                <a:lnTo>
                  <a:pt x="476056" y="96088"/>
                </a:lnTo>
                <a:lnTo>
                  <a:pt x="502668" y="133790"/>
                </a:lnTo>
                <a:lnTo>
                  <a:pt x="522620" y="175872"/>
                </a:lnTo>
                <a:lnTo>
                  <a:pt x="535150" y="221573"/>
                </a:lnTo>
                <a:lnTo>
                  <a:pt x="539496" y="270128"/>
                </a:lnTo>
                <a:lnTo>
                  <a:pt x="535150" y="318684"/>
                </a:lnTo>
                <a:lnTo>
                  <a:pt x="522620" y="364385"/>
                </a:lnTo>
                <a:lnTo>
                  <a:pt x="502668" y="406467"/>
                </a:lnTo>
                <a:lnTo>
                  <a:pt x="476056" y="444169"/>
                </a:lnTo>
                <a:lnTo>
                  <a:pt x="443545" y="476726"/>
                </a:lnTo>
                <a:lnTo>
                  <a:pt x="405897" y="503377"/>
                </a:lnTo>
                <a:lnTo>
                  <a:pt x="363874" y="523357"/>
                </a:lnTo>
                <a:lnTo>
                  <a:pt x="318237" y="535905"/>
                </a:lnTo>
                <a:lnTo>
                  <a:pt x="269748" y="540257"/>
                </a:lnTo>
                <a:lnTo>
                  <a:pt x="221258" y="535905"/>
                </a:lnTo>
                <a:lnTo>
                  <a:pt x="175621" y="523357"/>
                </a:lnTo>
                <a:lnTo>
                  <a:pt x="133598" y="503377"/>
                </a:lnTo>
                <a:lnTo>
                  <a:pt x="95950" y="476726"/>
                </a:lnTo>
                <a:lnTo>
                  <a:pt x="63439" y="444169"/>
                </a:lnTo>
                <a:lnTo>
                  <a:pt x="36827" y="406467"/>
                </a:lnTo>
                <a:lnTo>
                  <a:pt x="16875" y="364385"/>
                </a:lnTo>
                <a:lnTo>
                  <a:pt x="4345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5773699" y="4628108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6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285107" y="4489322"/>
            <a:ext cx="540385" cy="540385"/>
          </a:xfrm>
          <a:custGeom>
            <a:avLst/>
            <a:gdLst/>
            <a:ahLst/>
            <a:cxnLst/>
            <a:rect l="l" t="t" r="r" b="b"/>
            <a:pathLst>
              <a:path w="540385" h="540385">
                <a:moveTo>
                  <a:pt x="0" y="270128"/>
                </a:moveTo>
                <a:lnTo>
                  <a:pt x="4352" y="221573"/>
                </a:lnTo>
                <a:lnTo>
                  <a:pt x="16900" y="175872"/>
                </a:lnTo>
                <a:lnTo>
                  <a:pt x="36880" y="133790"/>
                </a:lnTo>
                <a:lnTo>
                  <a:pt x="63531" y="96088"/>
                </a:lnTo>
                <a:lnTo>
                  <a:pt x="96088" y="63531"/>
                </a:lnTo>
                <a:lnTo>
                  <a:pt x="133790" y="36880"/>
                </a:lnTo>
                <a:lnTo>
                  <a:pt x="175872" y="16900"/>
                </a:lnTo>
                <a:lnTo>
                  <a:pt x="221573" y="4352"/>
                </a:lnTo>
                <a:lnTo>
                  <a:pt x="270129" y="0"/>
                </a:lnTo>
                <a:lnTo>
                  <a:pt x="318684" y="4352"/>
                </a:lnTo>
                <a:lnTo>
                  <a:pt x="364385" y="16900"/>
                </a:lnTo>
                <a:lnTo>
                  <a:pt x="406467" y="36880"/>
                </a:lnTo>
                <a:lnTo>
                  <a:pt x="444169" y="63531"/>
                </a:lnTo>
                <a:lnTo>
                  <a:pt x="476726" y="96088"/>
                </a:lnTo>
                <a:lnTo>
                  <a:pt x="503377" y="133790"/>
                </a:lnTo>
                <a:lnTo>
                  <a:pt x="523357" y="175872"/>
                </a:lnTo>
                <a:lnTo>
                  <a:pt x="535905" y="221573"/>
                </a:lnTo>
                <a:lnTo>
                  <a:pt x="540258" y="270128"/>
                </a:lnTo>
                <a:lnTo>
                  <a:pt x="535905" y="318684"/>
                </a:lnTo>
                <a:lnTo>
                  <a:pt x="523357" y="364385"/>
                </a:lnTo>
                <a:lnTo>
                  <a:pt x="503377" y="406467"/>
                </a:lnTo>
                <a:lnTo>
                  <a:pt x="476726" y="444169"/>
                </a:lnTo>
                <a:lnTo>
                  <a:pt x="444169" y="476726"/>
                </a:lnTo>
                <a:lnTo>
                  <a:pt x="406467" y="503377"/>
                </a:lnTo>
                <a:lnTo>
                  <a:pt x="364385" y="523357"/>
                </a:lnTo>
                <a:lnTo>
                  <a:pt x="318684" y="535905"/>
                </a:lnTo>
                <a:lnTo>
                  <a:pt x="270129" y="540257"/>
                </a:lnTo>
                <a:lnTo>
                  <a:pt x="221573" y="535905"/>
                </a:lnTo>
                <a:lnTo>
                  <a:pt x="175872" y="523357"/>
                </a:lnTo>
                <a:lnTo>
                  <a:pt x="133790" y="503377"/>
                </a:lnTo>
                <a:lnTo>
                  <a:pt x="96088" y="476726"/>
                </a:lnTo>
                <a:lnTo>
                  <a:pt x="63531" y="444169"/>
                </a:lnTo>
                <a:lnTo>
                  <a:pt x="36880" y="406467"/>
                </a:lnTo>
                <a:lnTo>
                  <a:pt x="16900" y="364385"/>
                </a:lnTo>
                <a:lnTo>
                  <a:pt x="4352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4496794" y="4628108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2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4617783" y="4194238"/>
            <a:ext cx="1022985" cy="1564640"/>
            <a:chOff x="4617783" y="4194238"/>
            <a:chExt cx="1022985" cy="1564640"/>
          </a:xfrm>
        </p:grpSpPr>
        <p:sp>
          <p:nvSpPr>
            <p:cNvPr id="13" name="object 13"/>
            <p:cNvSpPr/>
            <p:nvPr/>
          </p:nvSpPr>
          <p:spPr>
            <a:xfrm>
              <a:off x="4800685" y="4208526"/>
              <a:ext cx="378460" cy="314325"/>
            </a:xfrm>
            <a:custGeom>
              <a:avLst/>
              <a:gdLst/>
              <a:ahLst/>
              <a:cxnLst/>
              <a:rect l="l" t="t" r="r" b="b"/>
              <a:pathLst>
                <a:path w="378460" h="314325">
                  <a:moveTo>
                    <a:pt x="377990" y="0"/>
                  </a:moveTo>
                  <a:lnTo>
                    <a:pt x="0" y="314096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4745738" y="4480528"/>
              <a:ext cx="93345" cy="88265"/>
            </a:xfrm>
            <a:custGeom>
              <a:avLst/>
              <a:gdLst/>
              <a:ahLst/>
              <a:cxnLst/>
              <a:rect l="l" t="t" r="r" b="b"/>
              <a:pathLst>
                <a:path w="93345" h="88264">
                  <a:moveTo>
                    <a:pt x="38531" y="0"/>
                  </a:moveTo>
                  <a:lnTo>
                    <a:pt x="0" y="87757"/>
                  </a:lnTo>
                  <a:lnTo>
                    <a:pt x="93319" y="65925"/>
                  </a:lnTo>
                  <a:lnTo>
                    <a:pt x="3853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5178552" y="4208526"/>
              <a:ext cx="405765" cy="316230"/>
            </a:xfrm>
            <a:custGeom>
              <a:avLst/>
              <a:gdLst/>
              <a:ahLst/>
              <a:cxnLst/>
              <a:rect l="l" t="t" r="r" b="b"/>
              <a:pathLst>
                <a:path w="405764" h="316229">
                  <a:moveTo>
                    <a:pt x="0" y="0"/>
                  </a:moveTo>
                  <a:lnTo>
                    <a:pt x="405752" y="315874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5546702" y="4481799"/>
              <a:ext cx="93980" cy="86995"/>
            </a:xfrm>
            <a:custGeom>
              <a:avLst/>
              <a:gdLst/>
              <a:ahLst/>
              <a:cxnLst/>
              <a:rect l="l" t="t" r="r" b="b"/>
              <a:pathLst>
                <a:path w="93979" h="86995">
                  <a:moveTo>
                    <a:pt x="52666" y="0"/>
                  </a:moveTo>
                  <a:lnTo>
                    <a:pt x="0" y="67640"/>
                  </a:lnTo>
                  <a:lnTo>
                    <a:pt x="93979" y="86487"/>
                  </a:lnTo>
                  <a:lnTo>
                    <a:pt x="5266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4625721" y="5210937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5" h="539750">
                  <a:moveTo>
                    <a:pt x="0" y="269747"/>
                  </a:moveTo>
                  <a:lnTo>
                    <a:pt x="4352" y="221258"/>
                  </a:lnTo>
                  <a:lnTo>
                    <a:pt x="16900" y="175621"/>
                  </a:lnTo>
                  <a:lnTo>
                    <a:pt x="36880" y="133598"/>
                  </a:lnTo>
                  <a:lnTo>
                    <a:pt x="63531" y="95950"/>
                  </a:lnTo>
                  <a:lnTo>
                    <a:pt x="96088" y="63439"/>
                  </a:lnTo>
                  <a:lnTo>
                    <a:pt x="133790" y="36827"/>
                  </a:lnTo>
                  <a:lnTo>
                    <a:pt x="175872" y="16875"/>
                  </a:lnTo>
                  <a:lnTo>
                    <a:pt x="221573" y="4345"/>
                  </a:lnTo>
                  <a:lnTo>
                    <a:pt x="270129" y="0"/>
                  </a:lnTo>
                  <a:lnTo>
                    <a:pt x="318684" y="4345"/>
                  </a:lnTo>
                  <a:lnTo>
                    <a:pt x="364385" y="16875"/>
                  </a:lnTo>
                  <a:lnTo>
                    <a:pt x="406467" y="36827"/>
                  </a:lnTo>
                  <a:lnTo>
                    <a:pt x="444169" y="63439"/>
                  </a:lnTo>
                  <a:lnTo>
                    <a:pt x="476726" y="95950"/>
                  </a:lnTo>
                  <a:lnTo>
                    <a:pt x="503377" y="133598"/>
                  </a:lnTo>
                  <a:lnTo>
                    <a:pt x="523357" y="175621"/>
                  </a:lnTo>
                  <a:lnTo>
                    <a:pt x="535905" y="221258"/>
                  </a:lnTo>
                  <a:lnTo>
                    <a:pt x="540258" y="269747"/>
                  </a:lnTo>
                  <a:lnTo>
                    <a:pt x="535905" y="318237"/>
                  </a:lnTo>
                  <a:lnTo>
                    <a:pt x="523357" y="363874"/>
                  </a:lnTo>
                  <a:lnTo>
                    <a:pt x="503377" y="405897"/>
                  </a:lnTo>
                  <a:lnTo>
                    <a:pt x="476726" y="443545"/>
                  </a:lnTo>
                  <a:lnTo>
                    <a:pt x="444169" y="476056"/>
                  </a:lnTo>
                  <a:lnTo>
                    <a:pt x="406467" y="502668"/>
                  </a:lnTo>
                  <a:lnTo>
                    <a:pt x="364385" y="522620"/>
                  </a:lnTo>
                  <a:lnTo>
                    <a:pt x="318684" y="535150"/>
                  </a:lnTo>
                  <a:lnTo>
                    <a:pt x="270129" y="539495"/>
                  </a:lnTo>
                  <a:lnTo>
                    <a:pt x="221573" y="535150"/>
                  </a:lnTo>
                  <a:lnTo>
                    <a:pt x="175872" y="522620"/>
                  </a:lnTo>
                  <a:lnTo>
                    <a:pt x="133790" y="502668"/>
                  </a:lnTo>
                  <a:lnTo>
                    <a:pt x="96088" y="476056"/>
                  </a:lnTo>
                  <a:lnTo>
                    <a:pt x="63531" y="443545"/>
                  </a:lnTo>
                  <a:lnTo>
                    <a:pt x="36880" y="405897"/>
                  </a:lnTo>
                  <a:lnTo>
                    <a:pt x="16900" y="363874"/>
                  </a:lnTo>
                  <a:lnTo>
                    <a:pt x="4352" y="318237"/>
                  </a:lnTo>
                  <a:lnTo>
                    <a:pt x="0" y="269747"/>
                  </a:lnTo>
                  <a:close/>
                </a:path>
              </a:pathLst>
            </a:custGeom>
            <a:ln w="15874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4837807" y="5349384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3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006977" y="5210936"/>
            <a:ext cx="540385" cy="539750"/>
          </a:xfrm>
          <a:custGeom>
            <a:avLst/>
            <a:gdLst/>
            <a:ahLst/>
            <a:cxnLst/>
            <a:rect l="l" t="t" r="r" b="b"/>
            <a:pathLst>
              <a:path w="540385" h="539750">
                <a:moveTo>
                  <a:pt x="0" y="269747"/>
                </a:moveTo>
                <a:lnTo>
                  <a:pt x="4352" y="221258"/>
                </a:lnTo>
                <a:lnTo>
                  <a:pt x="16900" y="175621"/>
                </a:lnTo>
                <a:lnTo>
                  <a:pt x="36880" y="133598"/>
                </a:lnTo>
                <a:lnTo>
                  <a:pt x="63531" y="95950"/>
                </a:lnTo>
                <a:lnTo>
                  <a:pt x="96088" y="63439"/>
                </a:lnTo>
                <a:lnTo>
                  <a:pt x="133790" y="36827"/>
                </a:lnTo>
                <a:lnTo>
                  <a:pt x="175872" y="16875"/>
                </a:lnTo>
                <a:lnTo>
                  <a:pt x="221573" y="4345"/>
                </a:lnTo>
                <a:lnTo>
                  <a:pt x="270129" y="0"/>
                </a:lnTo>
                <a:lnTo>
                  <a:pt x="318684" y="4345"/>
                </a:lnTo>
                <a:lnTo>
                  <a:pt x="364385" y="16875"/>
                </a:lnTo>
                <a:lnTo>
                  <a:pt x="406467" y="36827"/>
                </a:lnTo>
                <a:lnTo>
                  <a:pt x="444169" y="63439"/>
                </a:lnTo>
                <a:lnTo>
                  <a:pt x="476726" y="95950"/>
                </a:lnTo>
                <a:lnTo>
                  <a:pt x="503377" y="133598"/>
                </a:lnTo>
                <a:lnTo>
                  <a:pt x="523357" y="175621"/>
                </a:lnTo>
                <a:lnTo>
                  <a:pt x="535905" y="221258"/>
                </a:lnTo>
                <a:lnTo>
                  <a:pt x="540258" y="269747"/>
                </a:lnTo>
                <a:lnTo>
                  <a:pt x="535905" y="318237"/>
                </a:lnTo>
                <a:lnTo>
                  <a:pt x="523357" y="363874"/>
                </a:lnTo>
                <a:lnTo>
                  <a:pt x="503377" y="405897"/>
                </a:lnTo>
                <a:lnTo>
                  <a:pt x="476726" y="443545"/>
                </a:lnTo>
                <a:lnTo>
                  <a:pt x="444169" y="476056"/>
                </a:lnTo>
                <a:lnTo>
                  <a:pt x="406467" y="502668"/>
                </a:lnTo>
                <a:lnTo>
                  <a:pt x="364385" y="522620"/>
                </a:lnTo>
                <a:lnTo>
                  <a:pt x="318684" y="535150"/>
                </a:lnTo>
                <a:lnTo>
                  <a:pt x="270129" y="539495"/>
                </a:lnTo>
                <a:lnTo>
                  <a:pt x="221573" y="535150"/>
                </a:lnTo>
                <a:lnTo>
                  <a:pt x="175872" y="522620"/>
                </a:lnTo>
                <a:lnTo>
                  <a:pt x="133790" y="502668"/>
                </a:lnTo>
                <a:lnTo>
                  <a:pt x="96088" y="476056"/>
                </a:lnTo>
                <a:lnTo>
                  <a:pt x="63531" y="443545"/>
                </a:lnTo>
                <a:lnTo>
                  <a:pt x="36880" y="405897"/>
                </a:lnTo>
                <a:lnTo>
                  <a:pt x="16900" y="363874"/>
                </a:lnTo>
                <a:lnTo>
                  <a:pt x="4352" y="318237"/>
                </a:lnTo>
                <a:lnTo>
                  <a:pt x="0" y="269747"/>
                </a:lnTo>
                <a:close/>
              </a:path>
            </a:pathLst>
          </a:custGeom>
          <a:ln w="15874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4219001" y="5349384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1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915025" y="5210936"/>
            <a:ext cx="540385" cy="539750"/>
          </a:xfrm>
          <a:custGeom>
            <a:avLst/>
            <a:gdLst/>
            <a:ahLst/>
            <a:cxnLst/>
            <a:rect l="l" t="t" r="r" b="b"/>
            <a:pathLst>
              <a:path w="540385" h="539750">
                <a:moveTo>
                  <a:pt x="0" y="269747"/>
                </a:moveTo>
                <a:lnTo>
                  <a:pt x="4352" y="221258"/>
                </a:lnTo>
                <a:lnTo>
                  <a:pt x="16900" y="175621"/>
                </a:lnTo>
                <a:lnTo>
                  <a:pt x="36880" y="133598"/>
                </a:lnTo>
                <a:lnTo>
                  <a:pt x="63531" y="95950"/>
                </a:lnTo>
                <a:lnTo>
                  <a:pt x="96088" y="63439"/>
                </a:lnTo>
                <a:lnTo>
                  <a:pt x="133790" y="36827"/>
                </a:lnTo>
                <a:lnTo>
                  <a:pt x="175872" y="16875"/>
                </a:lnTo>
                <a:lnTo>
                  <a:pt x="221573" y="4345"/>
                </a:lnTo>
                <a:lnTo>
                  <a:pt x="270129" y="0"/>
                </a:lnTo>
                <a:lnTo>
                  <a:pt x="318684" y="4345"/>
                </a:lnTo>
                <a:lnTo>
                  <a:pt x="364385" y="16875"/>
                </a:lnTo>
                <a:lnTo>
                  <a:pt x="406467" y="36827"/>
                </a:lnTo>
                <a:lnTo>
                  <a:pt x="444169" y="63439"/>
                </a:lnTo>
                <a:lnTo>
                  <a:pt x="476726" y="95950"/>
                </a:lnTo>
                <a:lnTo>
                  <a:pt x="503377" y="133598"/>
                </a:lnTo>
                <a:lnTo>
                  <a:pt x="523357" y="175621"/>
                </a:lnTo>
                <a:lnTo>
                  <a:pt x="535905" y="221258"/>
                </a:lnTo>
                <a:lnTo>
                  <a:pt x="540258" y="269747"/>
                </a:lnTo>
                <a:lnTo>
                  <a:pt x="535905" y="318237"/>
                </a:lnTo>
                <a:lnTo>
                  <a:pt x="523357" y="363874"/>
                </a:lnTo>
                <a:lnTo>
                  <a:pt x="503377" y="405897"/>
                </a:lnTo>
                <a:lnTo>
                  <a:pt x="476726" y="443545"/>
                </a:lnTo>
                <a:lnTo>
                  <a:pt x="444169" y="476056"/>
                </a:lnTo>
                <a:lnTo>
                  <a:pt x="406467" y="502668"/>
                </a:lnTo>
                <a:lnTo>
                  <a:pt x="364385" y="522620"/>
                </a:lnTo>
                <a:lnTo>
                  <a:pt x="318684" y="535150"/>
                </a:lnTo>
                <a:lnTo>
                  <a:pt x="270129" y="539495"/>
                </a:lnTo>
                <a:lnTo>
                  <a:pt x="221573" y="535150"/>
                </a:lnTo>
                <a:lnTo>
                  <a:pt x="175872" y="522620"/>
                </a:lnTo>
                <a:lnTo>
                  <a:pt x="133790" y="502668"/>
                </a:lnTo>
                <a:lnTo>
                  <a:pt x="96088" y="476056"/>
                </a:lnTo>
                <a:lnTo>
                  <a:pt x="63531" y="443545"/>
                </a:lnTo>
                <a:lnTo>
                  <a:pt x="36880" y="405897"/>
                </a:lnTo>
                <a:lnTo>
                  <a:pt x="16900" y="363874"/>
                </a:lnTo>
                <a:lnTo>
                  <a:pt x="4352" y="318237"/>
                </a:lnTo>
                <a:lnTo>
                  <a:pt x="0" y="269747"/>
                </a:lnTo>
                <a:close/>
              </a:path>
            </a:pathLst>
          </a:custGeom>
          <a:ln w="15874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6126774" y="5349384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7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249036" y="5210936"/>
            <a:ext cx="540385" cy="539750"/>
          </a:xfrm>
          <a:custGeom>
            <a:avLst/>
            <a:gdLst/>
            <a:ahLst/>
            <a:cxnLst/>
            <a:rect l="l" t="t" r="r" b="b"/>
            <a:pathLst>
              <a:path w="540385" h="539750">
                <a:moveTo>
                  <a:pt x="0" y="269747"/>
                </a:moveTo>
                <a:lnTo>
                  <a:pt x="4352" y="221258"/>
                </a:lnTo>
                <a:lnTo>
                  <a:pt x="16900" y="175621"/>
                </a:lnTo>
                <a:lnTo>
                  <a:pt x="36880" y="133598"/>
                </a:lnTo>
                <a:lnTo>
                  <a:pt x="63531" y="95950"/>
                </a:lnTo>
                <a:lnTo>
                  <a:pt x="96088" y="63439"/>
                </a:lnTo>
                <a:lnTo>
                  <a:pt x="133790" y="36827"/>
                </a:lnTo>
                <a:lnTo>
                  <a:pt x="175872" y="16875"/>
                </a:lnTo>
                <a:lnTo>
                  <a:pt x="221573" y="4345"/>
                </a:lnTo>
                <a:lnTo>
                  <a:pt x="270129" y="0"/>
                </a:lnTo>
                <a:lnTo>
                  <a:pt x="318684" y="4345"/>
                </a:lnTo>
                <a:lnTo>
                  <a:pt x="364385" y="16875"/>
                </a:lnTo>
                <a:lnTo>
                  <a:pt x="406467" y="36827"/>
                </a:lnTo>
                <a:lnTo>
                  <a:pt x="444169" y="63439"/>
                </a:lnTo>
                <a:lnTo>
                  <a:pt x="476726" y="95950"/>
                </a:lnTo>
                <a:lnTo>
                  <a:pt x="503377" y="133598"/>
                </a:lnTo>
                <a:lnTo>
                  <a:pt x="523357" y="175621"/>
                </a:lnTo>
                <a:lnTo>
                  <a:pt x="535905" y="221258"/>
                </a:lnTo>
                <a:lnTo>
                  <a:pt x="540258" y="269747"/>
                </a:lnTo>
                <a:lnTo>
                  <a:pt x="535905" y="318237"/>
                </a:lnTo>
                <a:lnTo>
                  <a:pt x="523357" y="363874"/>
                </a:lnTo>
                <a:lnTo>
                  <a:pt x="503377" y="405897"/>
                </a:lnTo>
                <a:lnTo>
                  <a:pt x="476726" y="443545"/>
                </a:lnTo>
                <a:lnTo>
                  <a:pt x="444169" y="476056"/>
                </a:lnTo>
                <a:lnTo>
                  <a:pt x="406467" y="502668"/>
                </a:lnTo>
                <a:lnTo>
                  <a:pt x="364385" y="522620"/>
                </a:lnTo>
                <a:lnTo>
                  <a:pt x="318684" y="535150"/>
                </a:lnTo>
                <a:lnTo>
                  <a:pt x="270129" y="539495"/>
                </a:lnTo>
                <a:lnTo>
                  <a:pt x="221573" y="535150"/>
                </a:lnTo>
                <a:lnTo>
                  <a:pt x="175872" y="522620"/>
                </a:lnTo>
                <a:lnTo>
                  <a:pt x="133790" y="502668"/>
                </a:lnTo>
                <a:lnTo>
                  <a:pt x="96088" y="476056"/>
                </a:lnTo>
                <a:lnTo>
                  <a:pt x="63531" y="443545"/>
                </a:lnTo>
                <a:lnTo>
                  <a:pt x="36880" y="405897"/>
                </a:lnTo>
                <a:lnTo>
                  <a:pt x="16900" y="363874"/>
                </a:lnTo>
                <a:lnTo>
                  <a:pt x="4352" y="318237"/>
                </a:lnTo>
                <a:lnTo>
                  <a:pt x="0" y="269747"/>
                </a:lnTo>
                <a:close/>
              </a:path>
            </a:pathLst>
          </a:custGeom>
          <a:ln w="15874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5460883" y="5349384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5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4277108" y="2944431"/>
            <a:ext cx="2456180" cy="2266315"/>
            <a:chOff x="4277108" y="2944431"/>
            <a:chExt cx="2456180" cy="2266315"/>
          </a:xfrm>
        </p:grpSpPr>
        <p:sp>
          <p:nvSpPr>
            <p:cNvPr id="26" name="object 26"/>
            <p:cNvSpPr/>
            <p:nvPr/>
          </p:nvSpPr>
          <p:spPr>
            <a:xfrm>
              <a:off x="4336929" y="5029200"/>
              <a:ext cx="218440" cy="142240"/>
            </a:xfrm>
            <a:custGeom>
              <a:avLst/>
              <a:gdLst/>
              <a:ahLst/>
              <a:cxnLst/>
              <a:rect l="l" t="t" r="r" b="b"/>
              <a:pathLst>
                <a:path w="218439" h="142239">
                  <a:moveTo>
                    <a:pt x="217970" y="0"/>
                  </a:moveTo>
                  <a:lnTo>
                    <a:pt x="0" y="14224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4277108" y="5127730"/>
              <a:ext cx="95250" cy="83185"/>
            </a:xfrm>
            <a:custGeom>
              <a:avLst/>
              <a:gdLst/>
              <a:ahLst/>
              <a:cxnLst/>
              <a:rect l="l" t="t" r="r" b="b"/>
              <a:pathLst>
                <a:path w="95250" h="83185">
                  <a:moveTo>
                    <a:pt x="48361" y="0"/>
                  </a:moveTo>
                  <a:lnTo>
                    <a:pt x="0" y="82740"/>
                  </a:lnTo>
                  <a:lnTo>
                    <a:pt x="95211" y="71793"/>
                  </a:lnTo>
                  <a:lnTo>
                    <a:pt x="4836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4554474" y="5029200"/>
              <a:ext cx="278130" cy="147955"/>
            </a:xfrm>
            <a:custGeom>
              <a:avLst/>
              <a:gdLst/>
              <a:ahLst/>
              <a:cxnLst/>
              <a:rect l="l" t="t" r="r" b="b"/>
              <a:pathLst>
                <a:path w="278129" h="147954">
                  <a:moveTo>
                    <a:pt x="0" y="0"/>
                  </a:moveTo>
                  <a:lnTo>
                    <a:pt x="277939" y="14773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4799667" y="5132388"/>
              <a:ext cx="95885" cy="78105"/>
            </a:xfrm>
            <a:custGeom>
              <a:avLst/>
              <a:gdLst/>
              <a:ahLst/>
              <a:cxnLst/>
              <a:rect l="l" t="t" r="r" b="b"/>
              <a:pathLst>
                <a:path w="95885" h="78104">
                  <a:moveTo>
                    <a:pt x="40246" y="0"/>
                  </a:moveTo>
                  <a:lnTo>
                    <a:pt x="0" y="75692"/>
                  </a:lnTo>
                  <a:lnTo>
                    <a:pt x="95821" y="78092"/>
                  </a:lnTo>
                  <a:lnTo>
                    <a:pt x="4024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5580217" y="5029200"/>
              <a:ext cx="251460" cy="146050"/>
            </a:xfrm>
            <a:custGeom>
              <a:avLst/>
              <a:gdLst/>
              <a:ahLst/>
              <a:cxnLst/>
              <a:rect l="l" t="t" r="r" b="b"/>
              <a:pathLst>
                <a:path w="251460" h="146050">
                  <a:moveTo>
                    <a:pt x="251002" y="0"/>
                  </a:moveTo>
                  <a:lnTo>
                    <a:pt x="0" y="145453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5518401" y="5130406"/>
              <a:ext cx="95885" cy="80645"/>
            </a:xfrm>
            <a:custGeom>
              <a:avLst/>
              <a:gdLst/>
              <a:ahLst/>
              <a:cxnLst/>
              <a:rect l="l" t="t" r="r" b="b"/>
              <a:pathLst>
                <a:path w="95885" h="80645">
                  <a:moveTo>
                    <a:pt x="52679" y="0"/>
                  </a:moveTo>
                  <a:lnTo>
                    <a:pt x="0" y="80073"/>
                  </a:lnTo>
                  <a:lnTo>
                    <a:pt x="95669" y="74168"/>
                  </a:lnTo>
                  <a:lnTo>
                    <a:pt x="5267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5831586" y="5029200"/>
              <a:ext cx="289560" cy="149225"/>
            </a:xfrm>
            <a:custGeom>
              <a:avLst/>
              <a:gdLst/>
              <a:ahLst/>
              <a:cxnLst/>
              <a:rect l="l" t="t" r="r" b="b"/>
              <a:pathLst>
                <a:path w="289560" h="149225">
                  <a:moveTo>
                    <a:pt x="0" y="0"/>
                  </a:moveTo>
                  <a:lnTo>
                    <a:pt x="289521" y="148653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6088827" y="5133188"/>
              <a:ext cx="95885" cy="77470"/>
            </a:xfrm>
            <a:custGeom>
              <a:avLst/>
              <a:gdLst/>
              <a:ahLst/>
              <a:cxnLst/>
              <a:rect l="l" t="t" r="r" b="b"/>
              <a:pathLst>
                <a:path w="95885" h="77470">
                  <a:moveTo>
                    <a:pt x="39154" y="0"/>
                  </a:moveTo>
                  <a:lnTo>
                    <a:pt x="0" y="76263"/>
                  </a:lnTo>
                  <a:lnTo>
                    <a:pt x="95834" y="77292"/>
                  </a:lnTo>
                  <a:lnTo>
                    <a:pt x="39154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6184773" y="2952369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4" h="540385">
                  <a:moveTo>
                    <a:pt x="0" y="270128"/>
                  </a:moveTo>
                  <a:lnTo>
                    <a:pt x="4352" y="221573"/>
                  </a:lnTo>
                  <a:lnTo>
                    <a:pt x="16900" y="175872"/>
                  </a:lnTo>
                  <a:lnTo>
                    <a:pt x="36880" y="133790"/>
                  </a:lnTo>
                  <a:lnTo>
                    <a:pt x="63531" y="96088"/>
                  </a:lnTo>
                  <a:lnTo>
                    <a:pt x="96088" y="63531"/>
                  </a:lnTo>
                  <a:lnTo>
                    <a:pt x="133790" y="36880"/>
                  </a:lnTo>
                  <a:lnTo>
                    <a:pt x="175872" y="16900"/>
                  </a:lnTo>
                  <a:lnTo>
                    <a:pt x="221573" y="4352"/>
                  </a:lnTo>
                  <a:lnTo>
                    <a:pt x="270129" y="0"/>
                  </a:lnTo>
                  <a:lnTo>
                    <a:pt x="318684" y="4352"/>
                  </a:lnTo>
                  <a:lnTo>
                    <a:pt x="364385" y="16900"/>
                  </a:lnTo>
                  <a:lnTo>
                    <a:pt x="406467" y="36880"/>
                  </a:lnTo>
                  <a:lnTo>
                    <a:pt x="444169" y="63531"/>
                  </a:lnTo>
                  <a:lnTo>
                    <a:pt x="476726" y="96088"/>
                  </a:lnTo>
                  <a:lnTo>
                    <a:pt x="503377" y="133790"/>
                  </a:lnTo>
                  <a:lnTo>
                    <a:pt x="523357" y="175872"/>
                  </a:lnTo>
                  <a:lnTo>
                    <a:pt x="535905" y="221573"/>
                  </a:lnTo>
                  <a:lnTo>
                    <a:pt x="540258" y="270128"/>
                  </a:lnTo>
                  <a:lnTo>
                    <a:pt x="535905" y="318684"/>
                  </a:lnTo>
                  <a:lnTo>
                    <a:pt x="523357" y="364385"/>
                  </a:lnTo>
                  <a:lnTo>
                    <a:pt x="503377" y="406467"/>
                  </a:lnTo>
                  <a:lnTo>
                    <a:pt x="476726" y="444169"/>
                  </a:lnTo>
                  <a:lnTo>
                    <a:pt x="444169" y="476726"/>
                  </a:lnTo>
                  <a:lnTo>
                    <a:pt x="406467" y="503377"/>
                  </a:lnTo>
                  <a:lnTo>
                    <a:pt x="364385" y="523357"/>
                  </a:lnTo>
                  <a:lnTo>
                    <a:pt x="318684" y="535905"/>
                  </a:lnTo>
                  <a:lnTo>
                    <a:pt x="270129" y="540257"/>
                  </a:lnTo>
                  <a:lnTo>
                    <a:pt x="221573" y="535905"/>
                  </a:lnTo>
                  <a:lnTo>
                    <a:pt x="175872" y="523357"/>
                  </a:lnTo>
                  <a:lnTo>
                    <a:pt x="133790" y="503377"/>
                  </a:lnTo>
                  <a:lnTo>
                    <a:pt x="96088" y="476726"/>
                  </a:lnTo>
                  <a:lnTo>
                    <a:pt x="63531" y="444169"/>
                  </a:lnTo>
                  <a:lnTo>
                    <a:pt x="36880" y="406467"/>
                  </a:lnTo>
                  <a:lnTo>
                    <a:pt x="16900" y="364385"/>
                  </a:lnTo>
                  <a:lnTo>
                    <a:pt x="4352" y="318684"/>
                  </a:lnTo>
                  <a:lnTo>
                    <a:pt x="0" y="270128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" name="object 35"/>
          <p:cNvSpPr txBox="1"/>
          <p:nvPr/>
        </p:nvSpPr>
        <p:spPr>
          <a:xfrm>
            <a:off x="6396775" y="3091111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8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498460" y="3668648"/>
            <a:ext cx="540385" cy="540385"/>
          </a:xfrm>
          <a:custGeom>
            <a:avLst/>
            <a:gdLst/>
            <a:ahLst/>
            <a:cxnLst/>
            <a:rect l="l" t="t" r="r" b="b"/>
            <a:pathLst>
              <a:path w="540384" h="540385">
                <a:moveTo>
                  <a:pt x="0" y="270128"/>
                </a:moveTo>
                <a:lnTo>
                  <a:pt x="4352" y="221573"/>
                </a:lnTo>
                <a:lnTo>
                  <a:pt x="16900" y="175872"/>
                </a:lnTo>
                <a:lnTo>
                  <a:pt x="36880" y="133790"/>
                </a:lnTo>
                <a:lnTo>
                  <a:pt x="63531" y="96088"/>
                </a:lnTo>
                <a:lnTo>
                  <a:pt x="96088" y="63531"/>
                </a:lnTo>
                <a:lnTo>
                  <a:pt x="133790" y="36880"/>
                </a:lnTo>
                <a:lnTo>
                  <a:pt x="175872" y="16900"/>
                </a:lnTo>
                <a:lnTo>
                  <a:pt x="221573" y="4352"/>
                </a:lnTo>
                <a:lnTo>
                  <a:pt x="270129" y="0"/>
                </a:lnTo>
                <a:lnTo>
                  <a:pt x="318684" y="4352"/>
                </a:lnTo>
                <a:lnTo>
                  <a:pt x="364385" y="16900"/>
                </a:lnTo>
                <a:lnTo>
                  <a:pt x="406467" y="36880"/>
                </a:lnTo>
                <a:lnTo>
                  <a:pt x="444169" y="63531"/>
                </a:lnTo>
                <a:lnTo>
                  <a:pt x="476726" y="96088"/>
                </a:lnTo>
                <a:lnTo>
                  <a:pt x="503377" y="133790"/>
                </a:lnTo>
                <a:lnTo>
                  <a:pt x="523357" y="175872"/>
                </a:lnTo>
                <a:lnTo>
                  <a:pt x="535905" y="221573"/>
                </a:lnTo>
                <a:lnTo>
                  <a:pt x="540258" y="270128"/>
                </a:lnTo>
                <a:lnTo>
                  <a:pt x="535905" y="318684"/>
                </a:lnTo>
                <a:lnTo>
                  <a:pt x="523357" y="364385"/>
                </a:lnTo>
                <a:lnTo>
                  <a:pt x="503377" y="406467"/>
                </a:lnTo>
                <a:lnTo>
                  <a:pt x="476726" y="444169"/>
                </a:lnTo>
                <a:lnTo>
                  <a:pt x="444169" y="476726"/>
                </a:lnTo>
                <a:lnTo>
                  <a:pt x="406467" y="503377"/>
                </a:lnTo>
                <a:lnTo>
                  <a:pt x="364385" y="523357"/>
                </a:lnTo>
                <a:lnTo>
                  <a:pt x="318684" y="535905"/>
                </a:lnTo>
                <a:lnTo>
                  <a:pt x="270129" y="540257"/>
                </a:lnTo>
                <a:lnTo>
                  <a:pt x="221573" y="535905"/>
                </a:lnTo>
                <a:lnTo>
                  <a:pt x="175872" y="523357"/>
                </a:lnTo>
                <a:lnTo>
                  <a:pt x="133790" y="503377"/>
                </a:lnTo>
                <a:lnTo>
                  <a:pt x="96088" y="476726"/>
                </a:lnTo>
                <a:lnTo>
                  <a:pt x="63531" y="444169"/>
                </a:lnTo>
                <a:lnTo>
                  <a:pt x="36880" y="406467"/>
                </a:lnTo>
                <a:lnTo>
                  <a:pt x="16900" y="364385"/>
                </a:lnTo>
                <a:lnTo>
                  <a:pt x="4352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 txBox="1"/>
          <p:nvPr/>
        </p:nvSpPr>
        <p:spPr>
          <a:xfrm>
            <a:off x="7665420" y="3807433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2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8151494" y="4489322"/>
            <a:ext cx="540385" cy="540385"/>
          </a:xfrm>
          <a:custGeom>
            <a:avLst/>
            <a:gdLst/>
            <a:ahLst/>
            <a:cxnLst/>
            <a:rect l="l" t="t" r="r" b="b"/>
            <a:pathLst>
              <a:path w="540384" h="540385">
                <a:moveTo>
                  <a:pt x="0" y="270128"/>
                </a:moveTo>
                <a:lnTo>
                  <a:pt x="4352" y="221573"/>
                </a:lnTo>
                <a:lnTo>
                  <a:pt x="16900" y="175872"/>
                </a:lnTo>
                <a:lnTo>
                  <a:pt x="36880" y="133790"/>
                </a:lnTo>
                <a:lnTo>
                  <a:pt x="63531" y="96088"/>
                </a:lnTo>
                <a:lnTo>
                  <a:pt x="96088" y="63531"/>
                </a:lnTo>
                <a:lnTo>
                  <a:pt x="133790" y="36880"/>
                </a:lnTo>
                <a:lnTo>
                  <a:pt x="175872" y="16900"/>
                </a:lnTo>
                <a:lnTo>
                  <a:pt x="221573" y="4352"/>
                </a:lnTo>
                <a:lnTo>
                  <a:pt x="270129" y="0"/>
                </a:lnTo>
                <a:lnTo>
                  <a:pt x="318684" y="4352"/>
                </a:lnTo>
                <a:lnTo>
                  <a:pt x="364385" y="16900"/>
                </a:lnTo>
                <a:lnTo>
                  <a:pt x="406467" y="36880"/>
                </a:lnTo>
                <a:lnTo>
                  <a:pt x="444169" y="63531"/>
                </a:lnTo>
                <a:lnTo>
                  <a:pt x="476726" y="96088"/>
                </a:lnTo>
                <a:lnTo>
                  <a:pt x="503377" y="133790"/>
                </a:lnTo>
                <a:lnTo>
                  <a:pt x="523357" y="175872"/>
                </a:lnTo>
                <a:lnTo>
                  <a:pt x="535905" y="221573"/>
                </a:lnTo>
                <a:lnTo>
                  <a:pt x="540258" y="270128"/>
                </a:lnTo>
                <a:lnTo>
                  <a:pt x="535905" y="318684"/>
                </a:lnTo>
                <a:lnTo>
                  <a:pt x="523357" y="364385"/>
                </a:lnTo>
                <a:lnTo>
                  <a:pt x="503377" y="406467"/>
                </a:lnTo>
                <a:lnTo>
                  <a:pt x="476726" y="444169"/>
                </a:lnTo>
                <a:lnTo>
                  <a:pt x="444169" y="476726"/>
                </a:lnTo>
                <a:lnTo>
                  <a:pt x="406467" y="503377"/>
                </a:lnTo>
                <a:lnTo>
                  <a:pt x="364385" y="523357"/>
                </a:lnTo>
                <a:lnTo>
                  <a:pt x="318684" y="535905"/>
                </a:lnTo>
                <a:lnTo>
                  <a:pt x="270129" y="540257"/>
                </a:lnTo>
                <a:lnTo>
                  <a:pt x="221573" y="535905"/>
                </a:lnTo>
                <a:lnTo>
                  <a:pt x="175872" y="523357"/>
                </a:lnTo>
                <a:lnTo>
                  <a:pt x="133790" y="503377"/>
                </a:lnTo>
                <a:lnTo>
                  <a:pt x="96088" y="476726"/>
                </a:lnTo>
                <a:lnTo>
                  <a:pt x="63531" y="444169"/>
                </a:lnTo>
                <a:lnTo>
                  <a:pt x="36880" y="406467"/>
                </a:lnTo>
                <a:lnTo>
                  <a:pt x="16900" y="364385"/>
                </a:lnTo>
                <a:lnTo>
                  <a:pt x="4352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8318465" y="4628108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4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874382" y="4489322"/>
            <a:ext cx="540385" cy="540385"/>
          </a:xfrm>
          <a:custGeom>
            <a:avLst/>
            <a:gdLst/>
            <a:ahLst/>
            <a:cxnLst/>
            <a:rect l="l" t="t" r="r" b="b"/>
            <a:pathLst>
              <a:path w="540384" h="540385">
                <a:moveTo>
                  <a:pt x="0" y="270128"/>
                </a:moveTo>
                <a:lnTo>
                  <a:pt x="4352" y="221573"/>
                </a:lnTo>
                <a:lnTo>
                  <a:pt x="16900" y="175872"/>
                </a:lnTo>
                <a:lnTo>
                  <a:pt x="36880" y="133790"/>
                </a:lnTo>
                <a:lnTo>
                  <a:pt x="63531" y="96088"/>
                </a:lnTo>
                <a:lnTo>
                  <a:pt x="96088" y="63531"/>
                </a:lnTo>
                <a:lnTo>
                  <a:pt x="133790" y="36880"/>
                </a:lnTo>
                <a:lnTo>
                  <a:pt x="175872" y="16900"/>
                </a:lnTo>
                <a:lnTo>
                  <a:pt x="221573" y="4352"/>
                </a:lnTo>
                <a:lnTo>
                  <a:pt x="270129" y="0"/>
                </a:lnTo>
                <a:lnTo>
                  <a:pt x="318684" y="4352"/>
                </a:lnTo>
                <a:lnTo>
                  <a:pt x="364385" y="16900"/>
                </a:lnTo>
                <a:lnTo>
                  <a:pt x="406467" y="36880"/>
                </a:lnTo>
                <a:lnTo>
                  <a:pt x="444169" y="63531"/>
                </a:lnTo>
                <a:lnTo>
                  <a:pt x="476726" y="96088"/>
                </a:lnTo>
                <a:lnTo>
                  <a:pt x="503377" y="133790"/>
                </a:lnTo>
                <a:lnTo>
                  <a:pt x="523357" y="175872"/>
                </a:lnTo>
                <a:lnTo>
                  <a:pt x="535905" y="221573"/>
                </a:lnTo>
                <a:lnTo>
                  <a:pt x="540258" y="270128"/>
                </a:lnTo>
                <a:lnTo>
                  <a:pt x="535905" y="318684"/>
                </a:lnTo>
                <a:lnTo>
                  <a:pt x="523357" y="364385"/>
                </a:lnTo>
                <a:lnTo>
                  <a:pt x="503377" y="406467"/>
                </a:lnTo>
                <a:lnTo>
                  <a:pt x="476726" y="444169"/>
                </a:lnTo>
                <a:lnTo>
                  <a:pt x="444169" y="476726"/>
                </a:lnTo>
                <a:lnTo>
                  <a:pt x="406467" y="503377"/>
                </a:lnTo>
                <a:lnTo>
                  <a:pt x="364385" y="523357"/>
                </a:lnTo>
                <a:lnTo>
                  <a:pt x="318684" y="535905"/>
                </a:lnTo>
                <a:lnTo>
                  <a:pt x="270129" y="540257"/>
                </a:lnTo>
                <a:lnTo>
                  <a:pt x="221573" y="535905"/>
                </a:lnTo>
                <a:lnTo>
                  <a:pt x="175872" y="523357"/>
                </a:lnTo>
                <a:lnTo>
                  <a:pt x="133790" y="503377"/>
                </a:lnTo>
                <a:lnTo>
                  <a:pt x="96088" y="476726"/>
                </a:lnTo>
                <a:lnTo>
                  <a:pt x="63531" y="444169"/>
                </a:lnTo>
                <a:lnTo>
                  <a:pt x="36880" y="406467"/>
                </a:lnTo>
                <a:lnTo>
                  <a:pt x="16900" y="364385"/>
                </a:lnTo>
                <a:lnTo>
                  <a:pt x="4352" y="318684"/>
                </a:lnTo>
                <a:lnTo>
                  <a:pt x="0" y="270128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 txBox="1"/>
          <p:nvPr/>
        </p:nvSpPr>
        <p:spPr>
          <a:xfrm>
            <a:off x="7041560" y="4628108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0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7207821" y="4194238"/>
            <a:ext cx="1022350" cy="1564640"/>
            <a:chOff x="7207821" y="4194238"/>
            <a:chExt cx="1022350" cy="1564640"/>
          </a:xfrm>
        </p:grpSpPr>
        <p:sp>
          <p:nvSpPr>
            <p:cNvPr id="43" name="object 43"/>
            <p:cNvSpPr/>
            <p:nvPr/>
          </p:nvSpPr>
          <p:spPr>
            <a:xfrm>
              <a:off x="7389960" y="4208526"/>
              <a:ext cx="378460" cy="314325"/>
            </a:xfrm>
            <a:custGeom>
              <a:avLst/>
              <a:gdLst/>
              <a:ahLst/>
              <a:cxnLst/>
              <a:rect l="l" t="t" r="r" b="b"/>
              <a:pathLst>
                <a:path w="378459" h="314325">
                  <a:moveTo>
                    <a:pt x="377990" y="0"/>
                  </a:moveTo>
                  <a:lnTo>
                    <a:pt x="0" y="314096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7335014" y="4480528"/>
              <a:ext cx="93345" cy="88265"/>
            </a:xfrm>
            <a:custGeom>
              <a:avLst/>
              <a:gdLst/>
              <a:ahLst/>
              <a:cxnLst/>
              <a:rect l="l" t="t" r="r" b="b"/>
              <a:pathLst>
                <a:path w="93345" h="88264">
                  <a:moveTo>
                    <a:pt x="38531" y="0"/>
                  </a:moveTo>
                  <a:lnTo>
                    <a:pt x="0" y="87757"/>
                  </a:lnTo>
                  <a:lnTo>
                    <a:pt x="93319" y="65925"/>
                  </a:lnTo>
                  <a:lnTo>
                    <a:pt x="3853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7767827" y="4208526"/>
              <a:ext cx="405765" cy="316230"/>
            </a:xfrm>
            <a:custGeom>
              <a:avLst/>
              <a:gdLst/>
              <a:ahLst/>
              <a:cxnLst/>
              <a:rect l="l" t="t" r="r" b="b"/>
              <a:pathLst>
                <a:path w="405765" h="316229">
                  <a:moveTo>
                    <a:pt x="0" y="0"/>
                  </a:moveTo>
                  <a:lnTo>
                    <a:pt x="405752" y="315874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8135979" y="4481799"/>
              <a:ext cx="93980" cy="86995"/>
            </a:xfrm>
            <a:custGeom>
              <a:avLst/>
              <a:gdLst/>
              <a:ahLst/>
              <a:cxnLst/>
              <a:rect l="l" t="t" r="r" b="b"/>
              <a:pathLst>
                <a:path w="93979" h="86995">
                  <a:moveTo>
                    <a:pt x="52666" y="0"/>
                  </a:moveTo>
                  <a:lnTo>
                    <a:pt x="0" y="67640"/>
                  </a:lnTo>
                  <a:lnTo>
                    <a:pt x="93980" y="86487"/>
                  </a:lnTo>
                  <a:lnTo>
                    <a:pt x="5266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7215758" y="5210937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4" h="539750">
                  <a:moveTo>
                    <a:pt x="0" y="269747"/>
                  </a:moveTo>
                  <a:lnTo>
                    <a:pt x="4352" y="221258"/>
                  </a:lnTo>
                  <a:lnTo>
                    <a:pt x="16900" y="175621"/>
                  </a:lnTo>
                  <a:lnTo>
                    <a:pt x="36880" y="133598"/>
                  </a:lnTo>
                  <a:lnTo>
                    <a:pt x="63531" y="95950"/>
                  </a:lnTo>
                  <a:lnTo>
                    <a:pt x="96088" y="63439"/>
                  </a:lnTo>
                  <a:lnTo>
                    <a:pt x="133790" y="36827"/>
                  </a:lnTo>
                  <a:lnTo>
                    <a:pt x="175872" y="16875"/>
                  </a:lnTo>
                  <a:lnTo>
                    <a:pt x="221573" y="4345"/>
                  </a:lnTo>
                  <a:lnTo>
                    <a:pt x="270129" y="0"/>
                  </a:lnTo>
                  <a:lnTo>
                    <a:pt x="318684" y="4345"/>
                  </a:lnTo>
                  <a:lnTo>
                    <a:pt x="364385" y="16875"/>
                  </a:lnTo>
                  <a:lnTo>
                    <a:pt x="406467" y="36827"/>
                  </a:lnTo>
                  <a:lnTo>
                    <a:pt x="444169" y="63439"/>
                  </a:lnTo>
                  <a:lnTo>
                    <a:pt x="476726" y="95950"/>
                  </a:lnTo>
                  <a:lnTo>
                    <a:pt x="503377" y="133598"/>
                  </a:lnTo>
                  <a:lnTo>
                    <a:pt x="523357" y="175621"/>
                  </a:lnTo>
                  <a:lnTo>
                    <a:pt x="535905" y="221258"/>
                  </a:lnTo>
                  <a:lnTo>
                    <a:pt x="540258" y="269747"/>
                  </a:lnTo>
                  <a:lnTo>
                    <a:pt x="535905" y="318237"/>
                  </a:lnTo>
                  <a:lnTo>
                    <a:pt x="523357" y="363874"/>
                  </a:lnTo>
                  <a:lnTo>
                    <a:pt x="503377" y="405897"/>
                  </a:lnTo>
                  <a:lnTo>
                    <a:pt x="476726" y="443545"/>
                  </a:lnTo>
                  <a:lnTo>
                    <a:pt x="444169" y="476056"/>
                  </a:lnTo>
                  <a:lnTo>
                    <a:pt x="406467" y="502668"/>
                  </a:lnTo>
                  <a:lnTo>
                    <a:pt x="364385" y="522620"/>
                  </a:lnTo>
                  <a:lnTo>
                    <a:pt x="318684" y="535150"/>
                  </a:lnTo>
                  <a:lnTo>
                    <a:pt x="270129" y="539495"/>
                  </a:lnTo>
                  <a:lnTo>
                    <a:pt x="221573" y="535150"/>
                  </a:lnTo>
                  <a:lnTo>
                    <a:pt x="175872" y="522620"/>
                  </a:lnTo>
                  <a:lnTo>
                    <a:pt x="133790" y="502668"/>
                  </a:lnTo>
                  <a:lnTo>
                    <a:pt x="96088" y="476056"/>
                  </a:lnTo>
                  <a:lnTo>
                    <a:pt x="63531" y="443545"/>
                  </a:lnTo>
                  <a:lnTo>
                    <a:pt x="36880" y="405897"/>
                  </a:lnTo>
                  <a:lnTo>
                    <a:pt x="16900" y="363874"/>
                  </a:lnTo>
                  <a:lnTo>
                    <a:pt x="4352" y="318237"/>
                  </a:lnTo>
                  <a:lnTo>
                    <a:pt x="0" y="269747"/>
                  </a:lnTo>
                  <a:close/>
                </a:path>
              </a:pathLst>
            </a:custGeom>
            <a:ln w="15874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8" name="object 48"/>
          <p:cNvSpPr txBox="1"/>
          <p:nvPr/>
        </p:nvSpPr>
        <p:spPr>
          <a:xfrm>
            <a:off x="7382574" y="5349384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1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597015" y="5210936"/>
            <a:ext cx="540385" cy="539750"/>
          </a:xfrm>
          <a:custGeom>
            <a:avLst/>
            <a:gdLst/>
            <a:ahLst/>
            <a:cxnLst/>
            <a:rect l="l" t="t" r="r" b="b"/>
            <a:pathLst>
              <a:path w="540384" h="539750">
                <a:moveTo>
                  <a:pt x="0" y="269747"/>
                </a:moveTo>
                <a:lnTo>
                  <a:pt x="4352" y="221258"/>
                </a:lnTo>
                <a:lnTo>
                  <a:pt x="16900" y="175621"/>
                </a:lnTo>
                <a:lnTo>
                  <a:pt x="36880" y="133598"/>
                </a:lnTo>
                <a:lnTo>
                  <a:pt x="63531" y="95950"/>
                </a:lnTo>
                <a:lnTo>
                  <a:pt x="96088" y="63439"/>
                </a:lnTo>
                <a:lnTo>
                  <a:pt x="133790" y="36827"/>
                </a:lnTo>
                <a:lnTo>
                  <a:pt x="175872" y="16875"/>
                </a:lnTo>
                <a:lnTo>
                  <a:pt x="221573" y="4345"/>
                </a:lnTo>
                <a:lnTo>
                  <a:pt x="270129" y="0"/>
                </a:lnTo>
                <a:lnTo>
                  <a:pt x="318684" y="4345"/>
                </a:lnTo>
                <a:lnTo>
                  <a:pt x="364385" y="16875"/>
                </a:lnTo>
                <a:lnTo>
                  <a:pt x="406467" y="36827"/>
                </a:lnTo>
                <a:lnTo>
                  <a:pt x="444169" y="63439"/>
                </a:lnTo>
                <a:lnTo>
                  <a:pt x="476726" y="95950"/>
                </a:lnTo>
                <a:lnTo>
                  <a:pt x="503377" y="133598"/>
                </a:lnTo>
                <a:lnTo>
                  <a:pt x="523357" y="175621"/>
                </a:lnTo>
                <a:lnTo>
                  <a:pt x="535905" y="221258"/>
                </a:lnTo>
                <a:lnTo>
                  <a:pt x="540258" y="269747"/>
                </a:lnTo>
                <a:lnTo>
                  <a:pt x="535905" y="318237"/>
                </a:lnTo>
                <a:lnTo>
                  <a:pt x="523357" y="363874"/>
                </a:lnTo>
                <a:lnTo>
                  <a:pt x="503377" y="405897"/>
                </a:lnTo>
                <a:lnTo>
                  <a:pt x="476726" y="443545"/>
                </a:lnTo>
                <a:lnTo>
                  <a:pt x="444169" y="476056"/>
                </a:lnTo>
                <a:lnTo>
                  <a:pt x="406467" y="502668"/>
                </a:lnTo>
                <a:lnTo>
                  <a:pt x="364385" y="522620"/>
                </a:lnTo>
                <a:lnTo>
                  <a:pt x="318684" y="535150"/>
                </a:lnTo>
                <a:lnTo>
                  <a:pt x="270129" y="539495"/>
                </a:lnTo>
                <a:lnTo>
                  <a:pt x="221573" y="535150"/>
                </a:lnTo>
                <a:lnTo>
                  <a:pt x="175872" y="522620"/>
                </a:lnTo>
                <a:lnTo>
                  <a:pt x="133790" y="502668"/>
                </a:lnTo>
                <a:lnTo>
                  <a:pt x="96088" y="476056"/>
                </a:lnTo>
                <a:lnTo>
                  <a:pt x="63531" y="443545"/>
                </a:lnTo>
                <a:lnTo>
                  <a:pt x="36880" y="405897"/>
                </a:lnTo>
                <a:lnTo>
                  <a:pt x="16900" y="363874"/>
                </a:lnTo>
                <a:lnTo>
                  <a:pt x="4352" y="318237"/>
                </a:lnTo>
                <a:lnTo>
                  <a:pt x="0" y="269747"/>
                </a:lnTo>
                <a:close/>
              </a:path>
            </a:pathLst>
          </a:custGeom>
          <a:ln w="15874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 txBox="1"/>
          <p:nvPr/>
        </p:nvSpPr>
        <p:spPr>
          <a:xfrm>
            <a:off x="6808693" y="5349384"/>
            <a:ext cx="1155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9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8504301" y="5210936"/>
            <a:ext cx="540385" cy="539750"/>
          </a:xfrm>
          <a:custGeom>
            <a:avLst/>
            <a:gdLst/>
            <a:ahLst/>
            <a:cxnLst/>
            <a:rect l="l" t="t" r="r" b="b"/>
            <a:pathLst>
              <a:path w="540384" h="539750">
                <a:moveTo>
                  <a:pt x="0" y="269747"/>
                </a:moveTo>
                <a:lnTo>
                  <a:pt x="4352" y="221258"/>
                </a:lnTo>
                <a:lnTo>
                  <a:pt x="16900" y="175621"/>
                </a:lnTo>
                <a:lnTo>
                  <a:pt x="36880" y="133598"/>
                </a:lnTo>
                <a:lnTo>
                  <a:pt x="63531" y="95950"/>
                </a:lnTo>
                <a:lnTo>
                  <a:pt x="96088" y="63439"/>
                </a:lnTo>
                <a:lnTo>
                  <a:pt x="133790" y="36827"/>
                </a:lnTo>
                <a:lnTo>
                  <a:pt x="175872" y="16875"/>
                </a:lnTo>
                <a:lnTo>
                  <a:pt x="221573" y="4345"/>
                </a:lnTo>
                <a:lnTo>
                  <a:pt x="270129" y="0"/>
                </a:lnTo>
                <a:lnTo>
                  <a:pt x="318684" y="4345"/>
                </a:lnTo>
                <a:lnTo>
                  <a:pt x="364385" y="16875"/>
                </a:lnTo>
                <a:lnTo>
                  <a:pt x="406467" y="36827"/>
                </a:lnTo>
                <a:lnTo>
                  <a:pt x="444169" y="63439"/>
                </a:lnTo>
                <a:lnTo>
                  <a:pt x="476726" y="95950"/>
                </a:lnTo>
                <a:lnTo>
                  <a:pt x="503377" y="133598"/>
                </a:lnTo>
                <a:lnTo>
                  <a:pt x="523357" y="175621"/>
                </a:lnTo>
                <a:lnTo>
                  <a:pt x="535905" y="221258"/>
                </a:lnTo>
                <a:lnTo>
                  <a:pt x="540258" y="269747"/>
                </a:lnTo>
                <a:lnTo>
                  <a:pt x="535905" y="318237"/>
                </a:lnTo>
                <a:lnTo>
                  <a:pt x="523357" y="363874"/>
                </a:lnTo>
                <a:lnTo>
                  <a:pt x="503377" y="405897"/>
                </a:lnTo>
                <a:lnTo>
                  <a:pt x="476726" y="443545"/>
                </a:lnTo>
                <a:lnTo>
                  <a:pt x="444169" y="476056"/>
                </a:lnTo>
                <a:lnTo>
                  <a:pt x="406467" y="502668"/>
                </a:lnTo>
                <a:lnTo>
                  <a:pt x="364385" y="522620"/>
                </a:lnTo>
                <a:lnTo>
                  <a:pt x="318684" y="535150"/>
                </a:lnTo>
                <a:lnTo>
                  <a:pt x="270129" y="539495"/>
                </a:lnTo>
                <a:lnTo>
                  <a:pt x="221573" y="535150"/>
                </a:lnTo>
                <a:lnTo>
                  <a:pt x="175872" y="522620"/>
                </a:lnTo>
                <a:lnTo>
                  <a:pt x="133790" y="502668"/>
                </a:lnTo>
                <a:lnTo>
                  <a:pt x="96088" y="476056"/>
                </a:lnTo>
                <a:lnTo>
                  <a:pt x="63531" y="443545"/>
                </a:lnTo>
                <a:lnTo>
                  <a:pt x="36880" y="405897"/>
                </a:lnTo>
                <a:lnTo>
                  <a:pt x="16900" y="363874"/>
                </a:lnTo>
                <a:lnTo>
                  <a:pt x="4352" y="318237"/>
                </a:lnTo>
                <a:lnTo>
                  <a:pt x="0" y="269747"/>
                </a:lnTo>
                <a:close/>
              </a:path>
            </a:pathLst>
          </a:custGeom>
          <a:ln w="15874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 txBox="1"/>
          <p:nvPr/>
        </p:nvSpPr>
        <p:spPr>
          <a:xfrm>
            <a:off x="8671541" y="5349384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5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839075" y="5210936"/>
            <a:ext cx="539750" cy="539750"/>
          </a:xfrm>
          <a:custGeom>
            <a:avLst/>
            <a:gdLst/>
            <a:ahLst/>
            <a:cxnLst/>
            <a:rect l="l" t="t" r="r" b="b"/>
            <a:pathLst>
              <a:path w="539750" h="539750">
                <a:moveTo>
                  <a:pt x="0" y="269747"/>
                </a:moveTo>
                <a:lnTo>
                  <a:pt x="4345" y="221258"/>
                </a:lnTo>
                <a:lnTo>
                  <a:pt x="16875" y="175621"/>
                </a:lnTo>
                <a:lnTo>
                  <a:pt x="36827" y="133598"/>
                </a:lnTo>
                <a:lnTo>
                  <a:pt x="63439" y="95950"/>
                </a:lnTo>
                <a:lnTo>
                  <a:pt x="95950" y="63439"/>
                </a:lnTo>
                <a:lnTo>
                  <a:pt x="133598" y="36827"/>
                </a:lnTo>
                <a:lnTo>
                  <a:pt x="175621" y="16875"/>
                </a:lnTo>
                <a:lnTo>
                  <a:pt x="221258" y="4345"/>
                </a:lnTo>
                <a:lnTo>
                  <a:pt x="269748" y="0"/>
                </a:lnTo>
                <a:lnTo>
                  <a:pt x="318237" y="4345"/>
                </a:lnTo>
                <a:lnTo>
                  <a:pt x="363874" y="16875"/>
                </a:lnTo>
                <a:lnTo>
                  <a:pt x="405897" y="36827"/>
                </a:lnTo>
                <a:lnTo>
                  <a:pt x="443545" y="63439"/>
                </a:lnTo>
                <a:lnTo>
                  <a:pt x="476056" y="95950"/>
                </a:lnTo>
                <a:lnTo>
                  <a:pt x="502668" y="133598"/>
                </a:lnTo>
                <a:lnTo>
                  <a:pt x="522620" y="175621"/>
                </a:lnTo>
                <a:lnTo>
                  <a:pt x="535150" y="221258"/>
                </a:lnTo>
                <a:lnTo>
                  <a:pt x="539496" y="269747"/>
                </a:lnTo>
                <a:lnTo>
                  <a:pt x="535150" y="318237"/>
                </a:lnTo>
                <a:lnTo>
                  <a:pt x="522620" y="363874"/>
                </a:lnTo>
                <a:lnTo>
                  <a:pt x="502668" y="405897"/>
                </a:lnTo>
                <a:lnTo>
                  <a:pt x="476056" y="443545"/>
                </a:lnTo>
                <a:lnTo>
                  <a:pt x="443545" y="476056"/>
                </a:lnTo>
                <a:lnTo>
                  <a:pt x="405897" y="502668"/>
                </a:lnTo>
                <a:lnTo>
                  <a:pt x="363874" y="522620"/>
                </a:lnTo>
                <a:lnTo>
                  <a:pt x="318237" y="535150"/>
                </a:lnTo>
                <a:lnTo>
                  <a:pt x="269748" y="539495"/>
                </a:lnTo>
                <a:lnTo>
                  <a:pt x="221258" y="535150"/>
                </a:lnTo>
                <a:lnTo>
                  <a:pt x="175621" y="522620"/>
                </a:lnTo>
                <a:lnTo>
                  <a:pt x="133598" y="502668"/>
                </a:lnTo>
                <a:lnTo>
                  <a:pt x="95950" y="476056"/>
                </a:lnTo>
                <a:lnTo>
                  <a:pt x="63439" y="443545"/>
                </a:lnTo>
                <a:lnTo>
                  <a:pt x="36827" y="405897"/>
                </a:lnTo>
                <a:lnTo>
                  <a:pt x="16875" y="363874"/>
                </a:lnTo>
                <a:lnTo>
                  <a:pt x="4345" y="318237"/>
                </a:lnTo>
                <a:lnTo>
                  <a:pt x="0" y="269747"/>
                </a:lnTo>
                <a:close/>
              </a:path>
            </a:pathLst>
          </a:custGeom>
          <a:ln w="15875">
            <a:solidFill>
              <a:srgbClr val="9B32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 txBox="1"/>
          <p:nvPr/>
        </p:nvSpPr>
        <p:spPr>
          <a:xfrm>
            <a:off x="8005649" y="5349384"/>
            <a:ext cx="2057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3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55" name="object 55"/>
          <p:cNvGrpSpPr/>
          <p:nvPr/>
        </p:nvGrpSpPr>
        <p:grpSpPr>
          <a:xfrm>
            <a:off x="5369047" y="3398710"/>
            <a:ext cx="3405504" cy="1812289"/>
            <a:chOff x="5369047" y="3398710"/>
            <a:chExt cx="3405504" cy="1812289"/>
          </a:xfrm>
        </p:grpSpPr>
        <p:sp>
          <p:nvSpPr>
            <p:cNvPr id="56" name="object 56"/>
            <p:cNvSpPr/>
            <p:nvPr/>
          </p:nvSpPr>
          <p:spPr>
            <a:xfrm>
              <a:off x="5435955" y="3412997"/>
              <a:ext cx="827405" cy="309880"/>
            </a:xfrm>
            <a:custGeom>
              <a:avLst/>
              <a:gdLst/>
              <a:ahLst/>
              <a:cxnLst/>
              <a:rect l="l" t="t" r="r" b="b"/>
              <a:pathLst>
                <a:path w="827404" h="309879">
                  <a:moveTo>
                    <a:pt x="827379" y="0"/>
                  </a:moveTo>
                  <a:lnTo>
                    <a:pt x="0" y="309460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5369047" y="3677300"/>
              <a:ext cx="95885" cy="80645"/>
            </a:xfrm>
            <a:custGeom>
              <a:avLst/>
              <a:gdLst/>
              <a:ahLst/>
              <a:cxnLst/>
              <a:rect l="l" t="t" r="r" b="b"/>
              <a:pathLst>
                <a:path w="95885" h="80645">
                  <a:moveTo>
                    <a:pt x="65277" y="0"/>
                  </a:moveTo>
                  <a:lnTo>
                    <a:pt x="0" y="70180"/>
                  </a:lnTo>
                  <a:lnTo>
                    <a:pt x="95313" y="80289"/>
                  </a:lnTo>
                  <a:lnTo>
                    <a:pt x="65277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6926205" y="5029199"/>
              <a:ext cx="218440" cy="142240"/>
            </a:xfrm>
            <a:custGeom>
              <a:avLst/>
              <a:gdLst/>
              <a:ahLst/>
              <a:cxnLst/>
              <a:rect l="l" t="t" r="r" b="b"/>
              <a:pathLst>
                <a:path w="218440" h="142239">
                  <a:moveTo>
                    <a:pt x="217970" y="0"/>
                  </a:moveTo>
                  <a:lnTo>
                    <a:pt x="0" y="14224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6866383" y="5127730"/>
              <a:ext cx="95250" cy="83185"/>
            </a:xfrm>
            <a:custGeom>
              <a:avLst/>
              <a:gdLst/>
              <a:ahLst/>
              <a:cxnLst/>
              <a:rect l="l" t="t" r="r" b="b"/>
              <a:pathLst>
                <a:path w="95250" h="83185">
                  <a:moveTo>
                    <a:pt x="48361" y="0"/>
                  </a:moveTo>
                  <a:lnTo>
                    <a:pt x="0" y="82740"/>
                  </a:lnTo>
                  <a:lnTo>
                    <a:pt x="95211" y="71793"/>
                  </a:lnTo>
                  <a:lnTo>
                    <a:pt x="4836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7144512" y="5029199"/>
              <a:ext cx="278130" cy="147955"/>
            </a:xfrm>
            <a:custGeom>
              <a:avLst/>
              <a:gdLst/>
              <a:ahLst/>
              <a:cxnLst/>
              <a:rect l="l" t="t" r="r" b="b"/>
              <a:pathLst>
                <a:path w="278129" h="147954">
                  <a:moveTo>
                    <a:pt x="0" y="0"/>
                  </a:moveTo>
                  <a:lnTo>
                    <a:pt x="277939" y="14773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7389705" y="5132388"/>
              <a:ext cx="95885" cy="78105"/>
            </a:xfrm>
            <a:custGeom>
              <a:avLst/>
              <a:gdLst/>
              <a:ahLst/>
              <a:cxnLst/>
              <a:rect l="l" t="t" r="r" b="b"/>
              <a:pathLst>
                <a:path w="95884" h="78104">
                  <a:moveTo>
                    <a:pt x="40246" y="0"/>
                  </a:moveTo>
                  <a:lnTo>
                    <a:pt x="0" y="75692"/>
                  </a:lnTo>
                  <a:lnTo>
                    <a:pt x="95821" y="78092"/>
                  </a:lnTo>
                  <a:lnTo>
                    <a:pt x="4024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8170255" y="5029199"/>
              <a:ext cx="251460" cy="146050"/>
            </a:xfrm>
            <a:custGeom>
              <a:avLst/>
              <a:gdLst/>
              <a:ahLst/>
              <a:cxnLst/>
              <a:rect l="l" t="t" r="r" b="b"/>
              <a:pathLst>
                <a:path w="251459" h="146050">
                  <a:moveTo>
                    <a:pt x="251002" y="0"/>
                  </a:moveTo>
                  <a:lnTo>
                    <a:pt x="0" y="145453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8108438" y="5130406"/>
              <a:ext cx="95885" cy="80645"/>
            </a:xfrm>
            <a:custGeom>
              <a:avLst/>
              <a:gdLst/>
              <a:ahLst/>
              <a:cxnLst/>
              <a:rect l="l" t="t" r="r" b="b"/>
              <a:pathLst>
                <a:path w="95884" h="80645">
                  <a:moveTo>
                    <a:pt x="52679" y="0"/>
                  </a:moveTo>
                  <a:lnTo>
                    <a:pt x="0" y="80073"/>
                  </a:lnTo>
                  <a:lnTo>
                    <a:pt x="95669" y="74168"/>
                  </a:lnTo>
                  <a:lnTo>
                    <a:pt x="5267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8420862" y="5029199"/>
              <a:ext cx="289560" cy="149225"/>
            </a:xfrm>
            <a:custGeom>
              <a:avLst/>
              <a:gdLst/>
              <a:ahLst/>
              <a:cxnLst/>
              <a:rect l="l" t="t" r="r" b="b"/>
              <a:pathLst>
                <a:path w="289559" h="149225">
                  <a:moveTo>
                    <a:pt x="0" y="0"/>
                  </a:moveTo>
                  <a:lnTo>
                    <a:pt x="289521" y="148653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8678102" y="5133188"/>
              <a:ext cx="95885" cy="77470"/>
            </a:xfrm>
            <a:custGeom>
              <a:avLst/>
              <a:gdLst/>
              <a:ahLst/>
              <a:cxnLst/>
              <a:rect l="l" t="t" r="r" b="b"/>
              <a:pathLst>
                <a:path w="95884" h="77470">
                  <a:moveTo>
                    <a:pt x="39154" y="0"/>
                  </a:moveTo>
                  <a:lnTo>
                    <a:pt x="0" y="76263"/>
                  </a:lnTo>
                  <a:lnTo>
                    <a:pt x="95834" y="77292"/>
                  </a:lnTo>
                  <a:lnTo>
                    <a:pt x="39154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6645402" y="3412997"/>
              <a:ext cx="864869" cy="310515"/>
            </a:xfrm>
            <a:custGeom>
              <a:avLst/>
              <a:gdLst/>
              <a:ahLst/>
              <a:cxnLst/>
              <a:rect l="l" t="t" r="r" b="b"/>
              <a:pathLst>
                <a:path w="864870" h="310514">
                  <a:moveTo>
                    <a:pt x="0" y="0"/>
                  </a:moveTo>
                  <a:lnTo>
                    <a:pt x="864501" y="310349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7481968" y="3678171"/>
              <a:ext cx="95250" cy="81280"/>
            </a:xfrm>
            <a:custGeom>
              <a:avLst/>
              <a:gdLst/>
              <a:ahLst/>
              <a:cxnLst/>
              <a:rect l="l" t="t" r="r" b="b"/>
              <a:pathLst>
                <a:path w="95250" h="81279">
                  <a:moveTo>
                    <a:pt x="28968" y="0"/>
                  </a:moveTo>
                  <a:lnTo>
                    <a:pt x="0" y="80683"/>
                  </a:lnTo>
                  <a:lnTo>
                    <a:pt x="95161" y="69303"/>
                  </a:lnTo>
                  <a:lnTo>
                    <a:pt x="2896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" name="object 68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9" name="object 6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38</a:t>
            </a: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2887345" cy="3383279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Listas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Pilas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Colas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Árboles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Recursividad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39</a:t>
            </a: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41464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F</a:t>
            </a:r>
            <a:r>
              <a:rPr dirty="0" spc="-90"/>
              <a:t>u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o</a:t>
            </a:r>
            <a:r>
              <a:rPr dirty="0" spc="-100"/>
              <a:t>n</a:t>
            </a:r>
            <a:r>
              <a:rPr dirty="0" spc="-95"/>
              <a:t>e</a:t>
            </a:r>
            <a:r>
              <a:rPr dirty="0"/>
              <a:t>s</a:t>
            </a:r>
            <a:r>
              <a:rPr dirty="0" spc="-185"/>
              <a:t> </a:t>
            </a:r>
            <a:r>
              <a:rPr dirty="0" spc="-145"/>
              <a:t>r</a:t>
            </a:r>
            <a:r>
              <a:rPr dirty="0" spc="-95"/>
              <a:t>e</a:t>
            </a:r>
            <a:r>
              <a:rPr dirty="0" spc="-85"/>
              <a:t>c</a:t>
            </a:r>
            <a:r>
              <a:rPr dirty="0" spc="-95"/>
              <a:t>u</a:t>
            </a:r>
            <a:r>
              <a:rPr dirty="0" spc="-175"/>
              <a:t>r</a:t>
            </a:r>
            <a:r>
              <a:rPr dirty="0" spc="-85"/>
              <a:t>s</a:t>
            </a:r>
            <a:r>
              <a:rPr dirty="0" spc="-80"/>
              <a:t>i</a:t>
            </a:r>
            <a:r>
              <a:rPr dirty="0" spc="-165"/>
              <a:t>v</a:t>
            </a:r>
            <a:r>
              <a:rPr dirty="0" spc="-90"/>
              <a:t>as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2557335" y="3343720"/>
            <a:ext cx="3514725" cy="1648460"/>
            <a:chOff x="2557335" y="3343720"/>
            <a:chExt cx="3514725" cy="1648460"/>
          </a:xfrm>
        </p:grpSpPr>
        <p:sp>
          <p:nvSpPr>
            <p:cNvPr id="5" name="object 5"/>
            <p:cNvSpPr/>
            <p:nvPr/>
          </p:nvSpPr>
          <p:spPr>
            <a:xfrm>
              <a:off x="2565273" y="3351658"/>
              <a:ext cx="875030" cy="368935"/>
            </a:xfrm>
            <a:custGeom>
              <a:avLst/>
              <a:gdLst/>
              <a:ahLst/>
              <a:cxnLst/>
              <a:rect l="l" t="t" r="r" b="b"/>
              <a:pathLst>
                <a:path w="875029" h="368935">
                  <a:moveTo>
                    <a:pt x="813308" y="0"/>
                  </a:moveTo>
                  <a:lnTo>
                    <a:pt x="61468" y="0"/>
                  </a:lnTo>
                  <a:lnTo>
                    <a:pt x="37542" y="4830"/>
                  </a:lnTo>
                  <a:lnTo>
                    <a:pt x="18003" y="18003"/>
                  </a:lnTo>
                  <a:lnTo>
                    <a:pt x="4830" y="37542"/>
                  </a:lnTo>
                  <a:lnTo>
                    <a:pt x="0" y="61467"/>
                  </a:lnTo>
                  <a:lnTo>
                    <a:pt x="0" y="307339"/>
                  </a:lnTo>
                  <a:lnTo>
                    <a:pt x="4830" y="331265"/>
                  </a:lnTo>
                  <a:lnTo>
                    <a:pt x="18003" y="350804"/>
                  </a:lnTo>
                  <a:lnTo>
                    <a:pt x="37542" y="363977"/>
                  </a:lnTo>
                  <a:lnTo>
                    <a:pt x="61468" y="368807"/>
                  </a:lnTo>
                  <a:lnTo>
                    <a:pt x="813308" y="368807"/>
                  </a:lnTo>
                  <a:lnTo>
                    <a:pt x="837233" y="363977"/>
                  </a:lnTo>
                  <a:lnTo>
                    <a:pt x="856772" y="350804"/>
                  </a:lnTo>
                  <a:lnTo>
                    <a:pt x="869945" y="331265"/>
                  </a:lnTo>
                  <a:lnTo>
                    <a:pt x="874776" y="307339"/>
                  </a:lnTo>
                  <a:lnTo>
                    <a:pt x="874776" y="61467"/>
                  </a:lnTo>
                  <a:lnTo>
                    <a:pt x="869945" y="37542"/>
                  </a:lnTo>
                  <a:lnTo>
                    <a:pt x="856772" y="18003"/>
                  </a:lnTo>
                  <a:lnTo>
                    <a:pt x="837233" y="4830"/>
                  </a:lnTo>
                  <a:lnTo>
                    <a:pt x="813308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2565273" y="3351658"/>
              <a:ext cx="875030" cy="368935"/>
            </a:xfrm>
            <a:custGeom>
              <a:avLst/>
              <a:gdLst/>
              <a:ahLst/>
              <a:cxnLst/>
              <a:rect l="l" t="t" r="r" b="b"/>
              <a:pathLst>
                <a:path w="875029" h="368935">
                  <a:moveTo>
                    <a:pt x="0" y="61467"/>
                  </a:moveTo>
                  <a:lnTo>
                    <a:pt x="4830" y="37542"/>
                  </a:lnTo>
                  <a:lnTo>
                    <a:pt x="18003" y="18003"/>
                  </a:lnTo>
                  <a:lnTo>
                    <a:pt x="37542" y="4830"/>
                  </a:lnTo>
                  <a:lnTo>
                    <a:pt x="61468" y="0"/>
                  </a:lnTo>
                  <a:lnTo>
                    <a:pt x="813308" y="0"/>
                  </a:lnTo>
                  <a:lnTo>
                    <a:pt x="837233" y="4830"/>
                  </a:lnTo>
                  <a:lnTo>
                    <a:pt x="856772" y="18003"/>
                  </a:lnTo>
                  <a:lnTo>
                    <a:pt x="869945" y="37542"/>
                  </a:lnTo>
                  <a:lnTo>
                    <a:pt x="874776" y="61467"/>
                  </a:lnTo>
                  <a:lnTo>
                    <a:pt x="874776" y="307339"/>
                  </a:lnTo>
                  <a:lnTo>
                    <a:pt x="869945" y="331265"/>
                  </a:lnTo>
                  <a:lnTo>
                    <a:pt x="856772" y="350804"/>
                  </a:lnTo>
                  <a:lnTo>
                    <a:pt x="837233" y="363977"/>
                  </a:lnTo>
                  <a:lnTo>
                    <a:pt x="813308" y="368807"/>
                  </a:lnTo>
                  <a:lnTo>
                    <a:pt x="61468" y="368807"/>
                  </a:lnTo>
                  <a:lnTo>
                    <a:pt x="37542" y="363977"/>
                  </a:lnTo>
                  <a:lnTo>
                    <a:pt x="18003" y="350804"/>
                  </a:lnTo>
                  <a:lnTo>
                    <a:pt x="4830" y="331265"/>
                  </a:lnTo>
                  <a:lnTo>
                    <a:pt x="0" y="307339"/>
                  </a:lnTo>
                  <a:lnTo>
                    <a:pt x="0" y="61467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3440049" y="3763138"/>
              <a:ext cx="875030" cy="368935"/>
            </a:xfrm>
            <a:custGeom>
              <a:avLst/>
              <a:gdLst/>
              <a:ahLst/>
              <a:cxnLst/>
              <a:rect l="l" t="t" r="r" b="b"/>
              <a:pathLst>
                <a:path w="875029" h="368935">
                  <a:moveTo>
                    <a:pt x="813308" y="0"/>
                  </a:moveTo>
                  <a:lnTo>
                    <a:pt x="61468" y="0"/>
                  </a:lnTo>
                  <a:lnTo>
                    <a:pt x="37542" y="4830"/>
                  </a:lnTo>
                  <a:lnTo>
                    <a:pt x="18003" y="18003"/>
                  </a:lnTo>
                  <a:lnTo>
                    <a:pt x="4830" y="37542"/>
                  </a:lnTo>
                  <a:lnTo>
                    <a:pt x="0" y="61467"/>
                  </a:lnTo>
                  <a:lnTo>
                    <a:pt x="0" y="307339"/>
                  </a:lnTo>
                  <a:lnTo>
                    <a:pt x="4830" y="331265"/>
                  </a:lnTo>
                  <a:lnTo>
                    <a:pt x="18003" y="350804"/>
                  </a:lnTo>
                  <a:lnTo>
                    <a:pt x="37542" y="363977"/>
                  </a:lnTo>
                  <a:lnTo>
                    <a:pt x="61468" y="368807"/>
                  </a:lnTo>
                  <a:lnTo>
                    <a:pt x="813308" y="368807"/>
                  </a:lnTo>
                  <a:lnTo>
                    <a:pt x="837233" y="363977"/>
                  </a:lnTo>
                  <a:lnTo>
                    <a:pt x="856772" y="350804"/>
                  </a:lnTo>
                  <a:lnTo>
                    <a:pt x="869945" y="331265"/>
                  </a:lnTo>
                  <a:lnTo>
                    <a:pt x="874776" y="307339"/>
                  </a:lnTo>
                  <a:lnTo>
                    <a:pt x="874776" y="61467"/>
                  </a:lnTo>
                  <a:lnTo>
                    <a:pt x="869945" y="37542"/>
                  </a:lnTo>
                  <a:lnTo>
                    <a:pt x="856772" y="18003"/>
                  </a:lnTo>
                  <a:lnTo>
                    <a:pt x="837233" y="4830"/>
                  </a:lnTo>
                  <a:lnTo>
                    <a:pt x="813308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3440049" y="3763138"/>
              <a:ext cx="875030" cy="368935"/>
            </a:xfrm>
            <a:custGeom>
              <a:avLst/>
              <a:gdLst/>
              <a:ahLst/>
              <a:cxnLst/>
              <a:rect l="l" t="t" r="r" b="b"/>
              <a:pathLst>
                <a:path w="875029" h="368935">
                  <a:moveTo>
                    <a:pt x="0" y="61467"/>
                  </a:moveTo>
                  <a:lnTo>
                    <a:pt x="4830" y="37542"/>
                  </a:lnTo>
                  <a:lnTo>
                    <a:pt x="18003" y="18003"/>
                  </a:lnTo>
                  <a:lnTo>
                    <a:pt x="37542" y="4830"/>
                  </a:lnTo>
                  <a:lnTo>
                    <a:pt x="61468" y="0"/>
                  </a:lnTo>
                  <a:lnTo>
                    <a:pt x="813308" y="0"/>
                  </a:lnTo>
                  <a:lnTo>
                    <a:pt x="837233" y="4830"/>
                  </a:lnTo>
                  <a:lnTo>
                    <a:pt x="856772" y="18003"/>
                  </a:lnTo>
                  <a:lnTo>
                    <a:pt x="869945" y="37542"/>
                  </a:lnTo>
                  <a:lnTo>
                    <a:pt x="874776" y="61467"/>
                  </a:lnTo>
                  <a:lnTo>
                    <a:pt x="874776" y="307339"/>
                  </a:lnTo>
                  <a:lnTo>
                    <a:pt x="869945" y="331265"/>
                  </a:lnTo>
                  <a:lnTo>
                    <a:pt x="856772" y="350804"/>
                  </a:lnTo>
                  <a:lnTo>
                    <a:pt x="837233" y="363977"/>
                  </a:lnTo>
                  <a:lnTo>
                    <a:pt x="813308" y="368807"/>
                  </a:lnTo>
                  <a:lnTo>
                    <a:pt x="61468" y="368807"/>
                  </a:lnTo>
                  <a:lnTo>
                    <a:pt x="37542" y="363977"/>
                  </a:lnTo>
                  <a:lnTo>
                    <a:pt x="18003" y="350804"/>
                  </a:lnTo>
                  <a:lnTo>
                    <a:pt x="4830" y="331265"/>
                  </a:lnTo>
                  <a:lnTo>
                    <a:pt x="0" y="307339"/>
                  </a:lnTo>
                  <a:lnTo>
                    <a:pt x="0" y="61467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4314825" y="4202812"/>
              <a:ext cx="875030" cy="369570"/>
            </a:xfrm>
            <a:custGeom>
              <a:avLst/>
              <a:gdLst/>
              <a:ahLst/>
              <a:cxnLst/>
              <a:rect l="l" t="t" r="r" b="b"/>
              <a:pathLst>
                <a:path w="875029" h="369570">
                  <a:moveTo>
                    <a:pt x="813181" y="0"/>
                  </a:moveTo>
                  <a:lnTo>
                    <a:pt x="61594" y="0"/>
                  </a:lnTo>
                  <a:lnTo>
                    <a:pt x="37617" y="4839"/>
                  </a:lnTo>
                  <a:lnTo>
                    <a:pt x="18038" y="18038"/>
                  </a:lnTo>
                  <a:lnTo>
                    <a:pt x="4839" y="37617"/>
                  </a:lnTo>
                  <a:lnTo>
                    <a:pt x="0" y="61594"/>
                  </a:lnTo>
                  <a:lnTo>
                    <a:pt x="0" y="307974"/>
                  </a:lnTo>
                  <a:lnTo>
                    <a:pt x="4839" y="331947"/>
                  </a:lnTo>
                  <a:lnTo>
                    <a:pt x="18038" y="351526"/>
                  </a:lnTo>
                  <a:lnTo>
                    <a:pt x="37617" y="364728"/>
                  </a:lnTo>
                  <a:lnTo>
                    <a:pt x="61594" y="369569"/>
                  </a:lnTo>
                  <a:lnTo>
                    <a:pt x="813181" y="369569"/>
                  </a:lnTo>
                  <a:lnTo>
                    <a:pt x="837158" y="364728"/>
                  </a:lnTo>
                  <a:lnTo>
                    <a:pt x="856737" y="351526"/>
                  </a:lnTo>
                  <a:lnTo>
                    <a:pt x="869936" y="331947"/>
                  </a:lnTo>
                  <a:lnTo>
                    <a:pt x="874776" y="307974"/>
                  </a:lnTo>
                  <a:lnTo>
                    <a:pt x="874776" y="61594"/>
                  </a:lnTo>
                  <a:lnTo>
                    <a:pt x="869936" y="37617"/>
                  </a:lnTo>
                  <a:lnTo>
                    <a:pt x="856737" y="18038"/>
                  </a:lnTo>
                  <a:lnTo>
                    <a:pt x="837158" y="4839"/>
                  </a:lnTo>
                  <a:lnTo>
                    <a:pt x="813181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4314825" y="4202812"/>
              <a:ext cx="875030" cy="369570"/>
            </a:xfrm>
            <a:custGeom>
              <a:avLst/>
              <a:gdLst/>
              <a:ahLst/>
              <a:cxnLst/>
              <a:rect l="l" t="t" r="r" b="b"/>
              <a:pathLst>
                <a:path w="875029" h="369570">
                  <a:moveTo>
                    <a:pt x="0" y="61594"/>
                  </a:moveTo>
                  <a:lnTo>
                    <a:pt x="4839" y="37617"/>
                  </a:lnTo>
                  <a:lnTo>
                    <a:pt x="18038" y="18038"/>
                  </a:lnTo>
                  <a:lnTo>
                    <a:pt x="37617" y="4839"/>
                  </a:lnTo>
                  <a:lnTo>
                    <a:pt x="61594" y="0"/>
                  </a:lnTo>
                  <a:lnTo>
                    <a:pt x="813181" y="0"/>
                  </a:lnTo>
                  <a:lnTo>
                    <a:pt x="837158" y="4839"/>
                  </a:lnTo>
                  <a:lnTo>
                    <a:pt x="856737" y="18038"/>
                  </a:lnTo>
                  <a:lnTo>
                    <a:pt x="869936" y="37617"/>
                  </a:lnTo>
                  <a:lnTo>
                    <a:pt x="874776" y="61594"/>
                  </a:lnTo>
                  <a:lnTo>
                    <a:pt x="874776" y="307974"/>
                  </a:lnTo>
                  <a:lnTo>
                    <a:pt x="869936" y="331947"/>
                  </a:lnTo>
                  <a:lnTo>
                    <a:pt x="856737" y="351526"/>
                  </a:lnTo>
                  <a:lnTo>
                    <a:pt x="837158" y="364728"/>
                  </a:lnTo>
                  <a:lnTo>
                    <a:pt x="813181" y="369569"/>
                  </a:lnTo>
                  <a:lnTo>
                    <a:pt x="61594" y="369569"/>
                  </a:lnTo>
                  <a:lnTo>
                    <a:pt x="37617" y="364728"/>
                  </a:lnTo>
                  <a:lnTo>
                    <a:pt x="18038" y="351526"/>
                  </a:lnTo>
                  <a:lnTo>
                    <a:pt x="4839" y="331947"/>
                  </a:lnTo>
                  <a:lnTo>
                    <a:pt x="0" y="307974"/>
                  </a:lnTo>
                  <a:lnTo>
                    <a:pt x="0" y="61594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189601" y="4614292"/>
              <a:ext cx="874394" cy="369570"/>
            </a:xfrm>
            <a:custGeom>
              <a:avLst/>
              <a:gdLst/>
              <a:ahLst/>
              <a:cxnLst/>
              <a:rect l="l" t="t" r="r" b="b"/>
              <a:pathLst>
                <a:path w="874395" h="369570">
                  <a:moveTo>
                    <a:pt x="812419" y="0"/>
                  </a:moveTo>
                  <a:lnTo>
                    <a:pt x="61594" y="0"/>
                  </a:lnTo>
                  <a:lnTo>
                    <a:pt x="37617" y="4839"/>
                  </a:lnTo>
                  <a:lnTo>
                    <a:pt x="18038" y="18038"/>
                  </a:lnTo>
                  <a:lnTo>
                    <a:pt x="4839" y="37617"/>
                  </a:lnTo>
                  <a:lnTo>
                    <a:pt x="0" y="61594"/>
                  </a:lnTo>
                  <a:lnTo>
                    <a:pt x="0" y="307974"/>
                  </a:lnTo>
                  <a:lnTo>
                    <a:pt x="4839" y="331947"/>
                  </a:lnTo>
                  <a:lnTo>
                    <a:pt x="18038" y="351526"/>
                  </a:lnTo>
                  <a:lnTo>
                    <a:pt x="37617" y="364728"/>
                  </a:lnTo>
                  <a:lnTo>
                    <a:pt x="61594" y="369569"/>
                  </a:lnTo>
                  <a:lnTo>
                    <a:pt x="812419" y="369569"/>
                  </a:lnTo>
                  <a:lnTo>
                    <a:pt x="836396" y="364728"/>
                  </a:lnTo>
                  <a:lnTo>
                    <a:pt x="855975" y="351526"/>
                  </a:lnTo>
                  <a:lnTo>
                    <a:pt x="869174" y="331947"/>
                  </a:lnTo>
                  <a:lnTo>
                    <a:pt x="874013" y="307974"/>
                  </a:lnTo>
                  <a:lnTo>
                    <a:pt x="874013" y="61594"/>
                  </a:lnTo>
                  <a:lnTo>
                    <a:pt x="869174" y="37617"/>
                  </a:lnTo>
                  <a:lnTo>
                    <a:pt x="855975" y="18038"/>
                  </a:lnTo>
                  <a:lnTo>
                    <a:pt x="836396" y="4839"/>
                  </a:lnTo>
                  <a:lnTo>
                    <a:pt x="812419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189601" y="4614292"/>
              <a:ext cx="874394" cy="369570"/>
            </a:xfrm>
            <a:custGeom>
              <a:avLst/>
              <a:gdLst/>
              <a:ahLst/>
              <a:cxnLst/>
              <a:rect l="l" t="t" r="r" b="b"/>
              <a:pathLst>
                <a:path w="874395" h="369570">
                  <a:moveTo>
                    <a:pt x="0" y="61594"/>
                  </a:moveTo>
                  <a:lnTo>
                    <a:pt x="4839" y="37617"/>
                  </a:lnTo>
                  <a:lnTo>
                    <a:pt x="18038" y="18038"/>
                  </a:lnTo>
                  <a:lnTo>
                    <a:pt x="37617" y="4839"/>
                  </a:lnTo>
                  <a:lnTo>
                    <a:pt x="61594" y="0"/>
                  </a:lnTo>
                  <a:lnTo>
                    <a:pt x="812419" y="0"/>
                  </a:lnTo>
                  <a:lnTo>
                    <a:pt x="836396" y="4839"/>
                  </a:lnTo>
                  <a:lnTo>
                    <a:pt x="855975" y="18038"/>
                  </a:lnTo>
                  <a:lnTo>
                    <a:pt x="869174" y="37617"/>
                  </a:lnTo>
                  <a:lnTo>
                    <a:pt x="874013" y="61594"/>
                  </a:lnTo>
                  <a:lnTo>
                    <a:pt x="874013" y="307974"/>
                  </a:lnTo>
                  <a:lnTo>
                    <a:pt x="869174" y="331947"/>
                  </a:lnTo>
                  <a:lnTo>
                    <a:pt x="855975" y="351526"/>
                  </a:lnTo>
                  <a:lnTo>
                    <a:pt x="836396" y="364728"/>
                  </a:lnTo>
                  <a:lnTo>
                    <a:pt x="812419" y="369569"/>
                  </a:lnTo>
                  <a:lnTo>
                    <a:pt x="61594" y="369569"/>
                  </a:lnTo>
                  <a:lnTo>
                    <a:pt x="37617" y="364728"/>
                  </a:lnTo>
                  <a:lnTo>
                    <a:pt x="18038" y="351526"/>
                  </a:lnTo>
                  <a:lnTo>
                    <a:pt x="4839" y="331947"/>
                  </a:lnTo>
                  <a:lnTo>
                    <a:pt x="0" y="307974"/>
                  </a:lnTo>
                  <a:lnTo>
                    <a:pt x="0" y="61594"/>
                  </a:lnTo>
                  <a:close/>
                </a:path>
              </a:pathLst>
            </a:custGeom>
            <a:ln w="15874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" name="object 13"/>
          <p:cNvSpPr txBox="1"/>
          <p:nvPr/>
        </p:nvSpPr>
        <p:spPr>
          <a:xfrm>
            <a:off x="1011426" y="1832270"/>
            <a:ext cx="7368540" cy="4088129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 funciones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recursivas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 aquellas que se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llaman así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mismas.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Estas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funciones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están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divididas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dos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partes:</a:t>
            </a:r>
            <a:endParaRPr sz="2000">
              <a:latin typeface="Calibri"/>
              <a:cs typeface="Calibri"/>
            </a:endParaRPr>
          </a:p>
          <a:p>
            <a:pPr lvl="1" marL="560705" marR="5715" indent="-182880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Caso</a:t>
            </a:r>
            <a:r>
              <a:rPr dirty="0" sz="1600" spc="8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base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condición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parada.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aquel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solución,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requiere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está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definiendo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Llamada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 recurrente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sí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requieren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está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definiendo</a:t>
            </a:r>
            <a:endParaRPr sz="1600">
              <a:latin typeface="Calibri"/>
              <a:cs typeface="Calibri"/>
            </a:endParaRPr>
          </a:p>
          <a:p>
            <a:pPr marL="1786255">
              <a:lnSpc>
                <a:spcPct val="100000"/>
              </a:lnSpc>
              <a:spcBef>
                <a:spcPts val="1145"/>
              </a:spcBef>
            </a:pPr>
            <a:r>
              <a:rPr dirty="0" sz="1800">
                <a:latin typeface="Calibri"/>
                <a:cs typeface="Calibri"/>
              </a:rPr>
              <a:t>func</a:t>
            </a:r>
            <a:endParaRPr sz="1800">
              <a:latin typeface="Calibri"/>
              <a:cs typeface="Calibri"/>
            </a:endParaRPr>
          </a:p>
          <a:p>
            <a:pPr algn="ctr" marR="1630680">
              <a:lnSpc>
                <a:spcPct val="100000"/>
              </a:lnSpc>
              <a:spcBef>
                <a:spcPts val="1080"/>
              </a:spcBef>
            </a:pPr>
            <a:r>
              <a:rPr dirty="0" sz="1800">
                <a:latin typeface="Calibri"/>
                <a:cs typeface="Calibri"/>
              </a:rPr>
              <a:t>func</a:t>
            </a:r>
            <a:endParaRPr sz="1800">
              <a:latin typeface="Calibri"/>
              <a:cs typeface="Calibri"/>
            </a:endParaRPr>
          </a:p>
          <a:p>
            <a:pPr algn="ctr" marL="110489">
              <a:lnSpc>
                <a:spcPct val="100000"/>
              </a:lnSpc>
              <a:spcBef>
                <a:spcPts val="1310"/>
              </a:spcBef>
            </a:pPr>
            <a:r>
              <a:rPr dirty="0" sz="1800">
                <a:latin typeface="Calibri"/>
                <a:cs typeface="Calibri"/>
              </a:rPr>
              <a:t>func</a:t>
            </a:r>
            <a:endParaRPr sz="1800">
              <a:latin typeface="Calibri"/>
              <a:cs typeface="Calibri"/>
            </a:endParaRPr>
          </a:p>
          <a:p>
            <a:pPr algn="ctr" marL="1861185">
              <a:lnSpc>
                <a:spcPct val="100000"/>
              </a:lnSpc>
              <a:spcBef>
                <a:spcPts val="1080"/>
              </a:spcBef>
            </a:pPr>
            <a:r>
              <a:rPr dirty="0" sz="1800" spc="-5">
                <a:latin typeface="Calibri"/>
                <a:cs typeface="Calibri"/>
              </a:rPr>
              <a:t>base</a:t>
            </a:r>
            <a:endParaRPr sz="1800">
              <a:latin typeface="Calibri"/>
              <a:cs typeface="Calibri"/>
            </a:endParaRPr>
          </a:p>
          <a:p>
            <a:pPr algn="just" marL="195580" marR="5080" indent="-183515">
              <a:lnSpc>
                <a:spcPts val="2160"/>
              </a:lnSpc>
              <a:spcBef>
                <a:spcPts val="13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 muy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importante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siempre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exista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caso base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que al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menos se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cumpla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alguna ocasión. De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otro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modo,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llamada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una función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genera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bucle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infinito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llamadas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así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misma</a:t>
            </a:r>
            <a:endParaRPr sz="2000">
              <a:latin typeface="Calibri"/>
              <a:cs typeface="Calibri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2987991" y="3492816"/>
            <a:ext cx="2653030" cy="1349375"/>
            <a:chOff x="2987991" y="3492816"/>
            <a:chExt cx="2653030" cy="1349375"/>
          </a:xfrm>
        </p:grpSpPr>
        <p:sp>
          <p:nvSpPr>
            <p:cNvPr id="15" name="object 15"/>
            <p:cNvSpPr/>
            <p:nvPr/>
          </p:nvSpPr>
          <p:spPr>
            <a:xfrm>
              <a:off x="3002278" y="3720084"/>
              <a:ext cx="366395" cy="227329"/>
            </a:xfrm>
            <a:custGeom>
              <a:avLst/>
              <a:gdLst/>
              <a:ahLst/>
              <a:cxnLst/>
              <a:rect l="l" t="t" r="r" b="b"/>
              <a:pathLst>
                <a:path w="366395" h="227329">
                  <a:moveTo>
                    <a:pt x="0" y="0"/>
                  </a:moveTo>
                  <a:lnTo>
                    <a:pt x="0" y="226783"/>
                  </a:lnTo>
                  <a:lnTo>
                    <a:pt x="365887" y="226783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3353875" y="3904000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4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3877055" y="4131564"/>
              <a:ext cx="366395" cy="255904"/>
            </a:xfrm>
            <a:custGeom>
              <a:avLst/>
              <a:gdLst/>
              <a:ahLst/>
              <a:cxnLst/>
              <a:rect l="l" t="t" r="r" b="b"/>
              <a:pathLst>
                <a:path w="366395" h="255904">
                  <a:moveTo>
                    <a:pt x="0" y="0"/>
                  </a:moveTo>
                  <a:lnTo>
                    <a:pt x="0" y="255600"/>
                  </a:lnTo>
                  <a:lnTo>
                    <a:pt x="365887" y="25560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4228650" y="4344303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751832" y="4572000"/>
              <a:ext cx="366395" cy="227329"/>
            </a:xfrm>
            <a:custGeom>
              <a:avLst/>
              <a:gdLst/>
              <a:ahLst/>
              <a:cxnLst/>
              <a:rect l="l" t="t" r="r" b="b"/>
              <a:pathLst>
                <a:path w="366395" h="227329">
                  <a:moveTo>
                    <a:pt x="0" y="0"/>
                  </a:moveTo>
                  <a:lnTo>
                    <a:pt x="0" y="226783"/>
                  </a:lnTo>
                  <a:lnTo>
                    <a:pt x="365887" y="226783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5103427" y="4755916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5260655" y="4387589"/>
              <a:ext cx="366395" cy="227329"/>
            </a:xfrm>
            <a:custGeom>
              <a:avLst/>
              <a:gdLst/>
              <a:ahLst/>
              <a:cxnLst/>
              <a:rect l="l" t="t" r="r" b="b"/>
              <a:pathLst>
                <a:path w="366395" h="227329">
                  <a:moveTo>
                    <a:pt x="365887" y="226783"/>
                  </a:moveTo>
                  <a:lnTo>
                    <a:pt x="365887" y="0"/>
                  </a:lnTo>
                  <a:lnTo>
                    <a:pt x="0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5189218" y="4344732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42862"/>
                  </a:lnTo>
                  <a:lnTo>
                    <a:pt x="85725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4385877" y="3947161"/>
              <a:ext cx="366395" cy="255904"/>
            </a:xfrm>
            <a:custGeom>
              <a:avLst/>
              <a:gdLst/>
              <a:ahLst/>
              <a:cxnLst/>
              <a:rect l="l" t="t" r="r" b="b"/>
              <a:pathLst>
                <a:path w="366395" h="255904">
                  <a:moveTo>
                    <a:pt x="365887" y="255600"/>
                  </a:moveTo>
                  <a:lnTo>
                    <a:pt x="365887" y="0"/>
                  </a:lnTo>
                  <a:lnTo>
                    <a:pt x="0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4314444" y="3904297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42862"/>
                  </a:lnTo>
                  <a:lnTo>
                    <a:pt x="85725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3511102" y="3535673"/>
              <a:ext cx="366395" cy="227329"/>
            </a:xfrm>
            <a:custGeom>
              <a:avLst/>
              <a:gdLst/>
              <a:ahLst/>
              <a:cxnLst/>
              <a:rect l="l" t="t" r="r" b="b"/>
              <a:pathLst>
                <a:path w="366395" h="227329">
                  <a:moveTo>
                    <a:pt x="365887" y="226783"/>
                  </a:moveTo>
                  <a:lnTo>
                    <a:pt x="365887" y="0"/>
                  </a:lnTo>
                  <a:lnTo>
                    <a:pt x="0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3439668" y="3492816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42862"/>
                  </a:lnTo>
                  <a:lnTo>
                    <a:pt x="85725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7" name="object 2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40</a:t>
            </a:r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72883"/>
            <a:ext cx="7178040" cy="69596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400" spc="-95"/>
              <a:t>4</a:t>
            </a:r>
            <a:r>
              <a:rPr dirty="0" sz="4400" spc="-5"/>
              <a:t>.</a:t>
            </a:r>
            <a:r>
              <a:rPr dirty="0" sz="4400" spc="-140"/>
              <a:t> </a:t>
            </a:r>
            <a:r>
              <a:rPr dirty="0" sz="4400" spc="-85"/>
              <a:t>F</a:t>
            </a:r>
            <a:r>
              <a:rPr dirty="0" sz="4400" spc="-95"/>
              <a:t>u</a:t>
            </a:r>
            <a:r>
              <a:rPr dirty="0" sz="4400" spc="-105"/>
              <a:t>n</a:t>
            </a:r>
            <a:r>
              <a:rPr dirty="0" sz="4400" spc="-90"/>
              <a:t>c</a:t>
            </a:r>
            <a:r>
              <a:rPr dirty="0" sz="4400" spc="-80"/>
              <a:t>i</a:t>
            </a:r>
            <a:r>
              <a:rPr dirty="0" sz="4400" spc="-105"/>
              <a:t>o</a:t>
            </a:r>
            <a:r>
              <a:rPr dirty="0" sz="4400" spc="-100"/>
              <a:t>n</a:t>
            </a:r>
            <a:r>
              <a:rPr dirty="0" sz="4400" spc="-90"/>
              <a:t>e</a:t>
            </a:r>
            <a:r>
              <a:rPr dirty="0" sz="4400" spc="-5"/>
              <a:t>s</a:t>
            </a:r>
            <a:r>
              <a:rPr dirty="0" sz="4400" spc="-170"/>
              <a:t> </a:t>
            </a:r>
            <a:r>
              <a:rPr dirty="0" sz="4400" spc="-145"/>
              <a:t>r</a:t>
            </a:r>
            <a:r>
              <a:rPr dirty="0" sz="4400" spc="-90"/>
              <a:t>e</a:t>
            </a:r>
            <a:r>
              <a:rPr dirty="0" sz="4400" spc="-85"/>
              <a:t>c</a:t>
            </a:r>
            <a:r>
              <a:rPr dirty="0" sz="4400" spc="-95"/>
              <a:t>u</a:t>
            </a:r>
            <a:r>
              <a:rPr dirty="0" sz="4400" spc="-175"/>
              <a:t>r</a:t>
            </a:r>
            <a:r>
              <a:rPr dirty="0" sz="4400" spc="-90"/>
              <a:t>s</a:t>
            </a:r>
            <a:r>
              <a:rPr dirty="0" sz="4400" spc="-70"/>
              <a:t>i</a:t>
            </a:r>
            <a:r>
              <a:rPr dirty="0" sz="4400" spc="-160"/>
              <a:t>v</a:t>
            </a:r>
            <a:r>
              <a:rPr dirty="0" sz="4400" spc="-90"/>
              <a:t>a</a:t>
            </a:r>
            <a:r>
              <a:rPr dirty="0" sz="4400" spc="-80"/>
              <a:t>s</a:t>
            </a:r>
            <a:r>
              <a:rPr dirty="0" sz="4400" spc="-5"/>
              <a:t>:</a:t>
            </a:r>
            <a:r>
              <a:rPr dirty="0" sz="4400" spc="-155"/>
              <a:t> </a:t>
            </a:r>
            <a:r>
              <a:rPr dirty="0" sz="4400" spc="-90"/>
              <a:t>e</a:t>
            </a:r>
            <a:r>
              <a:rPr dirty="0" sz="4400" spc="-70"/>
              <a:t>j</a:t>
            </a:r>
            <a:r>
              <a:rPr dirty="0" sz="4400" spc="-90"/>
              <a:t>e</a:t>
            </a:r>
            <a:r>
              <a:rPr dirty="0" sz="4400" spc="-114"/>
              <a:t>m</a:t>
            </a:r>
            <a:r>
              <a:rPr dirty="0" sz="4400" spc="-95"/>
              <a:t>p</a:t>
            </a:r>
            <a:r>
              <a:rPr dirty="0" sz="4400" spc="-80"/>
              <a:t>l</a:t>
            </a:r>
            <a:r>
              <a:rPr dirty="0" sz="4400" spc="-100"/>
              <a:t>o</a:t>
            </a:r>
            <a:r>
              <a:rPr dirty="0" sz="4400" spc="-5"/>
              <a:t>s</a:t>
            </a:r>
            <a:endParaRPr sz="4400"/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011426" y="1841414"/>
            <a:ext cx="7369175" cy="489584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marL="195580" marR="5080" indent="-183515">
              <a:lnSpc>
                <a:spcPts val="1730"/>
              </a:lnSpc>
              <a:spcBef>
                <a:spcPts val="3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calcular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factorial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podemos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hacerlo</a:t>
            </a:r>
            <a:r>
              <a:rPr dirty="0" sz="16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16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iterativa,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recursiva: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41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011426" y="3436280"/>
            <a:ext cx="7367905" cy="708660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algn="just" marL="194945" marR="5080" indent="-182880">
              <a:lnSpc>
                <a:spcPts val="1730"/>
              </a:lnSpc>
              <a:spcBef>
                <a:spcPts val="3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Suponiendo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tenemos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3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árbol</a:t>
            </a:r>
            <a:r>
              <a:rPr dirty="0" sz="1600" spc="3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cuyos</a:t>
            </a:r>
            <a:r>
              <a:rPr dirty="0" sz="1600" spc="3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nodos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componen</a:t>
            </a:r>
            <a:r>
              <a:rPr dirty="0" sz="1600" spc="3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3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3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entero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(dato)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punteros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nodos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(hijoizquierdo,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hijoderecho).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siguiente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ejemplo 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recursiva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recorre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árbol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pre-orden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nodo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567177" y="4223003"/>
            <a:ext cx="4112260" cy="206248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54"/>
              </a:spcBef>
            </a:pPr>
            <a:r>
              <a:rPr dirty="0" sz="1600" spc="-10">
                <a:latin typeface="Calibri"/>
                <a:cs typeface="Calibri"/>
              </a:rPr>
              <a:t>void preorden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(Nodo*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nodo)</a:t>
            </a:r>
            <a:r>
              <a:rPr dirty="0" sz="1600">
                <a:latin typeface="Calibri"/>
                <a:cs typeface="Calibri"/>
              </a:rPr>
              <a:t> {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Condición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parada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if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(nodo </a:t>
            </a:r>
            <a:r>
              <a:rPr dirty="0" sz="1600">
                <a:latin typeface="Calibri"/>
                <a:cs typeface="Calibri"/>
              </a:rPr>
              <a:t>==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NULL)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return;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Recorrido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en</a:t>
            </a:r>
            <a:r>
              <a:rPr dirty="0" sz="1600" spc="-10">
                <a:latin typeface="Calibri"/>
                <a:cs typeface="Calibri"/>
              </a:rPr>
              <a:t> pre-orden</a:t>
            </a:r>
            <a:endParaRPr sz="1600">
              <a:latin typeface="Calibri"/>
              <a:cs typeface="Calibri"/>
            </a:endParaRPr>
          </a:p>
          <a:p>
            <a:pPr marL="548640" marR="16700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printf(“Valor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nodo: </a:t>
            </a:r>
            <a:r>
              <a:rPr dirty="0" sz="1600" spc="-30">
                <a:latin typeface="Calibri"/>
                <a:cs typeface="Calibri"/>
              </a:rPr>
              <a:t>%d\n”,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nodo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-&gt;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dato);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preorden(nodo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-&gt;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hijoizquierdo); 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preorden(nodo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-&gt;</a:t>
            </a:r>
            <a:r>
              <a:rPr dirty="0" sz="1600" spc="-5">
                <a:latin typeface="Calibri"/>
                <a:cs typeface="Calibri"/>
              </a:rPr>
              <a:t> hijoderecho);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277111" y="2351532"/>
            <a:ext cx="3750945" cy="107759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548640" marR="1659889" indent="-457834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void factorial (int </a:t>
            </a:r>
            <a:r>
              <a:rPr dirty="0" sz="1600" spc="-5">
                <a:latin typeface="Calibri"/>
                <a:cs typeface="Calibri"/>
              </a:rPr>
              <a:t>num)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fact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5">
                <a:latin typeface="Calibri"/>
                <a:cs typeface="Calibri"/>
              </a:rPr>
              <a:t> 1;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ts val="1920"/>
              </a:lnSpc>
            </a:pPr>
            <a:r>
              <a:rPr dirty="0" sz="1600" spc="-15">
                <a:latin typeface="Calibri"/>
                <a:cs typeface="Calibri"/>
              </a:rPr>
              <a:t>for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(int</a:t>
            </a:r>
            <a:r>
              <a:rPr dirty="0" sz="1600" spc="-5">
                <a:latin typeface="Calibri"/>
                <a:cs typeface="Calibri"/>
              </a:rPr>
              <a:t> i=num;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i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0; i--)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fact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fact </a:t>
            </a:r>
            <a:r>
              <a:rPr dirty="0" sz="1600">
                <a:latin typeface="Calibri"/>
                <a:cs typeface="Calibri"/>
              </a:rPr>
              <a:t>*</a:t>
            </a:r>
            <a:r>
              <a:rPr dirty="0" sz="1600" spc="-5">
                <a:latin typeface="Calibri"/>
                <a:cs typeface="Calibri"/>
              </a:rPr>
              <a:t> i;</a:t>
            </a:r>
            <a:endParaRPr sz="1600">
              <a:latin typeface="Calibri"/>
              <a:cs typeface="Calibri"/>
            </a:endParaRPr>
          </a:p>
          <a:p>
            <a:pPr marL="9207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128259" y="2351532"/>
            <a:ext cx="3175635" cy="107759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int factorial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(int</a:t>
            </a:r>
            <a:r>
              <a:rPr dirty="0" sz="1600" spc="-5">
                <a:latin typeface="Calibri"/>
                <a:cs typeface="Calibri"/>
              </a:rPr>
              <a:t> num)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if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(num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== </a:t>
            </a:r>
            <a:r>
              <a:rPr dirty="0" sz="1600" spc="-5">
                <a:latin typeface="Calibri"/>
                <a:cs typeface="Calibri"/>
              </a:rPr>
              <a:t>0)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1;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num*factorial(num-1);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2887345" cy="3383279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Listas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Pilas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Colas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Árboles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Recursividad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45</a:t>
            </a:r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76542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5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810935"/>
            <a:ext cx="7570470" cy="4037965"/>
          </a:xfrm>
          <a:prstGeom prst="rect">
            <a:avLst/>
          </a:prstGeom>
        </p:spPr>
        <p:txBody>
          <a:bodyPr wrap="square" lIns="0" tIns="69215" rIns="0" bIns="0" rtlCol="0" vert="horz">
            <a:spAutoFit/>
          </a:bodyPr>
          <a:lstStyle/>
          <a:p>
            <a:pPr algn="just" marL="469265" marR="5080" indent="-457200">
              <a:lnSpc>
                <a:spcPts val="1820"/>
              </a:lnSpc>
              <a:spcBef>
                <a:spcPts val="545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Genera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estructura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de una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lista cuyos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nodos tienen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almacenar un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número </a:t>
            </a:r>
            <a:r>
              <a:rPr dirty="0" sz="1900" spc="-20">
                <a:solidFill>
                  <a:srgbClr val="3E3E3E"/>
                </a:solidFill>
                <a:latin typeface="Calibri"/>
                <a:cs typeface="Calibri"/>
              </a:rPr>
              <a:t>entero,</a:t>
            </a:r>
            <a:r>
              <a:rPr dirty="0" sz="1900" spc="3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para ello, crea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estructuras </a:t>
            </a:r>
            <a:r>
              <a:rPr dirty="0" sz="1900" spc="-15" b="1">
                <a:solidFill>
                  <a:srgbClr val="3E3E3E"/>
                </a:solidFill>
                <a:latin typeface="Calibri"/>
                <a:cs typeface="Calibri"/>
              </a:rPr>
              <a:t>Lista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900" b="1">
                <a:solidFill>
                  <a:srgbClr val="3E3E3E"/>
                </a:solidFill>
                <a:latin typeface="Calibri"/>
                <a:cs typeface="Calibri"/>
              </a:rPr>
              <a:t>Nodo </a:t>
            </a:r>
            <a:r>
              <a:rPr dirty="0" sz="1900" spc="-15">
                <a:solidFill>
                  <a:srgbClr val="3E3E3E"/>
                </a:solidFill>
                <a:latin typeface="Calibri"/>
                <a:cs typeface="Calibri"/>
              </a:rPr>
              <a:t>vistas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9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endParaRPr sz="1900">
              <a:latin typeface="Calibri"/>
              <a:cs typeface="Calibri"/>
            </a:endParaRPr>
          </a:p>
          <a:p>
            <a:pPr algn="just" marL="469900" marR="5715" indent="-457834">
              <a:lnSpc>
                <a:spcPts val="1820"/>
              </a:lnSpc>
              <a:spcBef>
                <a:spcPts val="1410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Implementa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9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 b="1">
                <a:solidFill>
                  <a:srgbClr val="3E3E3E"/>
                </a:solidFill>
                <a:latin typeface="Calibri"/>
                <a:cs typeface="Calibri"/>
              </a:rPr>
              <a:t>void</a:t>
            </a:r>
            <a:r>
              <a:rPr dirty="0" sz="19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 b="1">
                <a:solidFill>
                  <a:srgbClr val="3E3E3E"/>
                </a:solidFill>
                <a:latin typeface="Calibri"/>
                <a:cs typeface="Calibri"/>
              </a:rPr>
              <a:t>inicializarLista(Lista*</a:t>
            </a:r>
            <a:r>
              <a:rPr dirty="0" sz="19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5" b="1">
                <a:solidFill>
                  <a:srgbClr val="3E3E3E"/>
                </a:solidFill>
                <a:latin typeface="Calibri"/>
                <a:cs typeface="Calibri"/>
              </a:rPr>
              <a:t>lista,</a:t>
            </a:r>
            <a:r>
              <a:rPr dirty="0" sz="1900" spc="-10" b="1">
                <a:solidFill>
                  <a:srgbClr val="3E3E3E"/>
                </a:solidFill>
                <a:latin typeface="Calibri"/>
                <a:cs typeface="Calibri"/>
              </a:rPr>
              <a:t> int</a:t>
            </a:r>
            <a:r>
              <a:rPr dirty="0" sz="19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 b="1">
                <a:solidFill>
                  <a:srgbClr val="3E3E3E"/>
                </a:solidFill>
                <a:latin typeface="Calibri"/>
                <a:cs typeface="Calibri"/>
              </a:rPr>
              <a:t>dato)</a:t>
            </a:r>
            <a:r>
              <a:rPr dirty="0" sz="19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900" spc="-4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inicialice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nodo</a:t>
            </a:r>
            <a:r>
              <a:rPr dirty="0" sz="19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900" spc="-15">
                <a:solidFill>
                  <a:srgbClr val="3E3E3E"/>
                </a:solidFill>
                <a:latin typeface="Calibri"/>
                <a:cs typeface="Calibri"/>
              </a:rPr>
              <a:t>contenga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9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9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introducido</a:t>
            </a:r>
            <a:endParaRPr sz="1900">
              <a:latin typeface="Calibri"/>
              <a:cs typeface="Calibri"/>
            </a:endParaRPr>
          </a:p>
          <a:p>
            <a:pPr algn="just" marL="469265" marR="5715" indent="-457200">
              <a:lnSpc>
                <a:spcPts val="1820"/>
              </a:lnSpc>
              <a:spcBef>
                <a:spcPts val="1410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Implementa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función </a:t>
            </a:r>
            <a:r>
              <a:rPr dirty="0" sz="1900" spc="-10" b="1">
                <a:solidFill>
                  <a:srgbClr val="3E3E3E"/>
                </a:solidFill>
                <a:latin typeface="Calibri"/>
                <a:cs typeface="Calibri"/>
              </a:rPr>
              <a:t>void push(Lista* lista, int dato)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inserte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9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nodo</a:t>
            </a:r>
            <a:r>
              <a:rPr dirty="0" sz="19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final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5">
                <a:solidFill>
                  <a:srgbClr val="3E3E3E"/>
                </a:solidFill>
                <a:latin typeface="Calibri"/>
                <a:cs typeface="Calibri"/>
              </a:rPr>
              <a:t>contenga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introducido</a:t>
            </a:r>
            <a:endParaRPr sz="1900">
              <a:latin typeface="Calibri"/>
              <a:cs typeface="Calibri"/>
            </a:endParaRPr>
          </a:p>
          <a:p>
            <a:pPr algn="just" marL="469265" marR="5080" indent="-457200">
              <a:lnSpc>
                <a:spcPts val="1820"/>
              </a:lnSpc>
              <a:spcBef>
                <a:spcPts val="1405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sucesión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9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Fibonacci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es: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0,1,1,2,3,5,8,13,21,...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Sus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primeros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 términos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0</a:t>
            </a:r>
            <a:r>
              <a:rPr dirty="0" sz="19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9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1,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19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5">
                <a:solidFill>
                  <a:srgbClr val="3E3E3E"/>
                </a:solidFill>
                <a:latin typeface="Calibri"/>
                <a:cs typeface="Calibri"/>
              </a:rPr>
              <a:t>restantes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obtienen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sumando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dos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anteriores.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Crea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9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5">
                <a:solidFill>
                  <a:srgbClr val="3E3E3E"/>
                </a:solidFill>
                <a:latin typeface="Calibri"/>
                <a:cs typeface="Calibri"/>
              </a:rPr>
              <a:t>recursiva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 b="1">
                <a:solidFill>
                  <a:srgbClr val="3E3E3E"/>
                </a:solidFill>
                <a:latin typeface="Calibri"/>
                <a:cs typeface="Calibri"/>
              </a:rPr>
              <a:t>fibonacci(int</a:t>
            </a:r>
            <a:r>
              <a:rPr dirty="0" sz="19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 b="1">
                <a:solidFill>
                  <a:srgbClr val="3E3E3E"/>
                </a:solidFill>
                <a:latin typeface="Calibri"/>
                <a:cs typeface="Calibri"/>
              </a:rPr>
              <a:t>n)</a:t>
            </a:r>
            <a:r>
              <a:rPr dirty="0" sz="19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dado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un </a:t>
            </a:r>
            <a:r>
              <a:rPr dirty="0" sz="19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número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n, el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valor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n-ésimo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término, muestre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sucesión </a:t>
            </a:r>
            <a:r>
              <a:rPr dirty="0" sz="1900" spc="-15">
                <a:solidFill>
                  <a:srgbClr val="3E3E3E"/>
                </a:solidFill>
                <a:latin typeface="Calibri"/>
                <a:cs typeface="Calibri"/>
              </a:rPr>
              <a:t>hasta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dicha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posición</a:t>
            </a:r>
            <a:r>
              <a:rPr dirty="0" sz="19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(ej: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llamada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fibonacci(8)</a:t>
            </a:r>
            <a:r>
              <a:rPr dirty="0" sz="19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debe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5">
                <a:solidFill>
                  <a:srgbClr val="3E3E3E"/>
                </a:solidFill>
                <a:latin typeface="Calibri"/>
                <a:cs typeface="Calibri"/>
              </a:rPr>
              <a:t>mostrar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[13])</a:t>
            </a:r>
            <a:endParaRPr sz="1900">
              <a:latin typeface="Calibri"/>
              <a:cs typeface="Calibri"/>
            </a:endParaRPr>
          </a:p>
          <a:p>
            <a:pPr algn="just" marL="469265" marR="5080" indent="-457200">
              <a:lnSpc>
                <a:spcPts val="1820"/>
              </a:lnSpc>
              <a:spcBef>
                <a:spcPts val="1420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Implementa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una función </a:t>
            </a:r>
            <a:r>
              <a:rPr dirty="0" sz="1900" spc="-15">
                <a:solidFill>
                  <a:srgbClr val="3E3E3E"/>
                </a:solidFill>
                <a:latin typeface="Calibri"/>
                <a:cs typeface="Calibri"/>
              </a:rPr>
              <a:t>recursiva </a:t>
            </a:r>
            <a:r>
              <a:rPr dirty="0" sz="1900" spc="-5" b="1">
                <a:solidFill>
                  <a:srgbClr val="3E3E3E"/>
                </a:solidFill>
                <a:latin typeface="Calibri"/>
                <a:cs typeface="Calibri"/>
              </a:rPr>
              <a:t>length(Nodo* </a:t>
            </a:r>
            <a:r>
              <a:rPr dirty="0" sz="1900" b="1">
                <a:solidFill>
                  <a:srgbClr val="3E3E3E"/>
                </a:solidFill>
                <a:latin typeface="Calibri"/>
                <a:cs typeface="Calibri"/>
              </a:rPr>
              <a:t>nodo)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recibe </a:t>
            </a:r>
            <a:r>
              <a:rPr dirty="0" sz="1900" spc="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9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19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primer</a:t>
            </a:r>
            <a:r>
              <a:rPr dirty="0" sz="19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elemento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 devuelva</a:t>
            </a:r>
            <a:r>
              <a:rPr dirty="0" sz="19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longitud</a:t>
            </a:r>
            <a:endParaRPr sz="19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46</a:t>
            </a:r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45413" y="2874390"/>
            <a:ext cx="6894195" cy="1379220"/>
          </a:xfrm>
          <a:prstGeom prst="rect">
            <a:avLst/>
          </a:prstGeom>
        </p:spPr>
        <p:txBody>
          <a:bodyPr wrap="square" lIns="0" tIns="124460" rIns="0" bIns="0" rtlCol="0" vert="horz">
            <a:spAutoFit/>
          </a:bodyPr>
          <a:lstStyle/>
          <a:p>
            <a:pPr marL="2097405" marR="5080" indent="-2085339">
              <a:lnSpc>
                <a:spcPts val="4900"/>
              </a:lnSpc>
              <a:spcBef>
                <a:spcPts val="980"/>
              </a:spcBef>
            </a:pP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P</a:t>
            </a:r>
            <a:r>
              <a:rPr dirty="0" sz="4800" spc="-170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og</a:t>
            </a:r>
            <a:r>
              <a:rPr dirty="0" sz="4800" spc="-185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spc="-125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ac</a:t>
            </a:r>
            <a:r>
              <a:rPr dirty="0" sz="4800" spc="-7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ó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n</a:t>
            </a:r>
            <a:r>
              <a:rPr dirty="0" sz="4800" spc="-190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8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6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t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100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de  </a:t>
            </a:r>
            <a:r>
              <a:rPr dirty="0" sz="4800" spc="-120" b="0">
                <a:solidFill>
                  <a:srgbClr val="990000"/>
                </a:solidFill>
                <a:latin typeface="Calibri Light"/>
                <a:cs typeface="Calibri Light"/>
              </a:rPr>
              <a:t>Navegación</a:t>
            </a:r>
            <a:endParaRPr sz="4800">
              <a:latin typeface="Calibri Light"/>
              <a:cs typeface="Calibri Light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403772" y="4432253"/>
            <a:ext cx="2360930" cy="6432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72390">
              <a:lnSpc>
                <a:spcPct val="100000"/>
              </a:lnSpc>
              <a:spcBef>
                <a:spcPts val="100"/>
              </a:spcBef>
            </a:pPr>
            <a:r>
              <a:rPr dirty="0" sz="2400" spc="145" b="0">
                <a:solidFill>
                  <a:srgbClr val="696464"/>
                </a:solidFill>
                <a:latin typeface="Calibri Light"/>
                <a:cs typeface="Calibri Light"/>
              </a:rPr>
              <a:t>1.4.</a:t>
            </a:r>
            <a:r>
              <a:rPr dirty="0" sz="2400" spc="35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spc="170" b="0">
                <a:solidFill>
                  <a:srgbClr val="696464"/>
                </a:solidFill>
                <a:latin typeface="Calibri Light"/>
                <a:cs typeface="Calibri Light"/>
              </a:rPr>
              <a:t>Lenguaje</a:t>
            </a:r>
            <a:r>
              <a:rPr dirty="0" sz="2400" spc="3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endParaRPr sz="2400">
              <a:latin typeface="Calibri Light"/>
              <a:cs typeface="Calibri Light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O</a:t>
            </a:r>
            <a:r>
              <a:rPr dirty="0" sz="1600" spc="170" b="0">
                <a:solidFill>
                  <a:srgbClr val="696464"/>
                </a:solidFill>
                <a:latin typeface="Calibri Light"/>
                <a:cs typeface="Calibri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d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ció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4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B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ú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s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q</a:t>
            </a:r>
            <a:r>
              <a:rPr dirty="0" sz="1600" spc="-16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u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d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endParaRPr sz="1600">
              <a:latin typeface="Calibri Light"/>
              <a:cs typeface="Calibri Light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7879" y="103289"/>
            <a:ext cx="1671376" cy="92960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370250" y="325374"/>
            <a:ext cx="2070159" cy="2400299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0" y="6428232"/>
            <a:ext cx="1223009" cy="429767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383663" y="5616990"/>
            <a:ext cx="7370445" cy="12287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098165">
              <a:lnSpc>
                <a:spcPct val="100000"/>
              </a:lnSpc>
              <a:spcBef>
                <a:spcPts val="100"/>
              </a:spcBef>
            </a:pPr>
            <a:r>
              <a:rPr dirty="0" sz="1600" spc="-45" b="0">
                <a:solidFill>
                  <a:srgbClr val="696464"/>
                </a:solidFill>
                <a:latin typeface="Bahnschrift Light"/>
                <a:cs typeface="Bahnschrift Light"/>
              </a:rPr>
              <a:t>J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00" b="0">
                <a:solidFill>
                  <a:srgbClr val="696464"/>
                </a:solidFill>
                <a:latin typeface="Bahnschrift Light"/>
                <a:cs typeface="Bahnschrift Light"/>
              </a:rPr>
              <a:t>S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É</a:t>
            </a:r>
            <a:r>
              <a:rPr dirty="0" sz="1600" spc="-6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M</a:t>
            </a:r>
            <a:r>
              <a:rPr dirty="0" sz="1600" spc="55" b="0">
                <a:solidFill>
                  <a:srgbClr val="696464"/>
                </a:solidFill>
                <a:latin typeface="Bahnschrift Light"/>
                <a:cs typeface="Bahnschrift Light"/>
              </a:rPr>
              <a:t>I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L</a:t>
            </a:r>
            <a:r>
              <a:rPr dirty="0" sz="1600" spc="-2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25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215" b="0">
                <a:solidFill>
                  <a:srgbClr val="696464"/>
                </a:solidFill>
                <a:latin typeface="Bahnschrift Light"/>
                <a:cs typeface="Bahnschrift Light"/>
              </a:rPr>
              <a:t>H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35" b="0">
                <a:solidFill>
                  <a:srgbClr val="696464"/>
                </a:solidFill>
                <a:latin typeface="Bahnschrift Light"/>
                <a:cs typeface="Bahnschrift Light"/>
              </a:rPr>
              <a:t>Á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D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EZ</a:t>
            </a:r>
            <a:endParaRPr sz="1600">
              <a:latin typeface="Bahnschrift Light"/>
              <a:cs typeface="Bahnschrift Light"/>
            </a:endParaRPr>
          </a:p>
          <a:p>
            <a:pPr marL="3098165">
              <a:lnSpc>
                <a:spcPct val="100000"/>
              </a:lnSpc>
              <a:spcBef>
                <a:spcPts val="1225"/>
              </a:spcBef>
            </a:pP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000" spc="-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spc="130" b="0">
                <a:solidFill>
                  <a:srgbClr val="696464"/>
                </a:solidFill>
                <a:latin typeface="Calibri Light"/>
                <a:cs typeface="Calibri Light"/>
              </a:rPr>
              <a:t>MAI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L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:</a:t>
            </a:r>
            <a:r>
              <a:rPr dirty="0" sz="1000" spc="18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J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M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I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1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L.G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@U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RJ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C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.E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endParaRPr sz="10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</a:pPr>
            <a:endParaRPr sz="1000">
              <a:latin typeface="Calibri Light"/>
              <a:cs typeface="Calibri Light"/>
            </a:endParaRPr>
          </a:p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©2023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Autor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José Miguel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Guerrero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Hernández</a:t>
            </a:r>
            <a:endParaRPr sz="9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Algunos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derechos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reservados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Este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documento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distribuye</a:t>
            </a:r>
            <a:r>
              <a:rPr dirty="0" sz="900" spc="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bajo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licencia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“Atribución-CompartirIgual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4.0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Internacional”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Creative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Commons,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disponible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en 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https://creativecommons.org/licenses/by-sa/4.0/deed.es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5337175" cy="203962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Algoritmos</a:t>
            </a: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36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ordenación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Algoritmos 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3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búsqueda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21246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45"/>
              <a:t>6.</a:t>
            </a:r>
            <a:r>
              <a:rPr dirty="0" spc="-225"/>
              <a:t> </a:t>
            </a:r>
            <a:r>
              <a:rPr dirty="0" spc="-90"/>
              <a:t>Bibliografía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9" y="2229273"/>
            <a:ext cx="5318760" cy="817880"/>
          </a:xfrm>
          <a:prstGeom prst="rect">
            <a:avLst/>
          </a:prstGeom>
        </p:spPr>
        <p:txBody>
          <a:bodyPr wrap="square" lIns="0" tIns="71120" rIns="0" bIns="0" rtlCol="0" vert="horz">
            <a:spAutoFit/>
          </a:bodyPr>
          <a:lstStyle/>
          <a:p>
            <a:pPr algn="just" marL="12700" marR="5080" indent="-635">
              <a:lnSpc>
                <a:spcPts val="1920"/>
              </a:lnSpc>
              <a:spcBef>
                <a:spcPts val="560"/>
              </a:spcBef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The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Practice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of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Programming.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Brian </a:t>
            </a:r>
            <a:r>
              <a:rPr dirty="0" sz="2000" spc="-110">
                <a:solidFill>
                  <a:srgbClr val="3E3E3E"/>
                </a:solidFill>
                <a:latin typeface="Calibri"/>
                <a:cs typeface="Calibri"/>
              </a:rPr>
              <a:t>W.</a:t>
            </a:r>
            <a:r>
              <a:rPr dirty="0" sz="2000" spc="-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Kernighan,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Rob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Pike.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Addison-Wesley Professional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Computing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Series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0767" y="3981896"/>
            <a:ext cx="3961765" cy="201739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cppreference.com</a:t>
            </a:r>
            <a:endParaRPr sz="2000">
              <a:latin typeface="Calibri"/>
              <a:cs typeface="Calibri"/>
            </a:endParaRPr>
          </a:p>
          <a:p>
            <a:pPr marL="12700" marR="5080">
              <a:lnSpc>
                <a:spcPct val="276700"/>
              </a:lnSpc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  <a:hlinkClick r:id="rId2"/>
              </a:rPr>
              <a:t>http://www.cplusplus.com/reference/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  <a:hlinkClick r:id="rId3"/>
              </a:rPr>
              <a:t>http://stackoverflow.com/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791706" y="1811273"/>
            <a:ext cx="1518665" cy="1904999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60779" y="3912108"/>
            <a:ext cx="1127850" cy="573011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7197849" y="5530368"/>
            <a:ext cx="585208" cy="728108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7037855" y="4641356"/>
            <a:ext cx="838328" cy="685929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5557622" y="6582023"/>
            <a:ext cx="74485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PRESENTACIÓN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5337175" cy="203962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Algoritmos</a:t>
            </a: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36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ordenación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Algoritmos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búsqueda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</a:t>
            </a:r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643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5"/>
              <a:t>o</a:t>
            </a:r>
            <a:r>
              <a:rPr dirty="0" spc="-150"/>
              <a:t>r</a:t>
            </a:r>
            <a:r>
              <a:rPr dirty="0" spc="-90"/>
              <a:t>de</a:t>
            </a:r>
            <a:r>
              <a:rPr dirty="0" spc="-95"/>
              <a:t>nac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231838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5580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algoritmos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de ordenación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permiten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organizar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 creciente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o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decreciente</a:t>
            </a:r>
            <a:r>
              <a:rPr dirty="0" sz="20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colección</a:t>
            </a:r>
            <a:r>
              <a:rPr dirty="0" sz="20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elementos,</a:t>
            </a:r>
            <a:r>
              <a:rPr dirty="0" sz="20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bien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sean</a:t>
            </a:r>
            <a:r>
              <a:rPr dirty="0" sz="20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20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2000" spc="-4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array</a:t>
            </a:r>
            <a:endParaRPr sz="2000">
              <a:latin typeface="Calibri"/>
              <a:cs typeface="Calibri"/>
            </a:endParaRPr>
          </a:p>
          <a:p>
            <a:pPr algn="just" marL="195580" marR="571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principal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diferencia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eficiencia,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decir,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cómo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comportan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ordenar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gran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entrada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endParaRPr sz="2000">
              <a:latin typeface="Calibri"/>
              <a:cs typeface="Calibri"/>
            </a:endParaRPr>
          </a:p>
          <a:p>
            <a:pPr algn="just" lvl="1" marL="74422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lentos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comportan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orden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cuadrático,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decir,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O(n²)</a:t>
            </a:r>
            <a:endParaRPr sz="1600">
              <a:latin typeface="Calibri"/>
              <a:cs typeface="Calibri"/>
            </a:endParaRPr>
          </a:p>
          <a:p>
            <a:pPr algn="just" lvl="1" marL="744220" marR="5080" indent="-183515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algoritmos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rápidos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comportan,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caso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promedio,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orden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logarítmico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O(n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log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n)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</a:t>
            </a:r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643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5"/>
              <a:t>o</a:t>
            </a:r>
            <a:r>
              <a:rPr dirty="0" spc="-150"/>
              <a:t>r</a:t>
            </a:r>
            <a:r>
              <a:rPr dirty="0" spc="-90"/>
              <a:t>de</a:t>
            </a:r>
            <a:r>
              <a:rPr dirty="0" spc="-95"/>
              <a:t>nac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9175" cy="165227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Método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burbuja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intercambio</a:t>
            </a:r>
            <a:r>
              <a:rPr dirty="0" sz="20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directo:</a:t>
            </a:r>
            <a:endParaRPr sz="2000">
              <a:latin typeface="Calibri"/>
              <a:cs typeface="Calibri"/>
            </a:endParaRPr>
          </a:p>
          <a:p>
            <a:pPr algn="just" lvl="1" marL="377825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37846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elemento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va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ordenada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siguiente,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intercambiándolos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posición si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están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orden equivocado.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necesita revisar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varias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veces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toda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hasta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necesiten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más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intercambios,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cual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significa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está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ordenada</a:t>
            </a:r>
            <a:endParaRPr sz="1600">
              <a:latin typeface="Calibri"/>
              <a:cs typeface="Calibri"/>
            </a:endParaRPr>
          </a:p>
          <a:p>
            <a:pPr algn="just" lvl="1" marL="378460" indent="-182880">
              <a:lnSpc>
                <a:spcPct val="100000"/>
              </a:lnSpc>
              <a:spcBef>
                <a:spcPts val="375"/>
              </a:spcBef>
              <a:buClr>
                <a:srgbClr val="D34817"/>
              </a:buClr>
              <a:buFont typeface="Arial"/>
              <a:buChar char="•"/>
              <a:tabLst>
                <a:tab pos="37846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trata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algoritmo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sencillo 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implementar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muy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lento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listas grandes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863346" y="3675888"/>
            <a:ext cx="3297554" cy="23082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60"/>
              </a:spcBef>
            </a:pPr>
            <a:r>
              <a:rPr dirty="0" sz="1600" spc="-15">
                <a:latin typeface="Calibri"/>
                <a:cs typeface="Calibri"/>
              </a:rPr>
              <a:t>for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(int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i=1;i&lt;numel;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i++)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1005205" marR="309880" indent="-457200">
              <a:lnSpc>
                <a:spcPct val="100000"/>
              </a:lnSpc>
            </a:pPr>
            <a:r>
              <a:rPr dirty="0" sz="1600" spc="-15">
                <a:latin typeface="Calibri"/>
                <a:cs typeface="Calibri"/>
              </a:rPr>
              <a:t>for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(int </a:t>
            </a:r>
            <a:r>
              <a:rPr dirty="0" sz="1600" spc="-5">
                <a:latin typeface="Calibri"/>
                <a:cs typeface="Calibri"/>
              </a:rPr>
              <a:t>j=0;</a:t>
            </a:r>
            <a:r>
              <a:rPr dirty="0" sz="1600">
                <a:latin typeface="Calibri"/>
                <a:cs typeface="Calibri"/>
              </a:rPr>
              <a:t> j &lt;</a:t>
            </a:r>
            <a:r>
              <a:rPr dirty="0" sz="1600" spc="-5">
                <a:latin typeface="Calibri"/>
                <a:cs typeface="Calibri"/>
              </a:rPr>
              <a:t> numel-i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;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j++)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if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(array[j]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&gt;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array[j+1])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1463040" marR="186055">
              <a:lnSpc>
                <a:spcPts val="1920"/>
              </a:lnSpc>
              <a:spcBef>
                <a:spcPts val="60"/>
              </a:spcBef>
            </a:pPr>
            <a:r>
              <a:rPr dirty="0" sz="1600" spc="-5">
                <a:latin typeface="Calibri"/>
                <a:cs typeface="Calibri"/>
              </a:rPr>
              <a:t>aux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10">
                <a:latin typeface="Calibri"/>
                <a:cs typeface="Calibri"/>
              </a:rPr>
              <a:t>array[j]; 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array[j]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array[j+1];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array[j+1]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5">
                <a:latin typeface="Calibri"/>
                <a:cs typeface="Calibri"/>
              </a:rPr>
              <a:t> aux;</a:t>
            </a:r>
            <a:endParaRPr sz="1600">
              <a:latin typeface="Calibri"/>
              <a:cs typeface="Calibri"/>
            </a:endParaRPr>
          </a:p>
          <a:p>
            <a:pPr marL="1005205">
              <a:lnSpc>
                <a:spcPts val="1855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</a:t>
            </a: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4565650" y="3711308"/>
          <a:ext cx="3676650" cy="22231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20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62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33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43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23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  <a:tr h="370205"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17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20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33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43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23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62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17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20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33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23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43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62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  <a:tr h="370205"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  <a:spcBef>
                          <a:spcPts val="244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17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4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  <a:spcBef>
                          <a:spcPts val="244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20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4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  <a:spcBef>
                          <a:spcPts val="244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23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4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  <a:spcBef>
                          <a:spcPts val="244"/>
                        </a:spcBef>
                      </a:pPr>
                      <a:r>
                        <a:rPr dirty="0" sz="1800" b="1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33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4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175">
                        <a:lnSpc>
                          <a:spcPct val="100000"/>
                        </a:lnSpc>
                        <a:spcBef>
                          <a:spcPts val="244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43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4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175">
                        <a:lnSpc>
                          <a:spcPct val="100000"/>
                        </a:lnSpc>
                        <a:spcBef>
                          <a:spcPts val="244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62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4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  <a:spcBef>
                          <a:spcPts val="244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…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4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  <a:spcBef>
                          <a:spcPts val="244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…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4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175">
                        <a:lnSpc>
                          <a:spcPct val="100000"/>
                        </a:lnSpc>
                        <a:spcBef>
                          <a:spcPts val="244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…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4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175">
                        <a:lnSpc>
                          <a:spcPct val="100000"/>
                        </a:lnSpc>
                        <a:spcBef>
                          <a:spcPts val="244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…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4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175">
                        <a:lnSpc>
                          <a:spcPct val="100000"/>
                        </a:lnSpc>
                        <a:spcBef>
                          <a:spcPts val="244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…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4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175">
                        <a:lnSpc>
                          <a:spcPct val="100000"/>
                        </a:lnSpc>
                        <a:spcBef>
                          <a:spcPts val="244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…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4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 marL="444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048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444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20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048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444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23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048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444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33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048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444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43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048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08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62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048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643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5"/>
              <a:t>o</a:t>
            </a:r>
            <a:r>
              <a:rPr dirty="0" spc="-150"/>
              <a:t>r</a:t>
            </a:r>
            <a:r>
              <a:rPr dirty="0" spc="-90"/>
              <a:t>de</a:t>
            </a:r>
            <a:r>
              <a:rPr dirty="0" spc="-95"/>
              <a:t>nac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8540" cy="441198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Quicksort: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Basado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técnica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divide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vencerás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Algoritmo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eficiente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rápido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3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Algoritmo:</a:t>
            </a:r>
            <a:endParaRPr sz="2000">
              <a:latin typeface="Calibri"/>
              <a:cs typeface="Calibri"/>
            </a:endParaRPr>
          </a:p>
          <a:p>
            <a:pPr algn="just" marL="721360" indent="-343535">
              <a:lnSpc>
                <a:spcPct val="100000"/>
              </a:lnSpc>
              <a:spcBef>
                <a:spcPts val="465"/>
              </a:spcBef>
              <a:buClr>
                <a:srgbClr val="D34817"/>
              </a:buClr>
              <a:buAutoNum type="arabicPeriod"/>
              <a:tabLst>
                <a:tab pos="721360" algn="l"/>
              </a:tabLst>
            </a:pP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inicia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eligiendo</a:t>
            </a:r>
            <a:r>
              <a:rPr dirty="0" sz="14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primer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llamaremos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pivote</a:t>
            </a:r>
            <a:endParaRPr sz="1400">
              <a:latin typeface="Calibri"/>
              <a:cs typeface="Calibri"/>
            </a:endParaRPr>
          </a:p>
          <a:p>
            <a:pPr algn="just" marL="721360" indent="-34353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AutoNum type="arabicPeriod"/>
              <a:tabLst>
                <a:tab pos="721360" algn="l"/>
              </a:tabLst>
            </a:pP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utilizan</a:t>
            </a:r>
            <a:r>
              <a:rPr dirty="0" sz="14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índices</a:t>
            </a:r>
            <a:r>
              <a:rPr dirty="0" sz="14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‘izquierda’</a:t>
            </a:r>
            <a:r>
              <a:rPr dirty="0" sz="14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(2nd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elemento)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‘derecha’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(último</a:t>
            </a:r>
            <a:r>
              <a:rPr dirty="0" sz="14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elemento)</a:t>
            </a:r>
            <a:endParaRPr sz="1400">
              <a:latin typeface="Calibri"/>
              <a:cs typeface="Calibri"/>
            </a:endParaRPr>
          </a:p>
          <a:p>
            <a:pPr algn="just" marL="720725" marR="5080" indent="-342900">
              <a:lnSpc>
                <a:spcPts val="1510"/>
              </a:lnSpc>
              <a:spcBef>
                <a:spcPts val="625"/>
              </a:spcBef>
              <a:buClr>
                <a:srgbClr val="D34817"/>
              </a:buClr>
              <a:buAutoNum type="arabicPeriod"/>
              <a:tabLst>
                <a:tab pos="721360" algn="l"/>
              </a:tabLst>
            </a:pP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punto 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que se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cruzan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los índices 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la posición adecuada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colocar el pivote (a 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lado los elementos 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son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todos menores y al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otro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son todos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mayores). </a:t>
            </a:r>
            <a:r>
              <a:rPr dirty="0" sz="1400" spc="-20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ello, mientras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índices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no se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crucen:</a:t>
            </a:r>
            <a:endParaRPr sz="1400">
              <a:latin typeface="Calibri"/>
              <a:cs typeface="Calibri"/>
            </a:endParaRPr>
          </a:p>
          <a:p>
            <a:pPr algn="just" lvl="1" marL="1111250" indent="-22923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1111885" algn="l"/>
              </a:tabLst>
            </a:pP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 elemento(izquierda)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&gt;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elemento(pivote)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&gt;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elemento(derecha):</a:t>
            </a:r>
            <a:endParaRPr sz="1400">
              <a:latin typeface="Calibri"/>
              <a:cs typeface="Calibri"/>
            </a:endParaRPr>
          </a:p>
          <a:p>
            <a:pPr algn="just" lvl="2" marL="1511300" indent="-22923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1511935" algn="l"/>
              </a:tabLst>
            </a:pP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Intercambiar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elementos,</a:t>
            </a:r>
            <a:r>
              <a:rPr dirty="0" sz="14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avanzar</a:t>
            </a:r>
            <a:r>
              <a:rPr dirty="0" sz="14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izquierda</a:t>
            </a:r>
            <a:r>
              <a:rPr dirty="0" sz="14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retroceder</a:t>
            </a:r>
            <a:r>
              <a:rPr dirty="0" sz="14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derecha</a:t>
            </a:r>
            <a:endParaRPr sz="1400">
              <a:latin typeface="Calibri"/>
              <a:cs typeface="Calibri"/>
            </a:endParaRPr>
          </a:p>
          <a:p>
            <a:pPr algn="just" lvl="1" marL="1111250" indent="-229235">
              <a:lnSpc>
                <a:spcPct val="100000"/>
              </a:lnSpc>
              <a:spcBef>
                <a:spcPts val="430"/>
              </a:spcBef>
              <a:buClr>
                <a:srgbClr val="D34817"/>
              </a:buClr>
              <a:buFont typeface="Arial"/>
              <a:buChar char="•"/>
              <a:tabLst>
                <a:tab pos="1111885" algn="l"/>
              </a:tabLst>
            </a:pP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Sino:</a:t>
            </a:r>
            <a:endParaRPr sz="1400">
              <a:latin typeface="Calibri"/>
              <a:cs typeface="Calibri"/>
            </a:endParaRPr>
          </a:p>
          <a:p>
            <a:pPr algn="just" lvl="2" marL="1511300" indent="-22923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1511935" algn="l"/>
              </a:tabLst>
            </a:pP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Si elemento(pivote)</a:t>
            </a:r>
            <a:r>
              <a:rPr dirty="0" sz="14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&gt;=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elemento(izquierda):</a:t>
            </a:r>
            <a:r>
              <a:rPr dirty="0" sz="14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avanzar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izquierda</a:t>
            </a:r>
            <a:endParaRPr sz="1400">
              <a:latin typeface="Calibri"/>
              <a:cs typeface="Calibri"/>
            </a:endParaRPr>
          </a:p>
          <a:p>
            <a:pPr algn="just" lvl="2" marL="1511300" indent="-229235">
              <a:lnSpc>
                <a:spcPct val="100000"/>
              </a:lnSpc>
              <a:spcBef>
                <a:spcPts val="430"/>
              </a:spcBef>
              <a:buClr>
                <a:srgbClr val="D34817"/>
              </a:buClr>
              <a:buFont typeface="Arial"/>
              <a:buChar char="•"/>
              <a:tabLst>
                <a:tab pos="1511935" algn="l"/>
              </a:tabLst>
            </a:pP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elemento(pivote)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&lt;= elemento(derecha):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retroceder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derecha</a:t>
            </a:r>
            <a:endParaRPr sz="1400">
              <a:latin typeface="Calibri"/>
              <a:cs typeface="Calibri"/>
            </a:endParaRPr>
          </a:p>
          <a:p>
            <a:pPr algn="just" marL="721360" indent="-343535">
              <a:lnSpc>
                <a:spcPct val="100000"/>
              </a:lnSpc>
              <a:spcBef>
                <a:spcPts val="430"/>
              </a:spcBef>
              <a:buClr>
                <a:srgbClr val="D34817"/>
              </a:buClr>
              <a:buAutoNum type="arabicPeriod"/>
              <a:tabLst>
                <a:tab pos="721360" algn="l"/>
              </a:tabLst>
            </a:pP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Intercambiar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elemento(pivote)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(derecha)</a:t>
            </a:r>
            <a:endParaRPr sz="1400">
              <a:latin typeface="Calibri"/>
              <a:cs typeface="Calibri"/>
            </a:endParaRPr>
          </a:p>
          <a:p>
            <a:pPr algn="just" marL="721360" indent="-34353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AutoNum type="arabicPeriod"/>
              <a:tabLst>
                <a:tab pos="721360" algn="l"/>
              </a:tabLst>
            </a:pP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Repetir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punto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3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conjunto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lado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pivote</a:t>
            </a:r>
            <a:endParaRPr sz="14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6</a:t>
            </a:r>
          </a:p>
        </p:txBody>
      </p: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643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5"/>
              <a:t>o</a:t>
            </a:r>
            <a:r>
              <a:rPr dirty="0" spc="-150"/>
              <a:t>r</a:t>
            </a:r>
            <a:r>
              <a:rPr dirty="0" spc="-90"/>
              <a:t>de</a:t>
            </a:r>
            <a:r>
              <a:rPr dirty="0" spc="-95"/>
              <a:t>nac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129222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Quicksort: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012639" y="2708559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10" name="object 10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7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3587208" y="2399924"/>
            <a:ext cx="3390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d</a:t>
            </a:r>
            <a:r>
              <a:rPr dirty="0" sz="1800" spc="-5">
                <a:latin typeface="Calibri"/>
                <a:cs typeface="Calibri"/>
              </a:rPr>
              <a:t>er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12258" y="2401524"/>
            <a:ext cx="10528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86765" algn="l"/>
              </a:tabLst>
            </a:pPr>
            <a:r>
              <a:rPr dirty="0" sz="1800">
                <a:latin typeface="Calibri"/>
                <a:cs typeface="Calibri"/>
              </a:rPr>
              <a:t>pi</a:t>
            </a:r>
            <a:r>
              <a:rPr dirty="0" sz="1800" spc="-20">
                <a:latin typeface="Calibri"/>
                <a:cs typeface="Calibri"/>
              </a:rPr>
              <a:t>v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e	i</a:t>
            </a:r>
            <a:r>
              <a:rPr dirty="0" sz="1800" spc="-40">
                <a:latin typeface="Calibri"/>
                <a:cs typeface="Calibri"/>
              </a:rPr>
              <a:t>zq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81820" y="4920239"/>
            <a:ext cx="3181350" cy="1122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5">
                <a:latin typeface="Calibri"/>
                <a:cs typeface="Calibri"/>
              </a:rPr>
              <a:t>¿izq</a:t>
            </a:r>
            <a:r>
              <a:rPr dirty="0" sz="1800" spc="-5">
                <a:latin typeface="Calibri"/>
                <a:cs typeface="Calibri"/>
              </a:rPr>
              <a:t> &lt;=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der? </a:t>
            </a:r>
            <a:r>
              <a:rPr dirty="0" sz="1800">
                <a:latin typeface="Calibri"/>
                <a:cs typeface="Calibri"/>
              </a:rPr>
              <a:t>Si:</a:t>
            </a:r>
            <a:endParaRPr sz="18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¿</a:t>
            </a:r>
            <a:r>
              <a:rPr dirty="0" sz="1800" spc="-5">
                <a:latin typeface="Calibri"/>
                <a:cs typeface="Calibri"/>
              </a:rPr>
              <a:t> (67</a:t>
            </a:r>
            <a:r>
              <a:rPr dirty="0" sz="1800">
                <a:latin typeface="Calibri"/>
                <a:cs typeface="Calibri"/>
              </a:rPr>
              <a:t> &gt; 15)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&amp;&amp;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(15</a:t>
            </a:r>
            <a:r>
              <a:rPr dirty="0" sz="1800">
                <a:latin typeface="Calibri"/>
                <a:cs typeface="Calibri"/>
              </a:rPr>
              <a:t> &gt;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35)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? No</a:t>
            </a:r>
            <a:endParaRPr sz="18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¿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(15 &gt;=</a:t>
            </a:r>
            <a:r>
              <a:rPr dirty="0" sz="1800">
                <a:latin typeface="Calibri"/>
                <a:cs typeface="Calibri"/>
              </a:rPr>
              <a:t> 67)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? No</a:t>
            </a:r>
            <a:endParaRPr sz="18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¿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(15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35)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? Si:</a:t>
            </a:r>
            <a:r>
              <a:rPr dirty="0" sz="1800" spc="-5">
                <a:latin typeface="Calibri"/>
                <a:cs typeface="Calibri"/>
              </a:rPr>
              <a:t> derecha--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713325" y="1978977"/>
            <a:ext cx="3797935" cy="2463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Mientras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izq </a:t>
            </a:r>
            <a:r>
              <a:rPr dirty="0" sz="1600" spc="-5">
                <a:latin typeface="Calibri"/>
                <a:cs typeface="Calibri"/>
              </a:rPr>
              <a:t>&lt;=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der:</a:t>
            </a:r>
            <a:endParaRPr sz="1600">
              <a:latin typeface="Calibri"/>
              <a:cs typeface="Calibri"/>
            </a:endParaRPr>
          </a:p>
          <a:p>
            <a:pPr marL="926465" marR="5080" indent="-4572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Si </a:t>
            </a:r>
            <a:r>
              <a:rPr dirty="0" sz="1600" spc="-10">
                <a:latin typeface="Calibri"/>
                <a:cs typeface="Calibri"/>
              </a:rPr>
              <a:t>elem(izq)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elem(piv)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elem(der):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intercambiar elem(izq) </a:t>
            </a:r>
            <a:r>
              <a:rPr dirty="0" sz="1600">
                <a:latin typeface="Calibri"/>
                <a:cs typeface="Calibri"/>
              </a:rPr>
              <a:t>y </a:t>
            </a:r>
            <a:r>
              <a:rPr dirty="0" sz="1600" spc="-5">
                <a:latin typeface="Calibri"/>
                <a:cs typeface="Calibri"/>
              </a:rPr>
              <a:t>elem(der)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1384300" marR="524510" indent="-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 elem(pivote) &gt;= </a:t>
            </a:r>
            <a:r>
              <a:rPr dirty="0" sz="1600" spc="-10">
                <a:latin typeface="Calibri"/>
                <a:cs typeface="Calibri"/>
              </a:rPr>
              <a:t>elem(izq):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endParaRPr sz="1600">
              <a:latin typeface="Calibri"/>
              <a:cs typeface="Calibri"/>
            </a:endParaRPr>
          </a:p>
          <a:p>
            <a:pPr marL="1384300" marR="474345" indent="-457200">
              <a:lnSpc>
                <a:spcPts val="1920"/>
              </a:lnSpc>
              <a:spcBef>
                <a:spcPts val="60"/>
              </a:spcBef>
            </a:pPr>
            <a:r>
              <a:rPr dirty="0" sz="1600" spc="-5">
                <a:latin typeface="Calibri"/>
                <a:cs typeface="Calibri"/>
              </a:rPr>
              <a:t>si elem(pivote) &lt;= elem(der):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855"/>
              </a:lnSpc>
            </a:pPr>
            <a:r>
              <a:rPr dirty="0" sz="1600" spc="-10">
                <a:latin typeface="Calibri"/>
                <a:cs typeface="Calibri"/>
              </a:rPr>
              <a:t>Intercambiar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elem(pivote)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elem(der)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643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5"/>
              <a:t>o</a:t>
            </a:r>
            <a:r>
              <a:rPr dirty="0" spc="-150"/>
              <a:t>r</a:t>
            </a:r>
            <a:r>
              <a:rPr dirty="0" spc="-90"/>
              <a:t>de</a:t>
            </a:r>
            <a:r>
              <a:rPr dirty="0" spc="-95"/>
              <a:t>nac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129222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Quicksort: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012639" y="2708559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8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3587208" y="2399924"/>
            <a:ext cx="3390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d</a:t>
            </a:r>
            <a:r>
              <a:rPr dirty="0" sz="1800" spc="-5">
                <a:latin typeface="Calibri"/>
                <a:cs typeface="Calibri"/>
              </a:rPr>
              <a:t>er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12258" y="2401524"/>
            <a:ext cx="10528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86765" algn="l"/>
              </a:tabLst>
            </a:pPr>
            <a:r>
              <a:rPr dirty="0" sz="1800">
                <a:latin typeface="Calibri"/>
                <a:cs typeface="Calibri"/>
              </a:rPr>
              <a:t>pi</a:t>
            </a:r>
            <a:r>
              <a:rPr dirty="0" sz="1800" spc="-20">
                <a:latin typeface="Calibri"/>
                <a:cs typeface="Calibri"/>
              </a:rPr>
              <a:t>v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e	i</a:t>
            </a:r>
            <a:r>
              <a:rPr dirty="0" sz="1800" spc="-40">
                <a:latin typeface="Calibri"/>
                <a:cs typeface="Calibri"/>
              </a:rPr>
              <a:t>zq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81820" y="4920239"/>
            <a:ext cx="3181350" cy="1122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5">
                <a:latin typeface="Calibri"/>
                <a:cs typeface="Calibri"/>
              </a:rPr>
              <a:t>¿izq</a:t>
            </a:r>
            <a:r>
              <a:rPr dirty="0" sz="1800" spc="-5">
                <a:latin typeface="Calibri"/>
                <a:cs typeface="Calibri"/>
              </a:rPr>
              <a:t> &lt;=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der? </a:t>
            </a:r>
            <a:r>
              <a:rPr dirty="0" sz="1800">
                <a:latin typeface="Calibri"/>
                <a:cs typeface="Calibri"/>
              </a:rPr>
              <a:t>Si:</a:t>
            </a:r>
            <a:endParaRPr sz="18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¿</a:t>
            </a:r>
            <a:r>
              <a:rPr dirty="0" sz="1800" spc="-5">
                <a:latin typeface="Calibri"/>
                <a:cs typeface="Calibri"/>
              </a:rPr>
              <a:t> (67</a:t>
            </a:r>
            <a:r>
              <a:rPr dirty="0" sz="1800">
                <a:latin typeface="Calibri"/>
                <a:cs typeface="Calibri"/>
              </a:rPr>
              <a:t> &gt; 15)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&amp;&amp;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(15</a:t>
            </a:r>
            <a:r>
              <a:rPr dirty="0" sz="1800">
                <a:latin typeface="Calibri"/>
                <a:cs typeface="Calibri"/>
              </a:rPr>
              <a:t> &gt;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35)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? No</a:t>
            </a:r>
            <a:endParaRPr sz="18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¿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(15 &gt;=</a:t>
            </a:r>
            <a:r>
              <a:rPr dirty="0" sz="1800">
                <a:latin typeface="Calibri"/>
                <a:cs typeface="Calibri"/>
              </a:rPr>
              <a:t> 67)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? No</a:t>
            </a:r>
            <a:endParaRPr sz="18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¿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(15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35)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? Si:</a:t>
            </a:r>
            <a:r>
              <a:rPr dirty="0" sz="1800" spc="-5">
                <a:latin typeface="Calibri"/>
                <a:cs typeface="Calibri"/>
              </a:rPr>
              <a:t> derecha--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713325" y="1978977"/>
            <a:ext cx="3797935" cy="2463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Mientras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izq </a:t>
            </a:r>
            <a:r>
              <a:rPr dirty="0" sz="1600" spc="-5">
                <a:latin typeface="Calibri"/>
                <a:cs typeface="Calibri"/>
              </a:rPr>
              <a:t>&lt;=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der:</a:t>
            </a:r>
            <a:endParaRPr sz="1600">
              <a:latin typeface="Calibri"/>
              <a:cs typeface="Calibri"/>
            </a:endParaRPr>
          </a:p>
          <a:p>
            <a:pPr marL="926465" marR="5080" indent="-4572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Si </a:t>
            </a:r>
            <a:r>
              <a:rPr dirty="0" sz="1600" spc="-10">
                <a:latin typeface="Calibri"/>
                <a:cs typeface="Calibri"/>
              </a:rPr>
              <a:t>elem(izq)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elem(piv)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elem(der):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intercambiar elem(izq) </a:t>
            </a:r>
            <a:r>
              <a:rPr dirty="0" sz="1600">
                <a:latin typeface="Calibri"/>
                <a:cs typeface="Calibri"/>
              </a:rPr>
              <a:t>y </a:t>
            </a:r>
            <a:r>
              <a:rPr dirty="0" sz="1600" spc="-5">
                <a:latin typeface="Calibri"/>
                <a:cs typeface="Calibri"/>
              </a:rPr>
              <a:t>elem(der)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1384300" marR="524510" indent="-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 elem(pivote) &gt;= </a:t>
            </a:r>
            <a:r>
              <a:rPr dirty="0" sz="1600" spc="-10">
                <a:latin typeface="Calibri"/>
                <a:cs typeface="Calibri"/>
              </a:rPr>
              <a:t>elem(izq):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endParaRPr sz="1600">
              <a:latin typeface="Calibri"/>
              <a:cs typeface="Calibri"/>
            </a:endParaRPr>
          </a:p>
          <a:p>
            <a:pPr marL="1384300" marR="474345" indent="-457200">
              <a:lnSpc>
                <a:spcPts val="1920"/>
              </a:lnSpc>
              <a:spcBef>
                <a:spcPts val="60"/>
              </a:spcBef>
            </a:pPr>
            <a:r>
              <a:rPr dirty="0" sz="1600" spc="-5">
                <a:latin typeface="Calibri"/>
                <a:cs typeface="Calibri"/>
              </a:rPr>
              <a:t>si elem(pivote) &lt;= elem(der):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855"/>
              </a:lnSpc>
            </a:pPr>
            <a:r>
              <a:rPr dirty="0" sz="1600" spc="-10">
                <a:latin typeface="Calibri"/>
                <a:cs typeface="Calibri"/>
              </a:rPr>
              <a:t>Intercambiar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elem(pivote)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elem(der)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1012639" y="3521211"/>
          <a:ext cx="3067050" cy="370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840"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2977532" y="3212575"/>
            <a:ext cx="3390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d</a:t>
            </a:r>
            <a:r>
              <a:rPr dirty="0" sz="1800" spc="-5">
                <a:latin typeface="Calibri"/>
                <a:cs typeface="Calibri"/>
              </a:rPr>
              <a:t>er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012029" y="3214175"/>
            <a:ext cx="10528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86765" algn="l"/>
              </a:tabLst>
            </a:pPr>
            <a:r>
              <a:rPr dirty="0" sz="1800">
                <a:latin typeface="Calibri"/>
                <a:cs typeface="Calibri"/>
              </a:rPr>
              <a:t>pi</a:t>
            </a:r>
            <a:r>
              <a:rPr dirty="0" sz="1800" spc="-20">
                <a:latin typeface="Calibri"/>
                <a:cs typeface="Calibri"/>
              </a:rPr>
              <a:t>v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e	i</a:t>
            </a:r>
            <a:r>
              <a:rPr dirty="0" sz="1800" spc="-40">
                <a:latin typeface="Calibri"/>
                <a:cs typeface="Calibri"/>
              </a:rPr>
              <a:t>zq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643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5"/>
              <a:t>o</a:t>
            </a:r>
            <a:r>
              <a:rPr dirty="0" spc="-150"/>
              <a:t>r</a:t>
            </a:r>
            <a:r>
              <a:rPr dirty="0" spc="-90"/>
              <a:t>de</a:t>
            </a:r>
            <a:r>
              <a:rPr dirty="0" spc="-95"/>
              <a:t>nac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1292225" cy="86931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Quicksort: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700">
              <a:latin typeface="Calibri"/>
              <a:cs typeface="Calibri"/>
            </a:endParaRPr>
          </a:p>
          <a:p>
            <a:pPr marL="13335">
              <a:lnSpc>
                <a:spcPct val="100000"/>
              </a:lnSpc>
              <a:tabLst>
                <a:tab pos="787400" algn="l"/>
              </a:tabLst>
            </a:pPr>
            <a:r>
              <a:rPr dirty="0" sz="1800" spc="-10">
                <a:latin typeface="Calibri"/>
                <a:cs typeface="Calibri"/>
              </a:rPr>
              <a:t>pivote	</a:t>
            </a:r>
            <a:r>
              <a:rPr dirty="0" sz="1800" spc="-30">
                <a:latin typeface="Calibri"/>
                <a:cs typeface="Calibri"/>
              </a:rPr>
              <a:t>izq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012639" y="2708559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16" name="object 16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7" name="object 1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9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3587208" y="2399924"/>
            <a:ext cx="3390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d</a:t>
            </a:r>
            <a:r>
              <a:rPr dirty="0" sz="1800" spc="-5">
                <a:latin typeface="Calibri"/>
                <a:cs typeface="Calibri"/>
              </a:rPr>
              <a:t>er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281820" y="4920239"/>
            <a:ext cx="3181350" cy="1122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5">
                <a:latin typeface="Calibri"/>
                <a:cs typeface="Calibri"/>
              </a:rPr>
              <a:t>¿izq</a:t>
            </a:r>
            <a:r>
              <a:rPr dirty="0" sz="1800" spc="-5">
                <a:latin typeface="Calibri"/>
                <a:cs typeface="Calibri"/>
              </a:rPr>
              <a:t> &lt;=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der? </a:t>
            </a:r>
            <a:r>
              <a:rPr dirty="0" sz="1800">
                <a:latin typeface="Calibri"/>
                <a:cs typeface="Calibri"/>
              </a:rPr>
              <a:t>Si:</a:t>
            </a:r>
            <a:endParaRPr sz="18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¿</a:t>
            </a:r>
            <a:r>
              <a:rPr dirty="0" sz="1800" spc="-5">
                <a:latin typeface="Calibri"/>
                <a:cs typeface="Calibri"/>
              </a:rPr>
              <a:t> (67</a:t>
            </a:r>
            <a:r>
              <a:rPr dirty="0" sz="1800">
                <a:latin typeface="Calibri"/>
                <a:cs typeface="Calibri"/>
              </a:rPr>
              <a:t> &gt; 15)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&amp;&amp;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(15</a:t>
            </a:r>
            <a:r>
              <a:rPr dirty="0" sz="1800">
                <a:latin typeface="Calibri"/>
                <a:cs typeface="Calibri"/>
              </a:rPr>
              <a:t> &gt;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27)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? No</a:t>
            </a:r>
            <a:endParaRPr sz="18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¿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(15 &gt;=</a:t>
            </a:r>
            <a:r>
              <a:rPr dirty="0" sz="1800">
                <a:latin typeface="Calibri"/>
                <a:cs typeface="Calibri"/>
              </a:rPr>
              <a:t> 67)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? No</a:t>
            </a:r>
            <a:endParaRPr sz="18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¿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(15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27)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? Si:</a:t>
            </a:r>
            <a:r>
              <a:rPr dirty="0" sz="1800" spc="-5">
                <a:latin typeface="Calibri"/>
                <a:cs typeface="Calibri"/>
              </a:rPr>
              <a:t> derecha--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713328" y="1978977"/>
            <a:ext cx="3797935" cy="2463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Mientras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izq </a:t>
            </a:r>
            <a:r>
              <a:rPr dirty="0" sz="1600" spc="-5">
                <a:latin typeface="Calibri"/>
                <a:cs typeface="Calibri"/>
              </a:rPr>
              <a:t>&lt;=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der:</a:t>
            </a:r>
            <a:endParaRPr sz="1600">
              <a:latin typeface="Calibri"/>
              <a:cs typeface="Calibri"/>
            </a:endParaRPr>
          </a:p>
          <a:p>
            <a:pPr marL="926465" marR="5080" indent="-4572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Si </a:t>
            </a:r>
            <a:r>
              <a:rPr dirty="0" sz="1600" spc="-10">
                <a:latin typeface="Calibri"/>
                <a:cs typeface="Calibri"/>
              </a:rPr>
              <a:t>elem(izq)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elem(piv)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elem(der):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intercambiar elem(izq) </a:t>
            </a:r>
            <a:r>
              <a:rPr dirty="0" sz="1600">
                <a:latin typeface="Calibri"/>
                <a:cs typeface="Calibri"/>
              </a:rPr>
              <a:t>y </a:t>
            </a:r>
            <a:r>
              <a:rPr dirty="0" sz="1600" spc="-5">
                <a:latin typeface="Calibri"/>
                <a:cs typeface="Calibri"/>
              </a:rPr>
              <a:t>elem(der)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1384300" marR="524510" indent="-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 elem(pivote) &gt;= </a:t>
            </a:r>
            <a:r>
              <a:rPr dirty="0" sz="1600" spc="-10">
                <a:latin typeface="Calibri"/>
                <a:cs typeface="Calibri"/>
              </a:rPr>
              <a:t>elem(izq):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endParaRPr sz="1600">
              <a:latin typeface="Calibri"/>
              <a:cs typeface="Calibri"/>
            </a:endParaRPr>
          </a:p>
          <a:p>
            <a:pPr marL="1384300" marR="474345" indent="-457200">
              <a:lnSpc>
                <a:spcPts val="1920"/>
              </a:lnSpc>
              <a:spcBef>
                <a:spcPts val="60"/>
              </a:spcBef>
            </a:pPr>
            <a:r>
              <a:rPr dirty="0" sz="1600" spc="-5">
                <a:latin typeface="Calibri"/>
                <a:cs typeface="Calibri"/>
              </a:rPr>
              <a:t>si elem(pivote) &lt;= elem(der):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855"/>
              </a:lnSpc>
            </a:pPr>
            <a:r>
              <a:rPr dirty="0" sz="1600" spc="-10">
                <a:latin typeface="Calibri"/>
                <a:cs typeface="Calibri"/>
              </a:rPr>
              <a:t>Intercambiar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elem(pivote)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elem(der)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1012639" y="3521211"/>
          <a:ext cx="3067050" cy="370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840"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10" name="object 10"/>
          <p:cNvSpPr txBox="1"/>
          <p:nvPr/>
        </p:nvSpPr>
        <p:spPr>
          <a:xfrm>
            <a:off x="2977532" y="3212575"/>
            <a:ext cx="3390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d</a:t>
            </a:r>
            <a:r>
              <a:rPr dirty="0" sz="1800" spc="-5">
                <a:latin typeface="Calibri"/>
                <a:cs typeface="Calibri"/>
              </a:rPr>
              <a:t>er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12029" y="3214175"/>
            <a:ext cx="6076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pi</a:t>
            </a:r>
            <a:r>
              <a:rPr dirty="0" sz="1800" spc="-20">
                <a:latin typeface="Calibri"/>
                <a:cs typeface="Calibri"/>
              </a:rPr>
              <a:t>v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786298" y="3212575"/>
            <a:ext cx="27876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i</a:t>
            </a:r>
            <a:r>
              <a:rPr dirty="0" sz="1800" spc="-40">
                <a:latin typeface="Calibri"/>
                <a:cs typeface="Calibri"/>
              </a:rPr>
              <a:t>zq</a:t>
            </a:r>
            <a:endParaRPr sz="1800">
              <a:latin typeface="Calibri"/>
              <a:cs typeface="Calibri"/>
            </a:endParaRPr>
          </a:p>
        </p:txBody>
      </p:sp>
      <p:graphicFrame>
        <p:nvGraphicFramePr>
          <p:cNvPr id="13" name="object 13"/>
          <p:cNvGraphicFramePr>
            <a:graphicFrameLocks noGrp="1"/>
          </p:cNvGraphicFramePr>
          <p:nvPr/>
        </p:nvGraphicFramePr>
        <p:xfrm>
          <a:off x="1012639" y="4282011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14" name="object 14"/>
          <p:cNvSpPr txBox="1"/>
          <p:nvPr/>
        </p:nvSpPr>
        <p:spPr>
          <a:xfrm>
            <a:off x="1786298" y="3973379"/>
            <a:ext cx="9207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93725" algn="l"/>
              </a:tabLst>
            </a:pPr>
            <a:r>
              <a:rPr dirty="0" sz="1800">
                <a:latin typeface="Calibri"/>
                <a:cs typeface="Calibri"/>
              </a:rPr>
              <a:t>i</a:t>
            </a:r>
            <a:r>
              <a:rPr dirty="0" sz="1800" spc="-40">
                <a:latin typeface="Calibri"/>
                <a:cs typeface="Calibri"/>
              </a:rPr>
              <a:t>z</a:t>
            </a:r>
            <a:r>
              <a:rPr dirty="0" sz="1800">
                <a:latin typeface="Calibri"/>
                <a:cs typeface="Calibri"/>
              </a:rPr>
              <a:t>q	d</a:t>
            </a:r>
            <a:r>
              <a:rPr dirty="0" sz="1800" spc="-5">
                <a:latin typeface="Calibri"/>
                <a:cs typeface="Calibri"/>
              </a:rPr>
              <a:t>er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012029" y="3974979"/>
            <a:ext cx="6076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pi</a:t>
            </a:r>
            <a:r>
              <a:rPr dirty="0" sz="1800" spc="-20">
                <a:latin typeface="Calibri"/>
                <a:cs typeface="Calibri"/>
              </a:rPr>
              <a:t>v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643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5"/>
              <a:t>o</a:t>
            </a:r>
            <a:r>
              <a:rPr dirty="0" spc="-150"/>
              <a:t>r</a:t>
            </a:r>
            <a:r>
              <a:rPr dirty="0" spc="-90"/>
              <a:t>de</a:t>
            </a:r>
            <a:r>
              <a:rPr dirty="0" spc="-95"/>
              <a:t>nac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129222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Quicksort: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012639" y="2469774"/>
          <a:ext cx="3060700" cy="26142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245110">
                <a:tc>
                  <a:txBody>
                    <a:bodyPr/>
                    <a:lstStyle/>
                    <a:p>
                      <a:pPr algn="ctr" marR="7620">
                        <a:lnSpc>
                          <a:spcPts val="1725"/>
                        </a:lnSpc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pi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v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o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e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1710"/>
                        </a:lnSpc>
                      </a:pPr>
                      <a:r>
                        <a:rPr dirty="0" sz="1800" spc="-30">
                          <a:latin typeface="Calibri"/>
                          <a:cs typeface="Calibri"/>
                        </a:rPr>
                        <a:t>izq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751840">
                        <a:lnSpc>
                          <a:spcPts val="1710"/>
                        </a:lnSpc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der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  <a:tr h="441325">
                <a:tc>
                  <a:txBody>
                    <a:bodyPr/>
                    <a:lstStyle/>
                    <a:p>
                      <a:pPr algn="ctr" marR="8255">
                        <a:lnSpc>
                          <a:spcPct val="100000"/>
                        </a:lnSpc>
                        <a:spcBef>
                          <a:spcPts val="1110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pi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v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o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e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4097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1095"/>
                        </a:spcBef>
                      </a:pPr>
                      <a:r>
                        <a:rPr dirty="0" sz="1800" spc="-30">
                          <a:latin typeface="Calibri"/>
                          <a:cs typeface="Calibri"/>
                        </a:rPr>
                        <a:t>izq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39065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  <a:spcBef>
                          <a:spcPts val="109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der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39065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708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  <a:tr h="389890">
                <a:tc>
                  <a:txBody>
                    <a:bodyPr/>
                    <a:lstStyle/>
                    <a:p>
                      <a:pPr algn="ctr" marR="8255">
                        <a:lnSpc>
                          <a:spcPct val="100000"/>
                        </a:lnSpc>
                        <a:spcBef>
                          <a:spcPts val="700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pi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v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o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e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8890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dirty="0" sz="1800" spc="-30">
                          <a:latin typeface="Calibri"/>
                          <a:cs typeface="Calibri"/>
                        </a:rPr>
                        <a:t>izq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8763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der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8763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  <a:tr h="426720">
                <a:tc>
                  <a:txBody>
                    <a:bodyPr/>
                    <a:lstStyle/>
                    <a:p>
                      <a:pPr algn="ctr" marR="5080">
                        <a:lnSpc>
                          <a:spcPts val="2150"/>
                        </a:lnSpc>
                        <a:spcBef>
                          <a:spcPts val="1110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pivote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4097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71450">
                        <a:lnSpc>
                          <a:spcPct val="100000"/>
                        </a:lnSpc>
                        <a:spcBef>
                          <a:spcPts val="109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der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39065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1095"/>
                        </a:spcBef>
                      </a:pPr>
                      <a:r>
                        <a:rPr dirty="0" sz="1800" spc="-30">
                          <a:latin typeface="Calibri"/>
                          <a:cs typeface="Calibri"/>
                        </a:rPr>
                        <a:t>izq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39065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10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5281820" y="4920239"/>
            <a:ext cx="3121660" cy="1122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5">
                <a:latin typeface="Calibri"/>
                <a:cs typeface="Calibri"/>
              </a:rPr>
              <a:t>¿izq</a:t>
            </a:r>
            <a:r>
              <a:rPr dirty="0" sz="1800" spc="-5">
                <a:latin typeface="Calibri"/>
                <a:cs typeface="Calibri"/>
              </a:rPr>
              <a:t> &lt;=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der? </a:t>
            </a:r>
            <a:r>
              <a:rPr dirty="0" sz="1800">
                <a:latin typeface="Calibri"/>
                <a:cs typeface="Calibri"/>
              </a:rPr>
              <a:t>Si:</a:t>
            </a:r>
            <a:endParaRPr sz="18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¿</a:t>
            </a:r>
            <a:r>
              <a:rPr dirty="0" sz="1800" spc="-5">
                <a:latin typeface="Calibri"/>
                <a:cs typeface="Calibri"/>
              </a:rPr>
              <a:t> (67</a:t>
            </a:r>
            <a:r>
              <a:rPr dirty="0" sz="1800">
                <a:latin typeface="Calibri"/>
                <a:cs typeface="Calibri"/>
              </a:rPr>
              <a:t> &gt; 15) &amp;&amp;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(15</a:t>
            </a:r>
            <a:r>
              <a:rPr dirty="0" sz="1800">
                <a:latin typeface="Calibri"/>
                <a:cs typeface="Calibri"/>
              </a:rPr>
              <a:t> &gt;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8) ? Si:</a:t>
            </a:r>
            <a:endParaRPr sz="1800">
              <a:latin typeface="Calibri"/>
              <a:cs typeface="Calibri"/>
            </a:endParaRPr>
          </a:p>
          <a:p>
            <a:pPr marL="926465" marR="508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intercambiar 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izquierda++ </a:t>
            </a: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derecha--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713328" y="1978977"/>
            <a:ext cx="3797935" cy="2463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Mientras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izq </a:t>
            </a:r>
            <a:r>
              <a:rPr dirty="0" sz="1600" spc="-5">
                <a:latin typeface="Calibri"/>
                <a:cs typeface="Calibri"/>
              </a:rPr>
              <a:t>&lt;=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der:</a:t>
            </a:r>
            <a:endParaRPr sz="1600">
              <a:latin typeface="Calibri"/>
              <a:cs typeface="Calibri"/>
            </a:endParaRPr>
          </a:p>
          <a:p>
            <a:pPr marL="926465" marR="5080" indent="-4572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Si </a:t>
            </a:r>
            <a:r>
              <a:rPr dirty="0" sz="1600" spc="-10">
                <a:latin typeface="Calibri"/>
                <a:cs typeface="Calibri"/>
              </a:rPr>
              <a:t>elem(izq)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elem(piv)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elem(der):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intercambiar elem(izq) </a:t>
            </a:r>
            <a:r>
              <a:rPr dirty="0" sz="1600">
                <a:latin typeface="Calibri"/>
                <a:cs typeface="Calibri"/>
              </a:rPr>
              <a:t>y </a:t>
            </a:r>
            <a:r>
              <a:rPr dirty="0" sz="1600" spc="-5">
                <a:latin typeface="Calibri"/>
                <a:cs typeface="Calibri"/>
              </a:rPr>
              <a:t>elem(der)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1384300" marR="524510" indent="-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 elem(pivote) &gt;= </a:t>
            </a:r>
            <a:r>
              <a:rPr dirty="0" sz="1600" spc="-10">
                <a:latin typeface="Calibri"/>
                <a:cs typeface="Calibri"/>
              </a:rPr>
              <a:t>elem(izq):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endParaRPr sz="1600">
              <a:latin typeface="Calibri"/>
              <a:cs typeface="Calibri"/>
            </a:endParaRPr>
          </a:p>
          <a:p>
            <a:pPr marL="1384300" marR="474345" indent="-457200">
              <a:lnSpc>
                <a:spcPts val="1920"/>
              </a:lnSpc>
              <a:spcBef>
                <a:spcPts val="60"/>
              </a:spcBef>
            </a:pPr>
            <a:r>
              <a:rPr dirty="0" sz="1600" spc="-5">
                <a:latin typeface="Calibri"/>
                <a:cs typeface="Calibri"/>
              </a:rPr>
              <a:t>si elem(pivote) &lt;= elem(der):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855"/>
              </a:lnSpc>
            </a:pPr>
            <a:r>
              <a:rPr dirty="0" sz="1600" spc="-10">
                <a:latin typeface="Calibri"/>
                <a:cs typeface="Calibri"/>
              </a:rPr>
              <a:t>Intercambiar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elem(pivote)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elem(der)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1014257" y="5094667"/>
          <a:ext cx="3067050" cy="370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840"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643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5"/>
              <a:t>o</a:t>
            </a:r>
            <a:r>
              <a:rPr dirty="0" spc="-150"/>
              <a:t>r</a:t>
            </a:r>
            <a:r>
              <a:rPr dirty="0" spc="-90"/>
              <a:t>de</a:t>
            </a:r>
            <a:r>
              <a:rPr dirty="0" spc="-95"/>
              <a:t>nac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1292225" cy="86931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Quicksort: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700">
              <a:latin typeface="Calibri"/>
              <a:cs typeface="Calibri"/>
            </a:endParaRPr>
          </a:p>
          <a:p>
            <a:pPr marL="13335">
              <a:lnSpc>
                <a:spcPct val="100000"/>
              </a:lnSpc>
              <a:tabLst>
                <a:tab pos="787400" algn="l"/>
              </a:tabLst>
            </a:pPr>
            <a:r>
              <a:rPr dirty="0" sz="1800" spc="-10">
                <a:latin typeface="Calibri"/>
                <a:cs typeface="Calibri"/>
              </a:rPr>
              <a:t>pivote	</a:t>
            </a:r>
            <a:r>
              <a:rPr dirty="0" sz="1800" spc="-30">
                <a:latin typeface="Calibri"/>
                <a:cs typeface="Calibri"/>
              </a:rPr>
              <a:t>izq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012639" y="2708559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21" name="object 21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11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3587208" y="2399924"/>
            <a:ext cx="3390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d</a:t>
            </a:r>
            <a:r>
              <a:rPr dirty="0" sz="1800" spc="-5">
                <a:latin typeface="Calibri"/>
                <a:cs typeface="Calibri"/>
              </a:rPr>
              <a:t>er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281363" y="4920239"/>
            <a:ext cx="3722370" cy="1122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5">
                <a:latin typeface="Calibri"/>
                <a:cs typeface="Calibri"/>
              </a:rPr>
              <a:t>¿izq</a:t>
            </a:r>
            <a:r>
              <a:rPr dirty="0" sz="1800" spc="-5">
                <a:latin typeface="Calibri"/>
                <a:cs typeface="Calibri"/>
              </a:rPr>
              <a:t> &lt;=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der? </a:t>
            </a:r>
            <a:r>
              <a:rPr dirty="0" sz="1800">
                <a:latin typeface="Calibri"/>
                <a:cs typeface="Calibri"/>
              </a:rPr>
              <a:t>No</a:t>
            </a:r>
            <a:endParaRPr sz="1800">
              <a:latin typeface="Calibri"/>
              <a:cs typeface="Calibri"/>
            </a:endParaRPr>
          </a:p>
          <a:p>
            <a:pPr marL="12700" marR="5080" indent="45720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intercambiar</a:t>
            </a:r>
            <a:r>
              <a:rPr dirty="0" sz="1800" spc="-5">
                <a:latin typeface="Calibri"/>
                <a:cs typeface="Calibri"/>
              </a:rPr>
              <a:t> elem(piv)</a:t>
            </a:r>
            <a:r>
              <a:rPr dirty="0" sz="1800">
                <a:latin typeface="Calibri"/>
                <a:cs typeface="Calibri"/>
              </a:rPr>
              <a:t> y </a:t>
            </a:r>
            <a:r>
              <a:rPr dirty="0" sz="1800" spc="-5">
                <a:latin typeface="Calibri"/>
                <a:cs typeface="Calibri"/>
              </a:rPr>
              <a:t>elem(der)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Procesar </a:t>
            </a:r>
            <a:r>
              <a:rPr dirty="0" sz="1800">
                <a:latin typeface="Calibri"/>
                <a:cs typeface="Calibri"/>
              </a:rPr>
              <a:t>lado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izquierdo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pivote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Procesar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lado</a:t>
            </a:r>
            <a:r>
              <a:rPr dirty="0" sz="1800" spc="-5">
                <a:latin typeface="Calibri"/>
                <a:cs typeface="Calibri"/>
              </a:rPr>
              <a:t> derecho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pivote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713328" y="1978977"/>
            <a:ext cx="3797935" cy="2463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Mientras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izq </a:t>
            </a:r>
            <a:r>
              <a:rPr dirty="0" sz="1600" spc="-5">
                <a:latin typeface="Calibri"/>
                <a:cs typeface="Calibri"/>
              </a:rPr>
              <a:t>&lt;=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der:</a:t>
            </a:r>
            <a:endParaRPr sz="1600">
              <a:latin typeface="Calibri"/>
              <a:cs typeface="Calibri"/>
            </a:endParaRPr>
          </a:p>
          <a:p>
            <a:pPr marL="926465" marR="5080" indent="-4572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Si </a:t>
            </a:r>
            <a:r>
              <a:rPr dirty="0" sz="1600" spc="-10">
                <a:latin typeface="Calibri"/>
                <a:cs typeface="Calibri"/>
              </a:rPr>
              <a:t>elem(izq)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elem(piv)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elem(der):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intercambiar elem(izq) </a:t>
            </a:r>
            <a:r>
              <a:rPr dirty="0" sz="1600">
                <a:latin typeface="Calibri"/>
                <a:cs typeface="Calibri"/>
              </a:rPr>
              <a:t>y </a:t>
            </a:r>
            <a:r>
              <a:rPr dirty="0" sz="1600" spc="-5">
                <a:latin typeface="Calibri"/>
                <a:cs typeface="Calibri"/>
              </a:rPr>
              <a:t>elem(der)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1384300" marR="524510" indent="-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 elem(pivote) &gt;= </a:t>
            </a:r>
            <a:r>
              <a:rPr dirty="0" sz="1600" spc="-10">
                <a:latin typeface="Calibri"/>
                <a:cs typeface="Calibri"/>
              </a:rPr>
              <a:t>elem(izq):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endParaRPr sz="1600">
              <a:latin typeface="Calibri"/>
              <a:cs typeface="Calibri"/>
            </a:endParaRPr>
          </a:p>
          <a:p>
            <a:pPr marL="1384300" marR="474345" indent="-457200">
              <a:lnSpc>
                <a:spcPts val="1920"/>
              </a:lnSpc>
              <a:spcBef>
                <a:spcPts val="60"/>
              </a:spcBef>
            </a:pPr>
            <a:r>
              <a:rPr dirty="0" sz="1600" spc="-5">
                <a:latin typeface="Calibri"/>
                <a:cs typeface="Calibri"/>
              </a:rPr>
              <a:t>si elem(pivote) &lt;= elem(der):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855"/>
              </a:lnSpc>
            </a:pPr>
            <a:r>
              <a:rPr dirty="0" sz="1600" spc="-10">
                <a:latin typeface="Calibri"/>
                <a:cs typeface="Calibri"/>
              </a:rPr>
              <a:t>Intercambiar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elem(pivote)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elem(der)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1012639" y="3521211"/>
          <a:ext cx="3067050" cy="370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840"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10" name="object 10"/>
          <p:cNvSpPr txBox="1"/>
          <p:nvPr/>
        </p:nvSpPr>
        <p:spPr>
          <a:xfrm>
            <a:off x="2977532" y="3212575"/>
            <a:ext cx="3390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d</a:t>
            </a:r>
            <a:r>
              <a:rPr dirty="0" sz="1800" spc="-5">
                <a:latin typeface="Calibri"/>
                <a:cs typeface="Calibri"/>
              </a:rPr>
              <a:t>er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12029" y="3214175"/>
            <a:ext cx="6076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pi</a:t>
            </a:r>
            <a:r>
              <a:rPr dirty="0" sz="1800" spc="-20">
                <a:latin typeface="Calibri"/>
                <a:cs typeface="Calibri"/>
              </a:rPr>
              <a:t>v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786298" y="3212575"/>
            <a:ext cx="27876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i</a:t>
            </a:r>
            <a:r>
              <a:rPr dirty="0" sz="1800" spc="-40">
                <a:latin typeface="Calibri"/>
                <a:cs typeface="Calibri"/>
              </a:rPr>
              <a:t>zq</a:t>
            </a:r>
            <a:endParaRPr sz="1800">
              <a:latin typeface="Calibri"/>
              <a:cs typeface="Calibri"/>
            </a:endParaRPr>
          </a:p>
        </p:txBody>
      </p:sp>
      <p:graphicFrame>
        <p:nvGraphicFramePr>
          <p:cNvPr id="13" name="object 13"/>
          <p:cNvGraphicFramePr>
            <a:graphicFrameLocks noGrp="1"/>
          </p:cNvGraphicFramePr>
          <p:nvPr/>
        </p:nvGraphicFramePr>
        <p:xfrm>
          <a:off x="1012639" y="4282011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14" name="object 14"/>
          <p:cNvSpPr txBox="1"/>
          <p:nvPr/>
        </p:nvSpPr>
        <p:spPr>
          <a:xfrm>
            <a:off x="1786298" y="3973379"/>
            <a:ext cx="9207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93725" algn="l"/>
              </a:tabLst>
            </a:pPr>
            <a:r>
              <a:rPr dirty="0" sz="1800">
                <a:latin typeface="Calibri"/>
                <a:cs typeface="Calibri"/>
              </a:rPr>
              <a:t>i</a:t>
            </a:r>
            <a:r>
              <a:rPr dirty="0" sz="1800" spc="-40">
                <a:latin typeface="Calibri"/>
                <a:cs typeface="Calibri"/>
              </a:rPr>
              <a:t>z</a:t>
            </a:r>
            <a:r>
              <a:rPr dirty="0" sz="1800">
                <a:latin typeface="Calibri"/>
                <a:cs typeface="Calibri"/>
              </a:rPr>
              <a:t>q	d</a:t>
            </a:r>
            <a:r>
              <a:rPr dirty="0" sz="1800" spc="-5">
                <a:latin typeface="Calibri"/>
                <a:cs typeface="Calibri"/>
              </a:rPr>
              <a:t>er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012029" y="3974979"/>
            <a:ext cx="6076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pi</a:t>
            </a:r>
            <a:r>
              <a:rPr dirty="0" sz="1800" spc="-20">
                <a:latin typeface="Calibri"/>
                <a:cs typeface="Calibri"/>
              </a:rPr>
              <a:t>v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</p:txBody>
      </p: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1014257" y="5094667"/>
          <a:ext cx="3067050" cy="370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840"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17" name="object 17"/>
          <p:cNvSpPr txBox="1"/>
          <p:nvPr/>
        </p:nvSpPr>
        <p:spPr>
          <a:xfrm>
            <a:off x="1787914" y="4786031"/>
            <a:ext cx="86042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93725" algn="l"/>
              </a:tabLst>
            </a:pPr>
            <a:r>
              <a:rPr dirty="0" sz="1800">
                <a:latin typeface="Calibri"/>
                <a:cs typeface="Calibri"/>
              </a:rPr>
              <a:t>d</a:t>
            </a:r>
            <a:r>
              <a:rPr dirty="0" sz="1800" spc="-5">
                <a:latin typeface="Calibri"/>
                <a:cs typeface="Calibri"/>
              </a:rPr>
              <a:t>e</a:t>
            </a:r>
            <a:r>
              <a:rPr dirty="0" sz="1800">
                <a:latin typeface="Calibri"/>
                <a:cs typeface="Calibri"/>
              </a:rPr>
              <a:t>r	i</a:t>
            </a:r>
            <a:r>
              <a:rPr dirty="0" sz="1800" spc="-40">
                <a:latin typeface="Calibri"/>
                <a:cs typeface="Calibri"/>
              </a:rPr>
              <a:t>zq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013646" y="4787631"/>
            <a:ext cx="6076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pi</a:t>
            </a:r>
            <a:r>
              <a:rPr dirty="0" sz="1800" spc="-20">
                <a:latin typeface="Calibri"/>
                <a:cs typeface="Calibri"/>
              </a:rPr>
              <a:t>v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1012639" y="5829287"/>
          <a:ext cx="3067050" cy="370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8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20" name="object 20"/>
          <p:cNvSpPr txBox="1"/>
          <p:nvPr/>
        </p:nvSpPr>
        <p:spPr>
          <a:xfrm>
            <a:off x="1627529" y="5520651"/>
            <a:ext cx="6076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pi</a:t>
            </a:r>
            <a:r>
              <a:rPr dirty="0" sz="1800" spc="-20">
                <a:latin typeface="Calibri"/>
                <a:cs typeface="Calibri"/>
              </a:rPr>
              <a:t>v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643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5"/>
              <a:t>o</a:t>
            </a:r>
            <a:r>
              <a:rPr dirty="0" spc="-150"/>
              <a:t>r</a:t>
            </a:r>
            <a:r>
              <a:rPr dirty="0" spc="-90"/>
              <a:t>de</a:t>
            </a:r>
            <a:r>
              <a:rPr dirty="0" spc="-95"/>
              <a:t>nac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127825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Quicksort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012639" y="2708559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1648103" y="2399924"/>
            <a:ext cx="6076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pi</a:t>
            </a:r>
            <a:r>
              <a:rPr dirty="0" sz="1800" spc="-20">
                <a:latin typeface="Calibri"/>
                <a:cs typeface="Calibri"/>
              </a:rPr>
              <a:t>v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281928" y="4920239"/>
            <a:ext cx="2894965" cy="848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69900" marR="5080" indent="-4572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Procesar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lado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izquierdo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pivote: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solo </a:t>
            </a:r>
            <a:r>
              <a:rPr dirty="0" sz="1800">
                <a:latin typeface="Calibri"/>
                <a:cs typeface="Calibri"/>
              </a:rPr>
              <a:t>1</a:t>
            </a:r>
            <a:r>
              <a:rPr dirty="0" sz="1800" spc="-5">
                <a:latin typeface="Calibri"/>
                <a:cs typeface="Calibri"/>
              </a:rPr>
              <a:t> elem,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ordenado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Procesar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lado</a:t>
            </a:r>
            <a:r>
              <a:rPr dirty="0" sz="1800" spc="-5">
                <a:latin typeface="Calibri"/>
                <a:cs typeface="Calibri"/>
              </a:rPr>
              <a:t> derecho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pivote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713328" y="1978977"/>
            <a:ext cx="3797935" cy="2463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Mientras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izq </a:t>
            </a:r>
            <a:r>
              <a:rPr dirty="0" sz="1600" spc="-5">
                <a:latin typeface="Calibri"/>
                <a:cs typeface="Calibri"/>
              </a:rPr>
              <a:t>&lt;=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der:</a:t>
            </a:r>
            <a:endParaRPr sz="1600">
              <a:latin typeface="Calibri"/>
              <a:cs typeface="Calibri"/>
            </a:endParaRPr>
          </a:p>
          <a:p>
            <a:pPr marL="926465" marR="5080" indent="-4572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Si </a:t>
            </a:r>
            <a:r>
              <a:rPr dirty="0" sz="1600" spc="-10">
                <a:latin typeface="Calibri"/>
                <a:cs typeface="Calibri"/>
              </a:rPr>
              <a:t>elem(izq)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elem(piv)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elem(der):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intercambiar elem(izq) </a:t>
            </a:r>
            <a:r>
              <a:rPr dirty="0" sz="1600">
                <a:latin typeface="Calibri"/>
                <a:cs typeface="Calibri"/>
              </a:rPr>
              <a:t>y </a:t>
            </a:r>
            <a:r>
              <a:rPr dirty="0" sz="1600" spc="-5">
                <a:latin typeface="Calibri"/>
                <a:cs typeface="Calibri"/>
              </a:rPr>
              <a:t>elem(der)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1384300" marR="524510" indent="-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 elem(pivote) &gt;= </a:t>
            </a:r>
            <a:r>
              <a:rPr dirty="0" sz="1600" spc="-10">
                <a:latin typeface="Calibri"/>
                <a:cs typeface="Calibri"/>
              </a:rPr>
              <a:t>elem(izq):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endParaRPr sz="1600">
              <a:latin typeface="Calibri"/>
              <a:cs typeface="Calibri"/>
            </a:endParaRPr>
          </a:p>
          <a:p>
            <a:pPr marL="1384300" marR="474345" indent="-457200">
              <a:lnSpc>
                <a:spcPts val="1920"/>
              </a:lnSpc>
              <a:spcBef>
                <a:spcPts val="60"/>
              </a:spcBef>
            </a:pPr>
            <a:r>
              <a:rPr dirty="0" sz="1600" spc="-5">
                <a:latin typeface="Calibri"/>
                <a:cs typeface="Calibri"/>
              </a:rPr>
              <a:t>si elem(pivote) &lt;= elem(der):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855"/>
              </a:lnSpc>
            </a:pPr>
            <a:r>
              <a:rPr dirty="0" sz="1600" spc="-10">
                <a:latin typeface="Calibri"/>
                <a:cs typeface="Calibri"/>
              </a:rPr>
              <a:t>Intercambiar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elem(pivote)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elem(der)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1012639" y="3477221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10" name="object 10"/>
          <p:cNvSpPr/>
          <p:nvPr/>
        </p:nvSpPr>
        <p:spPr>
          <a:xfrm>
            <a:off x="992505" y="3429380"/>
            <a:ext cx="664210" cy="0"/>
          </a:xfrm>
          <a:custGeom>
            <a:avLst/>
            <a:gdLst/>
            <a:ahLst/>
            <a:cxnLst/>
            <a:rect l="l" t="t" r="r" b="b"/>
            <a:pathLst>
              <a:path w="664210" h="0">
                <a:moveTo>
                  <a:pt x="0" y="0"/>
                </a:moveTo>
                <a:lnTo>
                  <a:pt x="664032" y="0"/>
                </a:lnTo>
              </a:path>
            </a:pathLst>
          </a:custGeom>
          <a:ln w="57150">
            <a:solidFill>
              <a:srgbClr val="D3481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247519" y="3429380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 h="0">
                <a:moveTo>
                  <a:pt x="0" y="0"/>
                </a:moveTo>
                <a:lnTo>
                  <a:pt x="1793227" y="0"/>
                </a:lnTo>
              </a:path>
            </a:pathLst>
          </a:custGeom>
          <a:ln w="57150">
            <a:solidFill>
              <a:srgbClr val="D3481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3" name="object 1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12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908432"/>
            <a:ext cx="2183130" cy="7569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4800" spc="-185" b="0">
                <a:solidFill>
                  <a:srgbClr val="3E3E3E"/>
                </a:solidFill>
                <a:latin typeface="Calibri Light"/>
                <a:cs typeface="Calibri Light"/>
              </a:rPr>
              <a:t>R</a:t>
            </a:r>
            <a:r>
              <a:rPr dirty="0" sz="4800" spc="-135" b="0">
                <a:solidFill>
                  <a:srgbClr val="3E3E3E"/>
                </a:solidFill>
                <a:latin typeface="Calibri Light"/>
                <a:cs typeface="Calibri Light"/>
              </a:rPr>
              <a:t>e</a:t>
            </a:r>
            <a:r>
              <a:rPr dirty="0" sz="4800" spc="-70" b="0">
                <a:solidFill>
                  <a:srgbClr val="3E3E3E"/>
                </a:solidFill>
                <a:latin typeface="Calibri Light"/>
                <a:cs typeface="Calibri Light"/>
              </a:rPr>
              <a:t>fl</a:t>
            </a:r>
            <a:r>
              <a:rPr dirty="0" sz="4800" spc="-175" b="0">
                <a:solidFill>
                  <a:srgbClr val="3E3E3E"/>
                </a:solidFill>
                <a:latin typeface="Calibri Light"/>
                <a:cs typeface="Calibri Light"/>
              </a:rPr>
              <a:t>e</a:t>
            </a:r>
            <a:r>
              <a:rPr dirty="0" sz="4800" spc="-85" b="0">
                <a:solidFill>
                  <a:srgbClr val="3E3E3E"/>
                </a:solidFill>
                <a:latin typeface="Calibri Light"/>
                <a:cs typeface="Calibri Light"/>
              </a:rPr>
              <a:t>x</a:t>
            </a:r>
            <a:r>
              <a:rPr dirty="0" sz="4800" spc="-70" b="0">
                <a:solidFill>
                  <a:srgbClr val="3E3E3E"/>
                </a:solidFill>
                <a:latin typeface="Calibri Light"/>
                <a:cs typeface="Calibri Light"/>
              </a:rPr>
              <a:t>i</a:t>
            </a:r>
            <a:r>
              <a:rPr dirty="0" sz="4800" spc="-95" b="0">
                <a:solidFill>
                  <a:srgbClr val="3E3E3E"/>
                </a:solidFill>
                <a:latin typeface="Calibri Light"/>
                <a:cs typeface="Calibri Light"/>
              </a:rPr>
              <a:t>ó</a:t>
            </a:r>
            <a:r>
              <a:rPr dirty="0" sz="4800" b="0">
                <a:solidFill>
                  <a:srgbClr val="3E3E3E"/>
                </a:solidFill>
                <a:latin typeface="Calibri Light"/>
                <a:cs typeface="Calibri Light"/>
              </a:rPr>
              <a:t>n</a:t>
            </a:r>
            <a:endParaRPr sz="4800">
              <a:latin typeface="Calibri Light"/>
              <a:cs typeface="Calibri Light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27428" y="3027850"/>
            <a:ext cx="7135495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programar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3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aprende</a:t>
            </a:r>
            <a:r>
              <a:rPr dirty="0" sz="3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programando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557622" y="6582023"/>
            <a:ext cx="74485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PRESENTACIÓN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643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5"/>
              <a:t>o</a:t>
            </a:r>
            <a:r>
              <a:rPr dirty="0" spc="-150"/>
              <a:t>r</a:t>
            </a:r>
            <a:r>
              <a:rPr dirty="0" spc="-90"/>
              <a:t>de</a:t>
            </a:r>
            <a:r>
              <a:rPr dirty="0" spc="-95"/>
              <a:t>nac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129222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Quicksort: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012639" y="2708559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281928" y="4920467"/>
            <a:ext cx="27343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Procesar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lado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derecho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pivote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713328" y="1978977"/>
            <a:ext cx="3797935" cy="2463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Mientras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izq </a:t>
            </a:r>
            <a:r>
              <a:rPr dirty="0" sz="1600" spc="-5">
                <a:latin typeface="Calibri"/>
                <a:cs typeface="Calibri"/>
              </a:rPr>
              <a:t>&lt;=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der:</a:t>
            </a:r>
            <a:endParaRPr sz="1600">
              <a:latin typeface="Calibri"/>
              <a:cs typeface="Calibri"/>
            </a:endParaRPr>
          </a:p>
          <a:p>
            <a:pPr marL="926465" marR="5080" indent="-4572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Si </a:t>
            </a:r>
            <a:r>
              <a:rPr dirty="0" sz="1600" spc="-10">
                <a:latin typeface="Calibri"/>
                <a:cs typeface="Calibri"/>
              </a:rPr>
              <a:t>elem(izq)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elem(piv)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elem(der):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intercambiar elem(izq) </a:t>
            </a:r>
            <a:r>
              <a:rPr dirty="0" sz="1600">
                <a:latin typeface="Calibri"/>
                <a:cs typeface="Calibri"/>
              </a:rPr>
              <a:t>y </a:t>
            </a:r>
            <a:r>
              <a:rPr dirty="0" sz="1600" spc="-5">
                <a:latin typeface="Calibri"/>
                <a:cs typeface="Calibri"/>
              </a:rPr>
              <a:t>elem(der)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1384300" marR="524510" indent="-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 elem(pivote) &gt;= </a:t>
            </a:r>
            <a:r>
              <a:rPr dirty="0" sz="1600" spc="-10">
                <a:latin typeface="Calibri"/>
                <a:cs typeface="Calibri"/>
              </a:rPr>
              <a:t>elem(izq):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endParaRPr sz="1600">
              <a:latin typeface="Calibri"/>
              <a:cs typeface="Calibri"/>
            </a:endParaRPr>
          </a:p>
          <a:p>
            <a:pPr marL="1384300" marR="474345" indent="-457200">
              <a:lnSpc>
                <a:spcPts val="1920"/>
              </a:lnSpc>
              <a:spcBef>
                <a:spcPts val="60"/>
              </a:spcBef>
            </a:pPr>
            <a:r>
              <a:rPr dirty="0" sz="1600" spc="-5">
                <a:latin typeface="Calibri"/>
                <a:cs typeface="Calibri"/>
              </a:rPr>
              <a:t>si elem(pivote) &lt;= elem(der):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855"/>
              </a:lnSpc>
            </a:pPr>
            <a:r>
              <a:rPr dirty="0" sz="1600" spc="-10">
                <a:latin typeface="Calibri"/>
                <a:cs typeface="Calibri"/>
              </a:rPr>
              <a:t>Intercambiar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elem(pivote)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elem(der)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1012639" y="3477221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9" name="object 9"/>
          <p:cNvSpPr/>
          <p:nvPr/>
        </p:nvSpPr>
        <p:spPr>
          <a:xfrm>
            <a:off x="2247519" y="3429380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 h="0">
                <a:moveTo>
                  <a:pt x="0" y="0"/>
                </a:moveTo>
                <a:lnTo>
                  <a:pt x="1793227" y="0"/>
                </a:lnTo>
              </a:path>
            </a:pathLst>
          </a:custGeom>
          <a:ln w="57150">
            <a:solidFill>
              <a:srgbClr val="D34817"/>
            </a:solidFill>
          </a:ln>
        </p:spPr>
        <p:txBody>
          <a:bodyPr wrap="square" lIns="0" tIns="0" rIns="0" bIns="0" rtlCol="0"/>
          <a:lstStyle/>
          <a:p/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1012639" y="4282013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13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3019017" y="3973379"/>
            <a:ext cx="89598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68960" algn="l"/>
              </a:tabLst>
            </a:pPr>
            <a:r>
              <a:rPr dirty="0" sz="1800">
                <a:latin typeface="Calibri"/>
                <a:cs typeface="Calibri"/>
              </a:rPr>
              <a:t>i</a:t>
            </a:r>
            <a:r>
              <a:rPr dirty="0" sz="1800" spc="-40">
                <a:latin typeface="Calibri"/>
                <a:cs typeface="Calibri"/>
              </a:rPr>
              <a:t>z</a:t>
            </a:r>
            <a:r>
              <a:rPr dirty="0" sz="1800">
                <a:latin typeface="Calibri"/>
                <a:cs typeface="Calibri"/>
              </a:rPr>
              <a:t>q	d</a:t>
            </a:r>
            <a:r>
              <a:rPr dirty="0" sz="1800" spc="-5">
                <a:latin typeface="Calibri"/>
                <a:cs typeface="Calibri"/>
              </a:rPr>
              <a:t>er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258007" y="3974979"/>
            <a:ext cx="6076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pi</a:t>
            </a:r>
            <a:r>
              <a:rPr dirty="0" sz="1800" spc="-20">
                <a:latin typeface="Calibri"/>
                <a:cs typeface="Calibri"/>
              </a:rPr>
              <a:t>v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643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5"/>
              <a:t>o</a:t>
            </a:r>
            <a:r>
              <a:rPr dirty="0" spc="-150"/>
              <a:t>r</a:t>
            </a:r>
            <a:r>
              <a:rPr dirty="0" spc="-90"/>
              <a:t>de</a:t>
            </a:r>
            <a:r>
              <a:rPr dirty="0" spc="-95"/>
              <a:t>nac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129222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Quicksort: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012639" y="2708559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281928" y="4920467"/>
            <a:ext cx="3242310" cy="1122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5">
                <a:latin typeface="Calibri"/>
                <a:cs typeface="Calibri"/>
              </a:rPr>
              <a:t>¿izq</a:t>
            </a:r>
            <a:r>
              <a:rPr dirty="0" sz="1800" spc="-5">
                <a:latin typeface="Calibri"/>
                <a:cs typeface="Calibri"/>
              </a:rPr>
              <a:t> &lt;=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der? </a:t>
            </a:r>
            <a:r>
              <a:rPr dirty="0" sz="1800">
                <a:latin typeface="Calibri"/>
                <a:cs typeface="Calibri"/>
              </a:rPr>
              <a:t>Si:</a:t>
            </a:r>
            <a:endParaRPr sz="18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¿</a:t>
            </a:r>
            <a:r>
              <a:rPr dirty="0" sz="1800" spc="-5">
                <a:latin typeface="Calibri"/>
                <a:cs typeface="Calibri"/>
              </a:rPr>
              <a:t> (27</a:t>
            </a:r>
            <a:r>
              <a:rPr dirty="0" sz="1800">
                <a:latin typeface="Calibri"/>
                <a:cs typeface="Calibri"/>
              </a:rPr>
              <a:t> &gt; 67)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&amp;&amp;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(67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&gt;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35)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? </a:t>
            </a:r>
            <a:r>
              <a:rPr dirty="0" sz="1800" spc="-5">
                <a:latin typeface="Calibri"/>
                <a:cs typeface="Calibri"/>
              </a:rPr>
              <a:t>No:</a:t>
            </a:r>
            <a:endParaRPr sz="18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¿</a:t>
            </a:r>
            <a:r>
              <a:rPr dirty="0" sz="1800" spc="-5">
                <a:latin typeface="Calibri"/>
                <a:cs typeface="Calibri"/>
              </a:rPr>
              <a:t> (67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&gt;=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27) ? Si: </a:t>
            </a:r>
            <a:r>
              <a:rPr dirty="0" sz="1800" spc="-10">
                <a:latin typeface="Calibri"/>
                <a:cs typeface="Calibri"/>
              </a:rPr>
              <a:t>izquierda++</a:t>
            </a:r>
            <a:endParaRPr sz="18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¿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(67 &lt;=</a:t>
            </a:r>
            <a:r>
              <a:rPr dirty="0" sz="1800">
                <a:latin typeface="Calibri"/>
                <a:cs typeface="Calibri"/>
              </a:rPr>
              <a:t> 35)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? No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713328" y="1978977"/>
            <a:ext cx="3797935" cy="2463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Mientras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izq </a:t>
            </a:r>
            <a:r>
              <a:rPr dirty="0" sz="1600" spc="-5">
                <a:latin typeface="Calibri"/>
                <a:cs typeface="Calibri"/>
              </a:rPr>
              <a:t>&lt;=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der:</a:t>
            </a:r>
            <a:endParaRPr sz="1600">
              <a:latin typeface="Calibri"/>
              <a:cs typeface="Calibri"/>
            </a:endParaRPr>
          </a:p>
          <a:p>
            <a:pPr marL="926465" marR="5080" indent="-4572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Si </a:t>
            </a:r>
            <a:r>
              <a:rPr dirty="0" sz="1600" spc="-10">
                <a:latin typeface="Calibri"/>
                <a:cs typeface="Calibri"/>
              </a:rPr>
              <a:t>elem(izq)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elem(piv)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elem(der):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intercambiar elem(izq) </a:t>
            </a:r>
            <a:r>
              <a:rPr dirty="0" sz="1600">
                <a:latin typeface="Calibri"/>
                <a:cs typeface="Calibri"/>
              </a:rPr>
              <a:t>y </a:t>
            </a:r>
            <a:r>
              <a:rPr dirty="0" sz="1600" spc="-5">
                <a:latin typeface="Calibri"/>
                <a:cs typeface="Calibri"/>
              </a:rPr>
              <a:t>elem(der)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1384300" marR="524510" indent="-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 elem(pivote) &gt;= </a:t>
            </a:r>
            <a:r>
              <a:rPr dirty="0" sz="1600" spc="-10">
                <a:latin typeface="Calibri"/>
                <a:cs typeface="Calibri"/>
              </a:rPr>
              <a:t>elem(izq):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endParaRPr sz="1600">
              <a:latin typeface="Calibri"/>
              <a:cs typeface="Calibri"/>
            </a:endParaRPr>
          </a:p>
          <a:p>
            <a:pPr marL="1384300" marR="474345" indent="-457200">
              <a:lnSpc>
                <a:spcPts val="1920"/>
              </a:lnSpc>
              <a:spcBef>
                <a:spcPts val="60"/>
              </a:spcBef>
            </a:pPr>
            <a:r>
              <a:rPr dirty="0" sz="1600" spc="-5">
                <a:latin typeface="Calibri"/>
                <a:cs typeface="Calibri"/>
              </a:rPr>
              <a:t>si elem(pivote) &lt;= elem(der):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855"/>
              </a:lnSpc>
            </a:pPr>
            <a:r>
              <a:rPr dirty="0" sz="1600" spc="-10">
                <a:latin typeface="Calibri"/>
                <a:cs typeface="Calibri"/>
              </a:rPr>
              <a:t>Intercambiar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elem(pivote)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elem(der)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1012639" y="3477221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9" name="object 9"/>
          <p:cNvSpPr/>
          <p:nvPr/>
        </p:nvSpPr>
        <p:spPr>
          <a:xfrm>
            <a:off x="2247519" y="3429380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 h="0">
                <a:moveTo>
                  <a:pt x="0" y="0"/>
                </a:moveTo>
                <a:lnTo>
                  <a:pt x="1793227" y="0"/>
                </a:lnTo>
              </a:path>
            </a:pathLst>
          </a:custGeom>
          <a:ln w="57150">
            <a:solidFill>
              <a:srgbClr val="D34817"/>
            </a:solidFill>
          </a:ln>
        </p:spPr>
        <p:txBody>
          <a:bodyPr wrap="square" lIns="0" tIns="0" rIns="0" bIns="0" rtlCol="0"/>
          <a:lstStyle/>
          <a:p/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1012639" y="4282013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14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3442841" y="3973379"/>
            <a:ext cx="64452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i</a:t>
            </a:r>
            <a:r>
              <a:rPr dirty="0" sz="1800" spc="-40">
                <a:latin typeface="Calibri"/>
                <a:cs typeface="Calibri"/>
              </a:rPr>
              <a:t>z</a:t>
            </a:r>
            <a:r>
              <a:rPr dirty="0" sz="1800">
                <a:latin typeface="Calibri"/>
                <a:cs typeface="Calibri"/>
              </a:rPr>
              <a:t>q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</a:t>
            </a:r>
            <a:r>
              <a:rPr dirty="0" sz="1800" spc="-5">
                <a:latin typeface="Calibri"/>
                <a:cs typeface="Calibri"/>
              </a:rPr>
              <a:t>er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257779" y="3974979"/>
            <a:ext cx="6076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pi</a:t>
            </a:r>
            <a:r>
              <a:rPr dirty="0" sz="1800" spc="-20">
                <a:latin typeface="Calibri"/>
                <a:cs typeface="Calibri"/>
              </a:rPr>
              <a:t>v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643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5"/>
              <a:t>o</a:t>
            </a:r>
            <a:r>
              <a:rPr dirty="0" spc="-150"/>
              <a:t>r</a:t>
            </a:r>
            <a:r>
              <a:rPr dirty="0" spc="-90"/>
              <a:t>de</a:t>
            </a:r>
            <a:r>
              <a:rPr dirty="0" spc="-95"/>
              <a:t>nac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129222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Quicksort: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012639" y="2708559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281928" y="4920467"/>
            <a:ext cx="3242310" cy="1122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5">
                <a:latin typeface="Calibri"/>
                <a:cs typeface="Calibri"/>
              </a:rPr>
              <a:t>¿izq</a:t>
            </a:r>
            <a:r>
              <a:rPr dirty="0" sz="1800" spc="-5">
                <a:latin typeface="Calibri"/>
                <a:cs typeface="Calibri"/>
              </a:rPr>
              <a:t> &lt;=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der? </a:t>
            </a:r>
            <a:r>
              <a:rPr dirty="0" sz="1800">
                <a:latin typeface="Calibri"/>
                <a:cs typeface="Calibri"/>
              </a:rPr>
              <a:t>Si:</a:t>
            </a:r>
            <a:endParaRPr sz="18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¿</a:t>
            </a:r>
            <a:r>
              <a:rPr dirty="0" sz="1800" spc="-5">
                <a:latin typeface="Calibri"/>
                <a:cs typeface="Calibri"/>
              </a:rPr>
              <a:t> (35</a:t>
            </a:r>
            <a:r>
              <a:rPr dirty="0" sz="1800">
                <a:latin typeface="Calibri"/>
                <a:cs typeface="Calibri"/>
              </a:rPr>
              <a:t> &gt; 67)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&amp;&amp;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(67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&gt;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35)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? </a:t>
            </a:r>
            <a:r>
              <a:rPr dirty="0" sz="1800" spc="-5">
                <a:latin typeface="Calibri"/>
                <a:cs typeface="Calibri"/>
              </a:rPr>
              <a:t>No:</a:t>
            </a:r>
            <a:endParaRPr sz="18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¿</a:t>
            </a:r>
            <a:r>
              <a:rPr dirty="0" sz="1800" spc="-5">
                <a:latin typeface="Calibri"/>
                <a:cs typeface="Calibri"/>
              </a:rPr>
              <a:t> (67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&gt;=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35) ? Si: </a:t>
            </a:r>
            <a:r>
              <a:rPr dirty="0" sz="1800" spc="-10">
                <a:latin typeface="Calibri"/>
                <a:cs typeface="Calibri"/>
              </a:rPr>
              <a:t>izquierda++</a:t>
            </a:r>
            <a:endParaRPr sz="18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¿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(67 &lt;=</a:t>
            </a:r>
            <a:r>
              <a:rPr dirty="0" sz="1800">
                <a:latin typeface="Calibri"/>
                <a:cs typeface="Calibri"/>
              </a:rPr>
              <a:t> 35)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? No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713328" y="1978977"/>
            <a:ext cx="3797935" cy="2463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Mientras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izq </a:t>
            </a:r>
            <a:r>
              <a:rPr dirty="0" sz="1600" spc="-5">
                <a:latin typeface="Calibri"/>
                <a:cs typeface="Calibri"/>
              </a:rPr>
              <a:t>&lt;=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der:</a:t>
            </a:r>
            <a:endParaRPr sz="1600">
              <a:latin typeface="Calibri"/>
              <a:cs typeface="Calibri"/>
            </a:endParaRPr>
          </a:p>
          <a:p>
            <a:pPr marL="926465" marR="5080" indent="-4572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Si </a:t>
            </a:r>
            <a:r>
              <a:rPr dirty="0" sz="1600" spc="-10">
                <a:latin typeface="Calibri"/>
                <a:cs typeface="Calibri"/>
              </a:rPr>
              <a:t>elem(izq)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elem(piv)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elem(der):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intercambiar elem(izq) </a:t>
            </a:r>
            <a:r>
              <a:rPr dirty="0" sz="1600">
                <a:latin typeface="Calibri"/>
                <a:cs typeface="Calibri"/>
              </a:rPr>
              <a:t>y </a:t>
            </a:r>
            <a:r>
              <a:rPr dirty="0" sz="1600" spc="-5">
                <a:latin typeface="Calibri"/>
                <a:cs typeface="Calibri"/>
              </a:rPr>
              <a:t>elem(der)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1384300" marR="524510" indent="-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 elem(pivote) &gt;= </a:t>
            </a:r>
            <a:r>
              <a:rPr dirty="0" sz="1600" spc="-10">
                <a:latin typeface="Calibri"/>
                <a:cs typeface="Calibri"/>
              </a:rPr>
              <a:t>elem(izq):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endParaRPr sz="1600">
              <a:latin typeface="Calibri"/>
              <a:cs typeface="Calibri"/>
            </a:endParaRPr>
          </a:p>
          <a:p>
            <a:pPr marL="1384300" marR="474345" indent="-457200">
              <a:lnSpc>
                <a:spcPts val="1920"/>
              </a:lnSpc>
              <a:spcBef>
                <a:spcPts val="60"/>
              </a:spcBef>
            </a:pPr>
            <a:r>
              <a:rPr dirty="0" sz="1600" spc="-5">
                <a:latin typeface="Calibri"/>
                <a:cs typeface="Calibri"/>
              </a:rPr>
              <a:t>si elem(pivote) &lt;= elem(der):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855"/>
              </a:lnSpc>
            </a:pPr>
            <a:r>
              <a:rPr dirty="0" sz="1600" spc="-10">
                <a:latin typeface="Calibri"/>
                <a:cs typeface="Calibri"/>
              </a:rPr>
              <a:t>Intercambiar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elem(pivote)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elem(der)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1012639" y="3477221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9" name="object 9"/>
          <p:cNvSpPr/>
          <p:nvPr/>
        </p:nvSpPr>
        <p:spPr>
          <a:xfrm>
            <a:off x="2247519" y="3429380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 h="0">
                <a:moveTo>
                  <a:pt x="0" y="0"/>
                </a:moveTo>
                <a:lnTo>
                  <a:pt x="1793227" y="0"/>
                </a:lnTo>
              </a:path>
            </a:pathLst>
          </a:custGeom>
          <a:ln w="57150">
            <a:solidFill>
              <a:srgbClr val="D34817"/>
            </a:solidFill>
          </a:ln>
        </p:spPr>
        <p:txBody>
          <a:bodyPr wrap="square" lIns="0" tIns="0" rIns="0" bIns="0" rtlCol="0"/>
          <a:lstStyle/>
          <a:p/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1012639" y="4282013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15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3615663" y="3973379"/>
            <a:ext cx="80835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42290" algn="l"/>
              </a:tabLst>
            </a:pPr>
            <a:r>
              <a:rPr dirty="0" sz="1800">
                <a:latin typeface="Calibri"/>
                <a:cs typeface="Calibri"/>
              </a:rPr>
              <a:t>d</a:t>
            </a:r>
            <a:r>
              <a:rPr dirty="0" sz="1800" spc="-5">
                <a:latin typeface="Calibri"/>
                <a:cs typeface="Calibri"/>
              </a:rPr>
              <a:t>e</a:t>
            </a:r>
            <a:r>
              <a:rPr dirty="0" sz="1800">
                <a:latin typeface="Calibri"/>
                <a:cs typeface="Calibri"/>
              </a:rPr>
              <a:t>r	i</a:t>
            </a:r>
            <a:r>
              <a:rPr dirty="0" sz="1800" spc="-40">
                <a:latin typeface="Calibri"/>
                <a:cs typeface="Calibri"/>
              </a:rPr>
              <a:t>zq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258007" y="3974979"/>
            <a:ext cx="6076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pi</a:t>
            </a:r>
            <a:r>
              <a:rPr dirty="0" sz="1800" spc="-20">
                <a:latin typeface="Calibri"/>
                <a:cs typeface="Calibri"/>
              </a:rPr>
              <a:t>v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643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5"/>
              <a:t>o</a:t>
            </a:r>
            <a:r>
              <a:rPr dirty="0" spc="-150"/>
              <a:t>r</a:t>
            </a:r>
            <a:r>
              <a:rPr dirty="0" spc="-90"/>
              <a:t>de</a:t>
            </a:r>
            <a:r>
              <a:rPr dirty="0" spc="-95"/>
              <a:t>nac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129222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Quicksort: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012639" y="2708559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4713328" y="1978977"/>
            <a:ext cx="3797935" cy="2463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Mientras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izq </a:t>
            </a:r>
            <a:r>
              <a:rPr dirty="0" sz="1600" spc="-5">
                <a:latin typeface="Calibri"/>
                <a:cs typeface="Calibri"/>
              </a:rPr>
              <a:t>&lt;=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der:</a:t>
            </a:r>
            <a:endParaRPr sz="1600">
              <a:latin typeface="Calibri"/>
              <a:cs typeface="Calibri"/>
            </a:endParaRPr>
          </a:p>
          <a:p>
            <a:pPr marL="926465" marR="5080" indent="-4572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Si </a:t>
            </a:r>
            <a:r>
              <a:rPr dirty="0" sz="1600" spc="-10">
                <a:latin typeface="Calibri"/>
                <a:cs typeface="Calibri"/>
              </a:rPr>
              <a:t>elem(izq)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elem(piv)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elem(der):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intercambiar elem(izq) </a:t>
            </a:r>
            <a:r>
              <a:rPr dirty="0" sz="1600">
                <a:latin typeface="Calibri"/>
                <a:cs typeface="Calibri"/>
              </a:rPr>
              <a:t>y </a:t>
            </a:r>
            <a:r>
              <a:rPr dirty="0" sz="1600" spc="-5">
                <a:latin typeface="Calibri"/>
                <a:cs typeface="Calibri"/>
              </a:rPr>
              <a:t>elem(der)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1384300" marR="524510" indent="-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 elem(pivote) &gt;= </a:t>
            </a:r>
            <a:r>
              <a:rPr dirty="0" sz="1600" spc="-10">
                <a:latin typeface="Calibri"/>
                <a:cs typeface="Calibri"/>
              </a:rPr>
              <a:t>elem(izq):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endParaRPr sz="1600">
              <a:latin typeface="Calibri"/>
              <a:cs typeface="Calibri"/>
            </a:endParaRPr>
          </a:p>
          <a:p>
            <a:pPr marL="1384300" marR="474345" indent="-457200">
              <a:lnSpc>
                <a:spcPts val="1920"/>
              </a:lnSpc>
              <a:spcBef>
                <a:spcPts val="60"/>
              </a:spcBef>
            </a:pPr>
            <a:r>
              <a:rPr dirty="0" sz="1600" spc="-5">
                <a:latin typeface="Calibri"/>
                <a:cs typeface="Calibri"/>
              </a:rPr>
              <a:t>si elem(pivote) &lt;= elem(der):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855"/>
              </a:lnSpc>
            </a:pPr>
            <a:r>
              <a:rPr dirty="0" sz="1600" spc="-10">
                <a:latin typeface="Calibri"/>
                <a:cs typeface="Calibri"/>
              </a:rPr>
              <a:t>Intercambiar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elem(pivote)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elem(der)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1012639" y="3477221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8" name="object 8"/>
          <p:cNvSpPr/>
          <p:nvPr/>
        </p:nvSpPr>
        <p:spPr>
          <a:xfrm>
            <a:off x="2247519" y="3429380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 h="0">
                <a:moveTo>
                  <a:pt x="0" y="0"/>
                </a:moveTo>
                <a:lnTo>
                  <a:pt x="1793227" y="0"/>
                </a:lnTo>
              </a:path>
            </a:pathLst>
          </a:custGeom>
          <a:ln w="57150">
            <a:solidFill>
              <a:srgbClr val="D34817"/>
            </a:solidFill>
          </a:ln>
        </p:spPr>
        <p:txBody>
          <a:bodyPr wrap="square" lIns="0" tIns="0" rIns="0" bIns="0" rtlCol="0"/>
          <a:lstStyle/>
          <a:p/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1012639" y="4282013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14" name="object 14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16</a:t>
            </a: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1012639" y="5005916"/>
          <a:ext cx="3067050" cy="370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8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3450614" y="4698882"/>
            <a:ext cx="5553075" cy="13442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95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pivote</a:t>
            </a:r>
            <a:endParaRPr sz="1800">
              <a:latin typeface="Calibri"/>
              <a:cs typeface="Calibri"/>
            </a:endParaRPr>
          </a:p>
          <a:p>
            <a:pPr marL="1843405">
              <a:lnSpc>
                <a:spcPts val="1950"/>
              </a:lnSpc>
            </a:pPr>
            <a:r>
              <a:rPr dirty="0" sz="1800" spc="-15">
                <a:latin typeface="Calibri"/>
                <a:cs typeface="Calibri"/>
              </a:rPr>
              <a:t>¿izq</a:t>
            </a:r>
            <a:r>
              <a:rPr dirty="0" sz="1800" spc="-5">
                <a:latin typeface="Calibri"/>
                <a:cs typeface="Calibri"/>
              </a:rPr>
              <a:t> &lt;=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der? No:</a:t>
            </a:r>
            <a:endParaRPr sz="1800">
              <a:latin typeface="Calibri"/>
              <a:cs typeface="Calibri"/>
            </a:endParaRPr>
          </a:p>
          <a:p>
            <a:pPr marL="1843405" marR="5080" indent="45720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intercambiar</a:t>
            </a:r>
            <a:r>
              <a:rPr dirty="0" sz="1800" spc="-5">
                <a:latin typeface="Calibri"/>
                <a:cs typeface="Calibri"/>
              </a:rPr>
              <a:t> elem(piv)</a:t>
            </a:r>
            <a:r>
              <a:rPr dirty="0" sz="1800">
                <a:latin typeface="Calibri"/>
                <a:cs typeface="Calibri"/>
              </a:rPr>
              <a:t> y </a:t>
            </a:r>
            <a:r>
              <a:rPr dirty="0" sz="1800" spc="-5">
                <a:latin typeface="Calibri"/>
                <a:cs typeface="Calibri"/>
              </a:rPr>
              <a:t>elem(der)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Procesar </a:t>
            </a:r>
            <a:r>
              <a:rPr dirty="0" sz="1800">
                <a:latin typeface="Calibri"/>
                <a:cs typeface="Calibri"/>
              </a:rPr>
              <a:t>lado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izquierdo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pivote</a:t>
            </a:r>
            <a:endParaRPr sz="1800">
              <a:latin typeface="Calibri"/>
              <a:cs typeface="Calibri"/>
            </a:endParaRPr>
          </a:p>
          <a:p>
            <a:pPr marL="1843405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Procesar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lado</a:t>
            </a:r>
            <a:r>
              <a:rPr dirty="0" sz="1800" spc="-5">
                <a:latin typeface="Calibri"/>
                <a:cs typeface="Calibri"/>
              </a:rPr>
              <a:t> derecho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pivote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615663" y="3973534"/>
            <a:ext cx="80835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42290" algn="l"/>
              </a:tabLst>
            </a:pPr>
            <a:r>
              <a:rPr dirty="0" sz="1800">
                <a:latin typeface="Calibri"/>
                <a:cs typeface="Calibri"/>
              </a:rPr>
              <a:t>d</a:t>
            </a:r>
            <a:r>
              <a:rPr dirty="0" sz="1800" spc="-5">
                <a:latin typeface="Calibri"/>
                <a:cs typeface="Calibri"/>
              </a:rPr>
              <a:t>e</a:t>
            </a:r>
            <a:r>
              <a:rPr dirty="0" sz="1800">
                <a:latin typeface="Calibri"/>
                <a:cs typeface="Calibri"/>
              </a:rPr>
              <a:t>r	i</a:t>
            </a:r>
            <a:r>
              <a:rPr dirty="0" sz="1800" spc="-40">
                <a:latin typeface="Calibri"/>
                <a:cs typeface="Calibri"/>
              </a:rPr>
              <a:t>zq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258007" y="3975134"/>
            <a:ext cx="6076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pi</a:t>
            </a:r>
            <a:r>
              <a:rPr dirty="0" sz="1800" spc="-20">
                <a:latin typeface="Calibri"/>
                <a:cs typeface="Calibri"/>
              </a:rPr>
              <a:t>v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643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5"/>
              <a:t>o</a:t>
            </a:r>
            <a:r>
              <a:rPr dirty="0" spc="-150"/>
              <a:t>r</a:t>
            </a:r>
            <a:r>
              <a:rPr dirty="0" spc="-90"/>
              <a:t>de</a:t>
            </a:r>
            <a:r>
              <a:rPr dirty="0" spc="-95"/>
              <a:t>nac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129222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Quicksort: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012639" y="2708559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281928" y="4920467"/>
            <a:ext cx="3472815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Procesar </a:t>
            </a:r>
            <a:r>
              <a:rPr dirty="0" sz="1800">
                <a:latin typeface="Calibri"/>
                <a:cs typeface="Calibri"/>
              </a:rPr>
              <a:t>lado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izquierdo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pivote 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Procesar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lado</a:t>
            </a:r>
            <a:r>
              <a:rPr dirty="0" sz="1800" spc="-5">
                <a:latin typeface="Calibri"/>
                <a:cs typeface="Calibri"/>
              </a:rPr>
              <a:t> derecho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pivote: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hay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713328" y="1978977"/>
            <a:ext cx="3797935" cy="2463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Mientras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izq </a:t>
            </a:r>
            <a:r>
              <a:rPr dirty="0" sz="1600" spc="-5">
                <a:latin typeface="Calibri"/>
                <a:cs typeface="Calibri"/>
              </a:rPr>
              <a:t>&lt;=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der:</a:t>
            </a:r>
            <a:endParaRPr sz="1600">
              <a:latin typeface="Calibri"/>
              <a:cs typeface="Calibri"/>
            </a:endParaRPr>
          </a:p>
          <a:p>
            <a:pPr marL="926465" marR="5080" indent="-4572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Si </a:t>
            </a:r>
            <a:r>
              <a:rPr dirty="0" sz="1600" spc="-10">
                <a:latin typeface="Calibri"/>
                <a:cs typeface="Calibri"/>
              </a:rPr>
              <a:t>elem(izq)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elem(piv)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elem(der):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intercambiar elem(izq) </a:t>
            </a:r>
            <a:r>
              <a:rPr dirty="0" sz="1600">
                <a:latin typeface="Calibri"/>
                <a:cs typeface="Calibri"/>
              </a:rPr>
              <a:t>y </a:t>
            </a:r>
            <a:r>
              <a:rPr dirty="0" sz="1600" spc="-5">
                <a:latin typeface="Calibri"/>
                <a:cs typeface="Calibri"/>
              </a:rPr>
              <a:t>elem(der)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1384300" marR="524510" indent="-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 elem(pivote) &gt;= </a:t>
            </a:r>
            <a:r>
              <a:rPr dirty="0" sz="1600" spc="-10">
                <a:latin typeface="Calibri"/>
                <a:cs typeface="Calibri"/>
              </a:rPr>
              <a:t>elem(izq):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endParaRPr sz="1600">
              <a:latin typeface="Calibri"/>
              <a:cs typeface="Calibri"/>
            </a:endParaRPr>
          </a:p>
          <a:p>
            <a:pPr marL="1384300" marR="474345" indent="-457200">
              <a:lnSpc>
                <a:spcPts val="1920"/>
              </a:lnSpc>
              <a:spcBef>
                <a:spcPts val="60"/>
              </a:spcBef>
            </a:pPr>
            <a:r>
              <a:rPr dirty="0" sz="1600" spc="-5">
                <a:latin typeface="Calibri"/>
                <a:cs typeface="Calibri"/>
              </a:rPr>
              <a:t>si elem(pivote) &lt;= elem(der):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855"/>
              </a:lnSpc>
            </a:pPr>
            <a:r>
              <a:rPr dirty="0" sz="1600" spc="-10">
                <a:latin typeface="Calibri"/>
                <a:cs typeface="Calibri"/>
              </a:rPr>
              <a:t>Intercambiar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elem(pivote)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elem(der)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1012639" y="3477221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9" name="object 9"/>
          <p:cNvSpPr/>
          <p:nvPr/>
        </p:nvSpPr>
        <p:spPr>
          <a:xfrm>
            <a:off x="2247519" y="3429380"/>
            <a:ext cx="1211580" cy="0"/>
          </a:xfrm>
          <a:custGeom>
            <a:avLst/>
            <a:gdLst/>
            <a:ahLst/>
            <a:cxnLst/>
            <a:rect l="l" t="t" r="r" b="b"/>
            <a:pathLst>
              <a:path w="1211579" h="0">
                <a:moveTo>
                  <a:pt x="0" y="0"/>
                </a:moveTo>
                <a:lnTo>
                  <a:pt x="1211554" y="0"/>
                </a:lnTo>
              </a:path>
            </a:pathLst>
          </a:custGeom>
          <a:ln w="57150">
            <a:solidFill>
              <a:srgbClr val="D34817"/>
            </a:solidFill>
          </a:ln>
        </p:spPr>
        <p:txBody>
          <a:bodyPr wrap="square" lIns="0" tIns="0" rIns="0" bIns="0" rtlCol="0"/>
          <a:lstStyle/>
          <a:p/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1012639" y="4282013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2" name="object 12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3" name="object 1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17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258007" y="3974979"/>
            <a:ext cx="12465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5">
                <a:latin typeface="Calibri"/>
                <a:cs typeface="Calibri"/>
              </a:rPr>
              <a:t>pivoteizq</a:t>
            </a:r>
            <a:r>
              <a:rPr dirty="0" sz="1800" spc="-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der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643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5"/>
              <a:t>o</a:t>
            </a:r>
            <a:r>
              <a:rPr dirty="0" spc="-150"/>
              <a:t>r</a:t>
            </a:r>
            <a:r>
              <a:rPr dirty="0" spc="-90"/>
              <a:t>de</a:t>
            </a:r>
            <a:r>
              <a:rPr dirty="0" spc="-95"/>
              <a:t>nac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129222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Quicksort: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012639" y="2708559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281928" y="4920467"/>
            <a:ext cx="3242310" cy="1122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5">
                <a:latin typeface="Calibri"/>
                <a:cs typeface="Calibri"/>
              </a:rPr>
              <a:t>¿izq</a:t>
            </a:r>
            <a:r>
              <a:rPr dirty="0" sz="1800" spc="-5">
                <a:latin typeface="Calibri"/>
                <a:cs typeface="Calibri"/>
              </a:rPr>
              <a:t> &lt;=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der? </a:t>
            </a:r>
            <a:r>
              <a:rPr dirty="0" sz="1800">
                <a:latin typeface="Calibri"/>
                <a:cs typeface="Calibri"/>
              </a:rPr>
              <a:t>Si:</a:t>
            </a:r>
            <a:endParaRPr sz="18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¿</a:t>
            </a:r>
            <a:r>
              <a:rPr dirty="0" sz="1800" spc="-5">
                <a:latin typeface="Calibri"/>
                <a:cs typeface="Calibri"/>
              </a:rPr>
              <a:t> (27</a:t>
            </a:r>
            <a:r>
              <a:rPr dirty="0" sz="1800">
                <a:latin typeface="Calibri"/>
                <a:cs typeface="Calibri"/>
              </a:rPr>
              <a:t> &gt; 35)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&amp;&amp;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(35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&gt;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27)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? </a:t>
            </a:r>
            <a:r>
              <a:rPr dirty="0" sz="1800" spc="-5">
                <a:latin typeface="Calibri"/>
                <a:cs typeface="Calibri"/>
              </a:rPr>
              <a:t>No:</a:t>
            </a:r>
            <a:endParaRPr sz="18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¿</a:t>
            </a:r>
            <a:r>
              <a:rPr dirty="0" sz="1800" spc="-5">
                <a:latin typeface="Calibri"/>
                <a:cs typeface="Calibri"/>
              </a:rPr>
              <a:t> (35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&gt;=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27) ? Si: </a:t>
            </a:r>
            <a:r>
              <a:rPr dirty="0" sz="1800" spc="-10">
                <a:latin typeface="Calibri"/>
                <a:cs typeface="Calibri"/>
              </a:rPr>
              <a:t>izquierda++</a:t>
            </a:r>
            <a:endParaRPr sz="18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¿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(35 &lt;=</a:t>
            </a:r>
            <a:r>
              <a:rPr dirty="0" sz="1800">
                <a:latin typeface="Calibri"/>
                <a:cs typeface="Calibri"/>
              </a:rPr>
              <a:t> 27)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? No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713328" y="1978977"/>
            <a:ext cx="3797935" cy="2463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Mientras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izq </a:t>
            </a:r>
            <a:r>
              <a:rPr dirty="0" sz="1600" spc="-5">
                <a:latin typeface="Calibri"/>
                <a:cs typeface="Calibri"/>
              </a:rPr>
              <a:t>&lt;=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der:</a:t>
            </a:r>
            <a:endParaRPr sz="1600">
              <a:latin typeface="Calibri"/>
              <a:cs typeface="Calibri"/>
            </a:endParaRPr>
          </a:p>
          <a:p>
            <a:pPr marL="926465" marR="5080" indent="-4572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Si </a:t>
            </a:r>
            <a:r>
              <a:rPr dirty="0" sz="1600" spc="-10">
                <a:latin typeface="Calibri"/>
                <a:cs typeface="Calibri"/>
              </a:rPr>
              <a:t>elem(izq)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elem(piv)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elem(der):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intercambiar elem(izq) </a:t>
            </a:r>
            <a:r>
              <a:rPr dirty="0" sz="1600">
                <a:latin typeface="Calibri"/>
                <a:cs typeface="Calibri"/>
              </a:rPr>
              <a:t>y </a:t>
            </a:r>
            <a:r>
              <a:rPr dirty="0" sz="1600" spc="-5">
                <a:latin typeface="Calibri"/>
                <a:cs typeface="Calibri"/>
              </a:rPr>
              <a:t>elem(der)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1384300" marR="524510" indent="-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 elem(pivote) &gt;= </a:t>
            </a:r>
            <a:r>
              <a:rPr dirty="0" sz="1600" spc="-10">
                <a:latin typeface="Calibri"/>
                <a:cs typeface="Calibri"/>
              </a:rPr>
              <a:t>elem(izq):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endParaRPr sz="1600">
              <a:latin typeface="Calibri"/>
              <a:cs typeface="Calibri"/>
            </a:endParaRPr>
          </a:p>
          <a:p>
            <a:pPr marL="1384300" marR="474345" indent="-457200">
              <a:lnSpc>
                <a:spcPts val="1920"/>
              </a:lnSpc>
              <a:spcBef>
                <a:spcPts val="60"/>
              </a:spcBef>
            </a:pPr>
            <a:r>
              <a:rPr dirty="0" sz="1600" spc="-5">
                <a:latin typeface="Calibri"/>
                <a:cs typeface="Calibri"/>
              </a:rPr>
              <a:t>si elem(pivote) &lt;= elem(der):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855"/>
              </a:lnSpc>
            </a:pPr>
            <a:r>
              <a:rPr dirty="0" sz="1600" spc="-10">
                <a:latin typeface="Calibri"/>
                <a:cs typeface="Calibri"/>
              </a:rPr>
              <a:t>Intercambiar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elem(pivote)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elem(der)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1012639" y="3477221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9" name="object 9"/>
          <p:cNvSpPr/>
          <p:nvPr/>
        </p:nvSpPr>
        <p:spPr>
          <a:xfrm>
            <a:off x="2247519" y="3429380"/>
            <a:ext cx="1211580" cy="0"/>
          </a:xfrm>
          <a:custGeom>
            <a:avLst/>
            <a:gdLst/>
            <a:ahLst/>
            <a:cxnLst/>
            <a:rect l="l" t="t" r="r" b="b"/>
            <a:pathLst>
              <a:path w="1211579" h="0">
                <a:moveTo>
                  <a:pt x="0" y="0"/>
                </a:moveTo>
                <a:lnTo>
                  <a:pt x="1211554" y="0"/>
                </a:lnTo>
              </a:path>
            </a:pathLst>
          </a:custGeom>
          <a:ln w="57150">
            <a:solidFill>
              <a:srgbClr val="D34817"/>
            </a:solidFill>
          </a:ln>
        </p:spPr>
        <p:txBody>
          <a:bodyPr wrap="square" lIns="0" tIns="0" rIns="0" bIns="0" rtlCol="0"/>
          <a:lstStyle/>
          <a:p/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1012639" y="4282013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18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979469" y="3973379"/>
            <a:ext cx="90106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35000" algn="l"/>
              </a:tabLst>
            </a:pPr>
            <a:r>
              <a:rPr dirty="0" sz="1800">
                <a:latin typeface="Calibri"/>
                <a:cs typeface="Calibri"/>
              </a:rPr>
              <a:t>d</a:t>
            </a:r>
            <a:r>
              <a:rPr dirty="0" sz="1800" spc="-5">
                <a:latin typeface="Calibri"/>
                <a:cs typeface="Calibri"/>
              </a:rPr>
              <a:t>e</a:t>
            </a:r>
            <a:r>
              <a:rPr dirty="0" sz="1800">
                <a:latin typeface="Calibri"/>
                <a:cs typeface="Calibri"/>
              </a:rPr>
              <a:t>r	i</a:t>
            </a:r>
            <a:r>
              <a:rPr dirty="0" sz="1800" spc="-40">
                <a:latin typeface="Calibri"/>
                <a:cs typeface="Calibri"/>
              </a:rPr>
              <a:t>zq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258007" y="3974979"/>
            <a:ext cx="6076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pi</a:t>
            </a:r>
            <a:r>
              <a:rPr dirty="0" sz="1800" spc="-20">
                <a:latin typeface="Calibri"/>
                <a:cs typeface="Calibri"/>
              </a:rPr>
              <a:t>v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643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5"/>
              <a:t>o</a:t>
            </a:r>
            <a:r>
              <a:rPr dirty="0" spc="-150"/>
              <a:t>r</a:t>
            </a:r>
            <a:r>
              <a:rPr dirty="0" spc="-90"/>
              <a:t>de</a:t>
            </a:r>
            <a:r>
              <a:rPr dirty="0" spc="-95"/>
              <a:t>nac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129222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Quicksort: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012639" y="2708559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281471" y="4920467"/>
            <a:ext cx="3722370" cy="1122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5">
                <a:latin typeface="Calibri"/>
                <a:cs typeface="Calibri"/>
              </a:rPr>
              <a:t>¿izq</a:t>
            </a:r>
            <a:r>
              <a:rPr dirty="0" sz="1800" spc="-5">
                <a:latin typeface="Calibri"/>
                <a:cs typeface="Calibri"/>
              </a:rPr>
              <a:t> &lt;=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der? No:</a:t>
            </a:r>
            <a:endParaRPr sz="1800">
              <a:latin typeface="Calibri"/>
              <a:cs typeface="Calibri"/>
            </a:endParaRPr>
          </a:p>
          <a:p>
            <a:pPr marL="12700" marR="5080" indent="45720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intercambiar</a:t>
            </a:r>
            <a:r>
              <a:rPr dirty="0" sz="1800" spc="-5">
                <a:latin typeface="Calibri"/>
                <a:cs typeface="Calibri"/>
              </a:rPr>
              <a:t> elem(piv)</a:t>
            </a:r>
            <a:r>
              <a:rPr dirty="0" sz="1800">
                <a:latin typeface="Calibri"/>
                <a:cs typeface="Calibri"/>
              </a:rPr>
              <a:t> y </a:t>
            </a:r>
            <a:r>
              <a:rPr dirty="0" sz="1800" spc="-5">
                <a:latin typeface="Calibri"/>
                <a:cs typeface="Calibri"/>
              </a:rPr>
              <a:t>elem(der)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Procesar </a:t>
            </a:r>
            <a:r>
              <a:rPr dirty="0" sz="1800">
                <a:latin typeface="Calibri"/>
                <a:cs typeface="Calibri"/>
              </a:rPr>
              <a:t>lado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izquierdo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pivote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Procesar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lado</a:t>
            </a:r>
            <a:r>
              <a:rPr dirty="0" sz="1800" spc="-5">
                <a:latin typeface="Calibri"/>
                <a:cs typeface="Calibri"/>
              </a:rPr>
              <a:t> derecho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pivote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713328" y="1978977"/>
            <a:ext cx="3797935" cy="2463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Mientras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izq </a:t>
            </a:r>
            <a:r>
              <a:rPr dirty="0" sz="1600" spc="-5">
                <a:latin typeface="Calibri"/>
                <a:cs typeface="Calibri"/>
              </a:rPr>
              <a:t>&lt;=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der:</a:t>
            </a:r>
            <a:endParaRPr sz="1600">
              <a:latin typeface="Calibri"/>
              <a:cs typeface="Calibri"/>
            </a:endParaRPr>
          </a:p>
          <a:p>
            <a:pPr marL="926465" marR="5080" indent="-4572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Si </a:t>
            </a:r>
            <a:r>
              <a:rPr dirty="0" sz="1600" spc="-10">
                <a:latin typeface="Calibri"/>
                <a:cs typeface="Calibri"/>
              </a:rPr>
              <a:t>elem(izq)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elem(piv)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elem(der):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intercambiar elem(izq) </a:t>
            </a:r>
            <a:r>
              <a:rPr dirty="0" sz="1600">
                <a:latin typeface="Calibri"/>
                <a:cs typeface="Calibri"/>
              </a:rPr>
              <a:t>y </a:t>
            </a:r>
            <a:r>
              <a:rPr dirty="0" sz="1600" spc="-5">
                <a:latin typeface="Calibri"/>
                <a:cs typeface="Calibri"/>
              </a:rPr>
              <a:t>elem(der)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1384300" marR="524510" indent="-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 elem(pivote) &gt;= </a:t>
            </a:r>
            <a:r>
              <a:rPr dirty="0" sz="1600" spc="-10">
                <a:latin typeface="Calibri"/>
                <a:cs typeface="Calibri"/>
              </a:rPr>
              <a:t>elem(izq):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endParaRPr sz="1600">
              <a:latin typeface="Calibri"/>
              <a:cs typeface="Calibri"/>
            </a:endParaRPr>
          </a:p>
          <a:p>
            <a:pPr marL="1384300" marR="474345" indent="-457200">
              <a:lnSpc>
                <a:spcPts val="1920"/>
              </a:lnSpc>
              <a:spcBef>
                <a:spcPts val="60"/>
              </a:spcBef>
            </a:pPr>
            <a:r>
              <a:rPr dirty="0" sz="1600" spc="-5">
                <a:latin typeface="Calibri"/>
                <a:cs typeface="Calibri"/>
              </a:rPr>
              <a:t>si elem(pivote) &lt;= elem(der):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855"/>
              </a:lnSpc>
            </a:pPr>
            <a:r>
              <a:rPr dirty="0" sz="1600" spc="-10">
                <a:latin typeface="Calibri"/>
                <a:cs typeface="Calibri"/>
              </a:rPr>
              <a:t>Intercambiar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elem(pivote)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elem(der)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1012639" y="3477221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9" name="object 9"/>
          <p:cNvSpPr/>
          <p:nvPr/>
        </p:nvSpPr>
        <p:spPr>
          <a:xfrm>
            <a:off x="2247519" y="3429380"/>
            <a:ext cx="1211580" cy="0"/>
          </a:xfrm>
          <a:custGeom>
            <a:avLst/>
            <a:gdLst/>
            <a:ahLst/>
            <a:cxnLst/>
            <a:rect l="l" t="t" r="r" b="b"/>
            <a:pathLst>
              <a:path w="1211579" h="0">
                <a:moveTo>
                  <a:pt x="0" y="0"/>
                </a:moveTo>
                <a:lnTo>
                  <a:pt x="1211554" y="0"/>
                </a:lnTo>
              </a:path>
            </a:pathLst>
          </a:custGeom>
          <a:ln w="57150">
            <a:solidFill>
              <a:srgbClr val="D34817"/>
            </a:solidFill>
          </a:ln>
        </p:spPr>
        <p:txBody>
          <a:bodyPr wrap="square" lIns="0" tIns="0" rIns="0" bIns="0" rtlCol="0"/>
          <a:lstStyle/>
          <a:p/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1012639" y="4282013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5" name="object 1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19</a:t>
            </a:r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1012639" y="5030025"/>
          <a:ext cx="3067050" cy="370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8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2" name="object 12"/>
          <p:cNvSpPr txBox="1"/>
          <p:nvPr/>
        </p:nvSpPr>
        <p:spPr>
          <a:xfrm>
            <a:off x="2867455" y="4722990"/>
            <a:ext cx="6076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pi</a:t>
            </a:r>
            <a:r>
              <a:rPr dirty="0" sz="1800" spc="-20">
                <a:latin typeface="Calibri"/>
                <a:cs typeface="Calibri"/>
              </a:rPr>
              <a:t>v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979469" y="3973410"/>
            <a:ext cx="90106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35000" algn="l"/>
              </a:tabLst>
            </a:pPr>
            <a:r>
              <a:rPr dirty="0" sz="1800">
                <a:latin typeface="Calibri"/>
                <a:cs typeface="Calibri"/>
              </a:rPr>
              <a:t>d</a:t>
            </a:r>
            <a:r>
              <a:rPr dirty="0" sz="1800" spc="-5">
                <a:latin typeface="Calibri"/>
                <a:cs typeface="Calibri"/>
              </a:rPr>
              <a:t>e</a:t>
            </a:r>
            <a:r>
              <a:rPr dirty="0" sz="1800">
                <a:latin typeface="Calibri"/>
                <a:cs typeface="Calibri"/>
              </a:rPr>
              <a:t>r	i</a:t>
            </a:r>
            <a:r>
              <a:rPr dirty="0" sz="1800" spc="-40">
                <a:latin typeface="Calibri"/>
                <a:cs typeface="Calibri"/>
              </a:rPr>
              <a:t>zq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58007" y="3975010"/>
            <a:ext cx="6076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pi</a:t>
            </a:r>
            <a:r>
              <a:rPr dirty="0" sz="1800" spc="-20">
                <a:latin typeface="Calibri"/>
                <a:cs typeface="Calibri"/>
              </a:rPr>
              <a:t>v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643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5"/>
              <a:t>o</a:t>
            </a:r>
            <a:r>
              <a:rPr dirty="0" spc="-150"/>
              <a:t>r</a:t>
            </a:r>
            <a:r>
              <a:rPr dirty="0" spc="-90"/>
              <a:t>de</a:t>
            </a:r>
            <a:r>
              <a:rPr dirty="0" spc="-95"/>
              <a:t>nac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129222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Quicksort: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012639" y="2708559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281928" y="4920467"/>
            <a:ext cx="3472815" cy="848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69900" marR="582295" indent="-4572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Procesar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lado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izquierdo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pivote: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solo </a:t>
            </a:r>
            <a:r>
              <a:rPr dirty="0" sz="1800">
                <a:latin typeface="Calibri"/>
                <a:cs typeface="Calibri"/>
              </a:rPr>
              <a:t>1</a:t>
            </a:r>
            <a:r>
              <a:rPr dirty="0" sz="1800" spc="-5">
                <a:latin typeface="Calibri"/>
                <a:cs typeface="Calibri"/>
              </a:rPr>
              <a:t> elem,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ordenado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Procesar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lado </a:t>
            </a:r>
            <a:r>
              <a:rPr dirty="0" sz="1800" spc="-5">
                <a:latin typeface="Calibri"/>
                <a:cs typeface="Calibri"/>
              </a:rPr>
              <a:t>derecho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pivote: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no </a:t>
            </a:r>
            <a:r>
              <a:rPr dirty="0" sz="1800" spc="-15">
                <a:latin typeface="Calibri"/>
                <a:cs typeface="Calibri"/>
              </a:rPr>
              <a:t>hay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713328" y="1978977"/>
            <a:ext cx="3797935" cy="2463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Mientras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izq </a:t>
            </a:r>
            <a:r>
              <a:rPr dirty="0" sz="1600" spc="-5">
                <a:latin typeface="Calibri"/>
                <a:cs typeface="Calibri"/>
              </a:rPr>
              <a:t>&lt;=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der:</a:t>
            </a:r>
            <a:endParaRPr sz="1600">
              <a:latin typeface="Calibri"/>
              <a:cs typeface="Calibri"/>
            </a:endParaRPr>
          </a:p>
          <a:p>
            <a:pPr marL="926465" marR="5080" indent="-4572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Si </a:t>
            </a:r>
            <a:r>
              <a:rPr dirty="0" sz="1600" spc="-10">
                <a:latin typeface="Calibri"/>
                <a:cs typeface="Calibri"/>
              </a:rPr>
              <a:t>elem(izq)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elem(piv)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elem(der):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intercambiar elem(izq) </a:t>
            </a:r>
            <a:r>
              <a:rPr dirty="0" sz="1600">
                <a:latin typeface="Calibri"/>
                <a:cs typeface="Calibri"/>
              </a:rPr>
              <a:t>y </a:t>
            </a:r>
            <a:r>
              <a:rPr dirty="0" sz="1600" spc="-5">
                <a:latin typeface="Calibri"/>
                <a:cs typeface="Calibri"/>
              </a:rPr>
              <a:t>elem(der)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1384300" marR="524510" indent="-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 elem(pivote) &gt;= </a:t>
            </a:r>
            <a:r>
              <a:rPr dirty="0" sz="1600" spc="-10">
                <a:latin typeface="Calibri"/>
                <a:cs typeface="Calibri"/>
              </a:rPr>
              <a:t>elem(izq):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endParaRPr sz="1600">
              <a:latin typeface="Calibri"/>
              <a:cs typeface="Calibri"/>
            </a:endParaRPr>
          </a:p>
          <a:p>
            <a:pPr marL="1384300" marR="474345" indent="-457200">
              <a:lnSpc>
                <a:spcPts val="1920"/>
              </a:lnSpc>
              <a:spcBef>
                <a:spcPts val="60"/>
              </a:spcBef>
            </a:pPr>
            <a:r>
              <a:rPr dirty="0" sz="1600" spc="-5">
                <a:latin typeface="Calibri"/>
                <a:cs typeface="Calibri"/>
              </a:rPr>
              <a:t>si elem(pivote) &lt;= elem(der):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855"/>
              </a:lnSpc>
            </a:pPr>
            <a:r>
              <a:rPr dirty="0" sz="1600" spc="-10">
                <a:latin typeface="Calibri"/>
                <a:cs typeface="Calibri"/>
              </a:rPr>
              <a:t>Intercambiar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elem(pivote)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elem(der)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1012639" y="3477221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9" name="object 9"/>
          <p:cNvSpPr/>
          <p:nvPr/>
        </p:nvSpPr>
        <p:spPr>
          <a:xfrm>
            <a:off x="2247519" y="3429380"/>
            <a:ext cx="1211580" cy="0"/>
          </a:xfrm>
          <a:custGeom>
            <a:avLst/>
            <a:gdLst/>
            <a:ahLst/>
            <a:cxnLst/>
            <a:rect l="l" t="t" r="r" b="b"/>
            <a:pathLst>
              <a:path w="1211579" h="0">
                <a:moveTo>
                  <a:pt x="0" y="0"/>
                </a:moveTo>
                <a:lnTo>
                  <a:pt x="1211554" y="0"/>
                </a:lnTo>
              </a:path>
            </a:pathLst>
          </a:custGeom>
          <a:ln w="57150">
            <a:solidFill>
              <a:srgbClr val="D34817"/>
            </a:solidFill>
          </a:ln>
        </p:spPr>
        <p:txBody>
          <a:bodyPr wrap="square" lIns="0" tIns="0" rIns="0" bIns="0" rtlCol="0"/>
          <a:lstStyle/>
          <a:p/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1012639" y="4282013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5" name="object 1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20</a:t>
            </a:r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1012639" y="5030025"/>
          <a:ext cx="3067050" cy="370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8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2" name="object 12"/>
          <p:cNvSpPr txBox="1"/>
          <p:nvPr/>
        </p:nvSpPr>
        <p:spPr>
          <a:xfrm>
            <a:off x="2867455" y="4722990"/>
            <a:ext cx="6076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pi</a:t>
            </a:r>
            <a:r>
              <a:rPr dirty="0" sz="1800" spc="-20">
                <a:latin typeface="Calibri"/>
                <a:cs typeface="Calibri"/>
              </a:rPr>
              <a:t>v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979469" y="3973410"/>
            <a:ext cx="90106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35000" algn="l"/>
              </a:tabLst>
            </a:pPr>
            <a:r>
              <a:rPr dirty="0" sz="1800">
                <a:latin typeface="Calibri"/>
                <a:cs typeface="Calibri"/>
              </a:rPr>
              <a:t>d</a:t>
            </a:r>
            <a:r>
              <a:rPr dirty="0" sz="1800" spc="-5">
                <a:latin typeface="Calibri"/>
                <a:cs typeface="Calibri"/>
              </a:rPr>
              <a:t>e</a:t>
            </a:r>
            <a:r>
              <a:rPr dirty="0" sz="1800">
                <a:latin typeface="Calibri"/>
                <a:cs typeface="Calibri"/>
              </a:rPr>
              <a:t>r	i</a:t>
            </a:r>
            <a:r>
              <a:rPr dirty="0" sz="1800" spc="-40">
                <a:latin typeface="Calibri"/>
                <a:cs typeface="Calibri"/>
              </a:rPr>
              <a:t>zq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58007" y="3975010"/>
            <a:ext cx="6076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pi</a:t>
            </a:r>
            <a:r>
              <a:rPr dirty="0" sz="1800" spc="-20">
                <a:latin typeface="Calibri"/>
                <a:cs typeface="Calibri"/>
              </a:rPr>
              <a:t>v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643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5"/>
              <a:t>o</a:t>
            </a:r>
            <a:r>
              <a:rPr dirty="0" spc="-150"/>
              <a:t>r</a:t>
            </a:r>
            <a:r>
              <a:rPr dirty="0" spc="-90"/>
              <a:t>de</a:t>
            </a:r>
            <a:r>
              <a:rPr dirty="0" spc="-95"/>
              <a:t>nac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129222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Quicksort: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012639" y="2708559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8" name="object 8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21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5281928" y="4920467"/>
            <a:ext cx="3053715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69900" marR="5080" indent="-4572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Finalizan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las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llamadas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recursivas: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elementos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ordenados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739135" y="1978977"/>
            <a:ext cx="3797935" cy="2463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Mientras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izq </a:t>
            </a:r>
            <a:r>
              <a:rPr dirty="0" sz="1600" spc="-5">
                <a:latin typeface="Calibri"/>
                <a:cs typeface="Calibri"/>
              </a:rPr>
              <a:t>&lt;=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der:</a:t>
            </a:r>
            <a:endParaRPr sz="1600">
              <a:latin typeface="Calibri"/>
              <a:cs typeface="Calibri"/>
            </a:endParaRPr>
          </a:p>
          <a:p>
            <a:pPr marL="926465" marR="5080" indent="-4572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Si </a:t>
            </a:r>
            <a:r>
              <a:rPr dirty="0" sz="1600" spc="-10">
                <a:latin typeface="Calibri"/>
                <a:cs typeface="Calibri"/>
              </a:rPr>
              <a:t>elem(izq)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elem(piv)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elem(der):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intercambiar elem(izq) </a:t>
            </a:r>
            <a:r>
              <a:rPr dirty="0" sz="1600">
                <a:latin typeface="Calibri"/>
                <a:cs typeface="Calibri"/>
              </a:rPr>
              <a:t>y </a:t>
            </a:r>
            <a:r>
              <a:rPr dirty="0" sz="1600" spc="-5">
                <a:latin typeface="Calibri"/>
                <a:cs typeface="Calibri"/>
              </a:rPr>
              <a:t>elem(der)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1384300" marR="524510" indent="-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 elem(pivote) &gt;= </a:t>
            </a:r>
            <a:r>
              <a:rPr dirty="0" sz="1600" spc="-10">
                <a:latin typeface="Calibri"/>
                <a:cs typeface="Calibri"/>
              </a:rPr>
              <a:t>elem(izq):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izq++</a:t>
            </a:r>
            <a:endParaRPr sz="1600">
              <a:latin typeface="Calibri"/>
              <a:cs typeface="Calibri"/>
            </a:endParaRPr>
          </a:p>
          <a:p>
            <a:pPr marL="1384300" marR="474345" indent="-457200">
              <a:lnSpc>
                <a:spcPts val="1920"/>
              </a:lnSpc>
              <a:spcBef>
                <a:spcPts val="60"/>
              </a:spcBef>
            </a:pPr>
            <a:r>
              <a:rPr dirty="0" sz="1600" spc="-5">
                <a:latin typeface="Calibri"/>
                <a:cs typeface="Calibri"/>
              </a:rPr>
              <a:t>si elem(pivote) &lt;= elem(der):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855"/>
              </a:lnSpc>
            </a:pPr>
            <a:r>
              <a:rPr dirty="0" sz="1600" spc="-10">
                <a:latin typeface="Calibri"/>
                <a:cs typeface="Calibri"/>
              </a:rPr>
              <a:t>Intercambiar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elem(pivote)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elem(der)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643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5"/>
              <a:t>o</a:t>
            </a:r>
            <a:r>
              <a:rPr dirty="0" spc="-150"/>
              <a:t>r</a:t>
            </a:r>
            <a:r>
              <a:rPr dirty="0" spc="-90"/>
              <a:t>de</a:t>
            </a:r>
            <a:r>
              <a:rPr dirty="0" spc="-95"/>
              <a:t>nac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129222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Quicksort: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2617470" y="1885188"/>
            <a:ext cx="6173470" cy="4278630"/>
          </a:xfrm>
          <a:custGeom>
            <a:avLst/>
            <a:gdLst/>
            <a:ahLst/>
            <a:cxnLst/>
            <a:rect l="l" t="t" r="r" b="b"/>
            <a:pathLst>
              <a:path w="6173470" h="4278630">
                <a:moveTo>
                  <a:pt x="6172961" y="0"/>
                </a:moveTo>
                <a:lnTo>
                  <a:pt x="0" y="0"/>
                </a:lnTo>
                <a:lnTo>
                  <a:pt x="0" y="4278630"/>
                </a:lnTo>
                <a:lnTo>
                  <a:pt x="6172961" y="4278630"/>
                </a:lnTo>
                <a:lnTo>
                  <a:pt x="6172961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696317" y="1905554"/>
            <a:ext cx="5952490" cy="14890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69900" marR="1594485" indent="-457834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void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quicksort(int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elem[],</a:t>
            </a:r>
            <a:r>
              <a:rPr dirty="0" sz="1600" spc="-10">
                <a:latin typeface="Calibri"/>
                <a:cs typeface="Calibri"/>
              </a:rPr>
              <a:t> int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izquierda,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derecha)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if</a:t>
            </a:r>
            <a:r>
              <a:rPr dirty="0" sz="1600" spc="-10">
                <a:latin typeface="Calibri"/>
                <a:cs typeface="Calibri"/>
              </a:rPr>
              <a:t> (izquierda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&gt;=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derecha) </a:t>
            </a:r>
            <a:r>
              <a:rPr dirty="0" sz="1600" spc="-10">
                <a:latin typeface="Calibri"/>
                <a:cs typeface="Calibri"/>
              </a:rPr>
              <a:t>return;</a:t>
            </a:r>
            <a:endParaRPr sz="1600">
              <a:latin typeface="Calibri"/>
              <a:cs typeface="Calibri"/>
            </a:endParaRPr>
          </a:p>
          <a:p>
            <a:pPr marL="469900" marR="582930">
              <a:lnSpc>
                <a:spcPts val="1920"/>
              </a:lnSpc>
              <a:spcBef>
                <a:spcPts val="65"/>
              </a:spcBef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pivote</a:t>
            </a:r>
            <a:r>
              <a:rPr dirty="0" sz="1600">
                <a:latin typeface="Calibri"/>
                <a:cs typeface="Calibri"/>
              </a:rPr>
              <a:t> = </a:t>
            </a:r>
            <a:r>
              <a:rPr dirty="0" sz="1600" spc="-10">
                <a:latin typeface="Calibri"/>
                <a:cs typeface="Calibri"/>
              </a:rPr>
              <a:t>izquierda,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izq</a:t>
            </a:r>
            <a:r>
              <a:rPr dirty="0" sz="1600">
                <a:latin typeface="Calibri"/>
                <a:cs typeface="Calibri"/>
              </a:rPr>
              <a:t> = </a:t>
            </a:r>
            <a:r>
              <a:rPr dirty="0" sz="1600" spc="-10">
                <a:latin typeface="Calibri"/>
                <a:cs typeface="Calibri"/>
              </a:rPr>
              <a:t>izquierda+1,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5">
                <a:latin typeface="Calibri"/>
                <a:cs typeface="Calibri"/>
              </a:rPr>
              <a:t>derecha, aux;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while </a:t>
            </a:r>
            <a:r>
              <a:rPr dirty="0" sz="1600" spc="-15">
                <a:latin typeface="Calibri"/>
                <a:cs typeface="Calibri"/>
              </a:rPr>
              <a:t>(izq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&lt;=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der){</a:t>
            </a:r>
            <a:endParaRPr sz="1600">
              <a:latin typeface="Calibri"/>
              <a:cs typeface="Calibri"/>
            </a:endParaRPr>
          </a:p>
          <a:p>
            <a:pPr marL="1383665" marR="5080" indent="-457200">
              <a:lnSpc>
                <a:spcPts val="1920"/>
              </a:lnSpc>
            </a:pPr>
            <a:r>
              <a:rPr dirty="0" sz="1600" spc="-5">
                <a:latin typeface="Calibri"/>
                <a:cs typeface="Calibri"/>
              </a:rPr>
              <a:t>if </a:t>
            </a:r>
            <a:r>
              <a:rPr dirty="0" sz="1600" spc="-10">
                <a:latin typeface="Calibri"/>
                <a:cs typeface="Calibri"/>
              </a:rPr>
              <a:t>(elem[izq]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elem[pivote] &amp;&amp; elem[pivote] </a:t>
            </a:r>
            <a:r>
              <a:rPr dirty="0" sz="1600">
                <a:latin typeface="Calibri"/>
                <a:cs typeface="Calibri"/>
              </a:rPr>
              <a:t>&gt; </a:t>
            </a:r>
            <a:r>
              <a:rPr dirty="0" sz="1600" spc="-5">
                <a:latin typeface="Calibri"/>
                <a:cs typeface="Calibri"/>
              </a:rPr>
              <a:t>elem[der])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aux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elem[izq];</a:t>
            </a:r>
            <a:r>
              <a:rPr dirty="0" sz="1600" spc="19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elem[izq]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elem[der];elem[der]</a:t>
            </a:r>
            <a:r>
              <a:rPr dirty="0" sz="1600">
                <a:latin typeface="Calibri"/>
                <a:cs typeface="Calibri"/>
              </a:rPr>
              <a:t> =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aux;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3" name="object 1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22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3610030" y="3368592"/>
            <a:ext cx="3427729" cy="12452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69900">
              <a:lnSpc>
                <a:spcPct val="100000"/>
              </a:lnSpc>
              <a:spcBef>
                <a:spcPts val="100"/>
              </a:spcBef>
              <a:tabLst>
                <a:tab pos="1841500" algn="l"/>
              </a:tabLst>
            </a:pPr>
            <a:r>
              <a:rPr dirty="0" sz="1600" spc="-10">
                <a:latin typeface="Calibri"/>
                <a:cs typeface="Calibri"/>
              </a:rPr>
              <a:t>izq++;	</a:t>
            </a:r>
            <a:r>
              <a:rPr dirty="0" sz="1600" spc="-5">
                <a:latin typeface="Calibri"/>
                <a:cs typeface="Calibri"/>
              </a:rPr>
              <a:t>der--;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else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469900" marR="508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if (elem[pivote] </a:t>
            </a:r>
            <a:r>
              <a:rPr dirty="0" sz="1600">
                <a:latin typeface="Calibri"/>
                <a:cs typeface="Calibri"/>
              </a:rPr>
              <a:t>&gt;= </a:t>
            </a:r>
            <a:r>
              <a:rPr dirty="0" sz="1600" spc="-10">
                <a:latin typeface="Calibri"/>
                <a:cs typeface="Calibri"/>
              </a:rPr>
              <a:t>elem[izq]) izq++;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if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(elem[pivote]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&lt;= </a:t>
            </a:r>
            <a:r>
              <a:rPr dirty="0" sz="1600" spc="-5">
                <a:latin typeface="Calibri"/>
                <a:cs typeface="Calibri"/>
              </a:rPr>
              <a:t>elem[der])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der--;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981513" y="4831427"/>
            <a:ext cx="214185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latin typeface="Calibri"/>
                <a:cs typeface="Calibri"/>
              </a:rPr>
              <a:t>elem[pivote]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elem[der];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267319" y="4831427"/>
            <a:ext cx="138112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latin typeface="Calibri"/>
                <a:cs typeface="Calibri"/>
              </a:rPr>
              <a:t>elem[der]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aux;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152461" y="4587688"/>
            <a:ext cx="1617980" cy="7575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aux</a:t>
            </a:r>
            <a:r>
              <a:rPr dirty="0" sz="1600" spc="-5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elem[pivote];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pivote</a:t>
            </a:r>
            <a:r>
              <a:rPr dirty="0" sz="1600">
                <a:latin typeface="Calibri"/>
                <a:cs typeface="Calibri"/>
              </a:rPr>
              <a:t> 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der;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695504" y="5319106"/>
            <a:ext cx="3465195" cy="7575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69265" marR="508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latin typeface="Calibri"/>
                <a:cs typeface="Calibri"/>
              </a:rPr>
              <a:t>quicksort(elem, </a:t>
            </a:r>
            <a:r>
              <a:rPr dirty="0" sz="1600" spc="-10">
                <a:latin typeface="Calibri"/>
                <a:cs typeface="Calibri"/>
              </a:rPr>
              <a:t>izquierda, pivote-1);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quicksort(elem,</a:t>
            </a:r>
            <a:r>
              <a:rPr dirty="0" sz="1600" spc="-10">
                <a:latin typeface="Calibri"/>
                <a:cs typeface="Calibri"/>
              </a:rPr>
              <a:t> pivote+1, </a:t>
            </a:r>
            <a:r>
              <a:rPr dirty="0" sz="1600" spc="-5">
                <a:latin typeface="Calibri"/>
                <a:cs typeface="Calibri"/>
              </a:rPr>
              <a:t>derecha);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45413" y="2874390"/>
            <a:ext cx="6894195" cy="2181860"/>
          </a:xfrm>
          <a:prstGeom prst="rect">
            <a:avLst/>
          </a:prstGeom>
        </p:spPr>
        <p:txBody>
          <a:bodyPr wrap="square" lIns="0" tIns="124460" rIns="0" bIns="0" rtlCol="0" vert="horz">
            <a:spAutoFit/>
          </a:bodyPr>
          <a:lstStyle/>
          <a:p>
            <a:pPr marL="2097405" marR="5080" indent="-2085339">
              <a:lnSpc>
                <a:spcPts val="4900"/>
              </a:lnSpc>
              <a:spcBef>
                <a:spcPts val="980"/>
              </a:spcBef>
            </a:pP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P</a:t>
            </a:r>
            <a:r>
              <a:rPr dirty="0" sz="4800" spc="-170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og</a:t>
            </a:r>
            <a:r>
              <a:rPr dirty="0" sz="4800" spc="-185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spc="-125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ac</a:t>
            </a:r>
            <a:r>
              <a:rPr dirty="0" sz="4800" spc="-7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ó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n</a:t>
            </a:r>
            <a:r>
              <a:rPr dirty="0" sz="4800" spc="-190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8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6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t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100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de  </a:t>
            </a:r>
            <a:r>
              <a:rPr dirty="0" sz="4800" spc="-120" b="0">
                <a:solidFill>
                  <a:srgbClr val="990000"/>
                </a:solidFill>
                <a:latin typeface="Calibri Light"/>
                <a:cs typeface="Calibri Light"/>
              </a:rPr>
              <a:t>Navegación</a:t>
            </a:r>
            <a:endParaRPr sz="4800">
              <a:latin typeface="Calibri Light"/>
              <a:cs typeface="Calibri Light"/>
            </a:endParaRPr>
          </a:p>
          <a:p>
            <a:pPr marL="1569085">
              <a:lnSpc>
                <a:spcPct val="100000"/>
              </a:lnSpc>
              <a:spcBef>
                <a:spcPts val="1255"/>
              </a:spcBef>
            </a:pPr>
            <a:r>
              <a:rPr dirty="0" sz="4200" spc="95" b="0">
                <a:solidFill>
                  <a:srgbClr val="696464"/>
                </a:solidFill>
                <a:latin typeface="Calibri Light"/>
                <a:cs typeface="Calibri Light"/>
              </a:rPr>
              <a:t>0.</a:t>
            </a:r>
            <a:r>
              <a:rPr dirty="0" sz="4200" spc="36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4200" spc="155" b="0">
                <a:solidFill>
                  <a:srgbClr val="696464"/>
                </a:solidFill>
                <a:latin typeface="Calibri Light"/>
                <a:cs typeface="Calibri Light"/>
              </a:rPr>
              <a:t>Sistema</a:t>
            </a:r>
            <a:r>
              <a:rPr dirty="0" sz="4200" spc="37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4200" spc="195" b="0">
                <a:solidFill>
                  <a:srgbClr val="696464"/>
                </a:solidFill>
                <a:latin typeface="Calibri Light"/>
                <a:cs typeface="Calibri Light"/>
              </a:rPr>
              <a:t>UNIX</a:t>
            </a:r>
            <a:endParaRPr sz="4200">
              <a:latin typeface="Calibri Light"/>
              <a:cs typeface="Calibri Light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7879" y="103289"/>
            <a:ext cx="1671376" cy="929603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158229" y="1012639"/>
            <a:ext cx="3771909" cy="1216239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0" y="6428232"/>
            <a:ext cx="1223009" cy="429767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383663" y="5616990"/>
            <a:ext cx="7370445" cy="12287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098165">
              <a:lnSpc>
                <a:spcPct val="100000"/>
              </a:lnSpc>
              <a:spcBef>
                <a:spcPts val="100"/>
              </a:spcBef>
            </a:pPr>
            <a:r>
              <a:rPr dirty="0" sz="1600" spc="-45" b="0">
                <a:solidFill>
                  <a:srgbClr val="696464"/>
                </a:solidFill>
                <a:latin typeface="Bahnschrift Light"/>
                <a:cs typeface="Bahnschrift Light"/>
              </a:rPr>
              <a:t>J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00" b="0">
                <a:solidFill>
                  <a:srgbClr val="696464"/>
                </a:solidFill>
                <a:latin typeface="Bahnschrift Light"/>
                <a:cs typeface="Bahnschrift Light"/>
              </a:rPr>
              <a:t>S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É</a:t>
            </a:r>
            <a:r>
              <a:rPr dirty="0" sz="1600" spc="-6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M</a:t>
            </a:r>
            <a:r>
              <a:rPr dirty="0" sz="1600" spc="55" b="0">
                <a:solidFill>
                  <a:srgbClr val="696464"/>
                </a:solidFill>
                <a:latin typeface="Bahnschrift Light"/>
                <a:cs typeface="Bahnschrift Light"/>
              </a:rPr>
              <a:t>I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L</a:t>
            </a:r>
            <a:r>
              <a:rPr dirty="0" sz="1600" spc="-2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25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215" b="0">
                <a:solidFill>
                  <a:srgbClr val="696464"/>
                </a:solidFill>
                <a:latin typeface="Bahnschrift Light"/>
                <a:cs typeface="Bahnschrift Light"/>
              </a:rPr>
              <a:t>H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35" b="0">
                <a:solidFill>
                  <a:srgbClr val="696464"/>
                </a:solidFill>
                <a:latin typeface="Bahnschrift Light"/>
                <a:cs typeface="Bahnschrift Light"/>
              </a:rPr>
              <a:t>Á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D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EZ</a:t>
            </a:r>
            <a:endParaRPr sz="1600">
              <a:latin typeface="Bahnschrift Light"/>
              <a:cs typeface="Bahnschrift Light"/>
            </a:endParaRPr>
          </a:p>
          <a:p>
            <a:pPr marL="3098165">
              <a:lnSpc>
                <a:spcPct val="100000"/>
              </a:lnSpc>
              <a:spcBef>
                <a:spcPts val="1225"/>
              </a:spcBef>
            </a:pP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000" spc="-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spc="130" b="0">
                <a:solidFill>
                  <a:srgbClr val="696464"/>
                </a:solidFill>
                <a:latin typeface="Calibri Light"/>
                <a:cs typeface="Calibri Light"/>
              </a:rPr>
              <a:t>MAI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L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:</a:t>
            </a:r>
            <a:r>
              <a:rPr dirty="0" sz="1000" spc="18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J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M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I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1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L.G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@U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RJ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C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.E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endParaRPr sz="10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</a:pPr>
            <a:endParaRPr sz="1000">
              <a:latin typeface="Calibri Light"/>
              <a:cs typeface="Calibri Light"/>
            </a:endParaRPr>
          </a:p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©2023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Autor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José Miguel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Guerrero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Hernández</a:t>
            </a:r>
            <a:endParaRPr sz="9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Algunos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derechos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reservados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Este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documento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distribuye</a:t>
            </a:r>
            <a:r>
              <a:rPr dirty="0" sz="900" spc="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bajo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licencia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“Atribución-CompartirIgual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4.0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Internacional”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Creative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Commons,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disponible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en 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https://creativecommons.org/licenses/by-sa/4.0/deed.es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5337175" cy="203962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Algoritmos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ordenación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Algoritmos 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3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búsqueda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23</a:t>
            </a:r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3150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0"/>
              <a:t>bú</a:t>
            </a:r>
            <a:r>
              <a:rPr dirty="0" spc="-75"/>
              <a:t>s</a:t>
            </a:r>
            <a:r>
              <a:rPr dirty="0" spc="-95"/>
              <a:t>qu</a:t>
            </a:r>
            <a:r>
              <a:rPr dirty="0" spc="-100"/>
              <a:t>e</a:t>
            </a:r>
            <a:r>
              <a:rPr dirty="0" spc="-95"/>
              <a:t>d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469505" cy="150368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5580" marR="6985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Permiten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buscar elementos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dentro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una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bien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array</a:t>
            </a:r>
            <a:endParaRPr sz="2000">
              <a:latin typeface="Calibri"/>
              <a:cs typeface="Calibri"/>
            </a:endParaRPr>
          </a:p>
          <a:p>
            <a:pPr algn="just" marL="195580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Dan solución al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problema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existe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 no un elemento determinado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conjunto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finito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elementos,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decir,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cuestión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pertenece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dicho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conjunto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488196" y="3356270"/>
            <a:ext cx="299085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22275" algn="l"/>
                <a:tab pos="1788795" algn="l"/>
                <a:tab pos="2660015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z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ó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1426" y="3356270"/>
            <a:ext cx="4492625" cy="155003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172085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1269365" algn="l"/>
                <a:tab pos="1812925" algn="l"/>
                <a:tab pos="2807335" algn="l"/>
                <a:tab pos="324485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emá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ap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ace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os 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conjunto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Según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tipo,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pueden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agruparse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en:</a:t>
            </a:r>
            <a:endParaRPr sz="20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Algoritmos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búsqueda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secuencial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Algoritmos 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búsqueda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binaria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dicotómica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24</a:t>
            </a:r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3150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0"/>
              <a:t>bú</a:t>
            </a:r>
            <a:r>
              <a:rPr dirty="0" spc="-75"/>
              <a:t>s</a:t>
            </a:r>
            <a:r>
              <a:rPr dirty="0" spc="-95"/>
              <a:t>qu</a:t>
            </a:r>
            <a:r>
              <a:rPr dirty="0" spc="-100"/>
              <a:t>e</a:t>
            </a:r>
            <a:r>
              <a:rPr dirty="0" spc="-95"/>
              <a:t>d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468870" cy="436816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Búsqueda secuencial: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están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ordenados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no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pueden ser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ordenados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previamente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ello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recorre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todos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secuencial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hasta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final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3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Búsqueda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binaria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dicotómica: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parte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están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previamente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ordenados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Reduce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tiempo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búsqueda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exponencialmente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Algoritmo:</a:t>
            </a:r>
            <a:endParaRPr sz="1600">
              <a:latin typeface="Calibri"/>
              <a:cs typeface="Calibri"/>
            </a:endParaRPr>
          </a:p>
          <a:p>
            <a:pPr lvl="2" marL="1070610" indent="-34353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AutoNum type="arabicPeriod"/>
              <a:tabLst>
                <a:tab pos="1070610" algn="l"/>
                <a:tab pos="1071245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compara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elemento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central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deseado</a:t>
            </a:r>
            <a:endParaRPr sz="1600">
              <a:latin typeface="Calibri"/>
              <a:cs typeface="Calibri"/>
            </a:endParaRPr>
          </a:p>
          <a:p>
            <a:pPr lvl="2" marL="1070610" indent="-34353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AutoNum type="arabicPeriod"/>
              <a:tabLst>
                <a:tab pos="1070610" algn="l"/>
                <a:tab pos="1071245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 el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elemento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buscar,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sino:</a:t>
            </a:r>
            <a:endParaRPr sz="1600">
              <a:latin typeface="Calibri"/>
              <a:cs typeface="Calibri"/>
            </a:endParaRPr>
          </a:p>
          <a:p>
            <a:pPr lvl="3" marL="1511300" marR="5080" indent="-22860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1511300" algn="l"/>
                <a:tab pos="1511935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menor</a:t>
            </a:r>
            <a:r>
              <a:rPr dirty="0" sz="16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central,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toma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r>
              <a:rPr dirty="0" sz="16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va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inicio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hasta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anterior</a:t>
            </a:r>
            <a:endParaRPr sz="1600">
              <a:latin typeface="Calibri"/>
              <a:cs typeface="Calibri"/>
            </a:endParaRPr>
          </a:p>
          <a:p>
            <a:pPr lvl="3" marL="1511300" marR="5715" indent="-22860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1511300" algn="l"/>
                <a:tab pos="1511935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mayor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central,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toma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va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desde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siguiente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hasta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final</a:t>
            </a:r>
            <a:endParaRPr sz="1600">
              <a:latin typeface="Calibri"/>
              <a:cs typeface="Calibri"/>
            </a:endParaRPr>
          </a:p>
          <a:p>
            <a:pPr lvl="2" marL="1071245" marR="6350" indent="-343535">
              <a:lnSpc>
                <a:spcPts val="1730"/>
              </a:lnSpc>
              <a:spcBef>
                <a:spcPts val="600"/>
              </a:spcBef>
              <a:buClr>
                <a:srgbClr val="D34817"/>
              </a:buClr>
              <a:buAutoNum type="arabicPeriod"/>
              <a:tabLst>
                <a:tab pos="1070610" algn="l"/>
                <a:tab pos="1071245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repite</a:t>
            </a:r>
            <a:r>
              <a:rPr dirty="0" sz="1600" spc="1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paso</a:t>
            </a:r>
            <a:r>
              <a:rPr dirty="0" sz="16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1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hasta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encuentra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queda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intervalo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divisible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25</a:t>
            </a: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8080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3150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0"/>
              <a:t>bú</a:t>
            </a:r>
            <a:r>
              <a:rPr dirty="0" spc="-75"/>
              <a:t>s</a:t>
            </a:r>
            <a:r>
              <a:rPr dirty="0" spc="-95"/>
              <a:t>qu</a:t>
            </a:r>
            <a:r>
              <a:rPr dirty="0" spc="-100"/>
              <a:t>e</a:t>
            </a:r>
            <a:r>
              <a:rPr dirty="0" spc="-95"/>
              <a:t>d</a:t>
            </a:r>
            <a:r>
              <a:rPr dirty="0"/>
              <a:t>a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011426" y="1832270"/>
            <a:ext cx="345440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Búsqueda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binaria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dicotómica: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1003260" y="2463786"/>
          <a:ext cx="3067050" cy="370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8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26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4541587" y="2509146"/>
            <a:ext cx="4477385" cy="22205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15113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latin typeface="Calibri"/>
                <a:cs typeface="Calibri"/>
              </a:rPr>
              <a:t>Si</a:t>
            </a:r>
            <a:r>
              <a:rPr dirty="0" sz="1600" spc="-10">
                <a:latin typeface="Calibri"/>
                <a:cs typeface="Calibri"/>
              </a:rPr>
              <a:t> valor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10">
                <a:latin typeface="Calibri"/>
                <a:cs typeface="Calibri"/>
              </a:rPr>
              <a:t>elem(central):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encontrado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ts val="1920"/>
              </a:lnSpc>
            </a:pPr>
            <a:r>
              <a:rPr dirty="0" sz="1600" spc="-5">
                <a:latin typeface="Calibri"/>
                <a:cs typeface="Calibri"/>
              </a:rPr>
              <a:t>si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num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&gt;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1:</a:t>
            </a:r>
            <a:endParaRPr sz="1600">
              <a:latin typeface="Calibri"/>
              <a:cs typeface="Calibri"/>
            </a:endParaRPr>
          </a:p>
          <a:p>
            <a:pPr marL="9264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valor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&gt;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elem(central)</a:t>
            </a:r>
            <a:endParaRPr sz="1600">
              <a:latin typeface="Calibri"/>
              <a:cs typeface="Calibri"/>
            </a:endParaRPr>
          </a:p>
          <a:p>
            <a:pPr marL="925830" marR="44450" indent="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analizar </a:t>
            </a:r>
            <a:r>
              <a:rPr dirty="0" sz="1600" spc="-10">
                <a:latin typeface="Calibri"/>
                <a:cs typeface="Calibri"/>
              </a:rPr>
              <a:t>elem(central+1) </a:t>
            </a:r>
            <a:r>
              <a:rPr dirty="0" sz="1600">
                <a:latin typeface="Calibri"/>
                <a:cs typeface="Calibri"/>
              </a:rPr>
              <a:t>- </a:t>
            </a:r>
            <a:r>
              <a:rPr dirty="0" sz="1600" spc="-5">
                <a:latin typeface="Calibri"/>
                <a:cs typeface="Calibri"/>
              </a:rPr>
              <a:t>elem(final)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si</a:t>
            </a:r>
            <a:r>
              <a:rPr dirty="0" sz="1600" spc="-10">
                <a:latin typeface="Calibri"/>
                <a:cs typeface="Calibri"/>
              </a:rPr>
              <a:t> valor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&lt; </a:t>
            </a:r>
            <a:r>
              <a:rPr dirty="0" sz="1600" spc="-10">
                <a:latin typeface="Calibri"/>
                <a:cs typeface="Calibri"/>
              </a:rPr>
              <a:t>elem(central)</a:t>
            </a:r>
            <a:endParaRPr sz="1600">
              <a:latin typeface="Calibri"/>
              <a:cs typeface="Calibri"/>
            </a:endParaRPr>
          </a:p>
          <a:p>
            <a:pPr marL="138303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analizar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elem(inicio)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- </a:t>
            </a:r>
            <a:r>
              <a:rPr dirty="0" sz="1600" spc="-10">
                <a:latin typeface="Calibri"/>
                <a:cs typeface="Calibri"/>
              </a:rPr>
              <a:t>elem(central-1)</a:t>
            </a:r>
            <a:endParaRPr sz="1600">
              <a:latin typeface="Calibri"/>
              <a:cs typeface="Calibri"/>
            </a:endParaRPr>
          </a:p>
          <a:p>
            <a:pPr marL="46863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92583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no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20">
                <a:latin typeface="Calibri"/>
                <a:cs typeface="Calibri"/>
              </a:rPr>
              <a:t>existe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239870" y="4294748"/>
            <a:ext cx="3216910" cy="1397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18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Buscar</a:t>
            </a:r>
            <a:r>
              <a:rPr dirty="0" u="sng" sz="1800" spc="-5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67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¿67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==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27?: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no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num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elem </a:t>
            </a:r>
            <a:r>
              <a:rPr dirty="0" sz="1800">
                <a:latin typeface="Calibri"/>
                <a:cs typeface="Calibri"/>
              </a:rPr>
              <a:t>&gt;</a:t>
            </a:r>
            <a:r>
              <a:rPr dirty="0" sz="1800" spc="-5">
                <a:latin typeface="Calibri"/>
                <a:cs typeface="Calibri"/>
              </a:rPr>
              <a:t> 1: </a:t>
            </a:r>
            <a:r>
              <a:rPr dirty="0" sz="1800">
                <a:latin typeface="Calibri"/>
                <a:cs typeface="Calibri"/>
              </a:rPr>
              <a:t>Si</a:t>
            </a:r>
            <a:endParaRPr sz="1800">
              <a:latin typeface="Calibri"/>
              <a:cs typeface="Calibri"/>
            </a:endParaRPr>
          </a:p>
          <a:p>
            <a:pPr marL="927100" marR="5080" indent="-4572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¿67</a:t>
            </a:r>
            <a:r>
              <a:rPr dirty="0" sz="1800">
                <a:latin typeface="Calibri"/>
                <a:cs typeface="Calibri"/>
              </a:rPr>
              <a:t> &gt; </a:t>
            </a:r>
            <a:r>
              <a:rPr dirty="0" sz="1800" spc="-5">
                <a:latin typeface="Calibri"/>
                <a:cs typeface="Calibri"/>
              </a:rPr>
              <a:t>elem(central)?: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si 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analizar</a:t>
            </a:r>
            <a:r>
              <a:rPr dirty="0" sz="1800" spc="-7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elem(3)-elem(4)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8080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3150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0"/>
              <a:t>bú</a:t>
            </a:r>
            <a:r>
              <a:rPr dirty="0" spc="-75"/>
              <a:t>s</a:t>
            </a:r>
            <a:r>
              <a:rPr dirty="0" spc="-95"/>
              <a:t>qu</a:t>
            </a:r>
            <a:r>
              <a:rPr dirty="0" spc="-100"/>
              <a:t>e</a:t>
            </a:r>
            <a:r>
              <a:rPr dirty="0" spc="-95"/>
              <a:t>d</a:t>
            </a:r>
            <a:r>
              <a:rPr dirty="0"/>
              <a:t>a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011426" y="1832270"/>
            <a:ext cx="345440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Búsqueda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binaria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dicotómica: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1003260" y="2463784"/>
          <a:ext cx="3067050" cy="370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8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27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239870" y="4294748"/>
            <a:ext cx="3216910" cy="1397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18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Buscar</a:t>
            </a:r>
            <a:r>
              <a:rPr dirty="0" u="sng" sz="1800" spc="-5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67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¿67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==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35?: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no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num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elem </a:t>
            </a:r>
            <a:r>
              <a:rPr dirty="0" sz="1800">
                <a:latin typeface="Calibri"/>
                <a:cs typeface="Calibri"/>
              </a:rPr>
              <a:t>&gt;</a:t>
            </a:r>
            <a:r>
              <a:rPr dirty="0" sz="1800" spc="-5">
                <a:latin typeface="Calibri"/>
                <a:cs typeface="Calibri"/>
              </a:rPr>
              <a:t> 1: </a:t>
            </a:r>
            <a:r>
              <a:rPr dirty="0" sz="1800">
                <a:latin typeface="Calibri"/>
                <a:cs typeface="Calibri"/>
              </a:rPr>
              <a:t>Si</a:t>
            </a:r>
            <a:endParaRPr sz="1800">
              <a:latin typeface="Calibri"/>
              <a:cs typeface="Calibri"/>
            </a:endParaRPr>
          </a:p>
          <a:p>
            <a:pPr marL="927100" marR="5080" indent="-4572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¿67</a:t>
            </a:r>
            <a:r>
              <a:rPr dirty="0" sz="1800">
                <a:latin typeface="Calibri"/>
                <a:cs typeface="Calibri"/>
              </a:rPr>
              <a:t> &gt; </a:t>
            </a:r>
            <a:r>
              <a:rPr dirty="0" sz="1800" spc="-5">
                <a:latin typeface="Calibri"/>
                <a:cs typeface="Calibri"/>
              </a:rPr>
              <a:t>elem(central)?: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si 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analizar</a:t>
            </a:r>
            <a:r>
              <a:rPr dirty="0" sz="1800" spc="-7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elem(4)-elem(4)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541587" y="2509146"/>
            <a:ext cx="4477385" cy="22205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15113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latin typeface="Calibri"/>
                <a:cs typeface="Calibri"/>
              </a:rPr>
              <a:t>Si</a:t>
            </a:r>
            <a:r>
              <a:rPr dirty="0" sz="1600" spc="-10">
                <a:latin typeface="Calibri"/>
                <a:cs typeface="Calibri"/>
              </a:rPr>
              <a:t> valor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10">
                <a:latin typeface="Calibri"/>
                <a:cs typeface="Calibri"/>
              </a:rPr>
              <a:t>elem(central):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encontrado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ts val="1920"/>
              </a:lnSpc>
            </a:pPr>
            <a:r>
              <a:rPr dirty="0" sz="1600" spc="-5">
                <a:latin typeface="Calibri"/>
                <a:cs typeface="Calibri"/>
              </a:rPr>
              <a:t>si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num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&gt;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1:</a:t>
            </a:r>
            <a:endParaRPr sz="1600">
              <a:latin typeface="Calibri"/>
              <a:cs typeface="Calibri"/>
            </a:endParaRPr>
          </a:p>
          <a:p>
            <a:pPr marL="9264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valor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&gt;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elem(central)</a:t>
            </a:r>
            <a:endParaRPr sz="1600">
              <a:latin typeface="Calibri"/>
              <a:cs typeface="Calibri"/>
            </a:endParaRPr>
          </a:p>
          <a:p>
            <a:pPr marL="925830" marR="44450" indent="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analizar </a:t>
            </a:r>
            <a:r>
              <a:rPr dirty="0" sz="1600" spc="-10">
                <a:latin typeface="Calibri"/>
                <a:cs typeface="Calibri"/>
              </a:rPr>
              <a:t>elem(central+1) </a:t>
            </a:r>
            <a:r>
              <a:rPr dirty="0" sz="1600">
                <a:latin typeface="Calibri"/>
                <a:cs typeface="Calibri"/>
              </a:rPr>
              <a:t>- </a:t>
            </a:r>
            <a:r>
              <a:rPr dirty="0" sz="1600" spc="-5">
                <a:latin typeface="Calibri"/>
                <a:cs typeface="Calibri"/>
              </a:rPr>
              <a:t>elem(final)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si</a:t>
            </a:r>
            <a:r>
              <a:rPr dirty="0" sz="1600" spc="-10">
                <a:latin typeface="Calibri"/>
                <a:cs typeface="Calibri"/>
              </a:rPr>
              <a:t> valor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&lt; </a:t>
            </a:r>
            <a:r>
              <a:rPr dirty="0" sz="1600" spc="-10">
                <a:latin typeface="Calibri"/>
                <a:cs typeface="Calibri"/>
              </a:rPr>
              <a:t>elem(central)</a:t>
            </a:r>
            <a:endParaRPr sz="1600">
              <a:latin typeface="Calibri"/>
              <a:cs typeface="Calibri"/>
            </a:endParaRPr>
          </a:p>
          <a:p>
            <a:pPr marL="138303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analizar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elem(inicio)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- </a:t>
            </a:r>
            <a:r>
              <a:rPr dirty="0" sz="1600" spc="-10">
                <a:latin typeface="Calibri"/>
                <a:cs typeface="Calibri"/>
              </a:rPr>
              <a:t>elem(central-1)</a:t>
            </a:r>
            <a:endParaRPr sz="1600">
              <a:latin typeface="Calibri"/>
              <a:cs typeface="Calibri"/>
            </a:endParaRPr>
          </a:p>
          <a:p>
            <a:pPr marL="46863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92583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no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20">
                <a:latin typeface="Calibri"/>
                <a:cs typeface="Calibri"/>
              </a:rPr>
              <a:t>existe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8080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3150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0"/>
              <a:t>bú</a:t>
            </a:r>
            <a:r>
              <a:rPr dirty="0" spc="-75"/>
              <a:t>s</a:t>
            </a:r>
            <a:r>
              <a:rPr dirty="0" spc="-95"/>
              <a:t>qu</a:t>
            </a:r>
            <a:r>
              <a:rPr dirty="0" spc="-100"/>
              <a:t>e</a:t>
            </a:r>
            <a:r>
              <a:rPr dirty="0" spc="-95"/>
              <a:t>d</a:t>
            </a:r>
            <a:r>
              <a:rPr dirty="0"/>
              <a:t>a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011426" y="1832270"/>
            <a:ext cx="345440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Búsqueda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binaria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dicotómica: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1003260" y="2463784"/>
          <a:ext cx="3067050" cy="370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8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28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239870" y="4294748"/>
            <a:ext cx="1551940" cy="848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18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Buscar</a:t>
            </a:r>
            <a:r>
              <a:rPr dirty="0" u="sng" sz="1800" spc="-5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67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¿67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==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67?:</a:t>
            </a:r>
            <a:r>
              <a:rPr dirty="0" sz="1800" spc="-5">
                <a:latin typeface="Calibri"/>
                <a:cs typeface="Calibri"/>
              </a:rPr>
              <a:t> si</a:t>
            </a:r>
            <a:endParaRPr sz="1800">
              <a:latin typeface="Calibri"/>
              <a:cs typeface="Calibri"/>
            </a:endParaRPr>
          </a:p>
          <a:p>
            <a:pPr marL="4699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e</a:t>
            </a:r>
            <a:r>
              <a:rPr dirty="0" sz="1800">
                <a:latin typeface="Calibri"/>
                <a:cs typeface="Calibri"/>
              </a:rPr>
              <a:t>n</a:t>
            </a:r>
            <a:r>
              <a:rPr dirty="0" sz="1800" spc="-20">
                <a:latin typeface="Calibri"/>
                <a:cs typeface="Calibri"/>
              </a:rPr>
              <a:t>c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0">
                <a:latin typeface="Calibri"/>
                <a:cs typeface="Calibri"/>
              </a:rPr>
              <a:t>n</a:t>
            </a:r>
            <a:r>
              <a:rPr dirty="0" sz="1800" spc="-5">
                <a:latin typeface="Calibri"/>
                <a:cs typeface="Calibri"/>
              </a:rPr>
              <a:t>t</a:t>
            </a:r>
            <a:r>
              <a:rPr dirty="0" sz="1800" spc="-35">
                <a:latin typeface="Calibri"/>
                <a:cs typeface="Calibri"/>
              </a:rPr>
              <a:t>r</a:t>
            </a:r>
            <a:r>
              <a:rPr dirty="0" sz="1800">
                <a:latin typeface="Calibri"/>
                <a:cs typeface="Calibri"/>
              </a:rPr>
              <a:t>ado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541587" y="2509146"/>
            <a:ext cx="4477385" cy="22205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15113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latin typeface="Calibri"/>
                <a:cs typeface="Calibri"/>
              </a:rPr>
              <a:t>Si</a:t>
            </a:r>
            <a:r>
              <a:rPr dirty="0" sz="1600" spc="-10">
                <a:latin typeface="Calibri"/>
                <a:cs typeface="Calibri"/>
              </a:rPr>
              <a:t> valor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10">
                <a:latin typeface="Calibri"/>
                <a:cs typeface="Calibri"/>
              </a:rPr>
              <a:t>elem(central):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encontrado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ts val="1920"/>
              </a:lnSpc>
            </a:pPr>
            <a:r>
              <a:rPr dirty="0" sz="1600" spc="-5">
                <a:latin typeface="Calibri"/>
                <a:cs typeface="Calibri"/>
              </a:rPr>
              <a:t>si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num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&gt;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1:</a:t>
            </a:r>
            <a:endParaRPr sz="1600">
              <a:latin typeface="Calibri"/>
              <a:cs typeface="Calibri"/>
            </a:endParaRPr>
          </a:p>
          <a:p>
            <a:pPr marL="9264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valor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&gt;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elem(central)</a:t>
            </a:r>
            <a:endParaRPr sz="1600">
              <a:latin typeface="Calibri"/>
              <a:cs typeface="Calibri"/>
            </a:endParaRPr>
          </a:p>
          <a:p>
            <a:pPr marL="925830" marR="44450" indent="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analizar </a:t>
            </a:r>
            <a:r>
              <a:rPr dirty="0" sz="1600" spc="-10">
                <a:latin typeface="Calibri"/>
                <a:cs typeface="Calibri"/>
              </a:rPr>
              <a:t>elem(central+1) </a:t>
            </a:r>
            <a:r>
              <a:rPr dirty="0" sz="1600">
                <a:latin typeface="Calibri"/>
                <a:cs typeface="Calibri"/>
              </a:rPr>
              <a:t>- </a:t>
            </a:r>
            <a:r>
              <a:rPr dirty="0" sz="1600" spc="-5">
                <a:latin typeface="Calibri"/>
                <a:cs typeface="Calibri"/>
              </a:rPr>
              <a:t>elem(final)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si</a:t>
            </a:r>
            <a:r>
              <a:rPr dirty="0" sz="1600" spc="-10">
                <a:latin typeface="Calibri"/>
                <a:cs typeface="Calibri"/>
              </a:rPr>
              <a:t> valor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&lt; </a:t>
            </a:r>
            <a:r>
              <a:rPr dirty="0" sz="1600" spc="-10">
                <a:latin typeface="Calibri"/>
                <a:cs typeface="Calibri"/>
              </a:rPr>
              <a:t>elem(central)</a:t>
            </a:r>
            <a:endParaRPr sz="1600">
              <a:latin typeface="Calibri"/>
              <a:cs typeface="Calibri"/>
            </a:endParaRPr>
          </a:p>
          <a:p>
            <a:pPr marL="138303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analizar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elem(inicio)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- </a:t>
            </a:r>
            <a:r>
              <a:rPr dirty="0" sz="1600" spc="-10">
                <a:latin typeface="Calibri"/>
                <a:cs typeface="Calibri"/>
              </a:rPr>
              <a:t>elem(central-1)</a:t>
            </a:r>
            <a:endParaRPr sz="1600">
              <a:latin typeface="Calibri"/>
              <a:cs typeface="Calibri"/>
            </a:endParaRPr>
          </a:p>
          <a:p>
            <a:pPr marL="46863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92583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no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20">
                <a:latin typeface="Calibri"/>
                <a:cs typeface="Calibri"/>
              </a:rPr>
              <a:t>existe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8080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3150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0"/>
              <a:t>bú</a:t>
            </a:r>
            <a:r>
              <a:rPr dirty="0" spc="-75"/>
              <a:t>s</a:t>
            </a:r>
            <a:r>
              <a:rPr dirty="0" spc="-95"/>
              <a:t>qu</a:t>
            </a:r>
            <a:r>
              <a:rPr dirty="0" spc="-100"/>
              <a:t>e</a:t>
            </a:r>
            <a:r>
              <a:rPr dirty="0" spc="-95"/>
              <a:t>d</a:t>
            </a:r>
            <a:r>
              <a:rPr dirty="0"/>
              <a:t>a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011426" y="1832270"/>
            <a:ext cx="345440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Búsqueda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binaria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dicotómica: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1003260" y="2463784"/>
          <a:ext cx="3067050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67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29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239870" y="4294748"/>
            <a:ext cx="2054860" cy="1122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1800" spc="-5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¿Y</a:t>
            </a:r>
            <a:r>
              <a:rPr dirty="0" u="sng" sz="1800" spc="-1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si</a:t>
            </a:r>
            <a:r>
              <a:rPr dirty="0" u="sng" sz="1800" spc="-2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fuera</a:t>
            </a:r>
            <a:r>
              <a:rPr dirty="0" u="sng" sz="1800" spc="-3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buscar</a:t>
            </a:r>
            <a:r>
              <a:rPr dirty="0" u="sng" sz="1800" spc="-2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68?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¿68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==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67?: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no</a:t>
            </a:r>
            <a:endParaRPr sz="1800">
              <a:latin typeface="Calibri"/>
              <a:cs typeface="Calibri"/>
            </a:endParaRPr>
          </a:p>
          <a:p>
            <a:pPr marL="469900" marR="403860" indent="-45720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num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elem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&gt;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1: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no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no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existe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541587" y="2509146"/>
            <a:ext cx="4477385" cy="22205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15113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latin typeface="Calibri"/>
                <a:cs typeface="Calibri"/>
              </a:rPr>
              <a:t>Si</a:t>
            </a:r>
            <a:r>
              <a:rPr dirty="0" sz="1600" spc="-10">
                <a:latin typeface="Calibri"/>
                <a:cs typeface="Calibri"/>
              </a:rPr>
              <a:t> valor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10">
                <a:latin typeface="Calibri"/>
                <a:cs typeface="Calibri"/>
              </a:rPr>
              <a:t>elem(central):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encontrado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ts val="1920"/>
              </a:lnSpc>
            </a:pPr>
            <a:r>
              <a:rPr dirty="0" sz="1600" spc="-5">
                <a:latin typeface="Calibri"/>
                <a:cs typeface="Calibri"/>
              </a:rPr>
              <a:t>si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num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&gt;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1:</a:t>
            </a:r>
            <a:endParaRPr sz="1600">
              <a:latin typeface="Calibri"/>
              <a:cs typeface="Calibri"/>
            </a:endParaRPr>
          </a:p>
          <a:p>
            <a:pPr marL="9264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valor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&gt;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elem(central)</a:t>
            </a:r>
            <a:endParaRPr sz="1600">
              <a:latin typeface="Calibri"/>
              <a:cs typeface="Calibri"/>
            </a:endParaRPr>
          </a:p>
          <a:p>
            <a:pPr marL="925830" marR="44450" indent="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analizar </a:t>
            </a:r>
            <a:r>
              <a:rPr dirty="0" sz="1600" spc="-10">
                <a:latin typeface="Calibri"/>
                <a:cs typeface="Calibri"/>
              </a:rPr>
              <a:t>elem(central+1) </a:t>
            </a:r>
            <a:r>
              <a:rPr dirty="0" sz="1600">
                <a:latin typeface="Calibri"/>
                <a:cs typeface="Calibri"/>
              </a:rPr>
              <a:t>- </a:t>
            </a:r>
            <a:r>
              <a:rPr dirty="0" sz="1600" spc="-5">
                <a:latin typeface="Calibri"/>
                <a:cs typeface="Calibri"/>
              </a:rPr>
              <a:t>elem(final)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si</a:t>
            </a:r>
            <a:r>
              <a:rPr dirty="0" sz="1600" spc="-10">
                <a:latin typeface="Calibri"/>
                <a:cs typeface="Calibri"/>
              </a:rPr>
              <a:t> valor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&lt; </a:t>
            </a:r>
            <a:r>
              <a:rPr dirty="0" sz="1600" spc="-10">
                <a:latin typeface="Calibri"/>
                <a:cs typeface="Calibri"/>
              </a:rPr>
              <a:t>elem(central)</a:t>
            </a:r>
            <a:endParaRPr sz="1600">
              <a:latin typeface="Calibri"/>
              <a:cs typeface="Calibri"/>
            </a:endParaRPr>
          </a:p>
          <a:p>
            <a:pPr marL="138303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analizar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elem(inicio)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- </a:t>
            </a:r>
            <a:r>
              <a:rPr dirty="0" sz="1600" spc="-10">
                <a:latin typeface="Calibri"/>
                <a:cs typeface="Calibri"/>
              </a:rPr>
              <a:t>elem(central-1)</a:t>
            </a:r>
            <a:endParaRPr sz="1600">
              <a:latin typeface="Calibri"/>
              <a:cs typeface="Calibri"/>
            </a:endParaRPr>
          </a:p>
          <a:p>
            <a:pPr marL="46863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sino:</a:t>
            </a:r>
            <a:endParaRPr sz="1600">
              <a:latin typeface="Calibri"/>
              <a:cs typeface="Calibri"/>
            </a:endParaRPr>
          </a:p>
          <a:p>
            <a:pPr marL="92583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no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20">
                <a:latin typeface="Calibri"/>
                <a:cs typeface="Calibri"/>
              </a:rPr>
              <a:t>existe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3150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0"/>
              <a:t>l</a:t>
            </a:r>
            <a:r>
              <a:rPr dirty="0" spc="-114"/>
              <a:t>g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it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0"/>
              <a:t>bú</a:t>
            </a:r>
            <a:r>
              <a:rPr dirty="0" spc="-75"/>
              <a:t>s</a:t>
            </a:r>
            <a:r>
              <a:rPr dirty="0" spc="-95"/>
              <a:t>qu</a:t>
            </a:r>
            <a:r>
              <a:rPr dirty="0" spc="-100"/>
              <a:t>e</a:t>
            </a:r>
            <a:r>
              <a:rPr dirty="0" spc="-95"/>
              <a:t>d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345440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Búsqueda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binaria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dicotómica: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917192" y="2446782"/>
            <a:ext cx="5309870" cy="304673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548640" marR="405130" indent="-457200">
              <a:lnSpc>
                <a:spcPct val="100000"/>
              </a:lnSpc>
              <a:spcBef>
                <a:spcPts val="254"/>
              </a:spcBef>
            </a:pPr>
            <a:r>
              <a:rPr dirty="0" sz="1600" spc="-10">
                <a:latin typeface="Calibri"/>
                <a:cs typeface="Calibri"/>
              </a:rPr>
              <a:t>int </a:t>
            </a:r>
            <a:r>
              <a:rPr dirty="0" sz="1600" spc="-5">
                <a:latin typeface="Calibri"/>
                <a:cs typeface="Calibri"/>
              </a:rPr>
              <a:t>busquedaBinaria(int</a:t>
            </a:r>
            <a:r>
              <a:rPr dirty="0" sz="1600" spc="3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elementos[], </a:t>
            </a:r>
            <a:r>
              <a:rPr dirty="0" sz="1600" spc="-10">
                <a:latin typeface="Calibri"/>
                <a:cs typeface="Calibri"/>
              </a:rPr>
              <a:t>int </a:t>
            </a:r>
            <a:r>
              <a:rPr dirty="0" sz="1600" spc="-5">
                <a:latin typeface="Calibri"/>
                <a:cs typeface="Calibri"/>
              </a:rPr>
              <a:t>nelem, </a:t>
            </a:r>
            <a:r>
              <a:rPr dirty="0" sz="1600" spc="-10">
                <a:latin typeface="Calibri"/>
                <a:cs typeface="Calibri"/>
              </a:rPr>
              <a:t>int dato)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centro,inicio=0,final=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nelem-1;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ts val="1920"/>
              </a:lnSpc>
            </a:pPr>
            <a:r>
              <a:rPr dirty="0" sz="1600" spc="-5">
                <a:latin typeface="Calibri"/>
                <a:cs typeface="Calibri"/>
              </a:rPr>
              <a:t>while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(inicio&lt;=final)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1005205" marR="32829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centro=((final </a:t>
            </a:r>
            <a:r>
              <a:rPr dirty="0" sz="1600">
                <a:latin typeface="Calibri"/>
                <a:cs typeface="Calibri"/>
              </a:rPr>
              <a:t>- </a:t>
            </a:r>
            <a:r>
              <a:rPr dirty="0" sz="1600" spc="-5">
                <a:latin typeface="Calibri"/>
                <a:cs typeface="Calibri"/>
              </a:rPr>
              <a:t>inicio)/2) </a:t>
            </a:r>
            <a:r>
              <a:rPr dirty="0" sz="1600">
                <a:latin typeface="Calibri"/>
                <a:cs typeface="Calibri"/>
              </a:rPr>
              <a:t>+ </a:t>
            </a:r>
            <a:r>
              <a:rPr dirty="0" sz="1600" spc="-5">
                <a:latin typeface="Calibri"/>
                <a:cs typeface="Calibri"/>
              </a:rPr>
              <a:t>inicio; // </a:t>
            </a:r>
            <a:r>
              <a:rPr dirty="0" sz="1600" spc="-15">
                <a:latin typeface="Calibri"/>
                <a:cs typeface="Calibri"/>
              </a:rPr>
              <a:t>Parte entera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if(elementos[centro]==dato)</a:t>
            </a:r>
            <a:endParaRPr sz="1600">
              <a:latin typeface="Calibri"/>
              <a:cs typeface="Calibri"/>
            </a:endParaRPr>
          </a:p>
          <a:p>
            <a:pPr marL="146240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centro;</a:t>
            </a:r>
            <a:endParaRPr sz="1600">
              <a:latin typeface="Calibri"/>
              <a:cs typeface="Calibri"/>
            </a:endParaRPr>
          </a:p>
          <a:p>
            <a:pPr marL="1463040" marR="1591310" indent="-457834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else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if(dato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&lt; </a:t>
            </a:r>
            <a:r>
              <a:rPr dirty="0" sz="1600" spc="-10">
                <a:latin typeface="Calibri"/>
                <a:cs typeface="Calibri"/>
              </a:rPr>
              <a:t>elementos[centro])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final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10">
                <a:latin typeface="Calibri"/>
                <a:cs typeface="Calibri"/>
              </a:rPr>
              <a:t>centro-1;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ts val="1920"/>
              </a:lnSpc>
            </a:pPr>
            <a:r>
              <a:rPr dirty="0" sz="1600" spc="-5">
                <a:latin typeface="Calibri"/>
                <a:cs typeface="Calibri"/>
              </a:rPr>
              <a:t>else inicio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10">
                <a:latin typeface="Calibri"/>
                <a:cs typeface="Calibri"/>
              </a:rPr>
              <a:t> centro+1;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-1;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30</a:t>
            </a:r>
          </a:p>
        </p:txBody>
      </p: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5337175" cy="203962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Algoritmos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ordenación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Algoritmos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búsqueda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31</a:t>
            </a:r>
          </a:p>
        </p:txBody>
      </p:sp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76542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832270"/>
            <a:ext cx="7569834" cy="23317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468630" marR="5080" indent="-45656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Escribe 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inicialmente solicite 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después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solicite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tantos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números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anteriormente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introducido.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Estos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serán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almacenados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posteriormente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 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ordenado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según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burbuja</a:t>
            </a:r>
            <a:endParaRPr sz="2000">
              <a:latin typeface="Calibri"/>
              <a:cs typeface="Calibri"/>
            </a:endParaRPr>
          </a:p>
          <a:p>
            <a:pPr algn="just" marL="469900" indent="-457200">
              <a:lnSpc>
                <a:spcPts val="2280"/>
              </a:lnSpc>
              <a:spcBef>
                <a:spcPts val="1125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¿Sería</a:t>
            </a:r>
            <a:r>
              <a:rPr dirty="0" sz="2000" spc="5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posible</a:t>
            </a:r>
            <a:r>
              <a:rPr dirty="0" sz="2000" spc="5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mejorar</a:t>
            </a:r>
            <a:r>
              <a:rPr dirty="0" sz="2000" spc="5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</a:t>
            </a:r>
            <a:r>
              <a:rPr dirty="0" sz="2000" spc="5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0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ordenación</a:t>
            </a:r>
            <a:r>
              <a:rPr dirty="0" sz="2000" spc="5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0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burbuja?</a:t>
            </a:r>
            <a:endParaRPr sz="2000">
              <a:latin typeface="Calibri"/>
              <a:cs typeface="Calibri"/>
            </a:endParaRPr>
          </a:p>
          <a:p>
            <a:pPr marL="469265">
              <a:lnSpc>
                <a:spcPts val="2280"/>
              </a:lnSpc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¿Cómo?</a:t>
            </a:r>
            <a:endParaRPr sz="2000">
              <a:latin typeface="Calibri"/>
              <a:cs typeface="Calibri"/>
            </a:endParaRPr>
          </a:p>
          <a:p>
            <a:pPr marL="469900" indent="-457200">
              <a:lnSpc>
                <a:spcPct val="100000"/>
              </a:lnSpc>
              <a:spcBef>
                <a:spcPts val="1165"/>
              </a:spcBef>
              <a:buClr>
                <a:srgbClr val="D34817"/>
              </a:buClr>
              <a:buAutoNum type="arabicPeriod" startAt="3"/>
              <a:tabLst>
                <a:tab pos="469265" algn="l"/>
                <a:tab pos="46990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Implementa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búsqueda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binaria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recursiva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32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8465"/>
            <a:ext cx="3220085" cy="4025265"/>
          </a:xfrm>
          <a:prstGeom prst="rect">
            <a:avLst/>
          </a:prstGeom>
        </p:spPr>
        <p:txBody>
          <a:bodyPr wrap="square" lIns="0" tIns="7556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5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3E3E3E"/>
                </a:solidFill>
                <a:latin typeface="Calibri"/>
                <a:cs typeface="Calibri"/>
              </a:rPr>
              <a:t>Sistema</a:t>
            </a:r>
            <a:r>
              <a:rPr dirty="0" sz="25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3E3E3E"/>
                </a:solidFill>
                <a:latin typeface="Calibri"/>
                <a:cs typeface="Calibri"/>
              </a:rPr>
              <a:t>Operativo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3E3E3E"/>
                </a:solidFill>
                <a:latin typeface="Calibri"/>
                <a:cs typeface="Calibri"/>
              </a:rPr>
              <a:t>Procesos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3E3E3E"/>
                </a:solidFill>
                <a:latin typeface="Calibri"/>
                <a:cs typeface="Calibri"/>
              </a:rPr>
              <a:t>Rutas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20">
                <a:solidFill>
                  <a:srgbClr val="3E3E3E"/>
                </a:solidFill>
                <a:latin typeface="Calibri"/>
                <a:cs typeface="Calibri"/>
              </a:rPr>
              <a:t>Variables</a:t>
            </a:r>
            <a:r>
              <a:rPr dirty="0" sz="25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500" spc="-10">
                <a:solidFill>
                  <a:srgbClr val="3E3E3E"/>
                </a:solidFill>
                <a:latin typeface="Calibri"/>
                <a:cs typeface="Calibri"/>
              </a:rPr>
              <a:t>entorno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3E3E3E"/>
                </a:solidFill>
                <a:latin typeface="Calibri"/>
                <a:cs typeface="Calibri"/>
              </a:rPr>
              <a:t>Metacaracteres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3E3E3E"/>
                </a:solidFill>
                <a:latin typeface="Calibri"/>
                <a:cs typeface="Calibri"/>
              </a:rPr>
              <a:t>Ejecución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3E3E3E"/>
                </a:solidFill>
                <a:latin typeface="Calibri"/>
                <a:cs typeface="Calibri"/>
              </a:rPr>
              <a:t>Editor</a:t>
            </a:r>
            <a:r>
              <a:rPr dirty="0" sz="2500" spc="-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3E3E3E"/>
                </a:solidFill>
                <a:latin typeface="Calibri"/>
                <a:cs typeface="Calibri"/>
              </a:rPr>
              <a:t>vi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3E3E3E"/>
                </a:solidFill>
                <a:latin typeface="Calibri"/>
                <a:cs typeface="Calibri"/>
              </a:rPr>
              <a:t>Comandos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25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05410">
              <a:lnSpc>
                <a:spcPts val="1095"/>
              </a:lnSpc>
            </a:pPr>
            <a:r>
              <a:rPr dirty="0"/>
              <a:t>2</a:t>
            </a:r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45413" y="2874390"/>
            <a:ext cx="6894195" cy="1379220"/>
          </a:xfrm>
          <a:prstGeom prst="rect">
            <a:avLst/>
          </a:prstGeom>
        </p:spPr>
        <p:txBody>
          <a:bodyPr wrap="square" lIns="0" tIns="124460" rIns="0" bIns="0" rtlCol="0" vert="horz">
            <a:spAutoFit/>
          </a:bodyPr>
          <a:lstStyle/>
          <a:p>
            <a:pPr marL="2097405" marR="5080" indent="-2085339">
              <a:lnSpc>
                <a:spcPts val="4900"/>
              </a:lnSpc>
              <a:spcBef>
                <a:spcPts val="980"/>
              </a:spcBef>
            </a:pP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P</a:t>
            </a:r>
            <a:r>
              <a:rPr dirty="0" sz="4800" spc="-170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og</a:t>
            </a:r>
            <a:r>
              <a:rPr dirty="0" sz="4800" spc="-185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spc="-125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ac</a:t>
            </a:r>
            <a:r>
              <a:rPr dirty="0" sz="4800" spc="-7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ó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n</a:t>
            </a:r>
            <a:r>
              <a:rPr dirty="0" sz="4800" spc="-190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8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6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t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100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de  </a:t>
            </a:r>
            <a:r>
              <a:rPr dirty="0" sz="4800" spc="-120" b="0">
                <a:solidFill>
                  <a:srgbClr val="990000"/>
                </a:solidFill>
                <a:latin typeface="Calibri Light"/>
                <a:cs typeface="Calibri Light"/>
              </a:rPr>
              <a:t>Navegación</a:t>
            </a:r>
            <a:endParaRPr sz="4800">
              <a:latin typeface="Calibri Light"/>
              <a:cs typeface="Calibri Light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155904" y="4432253"/>
            <a:ext cx="6856730" cy="17621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320290">
              <a:lnSpc>
                <a:spcPct val="100000"/>
              </a:lnSpc>
              <a:spcBef>
                <a:spcPts val="100"/>
              </a:spcBef>
            </a:pPr>
            <a:r>
              <a:rPr dirty="0" sz="2400" spc="145" b="0">
                <a:solidFill>
                  <a:srgbClr val="696464"/>
                </a:solidFill>
                <a:latin typeface="Calibri Light"/>
                <a:cs typeface="Calibri Light"/>
              </a:rPr>
              <a:t>1.5.</a:t>
            </a:r>
            <a:r>
              <a:rPr dirty="0" sz="2400" spc="35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spc="170" b="0">
                <a:solidFill>
                  <a:srgbClr val="696464"/>
                </a:solidFill>
                <a:latin typeface="Calibri Light"/>
                <a:cs typeface="Calibri Light"/>
              </a:rPr>
              <a:t>Lenguaje</a:t>
            </a:r>
            <a:r>
              <a:rPr dirty="0" sz="2400" spc="37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endParaRPr sz="2400">
              <a:latin typeface="Calibri Light"/>
              <a:cs typeface="Calibri Light"/>
            </a:endParaRPr>
          </a:p>
          <a:p>
            <a:pPr marL="2543810" marR="5080" indent="-2531745">
              <a:lnSpc>
                <a:spcPts val="1730"/>
              </a:lnSpc>
              <a:spcBef>
                <a:spcPts val="275"/>
              </a:spcBef>
            </a:pPr>
            <a:r>
              <a:rPr dirty="0" sz="1600" spc="140" b="0">
                <a:solidFill>
                  <a:srgbClr val="696464"/>
                </a:solidFill>
                <a:latin typeface="Calibri Light"/>
                <a:cs typeface="Calibri Light"/>
              </a:rPr>
              <a:t>Argu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60" b="0">
                <a:solidFill>
                  <a:srgbClr val="696464"/>
                </a:solidFill>
                <a:latin typeface="Calibri Light"/>
                <a:cs typeface="Calibri Light"/>
              </a:rPr>
              <a:t>mentos,</a:t>
            </a:r>
            <a:r>
              <a:rPr dirty="0" sz="1600" spc="42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30" b="0">
                <a:solidFill>
                  <a:srgbClr val="696464"/>
                </a:solidFill>
                <a:latin typeface="Calibri Light"/>
                <a:cs typeface="Calibri Light"/>
              </a:rPr>
              <a:t>Dep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u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80" b="0">
                <a:solidFill>
                  <a:srgbClr val="696464"/>
                </a:solidFill>
                <a:latin typeface="Calibri Light"/>
                <a:cs typeface="Calibri Light"/>
              </a:rPr>
              <a:t>ra</a:t>
            </a:r>
            <a:r>
              <a:rPr dirty="0" sz="1600" spc="-16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i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95" b="0">
                <a:solidFill>
                  <a:srgbClr val="696464"/>
                </a:solidFill>
                <a:latin typeface="Calibri Light"/>
                <a:cs typeface="Calibri Light"/>
              </a:rPr>
              <a:t>ón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spc="4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20" b="0">
                <a:solidFill>
                  <a:srgbClr val="696464"/>
                </a:solidFill>
                <a:latin typeface="Calibri Light"/>
                <a:cs typeface="Calibri Light"/>
              </a:rPr>
              <a:t>Arc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h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i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20" b="0">
                <a:solidFill>
                  <a:srgbClr val="696464"/>
                </a:solidFill>
                <a:latin typeface="Calibri Light"/>
                <a:cs typeface="Calibri Light"/>
              </a:rPr>
              <a:t>vos</a:t>
            </a:r>
            <a:r>
              <a:rPr dirty="0" sz="1600" spc="409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95" b="0">
                <a:solidFill>
                  <a:srgbClr val="696464"/>
                </a:solidFill>
                <a:latin typeface="Calibri Light"/>
                <a:cs typeface="Calibri Light"/>
              </a:rPr>
              <a:t>fu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35" b="0">
                <a:solidFill>
                  <a:srgbClr val="696464"/>
                </a:solidFill>
                <a:latin typeface="Calibri Light"/>
                <a:cs typeface="Calibri Light"/>
              </a:rPr>
              <a:t>ente</a:t>
            </a:r>
            <a:r>
              <a:rPr dirty="0" sz="1600" spc="40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y</a:t>
            </a:r>
            <a:r>
              <a:rPr dirty="0" sz="1600" spc="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90" b="0">
                <a:solidFill>
                  <a:srgbClr val="696464"/>
                </a:solidFill>
                <a:latin typeface="Calibri Light"/>
                <a:cs typeface="Calibri Light"/>
              </a:rPr>
              <a:t>ca</a:t>
            </a:r>
            <a:r>
              <a:rPr dirty="0" sz="1600" spc="-16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b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50" b="0">
                <a:solidFill>
                  <a:srgbClr val="696464"/>
                </a:solidFill>
                <a:latin typeface="Calibri Light"/>
                <a:cs typeface="Calibri Light"/>
              </a:rPr>
              <a:t>ecera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spc="1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45" b="0">
                <a:solidFill>
                  <a:srgbClr val="696464"/>
                </a:solidFill>
                <a:latin typeface="Calibri Light"/>
                <a:cs typeface="Calibri Light"/>
              </a:rPr>
              <a:t>Comp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i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l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r</a:t>
            </a:r>
            <a:r>
              <a:rPr dirty="0" sz="1600" spc="4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y </a:t>
            </a:r>
            <a:r>
              <a:rPr dirty="0" sz="1600" spc="-35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95" b="0">
                <a:solidFill>
                  <a:srgbClr val="696464"/>
                </a:solidFill>
                <a:latin typeface="Calibri Light"/>
                <a:cs typeface="Calibri Light"/>
              </a:rPr>
              <a:t>en</a:t>
            </a:r>
            <a:r>
              <a:rPr dirty="0" sz="1600" spc="-17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l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80" b="0">
                <a:solidFill>
                  <a:srgbClr val="696464"/>
                </a:solidFill>
                <a:latin typeface="Calibri Light"/>
                <a:cs typeface="Calibri Light"/>
              </a:rPr>
              <a:t>za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20" b="0">
                <a:solidFill>
                  <a:srgbClr val="696464"/>
                </a:solidFill>
                <a:latin typeface="Calibri Light"/>
                <a:cs typeface="Calibri Light"/>
              </a:rPr>
              <a:t>r,</a:t>
            </a:r>
            <a:r>
              <a:rPr dirty="0" sz="1600" spc="38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M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55" b="0">
                <a:solidFill>
                  <a:srgbClr val="696464"/>
                </a:solidFill>
                <a:latin typeface="Calibri Light"/>
                <a:cs typeface="Calibri Light"/>
              </a:rPr>
              <a:t>akefile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2200">
              <a:latin typeface="Calibri Light"/>
              <a:cs typeface="Calibri Light"/>
            </a:endParaRPr>
          </a:p>
          <a:p>
            <a:pPr marL="3326129">
              <a:lnSpc>
                <a:spcPct val="100000"/>
              </a:lnSpc>
            </a:pPr>
            <a:r>
              <a:rPr dirty="0" sz="1600" spc="-45" b="0">
                <a:solidFill>
                  <a:srgbClr val="696464"/>
                </a:solidFill>
                <a:latin typeface="Bahnschrift Light"/>
                <a:cs typeface="Bahnschrift Light"/>
              </a:rPr>
              <a:t>J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00" b="0">
                <a:solidFill>
                  <a:srgbClr val="696464"/>
                </a:solidFill>
                <a:latin typeface="Bahnschrift Light"/>
                <a:cs typeface="Bahnschrift Light"/>
              </a:rPr>
              <a:t>S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É</a:t>
            </a:r>
            <a:r>
              <a:rPr dirty="0" sz="1600" spc="-6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M</a:t>
            </a:r>
            <a:r>
              <a:rPr dirty="0" sz="1600" spc="55" b="0">
                <a:solidFill>
                  <a:srgbClr val="696464"/>
                </a:solidFill>
                <a:latin typeface="Bahnschrift Light"/>
                <a:cs typeface="Bahnschrift Light"/>
              </a:rPr>
              <a:t>I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L</a:t>
            </a:r>
            <a:r>
              <a:rPr dirty="0" sz="1600" spc="-2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25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215" b="0">
                <a:solidFill>
                  <a:srgbClr val="696464"/>
                </a:solidFill>
                <a:latin typeface="Bahnschrift Light"/>
                <a:cs typeface="Bahnschrift Light"/>
              </a:rPr>
              <a:t>H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35" b="0">
                <a:solidFill>
                  <a:srgbClr val="696464"/>
                </a:solidFill>
                <a:latin typeface="Bahnschrift Light"/>
                <a:cs typeface="Bahnschrift Light"/>
              </a:rPr>
              <a:t>Á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D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EZ</a:t>
            </a:r>
            <a:endParaRPr sz="1600">
              <a:latin typeface="Bahnschrift Light"/>
              <a:cs typeface="Bahnschrift Light"/>
            </a:endParaRPr>
          </a:p>
          <a:p>
            <a:pPr marL="3326129">
              <a:lnSpc>
                <a:spcPct val="100000"/>
              </a:lnSpc>
              <a:spcBef>
                <a:spcPts val="1225"/>
              </a:spcBef>
            </a:pP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000" spc="-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spc="130" b="0">
                <a:solidFill>
                  <a:srgbClr val="696464"/>
                </a:solidFill>
                <a:latin typeface="Calibri Light"/>
                <a:cs typeface="Calibri Light"/>
              </a:rPr>
              <a:t>MAI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L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:</a:t>
            </a:r>
            <a:r>
              <a:rPr dirty="0" sz="1000" spc="18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J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O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S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E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M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I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spc="1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L.G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R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RE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R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O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@U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RJ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C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.E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S</a:t>
            </a:r>
            <a:endParaRPr sz="1000">
              <a:latin typeface="Calibri Light"/>
              <a:cs typeface="Calibri Light"/>
            </a:endParaRPr>
          </a:p>
        </p:txBody>
      </p:sp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7879" y="103289"/>
            <a:ext cx="1671376" cy="92960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370250" y="325374"/>
            <a:ext cx="2070159" cy="2400299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0" y="6428232"/>
            <a:ext cx="1223009" cy="429767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383663" y="6408711"/>
            <a:ext cx="7370445" cy="4368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©2023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Autor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José Miguel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Guerrero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Hernández</a:t>
            </a:r>
            <a:endParaRPr sz="9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Algunos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derechos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reservados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Este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documento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distribuye</a:t>
            </a:r>
            <a:r>
              <a:rPr dirty="0" sz="900" spc="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bajo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licencia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“Atribución-CompartirIgual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4.0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Internacional”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Creative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Commons,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disponible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en 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https://creativecommons.org/licenses/by-sa/4.0/deed.es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5517515" cy="4054475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Argumentos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Depuración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Archivos</a:t>
            </a: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fuente</a:t>
            </a:r>
            <a:r>
              <a:rPr dirty="0" sz="3600" spc="-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3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cabecera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Compilar</a:t>
            </a:r>
            <a:r>
              <a:rPr dirty="0" sz="3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36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enlazar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Makefile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</a:t>
            </a:r>
          </a:p>
        </p:txBody>
      </p: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5517515" cy="4054475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Argumentos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Depuración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Archivos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fuente</a:t>
            </a:r>
            <a:r>
              <a:rPr dirty="0" sz="3600" spc="-5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cabecera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Compilar</a:t>
            </a:r>
            <a:r>
              <a:rPr dirty="0" sz="36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enlazar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Makefile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</a:t>
            </a:r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767454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F</a:t>
            </a:r>
            <a:r>
              <a:rPr dirty="0" spc="-90"/>
              <a:t>u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ó</a:t>
            </a:r>
            <a:r>
              <a:rPr dirty="0"/>
              <a:t>n</a:t>
            </a:r>
            <a:r>
              <a:rPr dirty="0" spc="-175"/>
              <a:t> </a:t>
            </a:r>
            <a:r>
              <a:rPr dirty="0" spc="-114"/>
              <a:t>m</a:t>
            </a:r>
            <a:r>
              <a:rPr dirty="0" spc="-90"/>
              <a:t>a</a:t>
            </a:r>
            <a:r>
              <a:rPr dirty="0" spc="-70"/>
              <a:t>i</a:t>
            </a:r>
            <a:r>
              <a:rPr dirty="0"/>
              <a:t>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86246"/>
            <a:ext cx="3522345" cy="72644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45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Recordemos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 main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6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general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165544"/>
            <a:ext cx="7369175" cy="256921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Donde:</a:t>
            </a:r>
            <a:endParaRPr sz="2000">
              <a:latin typeface="Calibri"/>
              <a:cs typeface="Calibri"/>
            </a:endParaRPr>
          </a:p>
          <a:p>
            <a:pPr algn="just" lvl="1" marL="561340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argc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negativo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indica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argumentos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enviados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desde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entorno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donde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ejecuta</a:t>
            </a:r>
            <a:endParaRPr sz="1600">
              <a:latin typeface="Calibri"/>
              <a:cs typeface="Calibri"/>
            </a:endParaRPr>
          </a:p>
          <a:p>
            <a:pPr algn="just" lvl="1" marL="561340" marR="5715" indent="-183515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argv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3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Puntero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primer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argumentos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pasados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desde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entorno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ejecución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(argv[0]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hasta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argv[argc-1]).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garantiza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argv[argc]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nulo</a:t>
            </a:r>
            <a:endParaRPr sz="1600">
              <a:latin typeface="Calibri"/>
              <a:cs typeface="Calibri"/>
            </a:endParaRPr>
          </a:p>
          <a:p>
            <a:pPr algn="just"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cuerpo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 cuerpo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main</a:t>
            </a:r>
            <a:endParaRPr sz="1600">
              <a:latin typeface="Calibri"/>
              <a:cs typeface="Calibri"/>
            </a:endParaRPr>
          </a:p>
          <a:p>
            <a:pPr algn="just" marL="194945" marR="5715" indent="-182880">
              <a:lnSpc>
                <a:spcPts val="2160"/>
              </a:lnSpc>
              <a:spcBef>
                <a:spcPts val="6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argc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argv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sirven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pasar</a:t>
            </a:r>
            <a:r>
              <a:rPr dirty="0" sz="2000" spc="4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argumentos</a:t>
            </a:r>
            <a:r>
              <a:rPr dirty="0" sz="2000" spc="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desde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sistema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operativo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invoca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2564129" y="2775204"/>
            <a:ext cx="4061460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main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(int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argc,</a:t>
            </a:r>
            <a:r>
              <a:rPr dirty="0" sz="1800">
                <a:latin typeface="Calibri"/>
                <a:cs typeface="Calibri"/>
              </a:rPr>
              <a:t> char</a:t>
            </a:r>
            <a:r>
              <a:rPr dirty="0" sz="1800" spc="-5">
                <a:latin typeface="Calibri"/>
                <a:cs typeface="Calibri"/>
              </a:rPr>
              <a:t> *argv[]) </a:t>
            </a:r>
            <a:r>
              <a:rPr dirty="0" sz="1800">
                <a:latin typeface="Calibri"/>
                <a:cs typeface="Calibri"/>
              </a:rPr>
              <a:t>{ </a:t>
            </a:r>
            <a:r>
              <a:rPr dirty="0" sz="1800" spc="-5">
                <a:latin typeface="Calibri"/>
                <a:cs typeface="Calibri"/>
              </a:rPr>
              <a:t>cuerpo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</a:t>
            </a:r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72883"/>
            <a:ext cx="7085965" cy="69596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400" spc="-95"/>
              <a:t>1</a:t>
            </a:r>
            <a:r>
              <a:rPr dirty="0" sz="4400" spc="-5"/>
              <a:t>.</a:t>
            </a:r>
            <a:r>
              <a:rPr dirty="0" sz="4400" spc="-140"/>
              <a:t> </a:t>
            </a:r>
            <a:r>
              <a:rPr dirty="0" sz="4400" spc="-100"/>
              <a:t>A</a:t>
            </a:r>
            <a:r>
              <a:rPr dirty="0" sz="4400" spc="-145"/>
              <a:t>r</a:t>
            </a:r>
            <a:r>
              <a:rPr dirty="0" sz="4400" spc="-90"/>
              <a:t>g</a:t>
            </a:r>
            <a:r>
              <a:rPr dirty="0" sz="4400" spc="-95"/>
              <a:t>u</a:t>
            </a:r>
            <a:r>
              <a:rPr dirty="0" sz="4400" spc="-125"/>
              <a:t>m</a:t>
            </a:r>
            <a:r>
              <a:rPr dirty="0" sz="4400" spc="-100"/>
              <a:t>e</a:t>
            </a:r>
            <a:r>
              <a:rPr dirty="0" sz="4400" spc="-145"/>
              <a:t>n</a:t>
            </a:r>
            <a:r>
              <a:rPr dirty="0" sz="4400" spc="-120"/>
              <a:t>t</a:t>
            </a:r>
            <a:r>
              <a:rPr dirty="0" sz="4400" spc="-100"/>
              <a:t>o</a:t>
            </a:r>
            <a:r>
              <a:rPr dirty="0" sz="4400" spc="-5"/>
              <a:t>s</a:t>
            </a:r>
            <a:r>
              <a:rPr dirty="0" sz="4400" spc="-165"/>
              <a:t> </a:t>
            </a:r>
            <a:r>
              <a:rPr dirty="0" sz="4400" spc="-114"/>
              <a:t>m</a:t>
            </a:r>
            <a:r>
              <a:rPr dirty="0" sz="4400" spc="-95"/>
              <a:t>a</a:t>
            </a:r>
            <a:r>
              <a:rPr dirty="0" sz="4400" spc="-70"/>
              <a:t>i</a:t>
            </a:r>
            <a:r>
              <a:rPr dirty="0" sz="4400" spc="-5"/>
              <a:t>n</a:t>
            </a:r>
            <a:r>
              <a:rPr dirty="0" sz="4400" spc="-180"/>
              <a:t> </a:t>
            </a:r>
            <a:r>
              <a:rPr dirty="0" sz="4400" spc="-75"/>
              <a:t>(</a:t>
            </a:r>
            <a:r>
              <a:rPr dirty="0" sz="4400" spc="-90"/>
              <a:t>a</a:t>
            </a:r>
            <a:r>
              <a:rPr dirty="0" sz="4400" spc="-145"/>
              <a:t>r</a:t>
            </a:r>
            <a:r>
              <a:rPr dirty="0" sz="4400" spc="-120"/>
              <a:t>g</a:t>
            </a:r>
            <a:r>
              <a:rPr dirty="0" sz="4400" spc="-5"/>
              <a:t>c</a:t>
            </a:r>
            <a:r>
              <a:rPr dirty="0" sz="4400" spc="-170"/>
              <a:t> </a:t>
            </a:r>
            <a:r>
              <a:rPr dirty="0" sz="4400" spc="-5"/>
              <a:t>y</a:t>
            </a:r>
            <a:r>
              <a:rPr dirty="0" sz="4400" spc="-165"/>
              <a:t> </a:t>
            </a:r>
            <a:r>
              <a:rPr dirty="0" sz="4400" spc="-90"/>
              <a:t>a</a:t>
            </a:r>
            <a:r>
              <a:rPr dirty="0" sz="4400" spc="-145"/>
              <a:t>r</a:t>
            </a:r>
            <a:r>
              <a:rPr dirty="0" sz="4400" spc="-90"/>
              <a:t>gv</a:t>
            </a:r>
            <a:r>
              <a:rPr dirty="0" sz="4400" spc="-5"/>
              <a:t>)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9175" cy="115316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Siempre que se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llama al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programa,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argc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mínimo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1 y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argv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contiene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la posición 0,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ya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toma como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primer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argumento.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argumentos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separan con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espacios</a:t>
            </a:r>
            <a:r>
              <a:rPr dirty="0" sz="2000" spc="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son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almacenados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cadenas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caracteres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strings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651926"/>
            <a:ext cx="7367270" cy="8788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Desde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main, podemos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acceder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argumentos 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que se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ha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invocado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simplemente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accediendo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cada una de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posiciones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array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argv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2363723" y="3181350"/>
            <a:ext cx="4417060" cy="33909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./programa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argumento1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argumento2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argumento3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386583" y="4645152"/>
            <a:ext cx="4417060" cy="15697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19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59"/>
              </a:spcBef>
            </a:pPr>
            <a:r>
              <a:rPr dirty="0" sz="1600" spc="-5">
                <a:latin typeface="Calibri"/>
                <a:cs typeface="Calibri"/>
              </a:rPr>
              <a:t>#include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&lt;stdio.h&gt;</a:t>
            </a:r>
            <a:endParaRPr sz="1600">
              <a:latin typeface="Calibri"/>
              <a:cs typeface="Calibri"/>
            </a:endParaRPr>
          </a:p>
          <a:p>
            <a:pPr marL="548005" marR="1715770" indent="-45720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int </a:t>
            </a:r>
            <a:r>
              <a:rPr dirty="0" sz="1600" spc="-5">
                <a:latin typeface="Calibri"/>
                <a:cs typeface="Calibri"/>
              </a:rPr>
              <a:t>main(int </a:t>
            </a:r>
            <a:r>
              <a:rPr dirty="0" sz="1600" spc="-10">
                <a:latin typeface="Calibri"/>
                <a:cs typeface="Calibri"/>
              </a:rPr>
              <a:t>argc, </a:t>
            </a:r>
            <a:r>
              <a:rPr dirty="0" sz="1600" spc="-5">
                <a:latin typeface="Calibri"/>
                <a:cs typeface="Calibri"/>
              </a:rPr>
              <a:t>char *argv[])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for(int</a:t>
            </a:r>
            <a:r>
              <a:rPr dirty="0" sz="1600">
                <a:latin typeface="Calibri"/>
                <a:cs typeface="Calibri"/>
              </a:rPr>
              <a:t> i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0; </a:t>
            </a:r>
            <a:r>
              <a:rPr dirty="0" sz="1600">
                <a:latin typeface="Calibri"/>
                <a:cs typeface="Calibri"/>
              </a:rPr>
              <a:t>i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&lt; </a:t>
            </a:r>
            <a:r>
              <a:rPr dirty="0" sz="1600" spc="-10">
                <a:latin typeface="Calibri"/>
                <a:cs typeface="Calibri"/>
              </a:rPr>
              <a:t>argc;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i++)</a:t>
            </a:r>
            <a:endParaRPr sz="1600">
              <a:latin typeface="Calibri"/>
              <a:cs typeface="Calibri"/>
            </a:endParaRPr>
          </a:p>
          <a:p>
            <a:pPr marL="548005" marR="163195" indent="45656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printf("Parámetro </a:t>
            </a:r>
            <a:r>
              <a:rPr dirty="0" sz="1600" spc="-5">
                <a:latin typeface="Calibri"/>
                <a:cs typeface="Calibri"/>
              </a:rPr>
              <a:t>%d: %s\n", i, argv[i]);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0;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5517515" cy="4054475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Argumentos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Depuración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Archivos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fuente</a:t>
            </a:r>
            <a:r>
              <a:rPr dirty="0" sz="3600" spc="-5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cabecera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Compilar</a:t>
            </a:r>
            <a:r>
              <a:rPr dirty="0" sz="36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enlazar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Makefile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6</a:t>
            </a:r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45274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00"/>
              <a:t>D</a:t>
            </a:r>
            <a:r>
              <a:rPr dirty="0" spc="-90"/>
              <a:t>ep</a:t>
            </a:r>
            <a:r>
              <a:rPr dirty="0" spc="-95"/>
              <a:t>u</a:t>
            </a:r>
            <a:r>
              <a:rPr dirty="0" spc="-180"/>
              <a:t>r</a:t>
            </a:r>
            <a:r>
              <a:rPr dirty="0" spc="-95"/>
              <a:t>ac</a:t>
            </a:r>
            <a:r>
              <a:rPr dirty="0" spc="-80"/>
              <a:t>i</a:t>
            </a:r>
            <a:r>
              <a:rPr dirty="0" spc="-100"/>
              <a:t>ó</a:t>
            </a:r>
            <a:r>
              <a:rPr dirty="0"/>
              <a:t>n</a:t>
            </a:r>
            <a:r>
              <a:rPr dirty="0" spc="-195"/>
              <a:t> </a:t>
            </a:r>
            <a:r>
              <a:rPr dirty="0" spc="-130"/>
              <a:t>c</a:t>
            </a:r>
            <a:r>
              <a:rPr dirty="0" spc="-100"/>
              <a:t>o</a:t>
            </a:r>
            <a:r>
              <a:rPr dirty="0"/>
              <a:t>n</a:t>
            </a:r>
            <a:r>
              <a:rPr dirty="0" spc="-190"/>
              <a:t> </a:t>
            </a:r>
            <a:r>
              <a:rPr dirty="0" spc="-100"/>
              <a:t>GD</a:t>
            </a:r>
            <a:r>
              <a:rPr dirty="0"/>
              <a:t>B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86246"/>
            <a:ext cx="7369809" cy="244856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algn="just" marL="195580" indent="-182880">
              <a:lnSpc>
                <a:spcPct val="100000"/>
              </a:lnSpc>
              <a:spcBef>
                <a:spcPts val="45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GDB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Debugger 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depurador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estándar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compilador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GNU</a:t>
            </a:r>
            <a:endParaRPr sz="2000">
              <a:latin typeface="Calibri"/>
              <a:cs typeface="Calibri"/>
            </a:endParaRPr>
          </a:p>
          <a:p>
            <a:pPr algn="just" marL="194945" marR="7620" indent="-182880">
              <a:lnSpc>
                <a:spcPts val="2160"/>
              </a:lnSpc>
              <a:spcBef>
                <a:spcPts val="6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Sirve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trazar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modificar la ejecución de 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programa,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permite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usuario</a:t>
            </a:r>
            <a:r>
              <a:rPr dirty="0" sz="20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controle</a:t>
            </a:r>
            <a:r>
              <a:rPr dirty="0" sz="20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altere</a:t>
            </a:r>
            <a:r>
              <a:rPr dirty="0" sz="20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variables</a:t>
            </a:r>
            <a:r>
              <a:rPr dirty="0" sz="20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internas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endParaRPr sz="2000">
              <a:latin typeface="Calibri"/>
              <a:cs typeface="Calibri"/>
            </a:endParaRPr>
          </a:p>
          <a:p>
            <a:pPr algn="just" marL="195580" marR="5080" indent="-18351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depurar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gdb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aquél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debe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haberse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compilado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opción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-g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(o bien 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más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específica,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-ggdb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) de gcc.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opción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añade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tabla de símbolos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ampliada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podrá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ser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utilizada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gdb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4956470"/>
            <a:ext cx="7367905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gdb</a:t>
            </a:r>
            <a:r>
              <a:rPr dirty="0" sz="2000" spc="23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entorno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interactivo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admite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órdenes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comandos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usuario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2952750" y="4401311"/>
            <a:ext cx="3284220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gcc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-ggdb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-o </a:t>
            </a:r>
            <a:r>
              <a:rPr dirty="0" sz="1800" spc="-5">
                <a:latin typeface="Calibri"/>
                <a:cs typeface="Calibri"/>
              </a:rPr>
              <a:t>ejecutable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archivo.c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7</a:t>
            </a:r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45274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00"/>
              <a:t>D</a:t>
            </a:r>
            <a:r>
              <a:rPr dirty="0" spc="-90"/>
              <a:t>ep</a:t>
            </a:r>
            <a:r>
              <a:rPr dirty="0" spc="-95"/>
              <a:t>u</a:t>
            </a:r>
            <a:r>
              <a:rPr dirty="0" spc="-180"/>
              <a:t>r</a:t>
            </a:r>
            <a:r>
              <a:rPr dirty="0" spc="-95"/>
              <a:t>ac</a:t>
            </a:r>
            <a:r>
              <a:rPr dirty="0" spc="-80"/>
              <a:t>i</a:t>
            </a:r>
            <a:r>
              <a:rPr dirty="0" spc="-100"/>
              <a:t>ó</a:t>
            </a:r>
            <a:r>
              <a:rPr dirty="0"/>
              <a:t>n</a:t>
            </a:r>
            <a:r>
              <a:rPr dirty="0" spc="-195"/>
              <a:t> </a:t>
            </a:r>
            <a:r>
              <a:rPr dirty="0" spc="-130"/>
              <a:t>c</a:t>
            </a:r>
            <a:r>
              <a:rPr dirty="0" spc="-100"/>
              <a:t>o</a:t>
            </a:r>
            <a:r>
              <a:rPr dirty="0"/>
              <a:t>n</a:t>
            </a:r>
            <a:r>
              <a:rPr dirty="0" spc="-190"/>
              <a:t> </a:t>
            </a:r>
            <a:r>
              <a:rPr dirty="0" spc="-100"/>
              <a:t>GD</a:t>
            </a:r>
            <a:r>
              <a:rPr dirty="0"/>
              <a:t>B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905" cy="6045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ts val="228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depurar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2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binario</a:t>
            </a:r>
            <a:r>
              <a:rPr dirty="0" sz="2000" spc="2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(ejecutable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2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errores)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2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debe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iniciar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gdb</a:t>
            </a:r>
            <a:endParaRPr sz="2000">
              <a:latin typeface="Calibri"/>
              <a:cs typeface="Calibri"/>
            </a:endParaRPr>
          </a:p>
          <a:p>
            <a:pPr marL="194945">
              <a:lnSpc>
                <a:spcPts val="2280"/>
              </a:lnSpc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2979710"/>
            <a:ext cx="7368540" cy="295148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>
              <a:lnSpc>
                <a:spcPts val="2160"/>
              </a:lnSpc>
              <a:spcBef>
                <a:spcPts val="370"/>
              </a:spcBef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donde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archivo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core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opcional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(los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core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corresponden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volcados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realizados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sistema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operativo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cuando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falla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programa: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“core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dumped”)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gdb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iniciará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su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ejecución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presentando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“prompt”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espera 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órdenes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iniciar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depurador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acompañando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core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gdb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indica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cómo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finalizó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programa.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 se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añade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este archivo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generó),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habrá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ejecutar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binario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orden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run, 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cual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conducirá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orden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generó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error,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así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error producido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la dirección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falló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3627882" y="2493264"/>
            <a:ext cx="1934210" cy="33909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gdb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ejecutable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[core]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8</a:t>
            </a:r>
          </a:p>
        </p:txBody>
      </p:sp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45274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00"/>
              <a:t>D</a:t>
            </a:r>
            <a:r>
              <a:rPr dirty="0" spc="-90"/>
              <a:t>ep</a:t>
            </a:r>
            <a:r>
              <a:rPr dirty="0" spc="-95"/>
              <a:t>u</a:t>
            </a:r>
            <a:r>
              <a:rPr dirty="0" spc="-180"/>
              <a:t>r</a:t>
            </a:r>
            <a:r>
              <a:rPr dirty="0" spc="-95"/>
              <a:t>ac</a:t>
            </a:r>
            <a:r>
              <a:rPr dirty="0" spc="-80"/>
              <a:t>i</a:t>
            </a:r>
            <a:r>
              <a:rPr dirty="0" spc="-100"/>
              <a:t>ó</a:t>
            </a:r>
            <a:r>
              <a:rPr dirty="0"/>
              <a:t>n</a:t>
            </a:r>
            <a:r>
              <a:rPr dirty="0" spc="-195"/>
              <a:t> </a:t>
            </a:r>
            <a:r>
              <a:rPr dirty="0" spc="-130"/>
              <a:t>c</a:t>
            </a:r>
            <a:r>
              <a:rPr dirty="0" spc="-100"/>
              <a:t>o</a:t>
            </a:r>
            <a:r>
              <a:rPr dirty="0"/>
              <a:t>n</a:t>
            </a:r>
            <a:r>
              <a:rPr dirty="0" spc="-190"/>
              <a:t> </a:t>
            </a:r>
            <a:r>
              <a:rPr dirty="0" spc="-100"/>
              <a:t>GD</a:t>
            </a:r>
            <a:r>
              <a:rPr dirty="0"/>
              <a:t>B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586980" cy="372173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comandos más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útiles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gdb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son:</a:t>
            </a:r>
            <a:endParaRPr sz="2000">
              <a:latin typeface="Calibri"/>
              <a:cs typeface="Calibri"/>
            </a:endParaRPr>
          </a:p>
          <a:p>
            <a:pPr lvl="1" marL="561340" marR="5715" indent="-183515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run</a:t>
            </a:r>
            <a:r>
              <a:rPr dirty="0" sz="1600" spc="1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ejecuta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binario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analizado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gdb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.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argumentos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aceptados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binario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colocarse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continuación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comando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run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help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/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info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comando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ayuda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/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información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acerca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depurado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backtrace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árbol 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llamadas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funciones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previas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error</a:t>
            </a:r>
            <a:endParaRPr sz="1600">
              <a:latin typeface="Calibri"/>
              <a:cs typeface="Calibri"/>
            </a:endParaRPr>
          </a:p>
          <a:p>
            <a:pPr lvl="1" marL="561340" marR="6350" indent="-183515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list</a:t>
            </a:r>
            <a:r>
              <a:rPr dirty="0" sz="1600" spc="254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[i</a:t>
            </a:r>
            <a:r>
              <a:rPr dirty="0" sz="1600" spc="26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,f</a:t>
            </a:r>
            <a:r>
              <a:rPr dirty="0" sz="1600" spc="26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]</a:t>
            </a:r>
            <a:r>
              <a:rPr dirty="0" sz="1600" spc="26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16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líneas</a:t>
            </a:r>
            <a:r>
              <a:rPr dirty="0" sz="16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código</a:t>
            </a:r>
            <a:r>
              <a:rPr dirty="0" sz="16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fuente</a:t>
            </a:r>
            <a:r>
              <a:rPr dirty="0" sz="16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2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6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5">
                <a:solidFill>
                  <a:srgbClr val="3E3E3E"/>
                </a:solidFill>
                <a:latin typeface="Calibri"/>
                <a:cs typeface="Calibri"/>
              </a:rPr>
              <a:t>f.</a:t>
            </a:r>
            <a:r>
              <a:rPr dirty="0" sz="1600" spc="-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omitir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dos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print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var</a:t>
            </a:r>
            <a:r>
              <a:rPr dirty="0" sz="16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45">
                <a:solidFill>
                  <a:srgbClr val="3E3E3E"/>
                </a:solidFill>
                <a:latin typeface="Calibri"/>
                <a:cs typeface="Calibri"/>
              </a:rPr>
              <a:t>var,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ésta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válido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whatis</a:t>
            </a:r>
            <a:r>
              <a:rPr dirty="0" sz="1600" spc="-3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var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indica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var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continue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reanuda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ejecución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tras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breakpoint</a:t>
            </a:r>
            <a:endParaRPr sz="1600">
              <a:latin typeface="Calibri"/>
              <a:cs typeface="Calibri"/>
            </a:endParaRPr>
          </a:p>
          <a:p>
            <a:pPr lvl="1" marL="561340" marR="5080" indent="-183515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step</a:t>
            </a:r>
            <a:r>
              <a:rPr dirty="0" sz="1600" spc="4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ejecuta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instrucción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instrucción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código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sigue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breakpoint.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encuentra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función, ejecuta sus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instrucciones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next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ejecución paso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paso,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ejecutando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modo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atómico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 funciones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9</a:t>
            </a:r>
          </a:p>
        </p:txBody>
      </p: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45274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00"/>
              <a:t>D</a:t>
            </a:r>
            <a:r>
              <a:rPr dirty="0" spc="-90"/>
              <a:t>ep</a:t>
            </a:r>
            <a:r>
              <a:rPr dirty="0" spc="-95"/>
              <a:t>u</a:t>
            </a:r>
            <a:r>
              <a:rPr dirty="0" spc="-180"/>
              <a:t>r</a:t>
            </a:r>
            <a:r>
              <a:rPr dirty="0" spc="-95"/>
              <a:t>ac</a:t>
            </a:r>
            <a:r>
              <a:rPr dirty="0" spc="-80"/>
              <a:t>i</a:t>
            </a:r>
            <a:r>
              <a:rPr dirty="0" spc="-100"/>
              <a:t>ó</a:t>
            </a:r>
            <a:r>
              <a:rPr dirty="0"/>
              <a:t>n</a:t>
            </a:r>
            <a:r>
              <a:rPr dirty="0" spc="-195"/>
              <a:t> </a:t>
            </a:r>
            <a:r>
              <a:rPr dirty="0" spc="-130"/>
              <a:t>c</a:t>
            </a:r>
            <a:r>
              <a:rPr dirty="0" spc="-100"/>
              <a:t>o</a:t>
            </a:r>
            <a:r>
              <a:rPr dirty="0"/>
              <a:t>n</a:t>
            </a:r>
            <a:r>
              <a:rPr dirty="0" spc="-190"/>
              <a:t> </a:t>
            </a:r>
            <a:r>
              <a:rPr dirty="0" spc="-100"/>
              <a:t>GD</a:t>
            </a:r>
            <a:r>
              <a:rPr dirty="0"/>
              <a:t>B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077075" cy="217678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comandos más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útiles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gdb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call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nomFunc(args)</a:t>
            </a:r>
            <a:r>
              <a:rPr dirty="0" sz="1600" spc="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invoca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 función nomFunc 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argumentos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incluido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finish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termina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ejecución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función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actual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mostrando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retorno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return</a:t>
            </a:r>
            <a:r>
              <a:rPr dirty="0" sz="16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termina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 actual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devolviendo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ptype</a:t>
            </a:r>
            <a:r>
              <a:rPr dirty="0" sz="16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tipo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completa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construidos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(structs,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...)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set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var</a:t>
            </a:r>
            <a:r>
              <a:rPr dirty="0" sz="1600" spc="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=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asigna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var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quit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finaliza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sesión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gdb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10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450715" cy="3383279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Presentación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Objetivos</a:t>
            </a:r>
            <a:r>
              <a:rPr dirty="0" sz="3600" spc="-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3600" spc="-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25">
                <a:solidFill>
                  <a:srgbClr val="3E3E3E"/>
                </a:solidFill>
                <a:latin typeface="Calibri"/>
                <a:cs typeface="Calibri"/>
              </a:rPr>
              <a:t>destrezas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0">
                <a:solidFill>
                  <a:srgbClr val="3E3E3E"/>
                </a:solidFill>
                <a:latin typeface="Calibri"/>
                <a:cs typeface="Calibri"/>
              </a:rPr>
              <a:t>Temario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Metodología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Bibliografía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557622" y="6582023"/>
            <a:ext cx="74485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PRESENTACIÓN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8465"/>
            <a:ext cx="3220085" cy="4025265"/>
          </a:xfrm>
          <a:prstGeom prst="rect">
            <a:avLst/>
          </a:prstGeom>
        </p:spPr>
        <p:txBody>
          <a:bodyPr wrap="square" lIns="0" tIns="7556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5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3E3E3E"/>
                </a:solidFill>
                <a:latin typeface="Calibri"/>
                <a:cs typeface="Calibri"/>
              </a:rPr>
              <a:t>Sistema</a:t>
            </a:r>
            <a:r>
              <a:rPr dirty="0" sz="25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3E3E3E"/>
                </a:solidFill>
                <a:latin typeface="Calibri"/>
                <a:cs typeface="Calibri"/>
              </a:rPr>
              <a:t>Operativo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Procesos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Rutas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20">
                <a:solidFill>
                  <a:srgbClr val="E1E0E0"/>
                </a:solidFill>
                <a:latin typeface="Calibri"/>
                <a:cs typeface="Calibri"/>
              </a:rPr>
              <a:t>Variables</a:t>
            </a:r>
            <a:r>
              <a:rPr dirty="0" sz="25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entorno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1E0E0"/>
                </a:solidFill>
                <a:latin typeface="Calibri"/>
                <a:cs typeface="Calibri"/>
              </a:rPr>
              <a:t>Metacaracteres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Ejecución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Editor</a:t>
            </a:r>
            <a:r>
              <a:rPr dirty="0" sz="2500" spc="-5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vi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Comandos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25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05410">
              <a:lnSpc>
                <a:spcPts val="1095"/>
              </a:lnSpc>
            </a:pPr>
            <a:r>
              <a:rPr dirty="0"/>
              <a:t>3</a:t>
            </a:r>
          </a:p>
        </p:txBody>
      </p: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45274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00"/>
              <a:t>D</a:t>
            </a:r>
            <a:r>
              <a:rPr dirty="0" spc="-90"/>
              <a:t>ep</a:t>
            </a:r>
            <a:r>
              <a:rPr dirty="0" spc="-95"/>
              <a:t>u</a:t>
            </a:r>
            <a:r>
              <a:rPr dirty="0" spc="-180"/>
              <a:t>r</a:t>
            </a:r>
            <a:r>
              <a:rPr dirty="0" spc="-95"/>
              <a:t>ac</a:t>
            </a:r>
            <a:r>
              <a:rPr dirty="0" spc="-80"/>
              <a:t>i</a:t>
            </a:r>
            <a:r>
              <a:rPr dirty="0" spc="-100"/>
              <a:t>ó</a:t>
            </a:r>
            <a:r>
              <a:rPr dirty="0"/>
              <a:t>n</a:t>
            </a:r>
            <a:r>
              <a:rPr dirty="0" spc="-195"/>
              <a:t> </a:t>
            </a:r>
            <a:r>
              <a:rPr dirty="0" spc="-130"/>
              <a:t>c</a:t>
            </a:r>
            <a:r>
              <a:rPr dirty="0" spc="-100"/>
              <a:t>o</a:t>
            </a:r>
            <a:r>
              <a:rPr dirty="0"/>
              <a:t>n</a:t>
            </a:r>
            <a:r>
              <a:rPr dirty="0" spc="-190"/>
              <a:t> </a:t>
            </a:r>
            <a:r>
              <a:rPr dirty="0" spc="-100"/>
              <a:t>GD</a:t>
            </a:r>
            <a:r>
              <a:rPr dirty="0"/>
              <a:t>B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53999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Breakpoints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4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posible</a:t>
            </a:r>
            <a:r>
              <a:rPr dirty="0" sz="2000" spc="4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colocar</a:t>
            </a:r>
            <a:r>
              <a:rPr dirty="0" sz="2000" spc="4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breakpoints</a:t>
            </a:r>
            <a:r>
              <a:rPr dirty="0" sz="2000" spc="4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(puntos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ruptura)</a:t>
            </a:r>
            <a:r>
              <a:rPr dirty="0" sz="2000" spc="4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194052" y="2106570"/>
            <a:ext cx="7357109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1076960" algn="l"/>
                <a:tab pos="1855470" algn="l"/>
                <a:tab pos="2371090" algn="l"/>
                <a:tab pos="3249930" algn="l"/>
                <a:tab pos="4123054" algn="l"/>
                <a:tab pos="5333365" algn="l"/>
                <a:tab pos="5981700" algn="l"/>
                <a:tab pos="6506209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distintas	zonas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código	fuente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utilizando	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gdb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.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órdenes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193799" y="2312012"/>
            <a:ext cx="7360284" cy="291147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40"/>
              </a:spcBef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aceptadas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son:</a:t>
            </a:r>
            <a:endParaRPr sz="2000">
              <a:latin typeface="Calibri"/>
              <a:cs typeface="Calibri"/>
            </a:endParaRPr>
          </a:p>
          <a:p>
            <a:pPr marL="37846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379095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break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 numLinea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detiene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ejecución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línea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indique</a:t>
            </a:r>
            <a:endParaRPr sz="1600">
              <a:latin typeface="Calibri"/>
              <a:cs typeface="Calibri"/>
            </a:endParaRPr>
          </a:p>
          <a:p>
            <a:pPr marL="37846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379095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break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 nomFunc</a:t>
            </a:r>
            <a:r>
              <a:rPr dirty="0" sz="1600" spc="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detiene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ejecución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llamada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nombreFuncion</a:t>
            </a:r>
            <a:endParaRPr sz="1600">
              <a:latin typeface="Calibri"/>
              <a:cs typeface="Calibri"/>
            </a:endParaRPr>
          </a:p>
          <a:p>
            <a:pPr marL="379095" marR="5715" indent="-183515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379095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break</a:t>
            </a:r>
            <a:r>
              <a:rPr dirty="0" sz="1600" spc="8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fichero:numLinea</a:t>
            </a:r>
            <a:r>
              <a:rPr dirty="0" sz="1600" spc="9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/</a:t>
            </a:r>
            <a:r>
              <a:rPr dirty="0" sz="1600" spc="8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break</a:t>
            </a:r>
            <a:r>
              <a:rPr dirty="0" sz="1600" spc="8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fichero:nomFunc</a:t>
            </a:r>
            <a:r>
              <a:rPr dirty="0" sz="1600" spc="9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variante</a:t>
            </a:r>
            <a:r>
              <a:rPr dirty="0" sz="16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indicar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nombre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(proyectos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varios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archivos)</a:t>
            </a:r>
            <a:endParaRPr sz="1600">
              <a:latin typeface="Calibri"/>
              <a:cs typeface="Calibri"/>
            </a:endParaRPr>
          </a:p>
          <a:p>
            <a:pPr marL="379095" marR="5080" indent="-183515">
              <a:lnSpc>
                <a:spcPts val="173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379095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break</a:t>
            </a:r>
            <a:r>
              <a:rPr dirty="0" sz="1600" spc="18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numLinea</a:t>
            </a:r>
            <a:r>
              <a:rPr dirty="0" sz="1600" spc="17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if</a:t>
            </a:r>
            <a:r>
              <a:rPr dirty="0" sz="1600" spc="18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expr</a:t>
            </a:r>
            <a:r>
              <a:rPr dirty="0" sz="1600" spc="18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/</a:t>
            </a:r>
            <a:r>
              <a:rPr dirty="0" sz="1600" spc="18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break</a:t>
            </a:r>
            <a:r>
              <a:rPr dirty="0" sz="1600" spc="18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nomFunc</a:t>
            </a:r>
            <a:r>
              <a:rPr dirty="0" sz="1600" spc="18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if</a:t>
            </a:r>
            <a:r>
              <a:rPr dirty="0" sz="1600" spc="18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expr</a:t>
            </a:r>
            <a:r>
              <a:rPr dirty="0" sz="1600" spc="18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detiene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ejecución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condición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expr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0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(cierto)</a:t>
            </a:r>
            <a:endParaRPr sz="1600">
              <a:latin typeface="Calibri"/>
              <a:cs typeface="Calibri"/>
            </a:endParaRPr>
          </a:p>
          <a:p>
            <a:pPr marL="37846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379095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info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breakpoints</a:t>
            </a:r>
            <a:r>
              <a:rPr dirty="0" sz="1600" spc="-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puntos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ruptura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distribuidos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código</a:t>
            </a:r>
            <a:endParaRPr sz="1600">
              <a:latin typeface="Calibri"/>
              <a:cs typeface="Calibri"/>
            </a:endParaRPr>
          </a:p>
          <a:p>
            <a:pPr marL="37846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379095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delete</a:t>
            </a:r>
            <a:r>
              <a:rPr dirty="0" sz="1600" spc="-3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numBreak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elimina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breakpoint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numBreak</a:t>
            </a:r>
            <a:endParaRPr sz="1600">
              <a:latin typeface="Calibri"/>
              <a:cs typeface="Calibri"/>
            </a:endParaRPr>
          </a:p>
          <a:p>
            <a:pPr marL="37846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379095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disable</a:t>
            </a:r>
            <a:r>
              <a:rPr dirty="0" sz="1600" spc="-3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numBreak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desactiva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punto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ruptura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eliminarlo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11</a:t>
            </a:r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68236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30"/>
              <a:t>m</a:t>
            </a:r>
            <a:r>
              <a:rPr dirty="0" spc="-95"/>
              <a:t>p</a:t>
            </a:r>
            <a:r>
              <a:rPr dirty="0" spc="-70"/>
              <a:t>l</a:t>
            </a:r>
            <a:r>
              <a:rPr dirty="0"/>
              <a:t>o</a:t>
            </a:r>
            <a:r>
              <a:rPr dirty="0" spc="-190"/>
              <a:t> </a:t>
            </a:r>
            <a:r>
              <a:rPr dirty="0" spc="-100"/>
              <a:t>GD</a:t>
            </a:r>
            <a:r>
              <a:rPr dirty="0"/>
              <a:t>B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/>
          <p:nvPr/>
        </p:nvSpPr>
        <p:spPr>
          <a:xfrm>
            <a:off x="822960" y="1796033"/>
            <a:ext cx="7543800" cy="3539490"/>
          </a:xfrm>
          <a:custGeom>
            <a:avLst/>
            <a:gdLst/>
            <a:ahLst/>
            <a:cxnLst/>
            <a:rect l="l" t="t" r="r" b="b"/>
            <a:pathLst>
              <a:path w="7543800" h="3539490">
                <a:moveTo>
                  <a:pt x="7543800" y="0"/>
                </a:moveTo>
                <a:lnTo>
                  <a:pt x="0" y="0"/>
                </a:lnTo>
                <a:lnTo>
                  <a:pt x="0" y="3539490"/>
                </a:lnTo>
                <a:lnTo>
                  <a:pt x="7543800" y="3539490"/>
                </a:lnTo>
                <a:lnTo>
                  <a:pt x="7543800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913334" y="2030677"/>
            <a:ext cx="5579110" cy="322643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635" marR="508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alumno@ubuntu:~/Escritorio/practicas$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gcc</a:t>
            </a:r>
            <a:r>
              <a:rPr dirty="0" sz="1400" spc="-15">
                <a:latin typeface="Calibri"/>
                <a:cs typeface="Calibri"/>
              </a:rPr>
              <a:t> -Wall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-o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ejecutable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-ggdb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main.c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alumno@ubuntu:~/Escritorio/practicas$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gdb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ejecutable</a:t>
            </a:r>
            <a:endParaRPr sz="1400">
              <a:latin typeface="Calibri"/>
              <a:cs typeface="Calibri"/>
            </a:endParaRPr>
          </a:p>
          <a:p>
            <a:pPr marL="63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[...</a:t>
            </a:r>
            <a:r>
              <a:rPr dirty="0" sz="1400" spc="-5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TEXTO...]</a:t>
            </a:r>
            <a:endParaRPr sz="1400">
              <a:latin typeface="Calibri"/>
              <a:cs typeface="Calibri"/>
            </a:endParaRPr>
          </a:p>
          <a:p>
            <a:pPr marL="635">
              <a:lnSpc>
                <a:spcPct val="100000"/>
              </a:lnSpc>
              <a:spcBef>
                <a:spcPts val="5"/>
              </a:spcBef>
            </a:pPr>
            <a:r>
              <a:rPr dirty="0" sz="1400" spc="-10">
                <a:latin typeface="Calibri"/>
                <a:cs typeface="Calibri"/>
              </a:rPr>
              <a:t>Leyendo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símbolos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desde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ejecutable...hecho.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63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(gdb)</a:t>
            </a:r>
            <a:r>
              <a:rPr dirty="0" sz="1400" spc="-3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list</a:t>
            </a:r>
            <a:endParaRPr sz="1400">
              <a:latin typeface="Calibri"/>
              <a:cs typeface="Calibri"/>
            </a:endParaRPr>
          </a:p>
          <a:p>
            <a:pPr marL="249554" indent="-249554">
              <a:lnSpc>
                <a:spcPct val="100000"/>
              </a:lnSpc>
              <a:buAutoNum type="arabicPlain"/>
              <a:tabLst>
                <a:tab pos="249554" algn="l"/>
                <a:tab pos="250190" algn="l"/>
              </a:tabLst>
            </a:pPr>
            <a:r>
              <a:rPr dirty="0" sz="1400" spc="-5">
                <a:latin typeface="Calibri"/>
                <a:cs typeface="Calibri"/>
              </a:rPr>
              <a:t>#include </a:t>
            </a:r>
            <a:r>
              <a:rPr dirty="0" sz="1400" spc="-10">
                <a:latin typeface="Calibri"/>
                <a:cs typeface="Calibri"/>
              </a:rPr>
              <a:t>&lt;stdio.h&gt;</a:t>
            </a:r>
            <a:endParaRPr sz="1400">
              <a:latin typeface="Calibri"/>
              <a:cs typeface="Calibri"/>
            </a:endParaRPr>
          </a:p>
          <a:p>
            <a:pPr marR="3957320">
              <a:lnSpc>
                <a:spcPct val="100000"/>
              </a:lnSpc>
              <a:buAutoNum type="arabicPlain"/>
              <a:tabLst>
                <a:tab pos="249554" algn="l"/>
                <a:tab pos="250190" algn="l"/>
              </a:tabLst>
            </a:pPr>
            <a:r>
              <a:rPr dirty="0" sz="1400" spc="-5">
                <a:latin typeface="Calibri"/>
                <a:cs typeface="Calibri"/>
              </a:rPr>
              <a:t>#include </a:t>
            </a:r>
            <a:r>
              <a:rPr dirty="0" sz="1400" spc="-10">
                <a:latin typeface="Calibri"/>
                <a:cs typeface="Calibri"/>
              </a:rPr>
              <a:t>&lt;stdlib.h&gt;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3</a:t>
            </a:r>
            <a:endParaRPr sz="1400">
              <a:latin typeface="Calibri"/>
              <a:cs typeface="Calibri"/>
            </a:endParaRPr>
          </a:p>
          <a:p>
            <a:pPr marR="3119755">
              <a:lnSpc>
                <a:spcPct val="100000"/>
              </a:lnSpc>
              <a:tabLst>
                <a:tab pos="248920" algn="l"/>
                <a:tab pos="407670" algn="l"/>
              </a:tabLst>
            </a:pPr>
            <a:r>
              <a:rPr dirty="0" sz="1400" spc="-5">
                <a:latin typeface="Calibri"/>
                <a:cs typeface="Calibri"/>
              </a:rPr>
              <a:t>4	</a:t>
            </a: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main(int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argc,char*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argv[]){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5		</a:t>
            </a:r>
            <a:r>
              <a:rPr dirty="0" sz="1400" spc="-15">
                <a:latin typeface="Calibri"/>
                <a:cs typeface="Calibri"/>
              </a:rPr>
              <a:t>for</a:t>
            </a:r>
            <a:r>
              <a:rPr dirty="0" sz="1400" spc="-10">
                <a:latin typeface="Calibri"/>
                <a:cs typeface="Calibri"/>
              </a:rPr>
              <a:t> (int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i=0;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 &lt; 1000;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i++)</a:t>
            </a:r>
            <a:endParaRPr sz="1400">
              <a:latin typeface="Calibri"/>
              <a:cs typeface="Calibri"/>
            </a:endParaRPr>
          </a:p>
          <a:p>
            <a:pPr marR="3200400">
              <a:lnSpc>
                <a:spcPct val="100000"/>
              </a:lnSpc>
              <a:tabLst>
                <a:tab pos="566420" algn="l"/>
              </a:tabLst>
            </a:pPr>
            <a:r>
              <a:rPr dirty="0" sz="1400" spc="-5">
                <a:latin typeface="Calibri"/>
                <a:cs typeface="Calibri"/>
              </a:rPr>
              <a:t>6	</a:t>
            </a:r>
            <a:r>
              <a:rPr dirty="0" sz="1400" spc="-10">
                <a:latin typeface="Calibri"/>
                <a:cs typeface="Calibri"/>
              </a:rPr>
              <a:t>printf("Posicion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%d\n",i);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7</a:t>
            </a:r>
            <a:endParaRPr sz="1400">
              <a:latin typeface="Calibri"/>
              <a:cs typeface="Calibri"/>
            </a:endParaRPr>
          </a:p>
          <a:p>
            <a:pPr marR="4528820">
              <a:lnSpc>
                <a:spcPct val="100000"/>
              </a:lnSpc>
              <a:tabLst>
                <a:tab pos="248920" algn="l"/>
                <a:tab pos="407670" algn="l"/>
              </a:tabLst>
            </a:pPr>
            <a:r>
              <a:rPr dirty="0" sz="1400" spc="-5">
                <a:latin typeface="Calibri"/>
                <a:cs typeface="Calibri"/>
              </a:rPr>
              <a:t>8		</a:t>
            </a:r>
            <a:r>
              <a:rPr dirty="0" sz="1400" spc="-10">
                <a:latin typeface="Calibri"/>
                <a:cs typeface="Calibri"/>
              </a:rPr>
              <a:t>return</a:t>
            </a:r>
            <a:r>
              <a:rPr dirty="0" sz="1400" spc="-6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0;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9	}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12</a:t>
            </a:r>
          </a:p>
        </p:txBody>
      </p: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68236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30"/>
              <a:t>m</a:t>
            </a:r>
            <a:r>
              <a:rPr dirty="0" spc="-95"/>
              <a:t>p</a:t>
            </a:r>
            <a:r>
              <a:rPr dirty="0" spc="-70"/>
              <a:t>l</a:t>
            </a:r>
            <a:r>
              <a:rPr dirty="0"/>
              <a:t>o</a:t>
            </a:r>
            <a:r>
              <a:rPr dirty="0" spc="-190"/>
              <a:t> </a:t>
            </a:r>
            <a:r>
              <a:rPr dirty="0" spc="-100"/>
              <a:t>GD</a:t>
            </a:r>
            <a:r>
              <a:rPr dirty="0"/>
              <a:t>B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822960" y="1796033"/>
            <a:ext cx="7543800" cy="39700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571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45"/>
              </a:spcBef>
            </a:pPr>
            <a:endParaRPr sz="1650">
              <a:latin typeface="Times New Roman"/>
              <a:cs typeface="Times New Roman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(gdb)</a:t>
            </a:r>
            <a:r>
              <a:rPr dirty="0" sz="1400" spc="-3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run</a:t>
            </a:r>
            <a:endParaRPr sz="1400">
              <a:latin typeface="Calibri"/>
              <a:cs typeface="Calibri"/>
            </a:endParaRPr>
          </a:p>
          <a:p>
            <a:pPr marL="90805" marR="275399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Starting</a:t>
            </a:r>
            <a:r>
              <a:rPr dirty="0" sz="1400" spc="-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program: /home/alumno/Escritorio/practicas/ejecutable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Posicion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0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  <a:spcBef>
                <a:spcPts val="5"/>
              </a:spcBef>
            </a:pPr>
            <a:r>
              <a:rPr dirty="0" sz="1400" spc="-10">
                <a:latin typeface="Calibri"/>
                <a:cs typeface="Calibri"/>
              </a:rPr>
              <a:t>Posicion</a:t>
            </a:r>
            <a:r>
              <a:rPr dirty="0" sz="1400" spc="-6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1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Posicion</a:t>
            </a:r>
            <a:r>
              <a:rPr dirty="0" sz="1400" spc="-6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2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...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Posicion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999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[Inferior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1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(process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28509)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exited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normally]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(gdb)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break </a:t>
            </a:r>
            <a:r>
              <a:rPr dirty="0" sz="1400" spc="-5">
                <a:latin typeface="Calibri"/>
                <a:cs typeface="Calibri"/>
              </a:rPr>
              <a:t>6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Punto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interrupción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1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at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0x555555554662: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file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main.c, line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6.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  <a:spcBef>
                <a:spcPts val="5"/>
              </a:spcBef>
            </a:pPr>
            <a:r>
              <a:rPr dirty="0" sz="1400" spc="-5">
                <a:latin typeface="Calibri"/>
                <a:cs typeface="Calibri"/>
              </a:rPr>
              <a:t>(gdb)</a:t>
            </a:r>
            <a:r>
              <a:rPr dirty="0" sz="1400" spc="-3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run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Starting</a:t>
            </a:r>
            <a:r>
              <a:rPr dirty="0" sz="1400" spc="6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program:</a:t>
            </a:r>
            <a:r>
              <a:rPr dirty="0" sz="1400" spc="5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/home/alumno/Escritorio/practicas/ejecutable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Breakpoint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1, main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(argc=1,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argv=0x7fffffffe638)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at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main.c:6</a:t>
            </a:r>
            <a:endParaRPr sz="1400">
              <a:latin typeface="Calibri"/>
              <a:cs typeface="Calibri"/>
            </a:endParaRPr>
          </a:p>
          <a:p>
            <a:pPr marL="90170">
              <a:lnSpc>
                <a:spcPct val="100000"/>
              </a:lnSpc>
              <a:tabLst>
                <a:tab pos="657225" algn="l"/>
              </a:tabLst>
            </a:pPr>
            <a:r>
              <a:rPr dirty="0" sz="1400" spc="-5">
                <a:latin typeface="Calibri"/>
                <a:cs typeface="Calibri"/>
              </a:rPr>
              <a:t>6	</a:t>
            </a:r>
            <a:r>
              <a:rPr dirty="0" sz="1400" spc="-10">
                <a:latin typeface="Calibri"/>
                <a:cs typeface="Calibri"/>
              </a:rPr>
              <a:t>printf("Posicion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%d\n",i);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13</a:t>
            </a:r>
          </a:p>
        </p:txBody>
      </p: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68236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30"/>
              <a:t>m</a:t>
            </a:r>
            <a:r>
              <a:rPr dirty="0" spc="-95"/>
              <a:t>p</a:t>
            </a:r>
            <a:r>
              <a:rPr dirty="0" spc="-70"/>
              <a:t>l</a:t>
            </a:r>
            <a:r>
              <a:rPr dirty="0"/>
              <a:t>o</a:t>
            </a:r>
            <a:r>
              <a:rPr dirty="0" spc="-190"/>
              <a:t> </a:t>
            </a:r>
            <a:r>
              <a:rPr dirty="0" spc="-100"/>
              <a:t>GD</a:t>
            </a:r>
            <a:r>
              <a:rPr dirty="0"/>
              <a:t>B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822960" y="1796033"/>
            <a:ext cx="7543800" cy="39700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571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45"/>
              </a:spcBef>
            </a:pPr>
            <a:endParaRPr sz="1650">
              <a:latin typeface="Times New Roman"/>
              <a:cs typeface="Times New Roman"/>
            </a:endParaRPr>
          </a:p>
          <a:p>
            <a:pPr marL="90805" marR="639318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(gdb)</a:t>
            </a:r>
            <a:r>
              <a:rPr dirty="0" sz="1400" spc="-6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continue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Continuando. 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Posicion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0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  <a:spcBef>
                <a:spcPts val="5"/>
              </a:spcBef>
            </a:pPr>
            <a:r>
              <a:rPr dirty="0" sz="1400" spc="-5">
                <a:latin typeface="Calibri"/>
                <a:cs typeface="Calibri"/>
              </a:rPr>
              <a:t>Breakpoint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2, main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(argc=1,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argv=0x7fffffffe638)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at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main.c:6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  <a:tabLst>
                <a:tab pos="657860" algn="l"/>
              </a:tabLst>
            </a:pPr>
            <a:r>
              <a:rPr dirty="0" sz="1400" spc="-5">
                <a:latin typeface="Calibri"/>
                <a:cs typeface="Calibri"/>
              </a:rPr>
              <a:t>6	</a:t>
            </a:r>
            <a:r>
              <a:rPr dirty="0" sz="1400" spc="-10">
                <a:latin typeface="Calibri"/>
                <a:cs typeface="Calibri"/>
              </a:rPr>
              <a:t>printf("Posicion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%d\n",i);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0805" marR="671068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(gdb)</a:t>
            </a:r>
            <a:r>
              <a:rPr dirty="0" sz="1400" spc="-7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next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Posicion</a:t>
            </a:r>
            <a:r>
              <a:rPr dirty="0" sz="1400" spc="-4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1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  <a:tabLst>
                <a:tab pos="498475" algn="l"/>
              </a:tabLst>
            </a:pPr>
            <a:r>
              <a:rPr dirty="0" sz="1400" spc="-5">
                <a:latin typeface="Calibri"/>
                <a:cs typeface="Calibri"/>
              </a:rPr>
              <a:t>5	</a:t>
            </a:r>
            <a:r>
              <a:rPr dirty="0" sz="1400" spc="-15">
                <a:latin typeface="Calibri"/>
                <a:cs typeface="Calibri"/>
              </a:rPr>
              <a:t>for </a:t>
            </a:r>
            <a:r>
              <a:rPr dirty="0" sz="1400" spc="-10">
                <a:latin typeface="Calibri"/>
                <a:cs typeface="Calibri"/>
              </a:rPr>
              <a:t>(int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i=0;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&lt; 1000;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i++)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(gdb)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print</a:t>
            </a:r>
            <a:r>
              <a:rPr dirty="0" sz="1400" spc="-5">
                <a:latin typeface="Calibri"/>
                <a:cs typeface="Calibri"/>
              </a:rPr>
              <a:t> i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$1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3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1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350">
              <a:latin typeface="Calibri"/>
              <a:cs typeface="Calibri"/>
            </a:endParaRPr>
          </a:p>
          <a:p>
            <a:pPr marL="90170" marR="647001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(gdb) </a:t>
            </a:r>
            <a:r>
              <a:rPr dirty="0" sz="1400" spc="-10">
                <a:latin typeface="Calibri"/>
                <a:cs typeface="Calibri"/>
              </a:rPr>
              <a:t>whatis </a:t>
            </a:r>
            <a:r>
              <a:rPr dirty="0" sz="1400" spc="-5">
                <a:latin typeface="Calibri"/>
                <a:cs typeface="Calibri"/>
              </a:rPr>
              <a:t>i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type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int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017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(gdb) set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variable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 =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800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14</a:t>
            </a:r>
          </a:p>
        </p:txBody>
      </p:sp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68236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30"/>
              <a:t>m</a:t>
            </a:r>
            <a:r>
              <a:rPr dirty="0" spc="-95"/>
              <a:t>p</a:t>
            </a:r>
            <a:r>
              <a:rPr dirty="0" spc="-70"/>
              <a:t>l</a:t>
            </a:r>
            <a:r>
              <a:rPr dirty="0"/>
              <a:t>o</a:t>
            </a:r>
            <a:r>
              <a:rPr dirty="0" spc="-190"/>
              <a:t> </a:t>
            </a:r>
            <a:r>
              <a:rPr dirty="0" spc="-100"/>
              <a:t>GD</a:t>
            </a:r>
            <a:r>
              <a:rPr dirty="0"/>
              <a:t>B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/>
          <p:nvPr/>
        </p:nvSpPr>
        <p:spPr>
          <a:xfrm>
            <a:off x="822960" y="1796033"/>
            <a:ext cx="7543800" cy="3324225"/>
          </a:xfrm>
          <a:custGeom>
            <a:avLst/>
            <a:gdLst/>
            <a:ahLst/>
            <a:cxnLst/>
            <a:rect l="l" t="t" r="r" b="b"/>
            <a:pathLst>
              <a:path w="7543800" h="3324225">
                <a:moveTo>
                  <a:pt x="7543800" y="0"/>
                </a:moveTo>
                <a:lnTo>
                  <a:pt x="0" y="0"/>
                </a:lnTo>
                <a:lnTo>
                  <a:pt x="0" y="3323844"/>
                </a:lnTo>
                <a:lnTo>
                  <a:pt x="7543800" y="3323844"/>
                </a:lnTo>
                <a:lnTo>
                  <a:pt x="7543800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914400" y="2030677"/>
            <a:ext cx="4990465" cy="30124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(gdb)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info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breakpoints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tabLst>
                <a:tab pos="547370" algn="l"/>
                <a:tab pos="1327150" algn="l"/>
                <a:tab pos="3049905" algn="l"/>
              </a:tabLst>
            </a:pPr>
            <a:r>
              <a:rPr dirty="0" sz="1400" spc="-5">
                <a:latin typeface="Calibri"/>
                <a:cs typeface="Calibri"/>
              </a:rPr>
              <a:t>Num	</a:t>
            </a:r>
            <a:r>
              <a:rPr dirty="0" sz="1400" spc="-20">
                <a:latin typeface="Calibri"/>
                <a:cs typeface="Calibri"/>
              </a:rPr>
              <a:t>Type	</a:t>
            </a:r>
            <a:r>
              <a:rPr dirty="0" sz="1400" spc="-5">
                <a:latin typeface="Calibri"/>
                <a:cs typeface="Calibri"/>
              </a:rPr>
              <a:t>Disp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Enb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Address	What</a:t>
            </a:r>
            <a:endParaRPr sz="1400">
              <a:latin typeface="Calibri"/>
              <a:cs typeface="Calibri"/>
            </a:endParaRPr>
          </a:p>
          <a:p>
            <a:pPr marL="159385" marR="5080" indent="-159385">
              <a:lnSpc>
                <a:spcPct val="100000"/>
              </a:lnSpc>
              <a:tabLst>
                <a:tab pos="368300" algn="l"/>
                <a:tab pos="1356995" algn="l"/>
              </a:tabLst>
            </a:pPr>
            <a:r>
              <a:rPr dirty="0" sz="1400" spc="-5">
                <a:latin typeface="Calibri"/>
                <a:cs typeface="Calibri"/>
              </a:rPr>
              <a:t>1		</a:t>
            </a:r>
            <a:r>
              <a:rPr dirty="0" sz="1400" spc="-10">
                <a:latin typeface="Calibri"/>
                <a:cs typeface="Calibri"/>
              </a:rPr>
              <a:t>breakpoint	</a:t>
            </a:r>
            <a:r>
              <a:rPr dirty="0" sz="1400" spc="-15">
                <a:latin typeface="Calibri"/>
                <a:cs typeface="Calibri"/>
              </a:rPr>
              <a:t>keep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y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0x0000555555554662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in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main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at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main.c:6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breakpoint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already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hit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7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times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3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(gdb)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delete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1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R="393065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(gdb)</a:t>
            </a:r>
            <a:r>
              <a:rPr dirty="0" sz="1400" spc="-6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continue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Continuando. 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Posicion</a:t>
            </a:r>
            <a:r>
              <a:rPr dirty="0" sz="1400" spc="-5">
                <a:latin typeface="Calibri"/>
                <a:cs typeface="Calibri"/>
              </a:rPr>
              <a:t> 801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Posicion</a:t>
            </a:r>
            <a:r>
              <a:rPr dirty="0" sz="1400" spc="-6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802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...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r>
              <a:rPr dirty="0" sz="1400" spc="-10">
                <a:latin typeface="Calibri"/>
                <a:cs typeface="Calibri"/>
              </a:rPr>
              <a:t>Posicion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999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[Inferior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1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(process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28518)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exited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normally]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15</a:t>
            </a:r>
          </a:p>
        </p:txBody>
      </p: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5517515" cy="4054475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Argumentos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Depuración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Archivos</a:t>
            </a: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fuente</a:t>
            </a:r>
            <a:r>
              <a:rPr dirty="0" sz="3600" spc="-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3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cabecera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Compilar</a:t>
            </a:r>
            <a:r>
              <a:rPr dirty="0" sz="36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enlazar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Makefile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16</a:t>
            </a:r>
          </a:p>
        </p:txBody>
      </p:sp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72883"/>
            <a:ext cx="7291705" cy="69596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400" spc="-50"/>
              <a:t>3.</a:t>
            </a:r>
            <a:r>
              <a:rPr dirty="0" sz="4400" spc="-140"/>
              <a:t> </a:t>
            </a:r>
            <a:r>
              <a:rPr dirty="0" sz="4400" spc="-95"/>
              <a:t>Archivos</a:t>
            </a:r>
            <a:r>
              <a:rPr dirty="0" sz="4400" spc="-165"/>
              <a:t> </a:t>
            </a:r>
            <a:r>
              <a:rPr dirty="0" sz="4400" spc="-90"/>
              <a:t>fuente</a:t>
            </a:r>
            <a:r>
              <a:rPr dirty="0" sz="4400" spc="-165"/>
              <a:t> </a:t>
            </a:r>
            <a:r>
              <a:rPr dirty="0" sz="4400" spc="-35"/>
              <a:t>.c</a:t>
            </a:r>
            <a:r>
              <a:rPr dirty="0" sz="4400" spc="-165"/>
              <a:t> </a:t>
            </a:r>
            <a:r>
              <a:rPr dirty="0" sz="4400" spc="-5"/>
              <a:t>y</a:t>
            </a:r>
            <a:r>
              <a:rPr dirty="0" sz="4400" spc="-160"/>
              <a:t> </a:t>
            </a:r>
            <a:r>
              <a:rPr dirty="0" sz="4400" spc="-95"/>
              <a:t>cabecera</a:t>
            </a:r>
            <a:r>
              <a:rPr dirty="0" sz="4400" spc="-165"/>
              <a:t> </a:t>
            </a:r>
            <a:r>
              <a:rPr dirty="0" sz="4400" spc="-35"/>
              <a:t>.h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7905" cy="180467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Motivación:</a:t>
            </a:r>
            <a:endParaRPr sz="2000">
              <a:latin typeface="Calibri"/>
              <a:cs typeface="Calibri"/>
            </a:endParaRPr>
          </a:p>
          <a:p>
            <a:pPr lvl="1" marL="560705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Dividir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componentes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menor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tamaño</a:t>
            </a:r>
            <a:r>
              <a:rPr dirty="0" sz="16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reduce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carga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mantenimiento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declarar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una función 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hacer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formas:</a:t>
            </a:r>
            <a:endParaRPr sz="1600">
              <a:latin typeface="Calibri"/>
              <a:cs typeface="Calibri"/>
            </a:endParaRPr>
          </a:p>
          <a:p>
            <a:pPr lvl="2" marL="910590" indent="-22923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910590" algn="l"/>
                <a:tab pos="91122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Declaración</a:t>
            </a:r>
            <a:r>
              <a:rPr dirty="0" sz="1600" spc="-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directa</a:t>
            </a:r>
            <a:endParaRPr sz="1600">
              <a:latin typeface="Calibri"/>
              <a:cs typeface="Calibri"/>
            </a:endParaRPr>
          </a:p>
          <a:p>
            <a:pPr lvl="2" marL="910590" indent="-22923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910590" algn="l"/>
                <a:tab pos="91122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Prototipo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77186" y="3594015"/>
            <a:ext cx="6057265" cy="1036955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marL="195580" marR="5080" indent="-182880">
              <a:lnSpc>
                <a:spcPts val="1730"/>
              </a:lnSpc>
              <a:spcBef>
                <a:spcPts val="3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16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división</a:t>
            </a:r>
            <a:r>
              <a:rPr dirty="0" sz="16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provoca</a:t>
            </a:r>
            <a:r>
              <a:rPr dirty="0" sz="16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cambio</a:t>
            </a:r>
            <a:r>
              <a:rPr dirty="0" sz="16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6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sumaVector,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propagarlo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todos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archivos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fuente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donde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declaró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>
              <a:latin typeface="Calibri"/>
              <a:cs typeface="Calibri"/>
            </a:endParaRPr>
          </a:p>
          <a:p>
            <a:pPr marL="201295">
              <a:lnSpc>
                <a:spcPct val="100000"/>
              </a:lnSpc>
              <a:spcBef>
                <a:spcPts val="5"/>
              </a:spcBef>
              <a:tabLst>
                <a:tab pos="4029075" algn="l"/>
              </a:tabLst>
            </a:pPr>
            <a:r>
              <a:rPr dirty="0" sz="1800" spc="-5">
                <a:latin typeface="Calibri"/>
                <a:cs typeface="Calibri"/>
              </a:rPr>
              <a:t>Declaración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directa	Prototipo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función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531848" y="3594015"/>
            <a:ext cx="84772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haya</a:t>
            </a:r>
            <a:r>
              <a:rPr dirty="0" sz="1600" spc="5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134617" y="4649723"/>
            <a:ext cx="2693035" cy="15697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548005" marR="208915" indent="-457200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sumaVector(int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v[],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">
                <a:latin typeface="Calibri"/>
                <a:cs typeface="Calibri"/>
              </a:rPr>
              <a:t> n){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">
                <a:latin typeface="Calibri"/>
                <a:cs typeface="Calibri"/>
              </a:rPr>
              <a:t> suma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5">
                <a:latin typeface="Calibri"/>
                <a:cs typeface="Calibri"/>
              </a:rPr>
              <a:t> 0;</a:t>
            </a:r>
            <a:endParaRPr sz="1600">
              <a:latin typeface="Calibri"/>
              <a:cs typeface="Calibri"/>
            </a:endParaRPr>
          </a:p>
          <a:p>
            <a:pPr marL="1005205" marR="326390" indent="-457834">
              <a:lnSpc>
                <a:spcPts val="1920"/>
              </a:lnSpc>
              <a:spcBef>
                <a:spcPts val="60"/>
              </a:spcBef>
            </a:pPr>
            <a:r>
              <a:rPr dirty="0" sz="1600" spc="-15">
                <a:latin typeface="Calibri"/>
                <a:cs typeface="Calibri"/>
              </a:rPr>
              <a:t>for </a:t>
            </a:r>
            <a:r>
              <a:rPr dirty="0" sz="1600" spc="-10">
                <a:latin typeface="Calibri"/>
                <a:cs typeface="Calibri"/>
              </a:rPr>
              <a:t>(int </a:t>
            </a:r>
            <a:r>
              <a:rPr dirty="0" sz="1600">
                <a:latin typeface="Calibri"/>
                <a:cs typeface="Calibri"/>
              </a:rPr>
              <a:t>i = </a:t>
            </a:r>
            <a:r>
              <a:rPr dirty="0" sz="1600" spc="-5">
                <a:latin typeface="Calibri"/>
                <a:cs typeface="Calibri"/>
              </a:rPr>
              <a:t>0; </a:t>
            </a:r>
            <a:r>
              <a:rPr dirty="0" sz="1600">
                <a:latin typeface="Calibri"/>
                <a:cs typeface="Calibri"/>
              </a:rPr>
              <a:t>i &lt; </a:t>
            </a:r>
            <a:r>
              <a:rPr dirty="0" sz="1600" spc="-5">
                <a:latin typeface="Calibri"/>
                <a:cs typeface="Calibri"/>
              </a:rPr>
              <a:t>n; </a:t>
            </a:r>
            <a:r>
              <a:rPr dirty="0" sz="1600">
                <a:latin typeface="Calibri"/>
                <a:cs typeface="Calibri"/>
              </a:rPr>
              <a:t>i++)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suma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+=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v[i];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ts val="1855"/>
              </a:lnSpc>
            </a:pP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suma;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17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4939284" y="4666488"/>
            <a:ext cx="3042920" cy="132397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sumaVector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(int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v[],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 </a:t>
            </a:r>
            <a:r>
              <a:rPr dirty="0" sz="1600" spc="-5">
                <a:latin typeface="Calibri"/>
                <a:cs typeface="Calibri"/>
              </a:rPr>
              <a:t>n);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50">
              <a:latin typeface="Calibri"/>
              <a:cs typeface="Calibri"/>
            </a:endParaRPr>
          </a:p>
          <a:p>
            <a:pPr marL="548005" marR="170180" indent="-457834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float mediaVector(int </a:t>
            </a:r>
            <a:r>
              <a:rPr dirty="0" sz="1600">
                <a:latin typeface="Calibri"/>
                <a:cs typeface="Calibri"/>
              </a:rPr>
              <a:t>v[], </a:t>
            </a:r>
            <a:r>
              <a:rPr dirty="0" sz="1600" spc="-10">
                <a:latin typeface="Calibri"/>
                <a:cs typeface="Calibri"/>
              </a:rPr>
              <a:t>float </a:t>
            </a:r>
            <a:r>
              <a:rPr dirty="0" sz="1600" spc="-5">
                <a:latin typeface="Calibri"/>
                <a:cs typeface="Calibri"/>
              </a:rPr>
              <a:t>n){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-15">
                <a:latin typeface="Calibri"/>
                <a:cs typeface="Calibri"/>
              </a:rPr>
              <a:t> sumaVector(v,n)/n;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461418" y="6011631"/>
            <a:ext cx="3792854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5">
                <a:latin typeface="Calibri"/>
                <a:cs typeface="Calibri"/>
              </a:rPr>
              <a:t>sumaVector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está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declarado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en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otro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archivo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fuente</a:t>
            </a:r>
            <a:r>
              <a:rPr dirty="0" sz="1400" spc="3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.c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72883"/>
            <a:ext cx="7291705" cy="69596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400" spc="-50"/>
              <a:t>3.</a:t>
            </a:r>
            <a:r>
              <a:rPr dirty="0" sz="4400" spc="-140"/>
              <a:t> </a:t>
            </a:r>
            <a:r>
              <a:rPr dirty="0" sz="4400" spc="-95"/>
              <a:t>Archivos</a:t>
            </a:r>
            <a:r>
              <a:rPr dirty="0" sz="4400" spc="-165"/>
              <a:t> </a:t>
            </a:r>
            <a:r>
              <a:rPr dirty="0" sz="4400" spc="-90"/>
              <a:t>fuente</a:t>
            </a:r>
            <a:r>
              <a:rPr dirty="0" sz="4400" spc="-165"/>
              <a:t> </a:t>
            </a:r>
            <a:r>
              <a:rPr dirty="0" sz="4400" spc="-35"/>
              <a:t>.c</a:t>
            </a:r>
            <a:r>
              <a:rPr dirty="0" sz="4400" spc="-165"/>
              <a:t> </a:t>
            </a:r>
            <a:r>
              <a:rPr dirty="0" sz="4400" spc="-5"/>
              <a:t>y</a:t>
            </a:r>
            <a:r>
              <a:rPr dirty="0" sz="4400" spc="-160"/>
              <a:t> </a:t>
            </a:r>
            <a:r>
              <a:rPr dirty="0" sz="4400" spc="-95"/>
              <a:t>cabecera</a:t>
            </a:r>
            <a:r>
              <a:rPr dirty="0" sz="4400" spc="-165"/>
              <a:t> </a:t>
            </a:r>
            <a:r>
              <a:rPr dirty="0" sz="4400" spc="-35"/>
              <a:t>.h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9175" cy="290195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Solución:</a:t>
            </a:r>
            <a:endParaRPr sz="2000">
              <a:latin typeface="Calibri"/>
              <a:cs typeface="Calibri"/>
            </a:endParaRPr>
          </a:p>
          <a:p>
            <a:pPr algn="just" lvl="1" marL="561340" marR="5080" indent="-183515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Generar archivos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llamados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cabeceras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(.h) que contienen los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prototipos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16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declaran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archivo</a:t>
            </a:r>
            <a:r>
              <a:rPr dirty="0" sz="1600" spc="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fuente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(.c)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 mismo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nombre</a:t>
            </a:r>
            <a:endParaRPr sz="1600">
              <a:latin typeface="Calibri"/>
              <a:cs typeface="Calibri"/>
            </a:endParaRPr>
          </a:p>
          <a:p>
            <a:pPr algn="just" lvl="1" marL="561340" marR="508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solución hace que un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cambio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función del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archivo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fuente,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haya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llevarlo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archivo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cabecera,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evita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tener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modificar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todos</a:t>
            </a:r>
            <a:r>
              <a:rPr dirty="0" sz="1600" spc="3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archivos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fuente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anteriormente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tenían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prototipo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endParaRPr sz="1600">
              <a:latin typeface="Calibri"/>
              <a:cs typeface="Calibri"/>
            </a:endParaRPr>
          </a:p>
          <a:p>
            <a:pPr algn="just" lvl="1" marL="560705" marR="508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Ahora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hay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incluir el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archivo cabecera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aquellos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archivos fuente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(#include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 “archivocabecera.h”)</a:t>
            </a:r>
            <a:endParaRPr sz="1600">
              <a:latin typeface="Calibri"/>
              <a:cs typeface="Calibri"/>
            </a:endParaRPr>
          </a:p>
          <a:p>
            <a:pPr algn="just" lvl="1" marL="560705" marR="5715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posible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incluir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archivo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cabecera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contiene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correspondientes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definiciones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su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archivo fuente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se compruebe si 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declaración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su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definición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consistentes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18</a:t>
            </a:r>
          </a:p>
        </p:txBody>
      </p: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72883"/>
            <a:ext cx="7291705" cy="69596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400" spc="-50"/>
              <a:t>3.</a:t>
            </a:r>
            <a:r>
              <a:rPr dirty="0" sz="4400" spc="-140"/>
              <a:t> </a:t>
            </a:r>
            <a:r>
              <a:rPr dirty="0" sz="4400" spc="-95"/>
              <a:t>Archivos</a:t>
            </a:r>
            <a:r>
              <a:rPr dirty="0" sz="4400" spc="-165"/>
              <a:t> </a:t>
            </a:r>
            <a:r>
              <a:rPr dirty="0" sz="4400" spc="-90"/>
              <a:t>fuente</a:t>
            </a:r>
            <a:r>
              <a:rPr dirty="0" sz="4400" spc="-165"/>
              <a:t> </a:t>
            </a:r>
            <a:r>
              <a:rPr dirty="0" sz="4400" spc="-35"/>
              <a:t>.c</a:t>
            </a:r>
            <a:r>
              <a:rPr dirty="0" sz="4400" spc="-165"/>
              <a:t> </a:t>
            </a:r>
            <a:r>
              <a:rPr dirty="0" sz="4400" spc="-5"/>
              <a:t>y</a:t>
            </a:r>
            <a:r>
              <a:rPr dirty="0" sz="4400" spc="-160"/>
              <a:t> </a:t>
            </a:r>
            <a:r>
              <a:rPr dirty="0" sz="4400" spc="-95"/>
              <a:t>cabecera</a:t>
            </a:r>
            <a:r>
              <a:rPr dirty="0" sz="4400" spc="-165"/>
              <a:t> </a:t>
            </a:r>
            <a:r>
              <a:rPr dirty="0" sz="4400" spc="-35"/>
              <a:t>.h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449834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cabeceras</a:t>
            </a:r>
            <a:r>
              <a:rPr dirty="0" sz="2000" spc="2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#ifndef</a:t>
            </a:r>
            <a:r>
              <a:rPr dirty="0" sz="2000" spc="2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/</a:t>
            </a:r>
            <a:r>
              <a:rPr dirty="0" sz="2000" spc="3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#define</a:t>
            </a:r>
            <a:r>
              <a:rPr dirty="0" sz="2000" spc="2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/</a:t>
            </a:r>
            <a:r>
              <a:rPr dirty="0" sz="20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#endif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194306" y="2106570"/>
            <a:ext cx="431546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614045" algn="l"/>
                <a:tab pos="1819275" algn="l"/>
                <a:tab pos="2517140" algn="l"/>
                <a:tab pos="3344545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il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z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ad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4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úl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194306" y="2380869"/>
            <a:ext cx="431546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importaciones.</a:t>
            </a:r>
            <a:r>
              <a:rPr dirty="0" sz="20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Así,</a:t>
            </a:r>
            <a:r>
              <a:rPr dirty="0" sz="20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solo</a:t>
            </a:r>
            <a:r>
              <a:rPr dirty="0" sz="20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importa</a:t>
            </a:r>
            <a:r>
              <a:rPr dirty="0" sz="20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94560" y="2655169"/>
            <a:ext cx="431673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568325" algn="l"/>
                <a:tab pos="1570355" algn="l"/>
                <a:tab pos="2273300" algn="l"/>
                <a:tab pos="3450590" algn="l"/>
              </a:tabLst>
            </a:pP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vez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aunque	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haya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múltiples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archivos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94560" y="2929468"/>
            <a:ext cx="218757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fuentes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hagan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5973317" y="4226052"/>
            <a:ext cx="2693035" cy="206248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54"/>
              </a:spcBef>
            </a:pPr>
            <a:r>
              <a:rPr dirty="0" sz="1600" spc="-5">
                <a:latin typeface="Calibri"/>
                <a:cs typeface="Calibri"/>
              </a:rPr>
              <a:t>#include</a:t>
            </a:r>
            <a:r>
              <a:rPr dirty="0" sz="1600" spc="-7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"suma.h"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550">
              <a:latin typeface="Calibri"/>
              <a:cs typeface="Calibri"/>
            </a:endParaRPr>
          </a:p>
          <a:p>
            <a:pPr marL="548005" marR="208915" indent="-45720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sumaVector(int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v[],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">
                <a:latin typeface="Calibri"/>
                <a:cs typeface="Calibri"/>
              </a:rPr>
              <a:t> n){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">
                <a:latin typeface="Calibri"/>
                <a:cs typeface="Calibri"/>
              </a:rPr>
              <a:t> suma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5">
                <a:latin typeface="Calibri"/>
                <a:cs typeface="Calibri"/>
              </a:rPr>
              <a:t> 0;</a:t>
            </a:r>
            <a:endParaRPr sz="1600">
              <a:latin typeface="Calibri"/>
              <a:cs typeface="Calibri"/>
            </a:endParaRPr>
          </a:p>
          <a:p>
            <a:pPr marL="1005205" marR="326390" indent="-457834">
              <a:lnSpc>
                <a:spcPct val="100000"/>
              </a:lnSpc>
            </a:pPr>
            <a:r>
              <a:rPr dirty="0" sz="1600" spc="-15">
                <a:latin typeface="Calibri"/>
                <a:cs typeface="Calibri"/>
              </a:rPr>
              <a:t>for </a:t>
            </a:r>
            <a:r>
              <a:rPr dirty="0" sz="1600" spc="-10">
                <a:latin typeface="Calibri"/>
                <a:cs typeface="Calibri"/>
              </a:rPr>
              <a:t>(int </a:t>
            </a:r>
            <a:r>
              <a:rPr dirty="0" sz="1600">
                <a:latin typeface="Calibri"/>
                <a:cs typeface="Calibri"/>
              </a:rPr>
              <a:t>i = </a:t>
            </a:r>
            <a:r>
              <a:rPr dirty="0" sz="1600" spc="-5">
                <a:latin typeface="Calibri"/>
                <a:cs typeface="Calibri"/>
              </a:rPr>
              <a:t>0; </a:t>
            </a:r>
            <a:r>
              <a:rPr dirty="0" sz="1600">
                <a:latin typeface="Calibri"/>
                <a:cs typeface="Calibri"/>
              </a:rPr>
              <a:t>i &lt; </a:t>
            </a:r>
            <a:r>
              <a:rPr dirty="0" sz="1600" spc="-5">
                <a:latin typeface="Calibri"/>
                <a:cs typeface="Calibri"/>
              </a:rPr>
              <a:t>n; </a:t>
            </a:r>
            <a:r>
              <a:rPr dirty="0" sz="1600">
                <a:latin typeface="Calibri"/>
                <a:cs typeface="Calibri"/>
              </a:rPr>
              <a:t>i++)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suma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+=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v[i];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suma;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19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59713" y="4173473"/>
            <a:ext cx="4051300" cy="206248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19" rIns="0" bIns="0" rtlCol="0" vert="horz">
            <a:spAutoFit/>
          </a:bodyPr>
          <a:lstStyle/>
          <a:p>
            <a:pPr marL="90805" marR="2439670">
              <a:lnSpc>
                <a:spcPct val="100000"/>
              </a:lnSpc>
              <a:spcBef>
                <a:spcPts val="259"/>
              </a:spcBef>
            </a:pPr>
            <a:r>
              <a:rPr dirty="0" sz="1600" spc="-5">
                <a:latin typeface="Calibri"/>
                <a:cs typeface="Calibri"/>
              </a:rPr>
              <a:t>#include </a:t>
            </a:r>
            <a:r>
              <a:rPr dirty="0" sz="1600" spc="-10">
                <a:latin typeface="Calibri"/>
                <a:cs typeface="Calibri"/>
              </a:rPr>
              <a:t>&lt;stdio.h&gt;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#include</a:t>
            </a:r>
            <a:r>
              <a:rPr dirty="0" sz="1600" spc="-6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"suma.h"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5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void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main(void){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v[]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{1,2,3,4};</a:t>
            </a:r>
            <a:endParaRPr sz="1600">
              <a:latin typeface="Calibri"/>
              <a:cs typeface="Calibri"/>
            </a:endParaRPr>
          </a:p>
          <a:p>
            <a:pPr marL="548005" marR="9588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printf("Media: %f", </a:t>
            </a:r>
            <a:r>
              <a:rPr dirty="0" sz="1600" spc="-15">
                <a:latin typeface="Calibri"/>
                <a:cs typeface="Calibri"/>
              </a:rPr>
              <a:t>sumaVector(v,4)/4.0);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ts val="192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595481" y="3892375"/>
            <a:ext cx="14351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Archivo</a:t>
            </a:r>
            <a:r>
              <a:rPr dirty="0" sz="1800" spc="-4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suma.c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052057" y="3822653"/>
            <a:ext cx="139827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Archivo</a:t>
            </a:r>
            <a:r>
              <a:rPr dirty="0" sz="1800" spc="-6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main.c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973317" y="2196083"/>
            <a:ext cx="2693035" cy="15697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0805" marR="1181735">
              <a:lnSpc>
                <a:spcPct val="100000"/>
              </a:lnSpc>
              <a:spcBef>
                <a:spcPts val="254"/>
              </a:spcBef>
            </a:pPr>
            <a:r>
              <a:rPr dirty="0" sz="1600" spc="-5">
                <a:latin typeface="Calibri"/>
                <a:cs typeface="Calibri"/>
              </a:rPr>
              <a:t>#ifndef SUMA_H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#define</a:t>
            </a:r>
            <a:r>
              <a:rPr dirty="0" sz="1600" spc="-7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SUMA_H</a:t>
            </a:r>
            <a:endParaRPr sz="1600">
              <a:latin typeface="Calibri"/>
              <a:cs typeface="Calibri"/>
            </a:endParaRPr>
          </a:p>
          <a:p>
            <a:pPr marL="136525" marR="218440" indent="-45720">
              <a:lnSpc>
                <a:spcPct val="200000"/>
              </a:lnSpc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sumaVector(int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v[],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">
                <a:latin typeface="Calibri"/>
                <a:cs typeface="Calibri"/>
              </a:rPr>
              <a:t> n);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#endif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526351" y="1845148"/>
            <a:ext cx="14585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Archivo</a:t>
            </a:r>
            <a:r>
              <a:rPr dirty="0" sz="1800" spc="-4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suma.h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5517515" cy="4054475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Argumentos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Depuración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Archivos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fuente</a:t>
            </a:r>
            <a:r>
              <a:rPr dirty="0" sz="3600" spc="-5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cabecera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Compilar</a:t>
            </a:r>
            <a:r>
              <a:rPr dirty="0" sz="3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36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enlazar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Makefile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20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65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85"/>
              <a:t>S</a:t>
            </a:r>
            <a:r>
              <a:rPr dirty="0" spc="-65"/>
              <a:t>i</a:t>
            </a:r>
            <a:r>
              <a:rPr dirty="0" spc="-135"/>
              <a:t>s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25"/>
              <a:t>m</a:t>
            </a:r>
            <a:r>
              <a:rPr dirty="0"/>
              <a:t>a</a:t>
            </a:r>
            <a:r>
              <a:rPr dirty="0" spc="-190"/>
              <a:t> </a:t>
            </a:r>
            <a:r>
              <a:rPr dirty="0" spc="-100"/>
              <a:t>O</a:t>
            </a:r>
            <a:r>
              <a:rPr dirty="0" spc="-90"/>
              <a:t>pe</a:t>
            </a:r>
            <a:r>
              <a:rPr dirty="0" spc="-185"/>
              <a:t>r</a:t>
            </a:r>
            <a:r>
              <a:rPr dirty="0" spc="-145"/>
              <a:t>a</a:t>
            </a:r>
            <a:r>
              <a:rPr dirty="0" spc="-80"/>
              <a:t>t</a:t>
            </a:r>
            <a:r>
              <a:rPr dirty="0" spc="-70"/>
              <a:t>i</a:t>
            </a:r>
            <a:r>
              <a:rPr dirty="0" spc="-140"/>
              <a:t>v</a:t>
            </a:r>
            <a:r>
              <a:rPr dirty="0"/>
              <a:t>o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934553" y="3576651"/>
          <a:ext cx="6261735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14245"/>
                <a:gridCol w="1217930"/>
                <a:gridCol w="1673225"/>
                <a:gridCol w="1137920"/>
              </a:tblGrid>
              <a:tr h="370205"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Procesador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texto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29718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Juegos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5">
                          <a:latin typeface="Calibri"/>
                          <a:cs typeface="Calibri"/>
                        </a:rPr>
                        <a:t>Navegador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Otros…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8" name="object 8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05410">
              <a:lnSpc>
                <a:spcPts val="1095"/>
              </a:lnSpc>
            </a:pPr>
            <a:r>
              <a:rPr dirty="0"/>
              <a:t>4</a:t>
            </a: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934553" y="4160851"/>
          <a:ext cx="6261735" cy="74104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74545"/>
                <a:gridCol w="2093595"/>
                <a:gridCol w="2074544"/>
              </a:tblGrid>
              <a:tr h="370205">
                <a:tc>
                  <a:txBody>
                    <a:bodyPr/>
                    <a:lstStyle/>
                    <a:p>
                      <a:pPr marL="139700">
                        <a:lnSpc>
                          <a:spcPct val="100000"/>
                        </a:lnSpc>
                        <a:spcBef>
                          <a:spcPts val="244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Gestor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ventanas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4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405130">
                        <a:lnSpc>
                          <a:spcPct val="100000"/>
                        </a:lnSpc>
                        <a:spcBef>
                          <a:spcPts val="244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Compiladores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4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62560">
                        <a:lnSpc>
                          <a:spcPct val="100000"/>
                        </a:lnSpc>
                        <a:spcBef>
                          <a:spcPts val="244"/>
                        </a:spcBef>
                      </a:pPr>
                      <a:r>
                        <a:rPr dirty="0" sz="1800" spc="-15">
                          <a:latin typeface="Calibri"/>
                          <a:cs typeface="Calibri"/>
                        </a:rPr>
                        <a:t>Intérprete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órdenes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4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  <a:tr h="37084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4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SISTEMA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OPERATIVO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(NÚCLEO)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4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1011426" y="1786247"/>
            <a:ext cx="7211695" cy="3842385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45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Colección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organizada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extensiones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SW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HW</a:t>
            </a:r>
            <a:endParaRPr sz="2000">
              <a:latin typeface="Calibri"/>
              <a:cs typeface="Calibri"/>
            </a:endParaRPr>
          </a:p>
          <a:p>
            <a:pPr marL="195580" marR="5080" indent="-182880">
              <a:lnSpc>
                <a:spcPts val="2160"/>
              </a:lnSpc>
              <a:spcBef>
                <a:spcPts val="6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Conjunto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rutinas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control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hacen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funcionar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computadora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proporcionan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entorno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ejecución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programas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Interfaz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HW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–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usuario</a:t>
            </a:r>
            <a:endParaRPr sz="2000">
              <a:latin typeface="Calibri"/>
              <a:cs typeface="Calibri"/>
            </a:endParaRPr>
          </a:p>
          <a:p>
            <a:pPr marL="6557009" marR="232410" indent="-47625">
              <a:lnSpc>
                <a:spcPts val="6060"/>
              </a:lnSpc>
              <a:spcBef>
                <a:spcPts val="825"/>
              </a:spcBef>
            </a:pPr>
            <a:r>
              <a:rPr dirty="0" sz="1800">
                <a:latin typeface="Calibri"/>
                <a:cs typeface="Calibri"/>
              </a:rPr>
              <a:t>Ap</a:t>
            </a:r>
            <a:r>
              <a:rPr dirty="0" sz="1800" spc="-10">
                <a:latin typeface="Calibri"/>
                <a:cs typeface="Calibri"/>
              </a:rPr>
              <a:t>p</a:t>
            </a:r>
            <a:r>
              <a:rPr dirty="0" sz="1800">
                <a:latin typeface="Calibri"/>
                <a:cs typeface="Calibri"/>
              </a:rPr>
              <a:t>s  </a:t>
            </a:r>
            <a:r>
              <a:rPr dirty="0" sz="1800" spc="-20">
                <a:latin typeface="Calibri"/>
                <a:cs typeface="Calibri"/>
              </a:rPr>
              <a:t>S.O.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850">
              <a:latin typeface="Calibri"/>
              <a:cs typeface="Calibri"/>
            </a:endParaRPr>
          </a:p>
          <a:p>
            <a:pPr marL="6567805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HW</a:t>
            </a:r>
            <a:endParaRPr sz="1800">
              <a:latin typeface="Calibri"/>
              <a:cs typeface="Calibri"/>
            </a:endParaRPr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934553" y="5115891"/>
          <a:ext cx="6261735" cy="741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42685"/>
              </a:tblGrid>
              <a:tr h="3708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Firmware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F8C6A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4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Hardware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4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F8C6A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96150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Co</a:t>
            </a:r>
            <a:r>
              <a:rPr dirty="0" spc="-114"/>
              <a:t>m</a:t>
            </a:r>
            <a:r>
              <a:rPr dirty="0" spc="-95"/>
              <a:t>p</a:t>
            </a:r>
            <a:r>
              <a:rPr dirty="0" spc="-70"/>
              <a:t>i</a:t>
            </a:r>
            <a:r>
              <a:rPr dirty="0" spc="-80"/>
              <a:t>l</a:t>
            </a:r>
            <a:r>
              <a:rPr dirty="0" spc="-95"/>
              <a:t>a</a:t>
            </a:r>
            <a:r>
              <a:rPr dirty="0"/>
              <a:t>r</a:t>
            </a:r>
            <a:r>
              <a:rPr dirty="0" spc="-170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90"/>
              <a:t>en</a:t>
            </a:r>
            <a:r>
              <a:rPr dirty="0" spc="-75"/>
              <a:t>l</a:t>
            </a:r>
            <a:r>
              <a:rPr dirty="0" spc="-95"/>
              <a:t>a</a:t>
            </a:r>
            <a:r>
              <a:rPr dirty="0" spc="-190"/>
              <a:t>z</a:t>
            </a:r>
            <a:r>
              <a:rPr dirty="0" spc="-95"/>
              <a:t>a</a:t>
            </a:r>
            <a:r>
              <a:rPr dirty="0"/>
              <a:t>r</a:t>
            </a:r>
            <a:r>
              <a:rPr dirty="0" spc="-175"/>
              <a:t> </a:t>
            </a:r>
            <a:r>
              <a:rPr dirty="0" spc="-85"/>
              <a:t>a</a:t>
            </a:r>
            <a:r>
              <a:rPr dirty="0" spc="-150"/>
              <a:t>r</a:t>
            </a:r>
            <a:r>
              <a:rPr dirty="0" spc="-95"/>
              <a:t>c</a:t>
            </a:r>
            <a:r>
              <a:rPr dirty="0" spc="-100"/>
              <a:t>h</a:t>
            </a:r>
            <a:r>
              <a:rPr dirty="0" spc="-70"/>
              <a:t>i</a:t>
            </a:r>
            <a:r>
              <a:rPr dirty="0" spc="-140"/>
              <a:t>v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569595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Hasta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ahora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compilación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realizado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1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paso: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2753529"/>
            <a:ext cx="7409815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946785" algn="l"/>
                <a:tab pos="1325880" algn="l"/>
                <a:tab pos="2145030" algn="l"/>
                <a:tab pos="2472055" algn="l"/>
                <a:tab pos="3238500" algn="l"/>
                <a:tab pos="4065904" algn="l"/>
                <a:tab pos="4472305" algn="l"/>
                <a:tab pos="5521960" algn="l"/>
                <a:tab pos="6282690" algn="l"/>
                <a:tab pos="7281545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45">
                <a:solidFill>
                  <a:srgbClr val="3E3E3E"/>
                </a:solidFill>
                <a:latin typeface="Calibri"/>
                <a:cs typeface="Calibri"/>
              </a:rPr>
              <a:t>f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ompi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v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ar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h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v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enlazarlos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llamando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compilador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todos ellos: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1426" y="3949107"/>
            <a:ext cx="7409180" cy="15036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just" marL="195580" indent="-182880">
              <a:lnSpc>
                <a:spcPts val="228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Sin</a:t>
            </a:r>
            <a:r>
              <a:rPr dirty="0" sz="2000" spc="8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embargo,</a:t>
            </a:r>
            <a:r>
              <a:rPr dirty="0" sz="2000" spc="8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8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compilación</a:t>
            </a:r>
            <a:r>
              <a:rPr dirty="0" sz="2000" spc="8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8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divide</a:t>
            </a:r>
            <a:r>
              <a:rPr dirty="0" sz="2000" spc="8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8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2000" spc="8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pasos:</a:t>
            </a:r>
            <a:r>
              <a:rPr dirty="0" sz="2000" spc="8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uno</a:t>
            </a:r>
            <a:r>
              <a:rPr dirty="0" sz="2000" spc="8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endParaRPr sz="2000">
              <a:latin typeface="Calibri"/>
              <a:cs typeface="Calibri"/>
            </a:endParaRPr>
          </a:p>
          <a:p>
            <a:pPr algn="just" marL="195580">
              <a:lnSpc>
                <a:spcPts val="2280"/>
              </a:lnSpc>
            </a:pP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compilación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otro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enlazado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3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paso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compilación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código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ensamblador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convierte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código objeto. 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realizar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paso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debes indicar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compilador que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detenga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proceso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antes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enlazar.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hace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opción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-c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3640073" y="2300477"/>
            <a:ext cx="1910080" cy="33909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60"/>
              </a:spcBef>
              <a:tabLst>
                <a:tab pos="1088390" algn="l"/>
              </a:tabLst>
            </a:pPr>
            <a:r>
              <a:rPr dirty="0" sz="1600" spc="-5">
                <a:latin typeface="Calibri"/>
                <a:cs typeface="Calibri"/>
              </a:rPr>
              <a:t>gcc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main.c	</a:t>
            </a:r>
            <a:r>
              <a:rPr dirty="0" sz="1600">
                <a:latin typeface="Calibri"/>
                <a:cs typeface="Calibri"/>
              </a:rPr>
              <a:t>-o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salida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21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124961" y="3493008"/>
            <a:ext cx="2940050" cy="33845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54"/>
              </a:spcBef>
              <a:tabLst>
                <a:tab pos="2074545" algn="l"/>
              </a:tabLst>
            </a:pPr>
            <a:r>
              <a:rPr dirty="0" sz="1600" spc="-5">
                <a:latin typeface="Calibri"/>
                <a:cs typeface="Calibri"/>
              </a:rPr>
              <a:t>gcc main.c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utilidades.c	</a:t>
            </a:r>
            <a:r>
              <a:rPr dirty="0" sz="1600">
                <a:latin typeface="Calibri"/>
                <a:cs typeface="Calibri"/>
              </a:rPr>
              <a:t>-o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salida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913632" y="5714238"/>
            <a:ext cx="1316990" cy="33909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gcc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-c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main.c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96150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Co</a:t>
            </a:r>
            <a:r>
              <a:rPr dirty="0" spc="-114"/>
              <a:t>m</a:t>
            </a:r>
            <a:r>
              <a:rPr dirty="0" spc="-95"/>
              <a:t>p</a:t>
            </a:r>
            <a:r>
              <a:rPr dirty="0" spc="-70"/>
              <a:t>i</a:t>
            </a:r>
            <a:r>
              <a:rPr dirty="0" spc="-80"/>
              <a:t>l</a:t>
            </a:r>
            <a:r>
              <a:rPr dirty="0" spc="-95"/>
              <a:t>a</a:t>
            </a:r>
            <a:r>
              <a:rPr dirty="0"/>
              <a:t>r</a:t>
            </a:r>
            <a:r>
              <a:rPr dirty="0" spc="-170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90"/>
              <a:t>en</a:t>
            </a:r>
            <a:r>
              <a:rPr dirty="0" spc="-75"/>
              <a:t>l</a:t>
            </a:r>
            <a:r>
              <a:rPr dirty="0" spc="-95"/>
              <a:t>a</a:t>
            </a:r>
            <a:r>
              <a:rPr dirty="0" spc="-190"/>
              <a:t>z</a:t>
            </a:r>
            <a:r>
              <a:rPr dirty="0" spc="-95"/>
              <a:t>a</a:t>
            </a:r>
            <a:r>
              <a:rPr dirty="0"/>
              <a:t>r</a:t>
            </a:r>
            <a:r>
              <a:rPr dirty="0" spc="-175"/>
              <a:t> </a:t>
            </a:r>
            <a:r>
              <a:rPr dirty="0" spc="-85"/>
              <a:t>a</a:t>
            </a:r>
            <a:r>
              <a:rPr dirty="0" spc="-150"/>
              <a:t>r</a:t>
            </a:r>
            <a:r>
              <a:rPr dirty="0" spc="-95"/>
              <a:t>c</a:t>
            </a:r>
            <a:r>
              <a:rPr dirty="0" spc="-100"/>
              <a:t>h</a:t>
            </a:r>
            <a:r>
              <a:rPr dirty="0" spc="-70"/>
              <a:t>i</a:t>
            </a:r>
            <a:r>
              <a:rPr dirty="0" spc="-140"/>
              <a:t>v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905" cy="177800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Usualmente 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 se compone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ficheros .c. 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compilarlo,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bastará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compilar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.c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separado,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obteniendo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resultado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.o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uno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Ahora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generar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archivo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ejecutable,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basta 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ejecutar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paso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enlazado. 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ello,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llama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comando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gcc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seguido de la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ficheros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.o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opción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-o damos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ejecutable: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4201328"/>
            <a:ext cx="7367270" cy="115316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interesante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opción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-Wall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ella,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mostrarán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advertencias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(Warnings)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sobre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malos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determinas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estructuras,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recomienda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siempre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activar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opción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ayuda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depurar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errores: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1426" y="5725328"/>
            <a:ext cx="632142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código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compila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limpiamente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hace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warnings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3102101" y="3745991"/>
            <a:ext cx="2940050" cy="33845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19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59"/>
              </a:spcBef>
              <a:tabLst>
                <a:tab pos="2118995" algn="l"/>
              </a:tabLst>
            </a:pPr>
            <a:r>
              <a:rPr dirty="0" sz="1600" spc="-5">
                <a:latin typeface="Calibri"/>
                <a:cs typeface="Calibri"/>
              </a:rPr>
              <a:t>gcc main.o utilidades.o	</a:t>
            </a:r>
            <a:r>
              <a:rPr dirty="0" sz="1600">
                <a:latin typeface="Calibri"/>
                <a:cs typeface="Calibri"/>
              </a:rPr>
              <a:t>-o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salida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22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895600" y="5275326"/>
            <a:ext cx="3398520" cy="33845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0"/>
              </a:spcBef>
              <a:tabLst>
                <a:tab pos="2544445" algn="l"/>
              </a:tabLst>
            </a:pPr>
            <a:r>
              <a:rPr dirty="0" sz="1600" spc="-5">
                <a:latin typeface="Calibri"/>
                <a:cs typeface="Calibri"/>
              </a:rPr>
              <a:t>gcc </a:t>
            </a:r>
            <a:r>
              <a:rPr dirty="0" sz="1600" spc="-15">
                <a:latin typeface="Calibri"/>
                <a:cs typeface="Calibri"/>
              </a:rPr>
              <a:t>-Wall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main.c utilidades.c	</a:t>
            </a:r>
            <a:r>
              <a:rPr dirty="0" sz="1600">
                <a:latin typeface="Calibri"/>
                <a:cs typeface="Calibri"/>
              </a:rPr>
              <a:t>-o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salida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5517515" cy="4054475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Argumentos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Depuración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Archivos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fuente</a:t>
            </a:r>
            <a:r>
              <a:rPr dirty="0" sz="3600" spc="-5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cabecera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Compilar</a:t>
            </a:r>
            <a:r>
              <a:rPr dirty="0" sz="36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enlazar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Makefile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23</a:t>
            </a:r>
          </a:p>
        </p:txBody>
      </p:sp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190373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5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125"/>
              <a:t>M</a:t>
            </a:r>
            <a:r>
              <a:rPr dirty="0" spc="-90"/>
              <a:t>a</a:t>
            </a:r>
            <a:r>
              <a:rPr dirty="0" spc="-260"/>
              <a:t>k</a:t>
            </a:r>
            <a:r>
              <a:rPr dirty="0"/>
              <a:t>e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46990" rIns="0" bIns="0" rtlCol="0" vert="horz">
            <a:spAutoFit/>
          </a:bodyPr>
          <a:lstStyle/>
          <a:p>
            <a:pPr algn="just"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La</a:t>
            </a:r>
            <a:r>
              <a:rPr dirty="0"/>
              <a:t> </a:t>
            </a:r>
            <a:r>
              <a:rPr dirty="0" spc="-5"/>
              <a:t>utilidad</a:t>
            </a:r>
            <a:r>
              <a:rPr dirty="0"/>
              <a:t> </a:t>
            </a:r>
            <a:r>
              <a:rPr dirty="0" spc="-15" b="1">
                <a:latin typeface="Calibri"/>
                <a:cs typeface="Calibri"/>
              </a:rPr>
              <a:t>make</a:t>
            </a:r>
            <a:r>
              <a:rPr dirty="0" spc="-10" b="1">
                <a:latin typeface="Calibri"/>
                <a:cs typeface="Calibri"/>
              </a:rPr>
              <a:t> </a:t>
            </a:r>
            <a:r>
              <a:rPr dirty="0" spc="-5"/>
              <a:t>permite</a:t>
            </a:r>
            <a:r>
              <a:rPr dirty="0"/>
              <a:t> almacenar</a:t>
            </a:r>
            <a:r>
              <a:rPr dirty="0" spc="5"/>
              <a:t> </a:t>
            </a:r>
            <a:r>
              <a:rPr dirty="0"/>
              <a:t>las</a:t>
            </a:r>
            <a:r>
              <a:rPr dirty="0" spc="5"/>
              <a:t> </a:t>
            </a:r>
            <a:r>
              <a:rPr dirty="0" spc="-5"/>
              <a:t>reglas</a:t>
            </a:r>
            <a:r>
              <a:rPr dirty="0"/>
              <a:t> </a:t>
            </a:r>
            <a:r>
              <a:rPr dirty="0" spc="-5"/>
              <a:t>de</a:t>
            </a:r>
            <a:r>
              <a:rPr dirty="0"/>
              <a:t> </a:t>
            </a:r>
            <a:r>
              <a:rPr dirty="0" spc="-5"/>
              <a:t>compilación</a:t>
            </a:r>
            <a:r>
              <a:rPr dirty="0"/>
              <a:t> </a:t>
            </a:r>
            <a:r>
              <a:rPr dirty="0" spc="-5"/>
              <a:t>y </a:t>
            </a:r>
            <a:r>
              <a:rPr dirty="0"/>
              <a:t> </a:t>
            </a:r>
            <a:r>
              <a:rPr dirty="0" spc="-5"/>
              <a:t>enlazado </a:t>
            </a:r>
            <a:r>
              <a:rPr dirty="0"/>
              <a:t>necesarias </a:t>
            </a:r>
            <a:r>
              <a:rPr dirty="0" spc="-15"/>
              <a:t>para</a:t>
            </a:r>
            <a:r>
              <a:rPr dirty="0" spc="-10"/>
              <a:t> generar</a:t>
            </a:r>
            <a:r>
              <a:rPr dirty="0" spc="-5"/>
              <a:t> los </a:t>
            </a:r>
            <a:r>
              <a:rPr dirty="0" spc="-10"/>
              <a:t>archivos</a:t>
            </a:r>
            <a:r>
              <a:rPr dirty="0" spc="-5"/>
              <a:t> de un</a:t>
            </a:r>
            <a:r>
              <a:rPr dirty="0"/>
              <a:t> </a:t>
            </a:r>
            <a:r>
              <a:rPr dirty="0" spc="-20"/>
              <a:t>proyecto,</a:t>
            </a:r>
            <a:r>
              <a:rPr dirty="0" spc="-15"/>
              <a:t> </a:t>
            </a:r>
            <a:r>
              <a:rPr dirty="0" spc="-10"/>
              <a:t>de </a:t>
            </a:r>
            <a:r>
              <a:rPr dirty="0" spc="-5"/>
              <a:t> modo</a:t>
            </a:r>
            <a:r>
              <a:rPr dirty="0" spc="-15"/>
              <a:t> </a:t>
            </a:r>
            <a:r>
              <a:rPr dirty="0" spc="-5"/>
              <a:t>que</a:t>
            </a:r>
            <a:r>
              <a:rPr dirty="0"/>
              <a:t> </a:t>
            </a:r>
            <a:r>
              <a:rPr dirty="0" spc="-5"/>
              <a:t>el</a:t>
            </a:r>
            <a:r>
              <a:rPr dirty="0" spc="5"/>
              <a:t> </a:t>
            </a:r>
            <a:r>
              <a:rPr dirty="0" spc="-10"/>
              <a:t>proceso</a:t>
            </a:r>
            <a:r>
              <a:rPr dirty="0" spc="5"/>
              <a:t> </a:t>
            </a:r>
            <a:r>
              <a:rPr dirty="0" spc="-5"/>
              <a:t>pueda</a:t>
            </a:r>
            <a:r>
              <a:rPr dirty="0" spc="5"/>
              <a:t> </a:t>
            </a:r>
            <a:r>
              <a:rPr dirty="0" spc="-5"/>
              <a:t>ser</a:t>
            </a:r>
            <a:r>
              <a:rPr dirty="0" spc="15"/>
              <a:t> </a:t>
            </a:r>
            <a:r>
              <a:rPr dirty="0" spc="-10"/>
              <a:t>automatizado</a:t>
            </a:r>
          </a:p>
          <a:p>
            <a:pPr algn="just" marL="194945" marR="698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10"/>
              <a:t>Optimiza</a:t>
            </a:r>
            <a:r>
              <a:rPr dirty="0" spc="-5"/>
              <a:t> </a:t>
            </a:r>
            <a:r>
              <a:rPr dirty="0"/>
              <a:t>el</a:t>
            </a:r>
            <a:r>
              <a:rPr dirty="0" spc="5"/>
              <a:t> </a:t>
            </a:r>
            <a:r>
              <a:rPr dirty="0" spc="-5"/>
              <a:t>tiempo</a:t>
            </a:r>
            <a:r>
              <a:rPr dirty="0"/>
              <a:t> </a:t>
            </a:r>
            <a:r>
              <a:rPr dirty="0" spc="-5"/>
              <a:t>de</a:t>
            </a:r>
            <a:r>
              <a:rPr dirty="0"/>
              <a:t> </a:t>
            </a:r>
            <a:r>
              <a:rPr dirty="0" spc="-5"/>
              <a:t>compilación</a:t>
            </a:r>
            <a:r>
              <a:rPr dirty="0"/>
              <a:t> </a:t>
            </a:r>
            <a:r>
              <a:rPr dirty="0" spc="-15"/>
              <a:t>puesto</a:t>
            </a:r>
            <a:r>
              <a:rPr dirty="0" spc="-10"/>
              <a:t> </a:t>
            </a:r>
            <a:r>
              <a:rPr dirty="0" spc="-5"/>
              <a:t>que</a:t>
            </a:r>
            <a:r>
              <a:rPr dirty="0"/>
              <a:t> </a:t>
            </a:r>
            <a:r>
              <a:rPr dirty="0" spc="-5" b="1">
                <a:latin typeface="Calibri"/>
                <a:cs typeface="Calibri"/>
              </a:rPr>
              <a:t>sólo</a:t>
            </a:r>
            <a:r>
              <a:rPr dirty="0" b="1">
                <a:latin typeface="Calibri"/>
                <a:cs typeface="Calibri"/>
              </a:rPr>
              <a:t> </a:t>
            </a:r>
            <a:r>
              <a:rPr dirty="0" spc="-5" b="1">
                <a:latin typeface="Calibri"/>
                <a:cs typeface="Calibri"/>
              </a:rPr>
              <a:t>recompila</a:t>
            </a:r>
            <a:r>
              <a:rPr dirty="0" b="1">
                <a:latin typeface="Calibri"/>
                <a:cs typeface="Calibri"/>
              </a:rPr>
              <a:t> </a:t>
            </a:r>
            <a:r>
              <a:rPr dirty="0" spc="-5" b="1">
                <a:latin typeface="Calibri"/>
                <a:cs typeface="Calibri"/>
              </a:rPr>
              <a:t>y </a:t>
            </a:r>
            <a:r>
              <a:rPr dirty="0" b="1">
                <a:latin typeface="Calibri"/>
                <a:cs typeface="Calibri"/>
              </a:rPr>
              <a:t> </a:t>
            </a:r>
            <a:r>
              <a:rPr dirty="0" spc="-10" b="1">
                <a:latin typeface="Calibri"/>
                <a:cs typeface="Calibri"/>
              </a:rPr>
              <a:t>enlaza</a:t>
            </a:r>
            <a:r>
              <a:rPr dirty="0" spc="5" b="1">
                <a:latin typeface="Calibri"/>
                <a:cs typeface="Calibri"/>
              </a:rPr>
              <a:t> </a:t>
            </a:r>
            <a:r>
              <a:rPr dirty="0" spc="-5" b="1">
                <a:latin typeface="Calibri"/>
                <a:cs typeface="Calibri"/>
              </a:rPr>
              <a:t>aquellos</a:t>
            </a:r>
            <a:r>
              <a:rPr dirty="0" spc="5" b="1">
                <a:latin typeface="Calibri"/>
                <a:cs typeface="Calibri"/>
              </a:rPr>
              <a:t> </a:t>
            </a:r>
            <a:r>
              <a:rPr dirty="0" spc="-10" b="1">
                <a:latin typeface="Calibri"/>
                <a:cs typeface="Calibri"/>
              </a:rPr>
              <a:t>archivos</a:t>
            </a:r>
            <a:r>
              <a:rPr dirty="0" spc="10" b="1">
                <a:latin typeface="Calibri"/>
                <a:cs typeface="Calibri"/>
              </a:rPr>
              <a:t> </a:t>
            </a:r>
            <a:r>
              <a:rPr dirty="0" spc="-5" b="1">
                <a:latin typeface="Calibri"/>
                <a:cs typeface="Calibri"/>
              </a:rPr>
              <a:t>que</a:t>
            </a:r>
            <a:r>
              <a:rPr dirty="0" spc="10" b="1">
                <a:latin typeface="Calibri"/>
                <a:cs typeface="Calibri"/>
              </a:rPr>
              <a:t> </a:t>
            </a:r>
            <a:r>
              <a:rPr dirty="0" spc="-20" b="1">
                <a:latin typeface="Calibri"/>
                <a:cs typeface="Calibri"/>
              </a:rPr>
              <a:t>hayan</a:t>
            </a:r>
            <a:r>
              <a:rPr dirty="0" spc="5" b="1">
                <a:latin typeface="Calibri"/>
                <a:cs typeface="Calibri"/>
              </a:rPr>
              <a:t> </a:t>
            </a:r>
            <a:r>
              <a:rPr dirty="0" spc="-5" b="1">
                <a:latin typeface="Calibri"/>
                <a:cs typeface="Calibri"/>
              </a:rPr>
              <a:t>cambiado</a:t>
            </a:r>
          </a:p>
          <a:p>
            <a:pPr algn="just" marL="194945" marR="698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25"/>
              <a:t>Para </a:t>
            </a:r>
            <a:r>
              <a:rPr dirty="0" spc="-10"/>
              <a:t>ello, </a:t>
            </a:r>
            <a:r>
              <a:rPr dirty="0" spc="-20"/>
              <a:t>make </a:t>
            </a:r>
            <a:r>
              <a:rPr dirty="0" spc="-5"/>
              <a:t>utiliza un </a:t>
            </a:r>
            <a:r>
              <a:rPr dirty="0" spc="-10"/>
              <a:t>archivo </a:t>
            </a:r>
            <a:r>
              <a:rPr dirty="0" spc="-5"/>
              <a:t>de </a:t>
            </a:r>
            <a:r>
              <a:rPr dirty="0" spc="-15"/>
              <a:t>texto </a:t>
            </a:r>
            <a:r>
              <a:rPr dirty="0" spc="-5"/>
              <a:t>de </a:t>
            </a:r>
            <a:r>
              <a:rPr dirty="0" spc="-15"/>
              <a:t>make, </a:t>
            </a:r>
            <a:r>
              <a:rPr dirty="0" spc="-10"/>
              <a:t>Makefile, </a:t>
            </a:r>
            <a:r>
              <a:rPr dirty="0" spc="-5"/>
              <a:t>que </a:t>
            </a:r>
            <a:r>
              <a:rPr dirty="0"/>
              <a:t> </a:t>
            </a:r>
            <a:r>
              <a:rPr dirty="0" spc="-15"/>
              <a:t>contendrá </a:t>
            </a:r>
            <a:r>
              <a:rPr dirty="0" spc="-5"/>
              <a:t>un </a:t>
            </a:r>
            <a:r>
              <a:rPr dirty="0" spc="-10"/>
              <a:t>conjunto </a:t>
            </a:r>
            <a:r>
              <a:rPr dirty="0" spc="-5"/>
              <a:t>de reglas </a:t>
            </a:r>
            <a:r>
              <a:rPr dirty="0"/>
              <a:t>que </a:t>
            </a:r>
            <a:r>
              <a:rPr dirty="0" spc="-5"/>
              <a:t>indican a </a:t>
            </a:r>
            <a:r>
              <a:rPr dirty="0" spc="-20"/>
              <a:t>make </a:t>
            </a:r>
            <a:r>
              <a:rPr dirty="0" spc="-10"/>
              <a:t>cómo </a:t>
            </a:r>
            <a:r>
              <a:rPr dirty="0" spc="-5"/>
              <a:t>crear cada </a:t>
            </a:r>
            <a:r>
              <a:rPr dirty="0" spc="-440"/>
              <a:t> </a:t>
            </a:r>
            <a:r>
              <a:rPr dirty="0" spc="-5"/>
              <a:t>uno</a:t>
            </a:r>
            <a:r>
              <a:rPr dirty="0" spc="-10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 spc="-5"/>
              <a:t>los</a:t>
            </a:r>
            <a:r>
              <a:rPr dirty="0"/>
              <a:t> </a:t>
            </a:r>
            <a:r>
              <a:rPr dirty="0" spc="-10"/>
              <a:t>componentes</a:t>
            </a:r>
            <a:r>
              <a:rPr dirty="0" spc="15"/>
              <a:t> </a:t>
            </a:r>
            <a:r>
              <a:rPr dirty="0" spc="-5"/>
              <a:t>del</a:t>
            </a:r>
            <a:r>
              <a:rPr dirty="0" spc="10"/>
              <a:t> </a:t>
            </a:r>
            <a:r>
              <a:rPr dirty="0" spc="-15"/>
              <a:t>proyecto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24</a:t>
            </a:r>
          </a:p>
        </p:txBody>
      </p:sp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190373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5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125"/>
              <a:t>M</a:t>
            </a:r>
            <a:r>
              <a:rPr dirty="0" spc="-90"/>
              <a:t>a</a:t>
            </a:r>
            <a:r>
              <a:rPr dirty="0" spc="-260"/>
              <a:t>k</a:t>
            </a:r>
            <a:r>
              <a:rPr dirty="0"/>
              <a:t>e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Cuando se </a:t>
            </a:r>
            <a:r>
              <a:rPr dirty="0" spc="-15"/>
              <a:t>invoca </a:t>
            </a:r>
            <a:r>
              <a:rPr dirty="0" spc="-5"/>
              <a:t>la </a:t>
            </a:r>
            <a:r>
              <a:rPr dirty="0" spc="-10"/>
              <a:t>orden </a:t>
            </a:r>
            <a:r>
              <a:rPr dirty="0" spc="-15"/>
              <a:t>make, </a:t>
            </a:r>
            <a:r>
              <a:rPr dirty="0" spc="-5"/>
              <a:t>la utilidad busca un </a:t>
            </a:r>
            <a:r>
              <a:rPr dirty="0" spc="-10"/>
              <a:t>archivo </a:t>
            </a:r>
            <a:r>
              <a:rPr dirty="0" spc="-5"/>
              <a:t>llamado </a:t>
            </a:r>
            <a:r>
              <a:rPr dirty="0"/>
              <a:t> </a:t>
            </a:r>
            <a:r>
              <a:rPr dirty="0" spc="-10"/>
              <a:t>GNUmakefile, </a:t>
            </a:r>
            <a:r>
              <a:rPr dirty="0" spc="-15"/>
              <a:t>makefile </a:t>
            </a:r>
            <a:r>
              <a:rPr dirty="0" spc="-5"/>
              <a:t>o </a:t>
            </a:r>
            <a:r>
              <a:rPr dirty="0" spc="-10"/>
              <a:t>Makefile, </a:t>
            </a:r>
            <a:r>
              <a:rPr dirty="0" spc="-5"/>
              <a:t>en </a:t>
            </a:r>
            <a:r>
              <a:rPr dirty="0"/>
              <a:t>ese </a:t>
            </a:r>
            <a:r>
              <a:rPr dirty="0" spc="-10"/>
              <a:t>orden. </a:t>
            </a:r>
            <a:r>
              <a:rPr dirty="0" spc="-20"/>
              <a:t>Por </a:t>
            </a:r>
            <a:r>
              <a:rPr dirty="0" spc="-10"/>
              <a:t>convención, </a:t>
            </a:r>
            <a:r>
              <a:rPr dirty="0" spc="-5" b="1">
                <a:latin typeface="Calibri"/>
                <a:cs typeface="Calibri"/>
              </a:rPr>
              <a:t>en </a:t>
            </a:r>
            <a:r>
              <a:rPr dirty="0" b="1">
                <a:latin typeface="Calibri"/>
                <a:cs typeface="Calibri"/>
              </a:rPr>
              <a:t> </a:t>
            </a:r>
            <a:r>
              <a:rPr dirty="0" spc="-5" b="1">
                <a:latin typeface="Calibri"/>
                <a:cs typeface="Calibri"/>
              </a:rPr>
              <a:t>Linux </a:t>
            </a:r>
            <a:r>
              <a:rPr dirty="0" b="1">
                <a:latin typeface="Calibri"/>
                <a:cs typeface="Calibri"/>
              </a:rPr>
              <a:t>se </a:t>
            </a:r>
            <a:r>
              <a:rPr dirty="0" spc="-10" b="1">
                <a:latin typeface="Calibri"/>
                <a:cs typeface="Calibri"/>
              </a:rPr>
              <a:t>utiliza Makefile</a:t>
            </a:r>
            <a:r>
              <a:rPr dirty="0" spc="-10"/>
              <a:t>. </a:t>
            </a:r>
            <a:r>
              <a:rPr dirty="0" spc="-5"/>
              <a:t>Una </a:t>
            </a:r>
            <a:r>
              <a:rPr dirty="0" spc="-10"/>
              <a:t>regla </a:t>
            </a:r>
            <a:r>
              <a:rPr dirty="0" spc="-5"/>
              <a:t>de un </a:t>
            </a:r>
            <a:r>
              <a:rPr dirty="0" spc="-10"/>
              <a:t>archivo </a:t>
            </a:r>
            <a:r>
              <a:rPr dirty="0" spc="-15"/>
              <a:t>Makefile </a:t>
            </a:r>
            <a:r>
              <a:rPr dirty="0" spc="-10"/>
              <a:t>consiste </a:t>
            </a:r>
            <a:r>
              <a:rPr dirty="0" spc="-5"/>
              <a:t> en:</a:t>
            </a:r>
          </a:p>
          <a:p>
            <a:pPr algn="just"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objetivo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make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creará</a:t>
            </a:r>
            <a:endParaRPr sz="1600">
              <a:latin typeface="Calibri"/>
              <a:cs typeface="Calibri"/>
            </a:endParaRPr>
          </a:p>
          <a:p>
            <a:pPr algn="just"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dependencias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(archivos)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necesarias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crear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objetivo</a:t>
            </a:r>
            <a:endParaRPr sz="1600">
              <a:latin typeface="Calibri"/>
              <a:cs typeface="Calibri"/>
            </a:endParaRPr>
          </a:p>
          <a:p>
            <a:pPr algn="just" lvl="1" marL="560705" marR="5080" indent="-18288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comandos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ejecutar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crear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objetivo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utilizando</a:t>
            </a:r>
            <a:r>
              <a:rPr dirty="0" sz="16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dependencias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especificadas.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incluir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también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órdenes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shell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15"/>
              <a:t>Sintaxis</a:t>
            </a:r>
            <a:r>
              <a:rPr dirty="0" spc="25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 spc="-5"/>
              <a:t>las</a:t>
            </a:r>
            <a:r>
              <a:rPr dirty="0" spc="5"/>
              <a:t> </a:t>
            </a:r>
            <a:r>
              <a:rPr dirty="0" spc="-10"/>
              <a:t>reglas</a:t>
            </a:r>
            <a:r>
              <a:rPr dirty="0" spc="15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 spc="-15"/>
              <a:t>Makefile: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011426" y="5514254"/>
            <a:ext cx="716788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OJO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delante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comando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debe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haber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siempre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tabulación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2667000" y="4511040"/>
            <a:ext cx="3810000" cy="95440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548640" marR="646430" indent="-457200">
              <a:lnSpc>
                <a:spcPct val="100000"/>
              </a:lnSpc>
              <a:spcBef>
                <a:spcPts val="265"/>
              </a:spcBef>
            </a:pPr>
            <a:r>
              <a:rPr dirty="0" sz="1400" spc="-10">
                <a:latin typeface="Calibri"/>
                <a:cs typeface="Calibri"/>
              </a:rPr>
              <a:t>objetivo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: dependencia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[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dependencia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[...]]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comando</a:t>
            </a:r>
            <a:endParaRPr sz="1400">
              <a:latin typeface="Calibri"/>
              <a:cs typeface="Calibri"/>
            </a:endParaRPr>
          </a:p>
          <a:p>
            <a:pPr marL="548640" marR="2578735">
              <a:lnSpc>
                <a:spcPct val="100000"/>
              </a:lnSpc>
            </a:pPr>
            <a:r>
              <a:rPr dirty="0" sz="1400" spc="-15">
                <a:latin typeface="Calibri"/>
                <a:cs typeface="Calibri"/>
              </a:rPr>
              <a:t>c</a:t>
            </a:r>
            <a:r>
              <a:rPr dirty="0" sz="1400" spc="-5">
                <a:latin typeface="Calibri"/>
                <a:cs typeface="Calibri"/>
              </a:rPr>
              <a:t>o</a:t>
            </a:r>
            <a:r>
              <a:rPr dirty="0" sz="1400" spc="-10">
                <a:latin typeface="Calibri"/>
                <a:cs typeface="Calibri"/>
              </a:rPr>
              <a:t>m</a:t>
            </a:r>
            <a:r>
              <a:rPr dirty="0" sz="1400" spc="-5">
                <a:latin typeface="Calibri"/>
                <a:cs typeface="Calibri"/>
              </a:rPr>
              <a:t>a</a:t>
            </a:r>
            <a:r>
              <a:rPr dirty="0" sz="1400" spc="-10">
                <a:latin typeface="Calibri"/>
                <a:cs typeface="Calibri"/>
              </a:rPr>
              <a:t>nd</a:t>
            </a:r>
            <a:r>
              <a:rPr dirty="0" sz="1400" spc="-5">
                <a:latin typeface="Calibri"/>
                <a:cs typeface="Calibri"/>
              </a:rPr>
              <a:t>o  </a:t>
            </a:r>
            <a:r>
              <a:rPr dirty="0" sz="1400" spc="-5">
                <a:latin typeface="Calibri"/>
                <a:cs typeface="Calibri"/>
              </a:rPr>
              <a:t>[...]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25</a:t>
            </a:r>
          </a:p>
        </p:txBody>
      </p:sp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190373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5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125"/>
              <a:t>M</a:t>
            </a:r>
            <a:r>
              <a:rPr dirty="0" spc="-90"/>
              <a:t>a</a:t>
            </a:r>
            <a:r>
              <a:rPr dirty="0" spc="-260"/>
              <a:t>k</a:t>
            </a:r>
            <a:r>
              <a:rPr dirty="0"/>
              <a:t>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150368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715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objetivo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defecto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all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ejecutado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invocar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“make”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argumentos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Variables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make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permite crear y utilizar variables similares 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las de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shell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(tipo cadena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texto),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pero 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sintaxis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particular (tipo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UNIX).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4758351"/>
            <a:ext cx="7368540" cy="9550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Definidas</a:t>
            </a:r>
            <a:r>
              <a:rPr dirty="0" sz="20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15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principio</a:t>
            </a:r>
            <a:r>
              <a:rPr dirty="0" sz="2000" spc="15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5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makefile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convención</a:t>
            </a:r>
            <a:r>
              <a:rPr dirty="0" sz="20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nombradas</a:t>
            </a:r>
            <a:r>
              <a:rPr dirty="0" sz="2000" spc="15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 spc="-434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mayúsculas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.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Ayudan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mantenimiento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makefiles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los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makefiles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permiten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comentarios,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precedidos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símbolo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#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3723132" y="3266694"/>
            <a:ext cx="1697989" cy="132397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0805" marR="179070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Declaración: 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VARIABLE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texto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5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Uso: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  <a:spcBef>
                <a:spcPts val="5"/>
              </a:spcBef>
            </a:pPr>
            <a:r>
              <a:rPr dirty="0" sz="1600" spc="-10">
                <a:latin typeface="Calibri"/>
                <a:cs typeface="Calibri"/>
              </a:rPr>
              <a:t>$(VARIABLE)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26</a:t>
            </a:r>
          </a:p>
        </p:txBody>
      </p:sp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2603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5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30"/>
              <a:t>m</a:t>
            </a:r>
            <a:r>
              <a:rPr dirty="0" spc="-95"/>
              <a:t>p</a:t>
            </a:r>
            <a:r>
              <a:rPr dirty="0" spc="-70"/>
              <a:t>l</a:t>
            </a:r>
            <a:r>
              <a:rPr dirty="0"/>
              <a:t>o</a:t>
            </a:r>
            <a:r>
              <a:rPr dirty="0" spc="-180"/>
              <a:t> </a:t>
            </a:r>
            <a:r>
              <a:rPr dirty="0" spc="-125"/>
              <a:t>M</a:t>
            </a:r>
            <a:r>
              <a:rPr dirty="0" spc="-90"/>
              <a:t>a</a:t>
            </a:r>
            <a:r>
              <a:rPr dirty="0" spc="-260"/>
              <a:t>k</a:t>
            </a:r>
            <a:r>
              <a:rPr dirty="0" spc="-140"/>
              <a:t>e</a:t>
            </a:r>
            <a:r>
              <a:rPr dirty="0" spc="-75"/>
              <a:t>f</a:t>
            </a:r>
            <a:r>
              <a:rPr dirty="0" spc="-80"/>
              <a:t>i</a:t>
            </a:r>
            <a:r>
              <a:rPr dirty="0" spc="-70"/>
              <a:t>l</a:t>
            </a:r>
            <a:r>
              <a:rPr dirty="0"/>
              <a:t>e</a:t>
            </a:r>
            <a:r>
              <a:rPr dirty="0" spc="-190"/>
              <a:t> </a:t>
            </a:r>
            <a:r>
              <a:rPr dirty="0" spc="-70"/>
              <a:t>(</a:t>
            </a:r>
            <a:r>
              <a:rPr dirty="0" spc="-65"/>
              <a:t>I</a:t>
            </a:r>
            <a:r>
              <a:rPr dirty="0"/>
              <a:t>)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822960" y="1796033"/>
            <a:ext cx="7543800" cy="44005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91440" marR="5222240">
              <a:lnSpc>
                <a:spcPct val="100000"/>
              </a:lnSpc>
              <a:spcBef>
                <a:spcPts val="265"/>
              </a:spcBef>
            </a:pPr>
            <a:r>
              <a:rPr dirty="0" sz="1400" spc="-5">
                <a:latin typeface="Calibri"/>
                <a:cs typeface="Calibri"/>
              </a:rPr>
              <a:t>#</a:t>
            </a:r>
            <a:r>
              <a:rPr dirty="0" sz="1400" spc="-10">
                <a:latin typeface="Calibri"/>
                <a:cs typeface="Calibri"/>
              </a:rPr>
              <a:t> Directorio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 </a:t>
            </a:r>
            <a:r>
              <a:rPr dirty="0" sz="1400" spc="-10">
                <a:latin typeface="Calibri"/>
                <a:cs typeface="Calibri"/>
              </a:rPr>
              <a:t>archivos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fuente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SRCDIR</a:t>
            </a:r>
            <a:r>
              <a:rPr dirty="0" sz="1400" spc="-5">
                <a:latin typeface="Calibri"/>
                <a:cs typeface="Calibri"/>
              </a:rPr>
              <a:t> = ./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0805" marR="23876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#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"all"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es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el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objetivo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por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defecto.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Sus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dependencias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se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comprueban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cuando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ejecute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la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orden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"make"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en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el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directorio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actual.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Puede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haber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más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una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dependencia.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all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: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ejecutable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0805" marR="2416175">
              <a:lnSpc>
                <a:spcPct val="100000"/>
              </a:lnSpc>
              <a:spcBef>
                <a:spcPts val="5"/>
              </a:spcBef>
            </a:pPr>
            <a:r>
              <a:rPr dirty="0" sz="1400" spc="-5">
                <a:latin typeface="Calibri"/>
                <a:cs typeface="Calibri"/>
              </a:rPr>
              <a:t>####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Reglas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secundarias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para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compilar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cada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una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las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dependencias.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ejecutable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: main.o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utilidades.o</a:t>
            </a:r>
            <a:endParaRPr sz="14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gcc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-ggdb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-Wall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main.o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utilidades.o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-o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ejecutable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main.o: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$(SRCDIR)main.c</a:t>
            </a:r>
            <a:endParaRPr sz="14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gcc</a:t>
            </a:r>
            <a:r>
              <a:rPr dirty="0" sz="1400" spc="-3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-c</a:t>
            </a:r>
            <a:r>
              <a:rPr dirty="0" sz="1400" spc="-3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$(SRCDIR)main.c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548005" marR="4963160" indent="-45720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utilidades.o: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$(SRCDIR)utilidades.c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gcc</a:t>
            </a:r>
            <a:r>
              <a:rPr dirty="0" sz="1400" spc="-3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-c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$(SRCDIR)utilidades.c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350">
              <a:latin typeface="Calibri"/>
              <a:cs typeface="Calibri"/>
            </a:endParaRPr>
          </a:p>
          <a:p>
            <a:pPr marL="91440" marR="22123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#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"limpiar"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es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un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objetivo</a:t>
            </a:r>
            <a:r>
              <a:rPr dirty="0" sz="1400" spc="3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falso.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Sirve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para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borrar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los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archivos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.o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(objeto).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limpiar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:</a:t>
            </a:r>
            <a:endParaRPr sz="14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rm</a:t>
            </a:r>
            <a:r>
              <a:rPr dirty="0" sz="1400" spc="-5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*.o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27</a:t>
            </a:r>
          </a:p>
        </p:txBody>
      </p:sp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8080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39178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5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30"/>
              <a:t>m</a:t>
            </a:r>
            <a:r>
              <a:rPr dirty="0" spc="-95"/>
              <a:t>p</a:t>
            </a:r>
            <a:r>
              <a:rPr dirty="0" spc="-70"/>
              <a:t>l</a:t>
            </a:r>
            <a:r>
              <a:rPr dirty="0"/>
              <a:t>o</a:t>
            </a:r>
            <a:r>
              <a:rPr dirty="0" spc="-180"/>
              <a:t> </a:t>
            </a:r>
            <a:r>
              <a:rPr dirty="0" spc="-125"/>
              <a:t>M</a:t>
            </a:r>
            <a:r>
              <a:rPr dirty="0" spc="-90"/>
              <a:t>a</a:t>
            </a:r>
            <a:r>
              <a:rPr dirty="0" spc="-260"/>
              <a:t>k</a:t>
            </a:r>
            <a:r>
              <a:rPr dirty="0" spc="-140"/>
              <a:t>e</a:t>
            </a:r>
            <a:r>
              <a:rPr dirty="0" spc="-75"/>
              <a:t>f</a:t>
            </a:r>
            <a:r>
              <a:rPr dirty="0" spc="-80"/>
              <a:t>i</a:t>
            </a:r>
            <a:r>
              <a:rPr dirty="0" spc="-70"/>
              <a:t>l</a:t>
            </a:r>
            <a:r>
              <a:rPr dirty="0"/>
              <a:t>e</a:t>
            </a:r>
            <a:r>
              <a:rPr dirty="0" spc="-190"/>
              <a:t> </a:t>
            </a:r>
            <a:r>
              <a:rPr dirty="0" spc="-70"/>
              <a:t>(</a:t>
            </a:r>
            <a:r>
              <a:rPr dirty="0" spc="-65"/>
              <a:t>I</a:t>
            </a:r>
            <a:r>
              <a:rPr dirty="0" spc="-70"/>
              <a:t>I)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822960" y="2083307"/>
            <a:ext cx="3470910" cy="39700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91440" marR="284480">
              <a:lnSpc>
                <a:spcPct val="100000"/>
              </a:lnSpc>
              <a:spcBef>
                <a:spcPts val="265"/>
              </a:spcBef>
            </a:pPr>
            <a:r>
              <a:rPr dirty="0" sz="1400" spc="-5">
                <a:latin typeface="Calibri"/>
                <a:cs typeface="Calibri"/>
              </a:rPr>
              <a:t># </a:t>
            </a:r>
            <a:r>
              <a:rPr dirty="0" sz="1400" spc="-10">
                <a:latin typeface="Calibri"/>
                <a:cs typeface="Calibri"/>
              </a:rPr>
              <a:t>Programas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estándar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que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se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van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a </a:t>
            </a:r>
            <a:r>
              <a:rPr dirty="0" sz="1400" spc="-10">
                <a:latin typeface="Calibri"/>
                <a:cs typeface="Calibri"/>
              </a:rPr>
              <a:t>utilizar: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compilador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y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sus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opciones.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CC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gcc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CFLAGS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-ggdb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-Wall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1440" marR="114935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#</a:t>
            </a:r>
            <a:r>
              <a:rPr dirty="0" sz="1400" spc="-10">
                <a:latin typeface="Calibri"/>
                <a:cs typeface="Calibri"/>
              </a:rPr>
              <a:t> Directorio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 </a:t>
            </a:r>
            <a:r>
              <a:rPr dirty="0" sz="1400" spc="-10">
                <a:latin typeface="Calibri"/>
                <a:cs typeface="Calibri"/>
              </a:rPr>
              <a:t>archivos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fuente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SRCDIR</a:t>
            </a:r>
            <a:r>
              <a:rPr dirty="0" sz="1400" spc="-5">
                <a:latin typeface="Calibri"/>
                <a:cs typeface="Calibri"/>
              </a:rPr>
              <a:t> = ./</a:t>
            </a:r>
            <a:endParaRPr sz="1400">
              <a:latin typeface="Calibri"/>
              <a:cs typeface="Calibri"/>
            </a:endParaRPr>
          </a:p>
          <a:p>
            <a:pPr marL="91440" marR="128587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#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Archivos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binarios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a</a:t>
            </a:r>
            <a:r>
              <a:rPr dirty="0" sz="1400" spc="-10">
                <a:latin typeface="Calibri"/>
                <a:cs typeface="Calibri"/>
              </a:rPr>
              <a:t> generar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BINDIR=</a:t>
            </a:r>
            <a:r>
              <a:rPr dirty="0" sz="1400" spc="-10">
                <a:latin typeface="Calibri"/>
                <a:cs typeface="Calibri"/>
              </a:rPr>
              <a:t> ./ejecutable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3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#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Archivos</a:t>
            </a:r>
            <a:r>
              <a:rPr dirty="0" sz="1400" spc="-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fuente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SRC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 $(SRCDIR)main.c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$(SRCDIR)utilidades.c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#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Archivos</a:t>
            </a:r>
            <a:r>
              <a:rPr dirty="0" sz="1400" spc="-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objeto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OBJ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main.o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utilidades.o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3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</a:pPr>
            <a:r>
              <a:rPr dirty="0" sz="2800" b="1">
                <a:latin typeface="Calibri"/>
                <a:cs typeface="Calibri"/>
              </a:rPr>
              <a:t>···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28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4442459" y="2083307"/>
            <a:ext cx="4304030" cy="39700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228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80"/>
              </a:spcBef>
            </a:pPr>
            <a:r>
              <a:rPr dirty="0" sz="2800" b="1">
                <a:latin typeface="Calibri"/>
                <a:cs typeface="Calibri"/>
              </a:rPr>
              <a:t>···</a:t>
            </a:r>
            <a:endParaRPr sz="2800">
              <a:latin typeface="Calibri"/>
              <a:cs typeface="Calibri"/>
            </a:endParaRPr>
          </a:p>
          <a:p>
            <a:pPr marL="90805" marR="123189">
              <a:lnSpc>
                <a:spcPct val="100000"/>
              </a:lnSpc>
              <a:spcBef>
                <a:spcPts val="85"/>
              </a:spcBef>
            </a:pPr>
            <a:r>
              <a:rPr dirty="0" sz="1400" spc="-5">
                <a:latin typeface="Calibri"/>
                <a:cs typeface="Calibri"/>
              </a:rPr>
              <a:t>#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"all"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es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el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objetivo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por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defecto.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Sus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dependencias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se 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comprueban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cuando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ejecute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la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orden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"make"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en el 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directorio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actual.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Puede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haber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más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una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dependencia.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all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: $(BINDIR)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0805" marR="26543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####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Reglas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secundarias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para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compilar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cada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una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las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dependencias.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$(BINDIR)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: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$(OBJ)</a:t>
            </a:r>
            <a:endParaRPr sz="14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  <a:spcBef>
                <a:spcPts val="5"/>
              </a:spcBef>
            </a:pPr>
            <a:r>
              <a:rPr dirty="0" sz="1400" spc="-5">
                <a:latin typeface="Calibri"/>
                <a:cs typeface="Calibri"/>
              </a:rPr>
              <a:t>$(CC)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$(OBJ)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$(CFLAGS)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-o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$(BINDIR)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$(OBJ)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:</a:t>
            </a:r>
            <a:r>
              <a:rPr dirty="0" sz="1400" spc="-3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$(SRC)</a:t>
            </a:r>
            <a:endParaRPr sz="14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$(CC) -c</a:t>
            </a:r>
            <a:r>
              <a:rPr dirty="0" sz="1400" spc="-3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$(SRC)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0805" marR="44958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#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"limpiar"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es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un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objetivo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falso.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Sirve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para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borrar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los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archivos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.o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(objeto).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limpiar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:</a:t>
            </a:r>
            <a:endParaRPr sz="14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rm</a:t>
            </a:r>
            <a:r>
              <a:rPr dirty="0" sz="1400" spc="-5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*.o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5517515" cy="4054475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Argumentos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Depuración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Archivos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fuente</a:t>
            </a:r>
            <a:r>
              <a:rPr dirty="0" sz="3600" spc="-5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cabecera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Compilar</a:t>
            </a:r>
            <a:r>
              <a:rPr dirty="0" sz="36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enlazar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Makefile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29</a:t>
            </a:r>
          </a:p>
        </p:txBody>
      </p:sp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76542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6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23511" y="1832270"/>
            <a:ext cx="7568565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469265" marR="5080" indent="-457200">
              <a:lnSpc>
                <a:spcPts val="2160"/>
              </a:lnSpc>
              <a:spcBef>
                <a:spcPts val="370"/>
              </a:spcBef>
              <a:tabLst>
                <a:tab pos="469265" algn="l"/>
                <a:tab pos="1392555" algn="l"/>
                <a:tab pos="1744345" algn="l"/>
                <a:tab pos="2849245" algn="l"/>
                <a:tab pos="3698240" algn="l"/>
                <a:tab pos="4123690" algn="l"/>
                <a:tab pos="4556760" algn="l"/>
                <a:tab pos="5476240" algn="l"/>
                <a:tab pos="6459855" algn="l"/>
                <a:tab pos="6741159" algn="l"/>
              </a:tabLst>
            </a:pPr>
            <a:r>
              <a:rPr dirty="0" sz="2000" spc="-5">
                <a:solidFill>
                  <a:srgbClr val="D34817"/>
                </a:solidFill>
                <a:latin typeface="Calibri"/>
                <a:cs typeface="Calibri"/>
              </a:rPr>
              <a:t>1.</a:t>
            </a:r>
            <a:r>
              <a:rPr dirty="0" sz="2000" spc="-5">
                <a:solidFill>
                  <a:srgbClr val="D34817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Gu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gu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ód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g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v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ug.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om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ila 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utilizando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opción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-Wall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corrige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warnings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hubiera: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23511" y="4367445"/>
            <a:ext cx="7570470" cy="1726564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469265" marR="5080" indent="-457200">
              <a:lnSpc>
                <a:spcPts val="2160"/>
              </a:lnSpc>
              <a:spcBef>
                <a:spcPts val="370"/>
              </a:spcBef>
            </a:pPr>
            <a:r>
              <a:rPr dirty="0" sz="2000" spc="-5">
                <a:solidFill>
                  <a:srgbClr val="D34817"/>
                </a:solidFill>
                <a:latin typeface="Calibri"/>
                <a:cs typeface="Calibri"/>
              </a:rPr>
              <a:t>2.</a:t>
            </a:r>
            <a:r>
              <a:rPr dirty="0" sz="2000">
                <a:solidFill>
                  <a:srgbClr val="D34817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pueda ser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llamado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argumentos,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primero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será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 usuario y el segundo su edad, y 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además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saludarle y le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diga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 año de nacimiento. El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debe</a:t>
            </a:r>
            <a:r>
              <a:rPr dirty="0" sz="2000" spc="2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asegurarse</a:t>
            </a:r>
            <a:r>
              <a:rPr dirty="0" sz="20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2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2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2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llamada</a:t>
            </a:r>
            <a:r>
              <a:rPr dirty="0" sz="2000" spc="2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2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introducen</a:t>
            </a:r>
            <a:r>
              <a:rPr dirty="0" sz="2000" spc="2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2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menos</a:t>
            </a:r>
            <a:r>
              <a:rPr dirty="0" sz="20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necesitan</a:t>
            </a:r>
            <a:endParaRPr sz="2000">
              <a:latin typeface="Calibri"/>
              <a:cs typeface="Calibri"/>
            </a:endParaRPr>
          </a:p>
          <a:p>
            <a:pPr algn="just" marL="927100">
              <a:lnSpc>
                <a:spcPct val="100000"/>
              </a:lnSpc>
              <a:spcBef>
                <a:spcPts val="160"/>
              </a:spcBef>
            </a:pP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Pista: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mira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8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proporciona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la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librería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stdlib.h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3275076" y="2494026"/>
            <a:ext cx="2476500" cy="181610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54"/>
              </a:spcBef>
            </a:pPr>
            <a:r>
              <a:rPr dirty="0" sz="1600" spc="-5">
                <a:latin typeface="Calibri"/>
                <a:cs typeface="Calibri"/>
              </a:rPr>
              <a:t>#include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&lt;stdio.h&gt;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550">
              <a:latin typeface="Calibri"/>
              <a:cs typeface="Calibri"/>
            </a:endParaRPr>
          </a:p>
          <a:p>
            <a:pPr marL="548005" marR="1116965" indent="-45720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main(void)</a:t>
            </a:r>
            <a:r>
              <a:rPr dirty="0" sz="1600" spc="-5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 </a:t>
            </a:r>
            <a:r>
              <a:rPr dirty="0" sz="1600" spc="-5">
                <a:latin typeface="Calibri"/>
                <a:cs typeface="Calibri"/>
              </a:rPr>
              <a:t>i;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 spc="-15">
                <a:latin typeface="Calibri"/>
                <a:cs typeface="Calibri"/>
              </a:rPr>
              <a:t>for</a:t>
            </a:r>
            <a:r>
              <a:rPr dirty="0" sz="1600" spc="-5">
                <a:latin typeface="Calibri"/>
                <a:cs typeface="Calibri"/>
              </a:rPr>
              <a:t> (i;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i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&lt;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10;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i++)</a:t>
            </a:r>
            <a:endParaRPr sz="16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printf("[%d]",i);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30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65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85"/>
              <a:t>S</a:t>
            </a:r>
            <a:r>
              <a:rPr dirty="0" spc="-65"/>
              <a:t>i</a:t>
            </a:r>
            <a:r>
              <a:rPr dirty="0" spc="-135"/>
              <a:t>s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25"/>
              <a:t>m</a:t>
            </a:r>
            <a:r>
              <a:rPr dirty="0"/>
              <a:t>a</a:t>
            </a:r>
            <a:r>
              <a:rPr dirty="0" spc="-190"/>
              <a:t> </a:t>
            </a:r>
            <a:r>
              <a:rPr dirty="0" spc="-100"/>
              <a:t>O</a:t>
            </a:r>
            <a:r>
              <a:rPr dirty="0" spc="-90"/>
              <a:t>pe</a:t>
            </a:r>
            <a:r>
              <a:rPr dirty="0" spc="-185"/>
              <a:t>r</a:t>
            </a:r>
            <a:r>
              <a:rPr dirty="0" spc="-145"/>
              <a:t>a</a:t>
            </a:r>
            <a:r>
              <a:rPr dirty="0" spc="-80"/>
              <a:t>t</a:t>
            </a:r>
            <a:r>
              <a:rPr dirty="0" spc="-70"/>
              <a:t>i</a:t>
            </a:r>
            <a:r>
              <a:rPr dirty="0" spc="-140"/>
              <a:t>v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795778"/>
            <a:ext cx="7569834" cy="296862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161290" indent="-148590">
              <a:lnSpc>
                <a:spcPct val="100000"/>
              </a:lnSpc>
              <a:spcBef>
                <a:spcPts val="385"/>
              </a:spcBef>
              <a:buClr>
                <a:srgbClr val="D34817"/>
              </a:buClr>
              <a:buFont typeface="Arial"/>
              <a:buChar char="•"/>
              <a:tabLst>
                <a:tab pos="161290" algn="l"/>
              </a:tabLst>
            </a:pP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S.O.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como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máquina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virtual</a:t>
            </a:r>
            <a:endParaRPr sz="2000">
              <a:latin typeface="Calibri"/>
              <a:cs typeface="Calibri"/>
            </a:endParaRPr>
          </a:p>
          <a:p>
            <a:pPr lvl="1" marL="396240" indent="-183515">
              <a:lnSpc>
                <a:spcPct val="100000"/>
              </a:lnSpc>
              <a:spcBef>
                <a:spcPts val="229"/>
              </a:spcBef>
              <a:buClr>
                <a:srgbClr val="D34817"/>
              </a:buClr>
              <a:buFont typeface="Arial"/>
              <a:buChar char="•"/>
              <a:tabLst>
                <a:tab pos="39687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Gestiona los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recursos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sistema</a:t>
            </a:r>
            <a:endParaRPr sz="1600">
              <a:latin typeface="Calibri"/>
              <a:cs typeface="Calibri"/>
            </a:endParaRPr>
          </a:p>
          <a:p>
            <a:pPr lvl="1" marL="3962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396875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comunica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dispositivo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“lenguaje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particular”</a:t>
            </a:r>
            <a:endParaRPr sz="1600">
              <a:latin typeface="Calibri"/>
              <a:cs typeface="Calibri"/>
            </a:endParaRPr>
          </a:p>
          <a:p>
            <a:pPr lvl="1" marL="3962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39687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Ofrece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interfaz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sencilla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uniforme</a:t>
            </a:r>
            <a:endParaRPr sz="1600">
              <a:latin typeface="Calibri"/>
              <a:cs typeface="Calibri"/>
            </a:endParaRPr>
          </a:p>
          <a:p>
            <a:pPr lvl="1" marL="3962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39687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S.O.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depende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tanto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eficiente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HW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buena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ejecución del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Software</a:t>
            </a:r>
            <a:endParaRPr sz="1600">
              <a:latin typeface="Calibri"/>
              <a:cs typeface="Calibri"/>
            </a:endParaRPr>
          </a:p>
          <a:p>
            <a:pPr marL="161290" indent="-148590">
              <a:lnSpc>
                <a:spcPct val="100000"/>
              </a:lnSpc>
              <a:spcBef>
                <a:spcPts val="1335"/>
              </a:spcBef>
              <a:buClr>
                <a:srgbClr val="D34817"/>
              </a:buClr>
              <a:buFont typeface="Arial"/>
              <a:buChar char="•"/>
              <a:tabLst>
                <a:tab pos="161290" algn="l"/>
              </a:tabLst>
            </a:pP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S.O.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como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administrador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de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recursos</a:t>
            </a:r>
            <a:endParaRPr sz="2000">
              <a:latin typeface="Calibri"/>
              <a:cs typeface="Calibri"/>
            </a:endParaRPr>
          </a:p>
          <a:p>
            <a:pPr lvl="1" marL="396240" marR="5080" indent="-182880">
              <a:lnSpc>
                <a:spcPts val="1730"/>
              </a:lnSpc>
              <a:spcBef>
                <a:spcPts val="455"/>
              </a:spcBef>
              <a:buClr>
                <a:srgbClr val="D34817"/>
              </a:buClr>
              <a:buFont typeface="Arial"/>
              <a:buChar char="•"/>
              <a:tabLst>
                <a:tab pos="39687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Reparto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ordenado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equitativo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recursos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sistema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(procesador,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memoria,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dispositivos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E/S,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...)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usuarios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compiten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ellos</a:t>
            </a:r>
            <a:endParaRPr sz="1600">
              <a:latin typeface="Calibri"/>
              <a:cs typeface="Calibri"/>
            </a:endParaRPr>
          </a:p>
          <a:p>
            <a:pPr marL="161290" indent="-148590">
              <a:lnSpc>
                <a:spcPct val="100000"/>
              </a:lnSpc>
              <a:spcBef>
                <a:spcPts val="1305"/>
              </a:spcBef>
              <a:buClr>
                <a:srgbClr val="D34817"/>
              </a:buClr>
              <a:buFont typeface="Arial"/>
              <a:buChar char="•"/>
              <a:tabLst>
                <a:tab pos="16129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evolución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S.O.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paralela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historia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computadores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05410">
              <a:lnSpc>
                <a:spcPts val="1095"/>
              </a:lnSpc>
            </a:pPr>
            <a:r>
              <a:rPr dirty="0"/>
              <a:t>5</a:t>
            </a:r>
          </a:p>
        </p:txBody>
      </p:sp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76542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6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23511" y="1832270"/>
            <a:ext cx="7569834" cy="41732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469265" marR="5080" indent="-45720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AutoNum type="arabicPeriod" startAt="3"/>
              <a:tabLst>
                <a:tab pos="46990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Genera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tres ficheros (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main.c, </a:t>
            </a:r>
            <a:r>
              <a:rPr dirty="0" sz="2000" spc="-30" b="1">
                <a:solidFill>
                  <a:srgbClr val="3E3E3E"/>
                </a:solidFill>
                <a:latin typeface="Calibri"/>
                <a:cs typeface="Calibri"/>
              </a:rPr>
              <a:t>vector.c, </a:t>
            </a:r>
            <a:r>
              <a:rPr dirty="0" sz="2000" spc="-25" b="1">
                <a:solidFill>
                  <a:srgbClr val="3E3E3E"/>
                </a:solidFill>
                <a:latin typeface="Calibri"/>
                <a:cs typeface="Calibri"/>
              </a:rPr>
              <a:t>vector.h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)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manera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archivo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main.c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contenga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únicamente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función main y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haga uso 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4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declaradas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vector.c,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cuales,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dado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enteros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contiene:</a:t>
            </a:r>
            <a:endParaRPr sz="2000">
              <a:latin typeface="Calibri"/>
              <a:cs typeface="Calibri"/>
            </a:endParaRPr>
          </a:p>
          <a:p>
            <a:pPr lvl="1" marL="1310640" indent="-457834">
              <a:lnSpc>
                <a:spcPct val="100000"/>
              </a:lnSpc>
              <a:spcBef>
                <a:spcPts val="165"/>
              </a:spcBef>
              <a:buClr>
                <a:srgbClr val="D34817"/>
              </a:buClr>
              <a:buFont typeface="Arial"/>
              <a:buChar char="•"/>
              <a:tabLst>
                <a:tab pos="1310640" algn="l"/>
                <a:tab pos="1311275" algn="l"/>
              </a:tabLst>
            </a:pP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Devuelva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suma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sus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endParaRPr sz="1800">
              <a:latin typeface="Calibri"/>
              <a:cs typeface="Calibri"/>
            </a:endParaRPr>
          </a:p>
          <a:p>
            <a:pPr lvl="1" marL="1310640" indent="-457834">
              <a:lnSpc>
                <a:spcPct val="100000"/>
              </a:lnSpc>
              <a:spcBef>
                <a:spcPts val="385"/>
              </a:spcBef>
              <a:buClr>
                <a:srgbClr val="D34817"/>
              </a:buClr>
              <a:buFont typeface="Arial"/>
              <a:buChar char="•"/>
              <a:tabLst>
                <a:tab pos="1310640" algn="l"/>
                <a:tab pos="1311275" algn="l"/>
              </a:tabLst>
            </a:pP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Devuelva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promedio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sus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endParaRPr sz="1800">
              <a:latin typeface="Calibri"/>
              <a:cs typeface="Calibri"/>
            </a:endParaRPr>
          </a:p>
          <a:p>
            <a:pPr lvl="1" marL="1310640" indent="-457834">
              <a:lnSpc>
                <a:spcPct val="100000"/>
              </a:lnSpc>
              <a:spcBef>
                <a:spcPts val="385"/>
              </a:spcBef>
              <a:buClr>
                <a:srgbClr val="D34817"/>
              </a:buClr>
              <a:buFont typeface="Arial"/>
              <a:buChar char="•"/>
              <a:tabLst>
                <a:tab pos="1310640" algn="l"/>
                <a:tab pos="1311275" algn="l"/>
              </a:tabLst>
            </a:pP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Muestre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por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pantalla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endParaRPr sz="1800">
              <a:latin typeface="Calibri"/>
              <a:cs typeface="Calibri"/>
            </a:endParaRPr>
          </a:p>
          <a:p>
            <a:pPr lvl="1" marL="1310640" indent="-457834">
              <a:lnSpc>
                <a:spcPct val="100000"/>
              </a:lnSpc>
              <a:spcBef>
                <a:spcPts val="385"/>
              </a:spcBef>
              <a:buClr>
                <a:srgbClr val="D34817"/>
              </a:buClr>
              <a:buFont typeface="Arial"/>
              <a:buChar char="•"/>
              <a:tabLst>
                <a:tab pos="1310640" algn="l"/>
                <a:tab pos="1311275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Ordene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aplicando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método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burbuja</a:t>
            </a:r>
            <a:endParaRPr sz="1800">
              <a:latin typeface="Calibri"/>
              <a:cs typeface="Calibri"/>
            </a:endParaRPr>
          </a:p>
          <a:p>
            <a:pPr algn="just" marL="469900" marR="6350" indent="-457200">
              <a:lnSpc>
                <a:spcPts val="2160"/>
              </a:lnSpc>
              <a:spcBef>
                <a:spcPts val="1610"/>
              </a:spcBef>
              <a:buClr>
                <a:srgbClr val="D34817"/>
              </a:buClr>
              <a:buAutoNum type="arabicPeriod" startAt="3"/>
              <a:tabLst>
                <a:tab pos="46990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Compila y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enlaza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anteriores</a:t>
            </a:r>
            <a:r>
              <a:rPr dirty="0" sz="2000" spc="4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archivos</a:t>
            </a:r>
            <a:r>
              <a:rPr dirty="0" sz="2000" spc="4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manera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se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genere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utilizando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comando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gcc</a:t>
            </a:r>
            <a:endParaRPr sz="2000">
              <a:latin typeface="Calibri"/>
              <a:cs typeface="Calibri"/>
            </a:endParaRPr>
          </a:p>
          <a:p>
            <a:pPr algn="just" marL="469265" marR="5080" indent="-457200">
              <a:lnSpc>
                <a:spcPts val="2160"/>
              </a:lnSpc>
              <a:spcBef>
                <a:spcPts val="1405"/>
              </a:spcBef>
              <a:buClr>
                <a:srgbClr val="D34817"/>
              </a:buClr>
              <a:buAutoNum type="arabicPeriod" startAt="3"/>
              <a:tabLst>
                <a:tab pos="46990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Genera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archivo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Makefile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compile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anterior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y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contenga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opciones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depuración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muestre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warnings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hubiera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31</a:t>
            </a:r>
          </a:p>
        </p:txBody>
      </p:sp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45413" y="2874390"/>
            <a:ext cx="6894195" cy="1379220"/>
          </a:xfrm>
          <a:prstGeom prst="rect">
            <a:avLst/>
          </a:prstGeom>
        </p:spPr>
        <p:txBody>
          <a:bodyPr wrap="square" lIns="0" tIns="124460" rIns="0" bIns="0" rtlCol="0" vert="horz">
            <a:spAutoFit/>
          </a:bodyPr>
          <a:lstStyle/>
          <a:p>
            <a:pPr marL="2097405" marR="5080" indent="-2085339">
              <a:lnSpc>
                <a:spcPts val="4900"/>
              </a:lnSpc>
              <a:spcBef>
                <a:spcPts val="980"/>
              </a:spcBef>
            </a:pP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P</a:t>
            </a:r>
            <a:r>
              <a:rPr dirty="0" sz="4800" spc="-170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og</a:t>
            </a:r>
            <a:r>
              <a:rPr dirty="0" sz="4800" spc="-185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spc="-125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ac</a:t>
            </a:r>
            <a:r>
              <a:rPr dirty="0" sz="4800" spc="-7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ó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n</a:t>
            </a:r>
            <a:r>
              <a:rPr dirty="0" sz="4800" spc="-190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8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6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t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100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de  </a:t>
            </a:r>
            <a:r>
              <a:rPr dirty="0" sz="4800" spc="-120" b="0">
                <a:solidFill>
                  <a:srgbClr val="990000"/>
                </a:solidFill>
                <a:latin typeface="Calibri Light"/>
                <a:cs typeface="Calibri Light"/>
              </a:rPr>
              <a:t>Navegación</a:t>
            </a:r>
            <a:endParaRPr sz="4800">
              <a:latin typeface="Calibri Light"/>
              <a:cs typeface="Calibri Light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464002" y="4432253"/>
            <a:ext cx="2239645" cy="6432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145" b="0">
                <a:solidFill>
                  <a:srgbClr val="696464"/>
                </a:solidFill>
                <a:latin typeface="Calibri Light"/>
                <a:cs typeface="Calibri Light"/>
              </a:rPr>
              <a:t>1.6.</a:t>
            </a:r>
            <a:r>
              <a:rPr dirty="0" sz="2400" spc="34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spc="170" b="0">
                <a:solidFill>
                  <a:srgbClr val="696464"/>
                </a:solidFill>
                <a:latin typeface="Calibri Light"/>
                <a:cs typeface="Calibri Light"/>
              </a:rPr>
              <a:t>Lenguaje</a:t>
            </a:r>
            <a:r>
              <a:rPr dirty="0" sz="2400" spc="36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endParaRPr sz="2400">
              <a:latin typeface="Calibri Light"/>
              <a:cs typeface="Calibri Light"/>
            </a:endParaRPr>
          </a:p>
          <a:p>
            <a:pPr marL="117475">
              <a:lnSpc>
                <a:spcPct val="100000"/>
              </a:lnSpc>
              <a:spcBef>
                <a:spcPts val="60"/>
              </a:spcBef>
            </a:pPr>
            <a:r>
              <a:rPr dirty="0" sz="1600" spc="200" b="0">
                <a:solidFill>
                  <a:srgbClr val="696464"/>
                </a:solidFill>
                <a:latin typeface="Calibri Light"/>
                <a:cs typeface="Calibri Light"/>
              </a:rPr>
              <a:t>M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j</a:t>
            </a:r>
            <a:r>
              <a:rPr dirty="0" sz="1600" spc="-17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o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d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f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i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h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spc="165" b="0">
                <a:solidFill>
                  <a:srgbClr val="696464"/>
                </a:solidFill>
                <a:latin typeface="Calibri Light"/>
                <a:cs typeface="Calibri Light"/>
              </a:rPr>
              <a:t>r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o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s</a:t>
            </a:r>
            <a:endParaRPr sz="1600">
              <a:latin typeface="Calibri Light"/>
              <a:cs typeface="Calibri Light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7879" y="103289"/>
            <a:ext cx="1671376" cy="92960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370250" y="325374"/>
            <a:ext cx="2070159" cy="2400299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0" y="6428232"/>
            <a:ext cx="1223009" cy="429767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383663" y="5616990"/>
            <a:ext cx="7370445" cy="12287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098165">
              <a:lnSpc>
                <a:spcPct val="100000"/>
              </a:lnSpc>
              <a:spcBef>
                <a:spcPts val="100"/>
              </a:spcBef>
            </a:pPr>
            <a:r>
              <a:rPr dirty="0" sz="1600" spc="-45" b="0">
                <a:solidFill>
                  <a:srgbClr val="696464"/>
                </a:solidFill>
                <a:latin typeface="Bahnschrift Light"/>
                <a:cs typeface="Bahnschrift Light"/>
              </a:rPr>
              <a:t>J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00" b="0">
                <a:solidFill>
                  <a:srgbClr val="696464"/>
                </a:solidFill>
                <a:latin typeface="Bahnschrift Light"/>
                <a:cs typeface="Bahnschrift Light"/>
              </a:rPr>
              <a:t>S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É</a:t>
            </a:r>
            <a:r>
              <a:rPr dirty="0" sz="1600" spc="-6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M</a:t>
            </a:r>
            <a:r>
              <a:rPr dirty="0" sz="1600" spc="55" b="0">
                <a:solidFill>
                  <a:srgbClr val="696464"/>
                </a:solidFill>
                <a:latin typeface="Bahnschrift Light"/>
                <a:cs typeface="Bahnschrift Light"/>
              </a:rPr>
              <a:t>I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L</a:t>
            </a:r>
            <a:r>
              <a:rPr dirty="0" sz="1600" spc="-2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25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215" b="0">
                <a:solidFill>
                  <a:srgbClr val="696464"/>
                </a:solidFill>
                <a:latin typeface="Bahnschrift Light"/>
                <a:cs typeface="Bahnschrift Light"/>
              </a:rPr>
              <a:t>H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35" b="0">
                <a:solidFill>
                  <a:srgbClr val="696464"/>
                </a:solidFill>
                <a:latin typeface="Bahnschrift Light"/>
                <a:cs typeface="Bahnschrift Light"/>
              </a:rPr>
              <a:t>Á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D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EZ</a:t>
            </a:r>
            <a:endParaRPr sz="1600">
              <a:latin typeface="Bahnschrift Light"/>
              <a:cs typeface="Bahnschrift Light"/>
            </a:endParaRPr>
          </a:p>
          <a:p>
            <a:pPr marL="3098165">
              <a:lnSpc>
                <a:spcPct val="100000"/>
              </a:lnSpc>
              <a:spcBef>
                <a:spcPts val="1225"/>
              </a:spcBef>
            </a:pP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000" spc="-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spc="130" b="0">
                <a:solidFill>
                  <a:srgbClr val="696464"/>
                </a:solidFill>
                <a:latin typeface="Calibri Light"/>
                <a:cs typeface="Calibri Light"/>
              </a:rPr>
              <a:t>MAI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L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:</a:t>
            </a:r>
            <a:r>
              <a:rPr dirty="0" sz="1000" spc="18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J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M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I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1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L.G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@U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RJ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C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.E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endParaRPr sz="10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</a:pPr>
            <a:endParaRPr sz="1000">
              <a:latin typeface="Calibri Light"/>
              <a:cs typeface="Calibri Light"/>
            </a:endParaRPr>
          </a:p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©2023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Autor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José Miguel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Guerrero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Hernández</a:t>
            </a:r>
            <a:endParaRPr sz="9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Algunos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derechos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reservados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Este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documento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distribuye</a:t>
            </a:r>
            <a:r>
              <a:rPr dirty="0" sz="900" spc="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bajo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licencia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“Atribución-CompartirIgual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4.0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Internacional”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Creative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Commons,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disponible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en 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https://creativecommons.org/licenses/by-sa/4.0/deed.es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116704" cy="1368425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Manejo</a:t>
            </a:r>
            <a:r>
              <a:rPr dirty="0" sz="36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3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ficheros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</a:t>
            </a:r>
          </a:p>
        </p:txBody>
      </p: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116704" cy="1368425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Manejo</a:t>
            </a:r>
            <a:r>
              <a:rPr dirty="0" sz="36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3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ficheros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</a:t>
            </a:r>
          </a:p>
        </p:txBody>
      </p:sp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11746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25"/>
              <a:t>M</a:t>
            </a:r>
            <a:r>
              <a:rPr dirty="0" spc="-90"/>
              <a:t>a</a:t>
            </a:r>
            <a:r>
              <a:rPr dirty="0" spc="-95"/>
              <a:t>n</a:t>
            </a:r>
            <a:r>
              <a:rPr dirty="0" spc="-100"/>
              <a:t>e</a:t>
            </a:r>
            <a:r>
              <a:rPr dirty="0" spc="-70"/>
              <a:t>j</a:t>
            </a:r>
            <a:r>
              <a:rPr dirty="0"/>
              <a:t>o</a:t>
            </a:r>
            <a:r>
              <a:rPr dirty="0" spc="-18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70"/>
              <a:t>f</a:t>
            </a:r>
            <a:r>
              <a:rPr dirty="0" spc="-65"/>
              <a:t>i</a:t>
            </a:r>
            <a:r>
              <a:rPr dirty="0" spc="-90"/>
              <a:t>c</a:t>
            </a:r>
            <a:r>
              <a:rPr dirty="0" spc="-100"/>
              <a:t>he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122936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ficheros, 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contraposición 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 estructuras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 vistas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hasta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ahora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(variables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simples,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vectores,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registros,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etc.),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son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estructuras</a:t>
            </a:r>
            <a:r>
              <a:rPr dirty="0" sz="2000" spc="2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almacenadas</a:t>
            </a:r>
            <a:r>
              <a:rPr dirty="0" sz="2000" spc="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memoria secundaria</a:t>
            </a:r>
            <a:endParaRPr sz="20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formato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declaración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782990"/>
            <a:ext cx="7367270" cy="119951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C,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operación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apertura</a:t>
            </a:r>
            <a:r>
              <a:rPr dirty="0" sz="20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decidir</a:t>
            </a:r>
            <a:r>
              <a:rPr dirty="0" sz="20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va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texto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binario: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35" b="1">
                <a:solidFill>
                  <a:srgbClr val="3E3E3E"/>
                </a:solidFill>
                <a:latin typeface="Calibri"/>
                <a:cs typeface="Calibri"/>
              </a:rPr>
              <a:t>Texto</a:t>
            </a:r>
            <a:r>
              <a:rPr dirty="0" sz="1600" spc="-3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sirven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almacenar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caracteres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Binario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sirven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almacenar cualquier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dato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3544061" y="3286505"/>
            <a:ext cx="2056130" cy="33845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54"/>
              </a:spcBef>
            </a:pPr>
            <a:r>
              <a:rPr dirty="0" sz="1600" spc="-5">
                <a:latin typeface="Calibri"/>
                <a:cs typeface="Calibri"/>
              </a:rPr>
              <a:t>FILE*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nombre_fichero;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</a:t>
            </a:r>
          </a:p>
        </p:txBody>
      </p:sp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7195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F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 spc="-100"/>
              <a:t>h</a:t>
            </a:r>
            <a:r>
              <a:rPr dirty="0" spc="-95"/>
              <a:t>e</a:t>
            </a:r>
            <a:r>
              <a:rPr dirty="0" spc="-185"/>
              <a:t>r</a:t>
            </a:r>
            <a:r>
              <a:rPr dirty="0" spc="-95"/>
              <a:t>o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85"/>
              <a:t>a</a:t>
            </a:r>
            <a:r>
              <a:rPr dirty="0" spc="-95"/>
              <a:t>pe</a:t>
            </a:r>
            <a:r>
              <a:rPr dirty="0" spc="-85"/>
              <a:t>r</a:t>
            </a:r>
            <a:r>
              <a:rPr dirty="0" spc="-80"/>
              <a:t>t</a:t>
            </a:r>
            <a:r>
              <a:rPr dirty="0" spc="-95"/>
              <a:t>u</a:t>
            </a:r>
            <a:r>
              <a:rPr dirty="0" spc="-180"/>
              <a:t>r</a:t>
            </a:r>
            <a:r>
              <a:rPr dirty="0"/>
              <a:t>a</a:t>
            </a:r>
            <a:r>
              <a:rPr dirty="0" spc="-190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80"/>
              <a:t>c</a:t>
            </a:r>
            <a:r>
              <a:rPr dirty="0" spc="-70"/>
              <a:t>i</a:t>
            </a:r>
            <a:r>
              <a:rPr dirty="0" spc="-95"/>
              <a:t>e</a:t>
            </a:r>
            <a:r>
              <a:rPr dirty="0" spc="-80"/>
              <a:t>r</a:t>
            </a:r>
            <a:r>
              <a:rPr dirty="0" spc="-155"/>
              <a:t>r</a:t>
            </a:r>
            <a:r>
              <a:rPr dirty="0"/>
              <a:t>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6521450" cy="69850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Pasos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utilización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ficheros: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instrucciones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manejo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ficheros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necesario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incluir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77186" y="3078902"/>
            <a:ext cx="621601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1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Antes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usar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necesario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realizar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operación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apertura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77186" y="4096934"/>
            <a:ext cx="7002780" cy="1004569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marL="195580" marR="5715" indent="-182880">
              <a:lnSpc>
                <a:spcPts val="1730"/>
              </a:lnSpc>
              <a:spcBef>
                <a:spcPts val="3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desea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almacenar</a:t>
            </a:r>
            <a:r>
              <a:rPr dirty="0" sz="1600" spc="5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él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realizar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operación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escritura</a:t>
            </a:r>
            <a:r>
              <a:rPr dirty="0" sz="1600" spc="5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quiere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obtener datos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él 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necesario hacer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operación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lectura</a:t>
            </a:r>
            <a:endParaRPr sz="1600">
              <a:latin typeface="Calibri"/>
              <a:cs typeface="Calibri"/>
            </a:endParaRPr>
          </a:p>
          <a:p>
            <a:pPr marL="194945" marR="508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ya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quiera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utilizar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realiza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operación</a:t>
            </a:r>
            <a:r>
              <a:rPr dirty="0" sz="1600" spc="17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7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cierre</a:t>
            </a:r>
            <a:r>
              <a:rPr dirty="0" sz="1600" spc="17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mismo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liberar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parte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memoria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principal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estar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ocupando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2333244" y="3556253"/>
            <a:ext cx="4523740" cy="33909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descriptor_fichero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fopen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(nombre_fichero,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modo);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231642" y="5338571"/>
            <a:ext cx="2680970" cy="33909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205740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fclose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(descriptor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_fichero);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652265" y="2641092"/>
            <a:ext cx="1839595" cy="33845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19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59"/>
              </a:spcBef>
            </a:pPr>
            <a:r>
              <a:rPr dirty="0" sz="1600" spc="-5">
                <a:latin typeface="Calibri"/>
                <a:cs typeface="Calibri"/>
              </a:rPr>
              <a:t>#include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&lt;stdio.h&gt;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7195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F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 spc="-100"/>
              <a:t>h</a:t>
            </a:r>
            <a:r>
              <a:rPr dirty="0" spc="-95"/>
              <a:t>e</a:t>
            </a:r>
            <a:r>
              <a:rPr dirty="0" spc="-185"/>
              <a:t>r</a:t>
            </a:r>
            <a:r>
              <a:rPr dirty="0" spc="-95"/>
              <a:t>o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85"/>
              <a:t>a</a:t>
            </a:r>
            <a:r>
              <a:rPr dirty="0" spc="-95"/>
              <a:t>pe</a:t>
            </a:r>
            <a:r>
              <a:rPr dirty="0" spc="-85"/>
              <a:t>r</a:t>
            </a:r>
            <a:r>
              <a:rPr dirty="0" spc="-80"/>
              <a:t>t</a:t>
            </a:r>
            <a:r>
              <a:rPr dirty="0" spc="-95"/>
              <a:t>u</a:t>
            </a:r>
            <a:r>
              <a:rPr dirty="0" spc="-180"/>
              <a:t>r</a:t>
            </a:r>
            <a:r>
              <a:rPr dirty="0"/>
              <a:t>a</a:t>
            </a:r>
            <a:r>
              <a:rPr dirty="0" spc="-190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80"/>
              <a:t>c</a:t>
            </a:r>
            <a:r>
              <a:rPr dirty="0" spc="-70"/>
              <a:t>i</a:t>
            </a:r>
            <a:r>
              <a:rPr dirty="0" spc="-95"/>
              <a:t>e</a:t>
            </a:r>
            <a:r>
              <a:rPr dirty="0" spc="-80"/>
              <a:t>r</a:t>
            </a:r>
            <a:r>
              <a:rPr dirty="0" spc="-155"/>
              <a:t>r</a:t>
            </a:r>
            <a:r>
              <a:rPr dirty="0"/>
              <a:t>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9175" cy="421386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nombre_fichero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será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cadena 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caracteres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contenga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(y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caso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ruta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acceso)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tal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aparece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sistema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operativo</a:t>
            </a:r>
            <a:endParaRPr sz="2000">
              <a:latin typeface="Calibri"/>
              <a:cs typeface="Calibri"/>
            </a:endParaRPr>
          </a:p>
          <a:p>
            <a:pPr algn="just" marL="195580" marR="5080" indent="-18351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modo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cadena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caracteres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indica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 del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fichero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(texto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binario)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va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hacer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él.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modos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disponibles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son:</a:t>
            </a:r>
            <a:endParaRPr sz="20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abre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lectura.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existe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devuelve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error</a:t>
            </a:r>
            <a:endParaRPr sz="1600">
              <a:latin typeface="Calibri"/>
              <a:cs typeface="Calibri"/>
            </a:endParaRPr>
          </a:p>
          <a:p>
            <a:pPr lvl="1" marL="743585" marR="6985" indent="-182880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w</a:t>
            </a:r>
            <a:r>
              <a:rPr dirty="0" sz="1600" spc="18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abre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escritura.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existe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crea,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fichero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existe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destruye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crea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nuevo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abre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añadir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final del mismo.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Si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existe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crea</a:t>
            </a:r>
            <a:endParaRPr sz="1600">
              <a:latin typeface="Calibri"/>
              <a:cs typeface="Calibri"/>
            </a:endParaRPr>
          </a:p>
          <a:p>
            <a:pPr marL="561340">
              <a:lnSpc>
                <a:spcPct val="100000"/>
              </a:lnSpc>
              <a:spcBef>
                <a:spcPts val="409"/>
              </a:spcBef>
            </a:pPr>
            <a:r>
              <a:rPr dirty="0" sz="1600">
                <a:solidFill>
                  <a:srgbClr val="D34817"/>
                </a:solidFill>
                <a:latin typeface="Arial"/>
                <a:cs typeface="Arial"/>
              </a:rPr>
              <a:t>•</a:t>
            </a:r>
            <a:r>
              <a:rPr dirty="0" sz="1600" spc="445">
                <a:solidFill>
                  <a:srgbClr val="D34817"/>
                </a:solidFill>
                <a:latin typeface="Arial"/>
                <a:cs typeface="Arial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+</a:t>
            </a:r>
            <a:r>
              <a:rPr dirty="0" sz="16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símbolo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utilizado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abrir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lectura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escritura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b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binario</a:t>
            </a:r>
            <a:endParaRPr sz="1600">
              <a:latin typeface="Calibri"/>
              <a:cs typeface="Calibri"/>
            </a:endParaRPr>
          </a:p>
          <a:p>
            <a:pPr algn="just" lvl="1" marL="744220" marR="5080" indent="-183515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t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 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fichero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 de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texto.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 se pone ni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b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ni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t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fichero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texto.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modos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anteriores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combinan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conseguir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abrir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modo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adecuado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6</a:t>
            </a:r>
          </a:p>
        </p:txBody>
      </p:sp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7195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F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 spc="-100"/>
              <a:t>h</a:t>
            </a:r>
            <a:r>
              <a:rPr dirty="0" spc="-95"/>
              <a:t>e</a:t>
            </a:r>
            <a:r>
              <a:rPr dirty="0" spc="-185"/>
              <a:t>r</a:t>
            </a:r>
            <a:r>
              <a:rPr dirty="0" spc="-95"/>
              <a:t>o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85"/>
              <a:t>a</a:t>
            </a:r>
            <a:r>
              <a:rPr dirty="0" spc="-95"/>
              <a:t>pe</a:t>
            </a:r>
            <a:r>
              <a:rPr dirty="0" spc="-85"/>
              <a:t>r</a:t>
            </a:r>
            <a:r>
              <a:rPr dirty="0" spc="-80"/>
              <a:t>t</a:t>
            </a:r>
            <a:r>
              <a:rPr dirty="0" spc="-95"/>
              <a:t>u</a:t>
            </a:r>
            <a:r>
              <a:rPr dirty="0" spc="-180"/>
              <a:t>r</a:t>
            </a:r>
            <a:r>
              <a:rPr dirty="0"/>
              <a:t>a</a:t>
            </a:r>
            <a:r>
              <a:rPr dirty="0" spc="-190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80"/>
              <a:t>c</a:t>
            </a:r>
            <a:r>
              <a:rPr dirty="0" spc="-70"/>
              <a:t>i</a:t>
            </a:r>
            <a:r>
              <a:rPr dirty="0" spc="-95"/>
              <a:t>e</a:t>
            </a:r>
            <a:r>
              <a:rPr dirty="0" spc="-80"/>
              <a:t>r</a:t>
            </a:r>
            <a:r>
              <a:rPr dirty="0" spc="-155"/>
              <a:t>r</a:t>
            </a:r>
            <a:r>
              <a:rPr dirty="0"/>
              <a:t>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270" cy="8788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forma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habitual de utilizar la instrucción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fopen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dentro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una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sentencia condicional que permita conocer si se ha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producido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error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apertura: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368295" y="2890266"/>
            <a:ext cx="4453255" cy="206248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FILE*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fichero;</a:t>
            </a:r>
            <a:endParaRPr sz="1600">
              <a:latin typeface="Calibri"/>
              <a:cs typeface="Calibri"/>
            </a:endParaRPr>
          </a:p>
          <a:p>
            <a:pPr marL="548640" marR="147320" indent="-457834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if ((fichero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fopen("nombres.dat",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"r")</a:t>
            </a:r>
            <a:r>
              <a:rPr dirty="0" sz="1600">
                <a:latin typeface="Calibri"/>
                <a:cs typeface="Calibri"/>
              </a:rPr>
              <a:t> ) </a:t>
            </a:r>
            <a:r>
              <a:rPr dirty="0" sz="1600" spc="-5">
                <a:latin typeface="Calibri"/>
                <a:cs typeface="Calibri"/>
              </a:rPr>
              <a:t>==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NULL)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printf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( "</a:t>
            </a:r>
            <a:r>
              <a:rPr dirty="0" sz="1600" spc="-10">
                <a:latin typeface="Calibri"/>
                <a:cs typeface="Calibri"/>
              </a:rPr>
              <a:t> Error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al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abrir </a:t>
            </a:r>
            <a:r>
              <a:rPr dirty="0" sz="1600">
                <a:latin typeface="Calibri"/>
                <a:cs typeface="Calibri"/>
              </a:rPr>
              <a:t>el</a:t>
            </a:r>
            <a:r>
              <a:rPr dirty="0" sz="1600" spc="-5">
                <a:latin typeface="Calibri"/>
                <a:cs typeface="Calibri"/>
              </a:rPr>
              <a:t> fichero\n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");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91440" marR="1935480">
              <a:lnSpc>
                <a:spcPct val="200000"/>
              </a:lnSpc>
            </a:pPr>
            <a:r>
              <a:rPr dirty="0" sz="1600">
                <a:latin typeface="Calibri"/>
                <a:cs typeface="Calibri"/>
              </a:rPr>
              <a:t>[… </a:t>
            </a:r>
            <a:r>
              <a:rPr dirty="0" sz="1600" spc="-25">
                <a:latin typeface="Calibri"/>
                <a:cs typeface="Calibri"/>
              </a:rPr>
              <a:t>Tratamiento </a:t>
            </a:r>
            <a:r>
              <a:rPr dirty="0" sz="1600" spc="-5">
                <a:latin typeface="Calibri"/>
                <a:cs typeface="Calibri"/>
              </a:rPr>
              <a:t>del </a:t>
            </a:r>
            <a:r>
              <a:rPr dirty="0" sz="1600" spc="-10">
                <a:latin typeface="Calibri"/>
                <a:cs typeface="Calibri"/>
              </a:rPr>
              <a:t>fichero </a:t>
            </a:r>
            <a:r>
              <a:rPr dirty="0" sz="1600" spc="-5">
                <a:latin typeface="Calibri"/>
                <a:cs typeface="Calibri"/>
              </a:rPr>
              <a:t>…]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fclose(fichero);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7</a:t>
            </a:r>
          </a:p>
        </p:txBody>
      </p:sp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7195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F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 spc="-100"/>
              <a:t>h</a:t>
            </a:r>
            <a:r>
              <a:rPr dirty="0" spc="-95"/>
              <a:t>e</a:t>
            </a:r>
            <a:r>
              <a:rPr dirty="0" spc="-185"/>
              <a:t>r</a:t>
            </a:r>
            <a:r>
              <a:rPr dirty="0" spc="-95"/>
              <a:t>o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85"/>
              <a:t>a</a:t>
            </a:r>
            <a:r>
              <a:rPr dirty="0" spc="-95"/>
              <a:t>pe</a:t>
            </a:r>
            <a:r>
              <a:rPr dirty="0" spc="-85"/>
              <a:t>r</a:t>
            </a:r>
            <a:r>
              <a:rPr dirty="0" spc="-80"/>
              <a:t>t</a:t>
            </a:r>
            <a:r>
              <a:rPr dirty="0" spc="-95"/>
              <a:t>u</a:t>
            </a:r>
            <a:r>
              <a:rPr dirty="0" spc="-180"/>
              <a:t>r</a:t>
            </a:r>
            <a:r>
              <a:rPr dirty="0"/>
              <a:t>a</a:t>
            </a:r>
            <a:r>
              <a:rPr dirty="0" spc="-190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80"/>
              <a:t>c</a:t>
            </a:r>
            <a:r>
              <a:rPr dirty="0" spc="-70"/>
              <a:t>i</a:t>
            </a:r>
            <a:r>
              <a:rPr dirty="0" spc="-95"/>
              <a:t>e</a:t>
            </a:r>
            <a:r>
              <a:rPr dirty="0" spc="-80"/>
              <a:t>r</a:t>
            </a:r>
            <a:r>
              <a:rPr dirty="0" spc="-155"/>
              <a:t>r</a:t>
            </a:r>
            <a:r>
              <a:rPr dirty="0"/>
              <a:t>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320484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635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Existen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muchas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variadas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operaciones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leer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escribir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endParaRPr sz="2000">
              <a:latin typeface="Calibri"/>
              <a:cs typeface="Calibri"/>
            </a:endParaRPr>
          </a:p>
          <a:p>
            <a:pPr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regla</a:t>
            </a:r>
            <a:r>
              <a:rPr dirty="0" sz="20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general,</a:t>
            </a:r>
            <a:r>
              <a:rPr dirty="0" sz="20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aconsejable</a:t>
            </a:r>
            <a:r>
              <a:rPr dirty="0" sz="20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utilizarlas</a:t>
            </a:r>
            <a:r>
              <a:rPr dirty="0" sz="20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parejas,</a:t>
            </a:r>
            <a:r>
              <a:rPr dirty="0" sz="20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decir,</a:t>
            </a:r>
            <a:r>
              <a:rPr dirty="0" sz="20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escribe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fwrite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debe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leer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fread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las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 tenemos:</a:t>
            </a:r>
            <a:endParaRPr sz="2000">
              <a:latin typeface="Calibri"/>
              <a:cs typeface="Calibri"/>
            </a:endParaRPr>
          </a:p>
          <a:p>
            <a:pPr lvl="1" marL="744220" marR="5080" indent="-183515">
              <a:lnSpc>
                <a:spcPts val="1730"/>
              </a:lnSpc>
              <a:spcBef>
                <a:spcPts val="65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fread-fwrite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hace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lectura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bloques,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sirve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leer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escribir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ficheros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sean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texto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fgetc-fputc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lectura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caracteres.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final 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getc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devuelve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EOF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fgets-fputs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lectura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cadenas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(strings)</a:t>
            </a:r>
            <a:endParaRPr sz="1600">
              <a:latin typeface="Calibri"/>
              <a:cs typeface="Calibri"/>
            </a:endParaRPr>
          </a:p>
          <a:p>
            <a:pPr lvl="1" marL="744220" marR="5715" indent="-18288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fscanf-fprintf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similares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instrucciones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lectura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teclado,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solo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necesario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indicar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como primer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argumento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8</a:t>
            </a:r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38345" y="1689354"/>
            <a:ext cx="4509770" cy="4770120"/>
            <a:chOff x="4538345" y="1689354"/>
            <a:chExt cx="4509770" cy="4770120"/>
          </a:xfrm>
        </p:grpSpPr>
        <p:sp>
          <p:nvSpPr>
            <p:cNvPr id="3" name="object 3"/>
            <p:cNvSpPr/>
            <p:nvPr/>
          </p:nvSpPr>
          <p:spPr>
            <a:xfrm>
              <a:off x="4541520" y="1738122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39" h="0">
                  <a:moveTo>
                    <a:pt x="0" y="0"/>
                  </a:moveTo>
                  <a:lnTo>
                    <a:pt x="53340" y="0"/>
                  </a:lnTo>
                </a:path>
              </a:pathLst>
            </a:custGeom>
            <a:ln w="6350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4594860" y="1689354"/>
              <a:ext cx="4453255" cy="4770120"/>
            </a:xfrm>
            <a:custGeom>
              <a:avLst/>
              <a:gdLst/>
              <a:ahLst/>
              <a:cxnLst/>
              <a:rect l="l" t="t" r="r" b="b"/>
              <a:pathLst>
                <a:path w="4453255" h="4770120">
                  <a:moveTo>
                    <a:pt x="4453128" y="0"/>
                  </a:moveTo>
                  <a:lnTo>
                    <a:pt x="0" y="0"/>
                  </a:lnTo>
                  <a:lnTo>
                    <a:pt x="0" y="4770120"/>
                  </a:lnTo>
                  <a:lnTo>
                    <a:pt x="4453128" y="4770120"/>
                  </a:lnTo>
                  <a:lnTo>
                    <a:pt x="4453128" y="0"/>
                  </a:lnTo>
                  <a:close/>
                </a:path>
              </a:pathLst>
            </a:custGeom>
            <a:solidFill>
              <a:srgbClr val="FAD9CD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4673600" y="1709313"/>
            <a:ext cx="4189729" cy="3439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2660015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latin typeface="Calibri"/>
                <a:cs typeface="Calibri"/>
              </a:rPr>
              <a:t>#include</a:t>
            </a:r>
            <a:r>
              <a:rPr dirty="0" sz="1600" spc="-7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&lt;stdio.h&gt;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main(void){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ts val="1920"/>
              </a:lnSpc>
            </a:pPr>
            <a:r>
              <a:rPr dirty="0" sz="1600" spc="-5">
                <a:latin typeface="Calibri"/>
                <a:cs typeface="Calibri"/>
              </a:rPr>
              <a:t>FILE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*fin,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*fout;</a:t>
            </a:r>
            <a:endParaRPr sz="1600">
              <a:latin typeface="Calibri"/>
              <a:cs typeface="Calibri"/>
            </a:endParaRPr>
          </a:p>
          <a:p>
            <a:pPr marL="469900" marR="508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char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*f1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"fichero1.txt",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*f2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"fichero2.txt";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if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((fin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5">
                <a:latin typeface="Calibri"/>
                <a:cs typeface="Calibri"/>
              </a:rPr>
              <a:t> fopen(f1,"r"))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== NULL){</a:t>
            </a:r>
            <a:endParaRPr sz="1600">
              <a:latin typeface="Calibri"/>
              <a:cs typeface="Calibri"/>
            </a:endParaRPr>
          </a:p>
          <a:p>
            <a:pPr marL="927100" marR="406400">
              <a:lnSpc>
                <a:spcPts val="1920"/>
              </a:lnSpc>
              <a:spcBef>
                <a:spcPts val="65"/>
              </a:spcBef>
            </a:pPr>
            <a:r>
              <a:rPr dirty="0" sz="1600" spc="-10">
                <a:latin typeface="Calibri"/>
                <a:cs typeface="Calibri"/>
              </a:rPr>
              <a:t>printf("Error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al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abrir </a:t>
            </a:r>
            <a:r>
              <a:rPr dirty="0" sz="1600">
                <a:latin typeface="Calibri"/>
                <a:cs typeface="Calibri"/>
              </a:rPr>
              <a:t>el</a:t>
            </a:r>
            <a:r>
              <a:rPr dirty="0" sz="1600" spc="-5">
                <a:latin typeface="Calibri"/>
                <a:cs typeface="Calibri"/>
              </a:rPr>
              <a:t> fichero\n");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1;</a:t>
            </a:r>
            <a:endParaRPr sz="1600">
              <a:latin typeface="Calibri"/>
              <a:cs typeface="Calibri"/>
            </a:endParaRPr>
          </a:p>
          <a:p>
            <a:pPr marL="469900">
              <a:lnSpc>
                <a:spcPts val="1855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469900" marR="1995805" indent="-635">
              <a:lnSpc>
                <a:spcPct val="100000"/>
              </a:lnSpc>
            </a:pPr>
            <a:r>
              <a:rPr dirty="0" sz="1600" spc="-15">
                <a:latin typeface="Calibri"/>
                <a:cs typeface="Calibri"/>
              </a:rPr>
              <a:t>fout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5">
                <a:latin typeface="Calibri"/>
                <a:cs typeface="Calibri"/>
              </a:rPr>
              <a:t>fopen(f2,"w"); </a:t>
            </a:r>
            <a:r>
              <a:rPr dirty="0" sz="1600" spc="-35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 </a:t>
            </a:r>
            <a:r>
              <a:rPr dirty="0" sz="1600" spc="-15">
                <a:latin typeface="Calibri"/>
                <a:cs typeface="Calibri"/>
              </a:rPr>
              <a:t>tamanyo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5">
                <a:latin typeface="Calibri"/>
                <a:cs typeface="Calibri"/>
              </a:rPr>
              <a:t>256;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char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linea[tamanyo];</a:t>
            </a:r>
            <a:endParaRPr sz="1600">
              <a:latin typeface="Calibri"/>
              <a:cs typeface="Calibri"/>
            </a:endParaRPr>
          </a:p>
          <a:p>
            <a:pPr marL="927100" marR="1037590" indent="-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while </a:t>
            </a:r>
            <a:r>
              <a:rPr dirty="0" sz="1600" spc="-15">
                <a:latin typeface="Calibri"/>
                <a:cs typeface="Calibri"/>
              </a:rPr>
              <a:t>(fgets(linea,tamanyo, </a:t>
            </a:r>
            <a:r>
              <a:rPr dirty="0" sz="1600" spc="-5">
                <a:latin typeface="Calibri"/>
                <a:cs typeface="Calibri"/>
              </a:rPr>
              <a:t>fin)){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fputs(linea,fout);</a:t>
            </a:r>
            <a:endParaRPr sz="1600">
              <a:latin typeface="Calibri"/>
              <a:cs typeface="Calibri"/>
            </a:endParaRPr>
          </a:p>
          <a:p>
            <a:pPr marL="469900">
              <a:lnSpc>
                <a:spcPts val="192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131371" y="5366195"/>
            <a:ext cx="1020444" cy="7575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fclose(fin); 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40">
                <a:latin typeface="Calibri"/>
                <a:cs typeface="Calibri"/>
              </a:rPr>
              <a:t>f</a:t>
            </a:r>
            <a:r>
              <a:rPr dirty="0" sz="1600">
                <a:latin typeface="Calibri"/>
                <a:cs typeface="Calibri"/>
              </a:rPr>
              <a:t>c</a:t>
            </a:r>
            <a:r>
              <a:rPr dirty="0" sz="1600" spc="-5">
                <a:latin typeface="Calibri"/>
                <a:cs typeface="Calibri"/>
              </a:rPr>
              <a:t>l</a:t>
            </a:r>
            <a:r>
              <a:rPr dirty="0" sz="1600">
                <a:latin typeface="Calibri"/>
                <a:cs typeface="Calibri"/>
              </a:rPr>
              <a:t>o</a:t>
            </a:r>
            <a:r>
              <a:rPr dirty="0" sz="1600" spc="-5">
                <a:latin typeface="Calibri"/>
                <a:cs typeface="Calibri"/>
              </a:rPr>
              <a:t>s</a:t>
            </a:r>
            <a:r>
              <a:rPr dirty="0" sz="1600">
                <a:latin typeface="Calibri"/>
                <a:cs typeface="Calibri"/>
              </a:rPr>
              <a:t>e</a:t>
            </a:r>
            <a:r>
              <a:rPr dirty="0" sz="1600" spc="-5">
                <a:latin typeface="Calibri"/>
                <a:cs typeface="Calibri"/>
              </a:rPr>
              <a:t>(</a:t>
            </a:r>
            <a:r>
              <a:rPr dirty="0" sz="1600" spc="-40">
                <a:latin typeface="Calibri"/>
                <a:cs typeface="Calibri"/>
              </a:rPr>
              <a:t>f</a:t>
            </a:r>
            <a:r>
              <a:rPr dirty="0" sz="1600">
                <a:latin typeface="Calibri"/>
                <a:cs typeface="Calibri"/>
              </a:rPr>
              <a:t>o</a:t>
            </a:r>
            <a:r>
              <a:rPr dirty="0" sz="1600" spc="-5">
                <a:latin typeface="Calibri"/>
                <a:cs typeface="Calibri"/>
              </a:rPr>
              <a:t>ut);  </a:t>
            </a:r>
            <a:r>
              <a:rPr dirty="0" sz="1600" spc="-10">
                <a:latin typeface="Calibri"/>
                <a:cs typeface="Calibri"/>
              </a:rPr>
              <a:t>return </a:t>
            </a:r>
            <a:r>
              <a:rPr dirty="0" sz="1600" spc="-5">
                <a:latin typeface="Calibri"/>
                <a:cs typeface="Calibri"/>
              </a:rPr>
              <a:t>0;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74210" y="6097612"/>
            <a:ext cx="8953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47065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Co</a:t>
            </a:r>
            <a:r>
              <a:rPr dirty="0" spc="-90"/>
              <a:t>p</a:t>
            </a:r>
            <a:r>
              <a:rPr dirty="0" spc="-70"/>
              <a:t>i</a:t>
            </a:r>
            <a:r>
              <a:rPr dirty="0" spc="-95"/>
              <a:t>a</a:t>
            </a:r>
            <a:r>
              <a:rPr dirty="0"/>
              <a:t>r</a:t>
            </a:r>
            <a:r>
              <a:rPr dirty="0" spc="-170"/>
              <a:t> </a:t>
            </a:r>
            <a:r>
              <a:rPr dirty="0" spc="-90"/>
              <a:t>u</a:t>
            </a:r>
            <a:r>
              <a:rPr dirty="0"/>
              <a:t>n</a:t>
            </a:r>
            <a:r>
              <a:rPr dirty="0" spc="-180"/>
              <a:t> </a:t>
            </a:r>
            <a:r>
              <a:rPr dirty="0" spc="-70"/>
              <a:t>f</a:t>
            </a:r>
            <a:r>
              <a:rPr dirty="0" spc="-65"/>
              <a:t>i</a:t>
            </a:r>
            <a:r>
              <a:rPr dirty="0" spc="-90"/>
              <a:t>c</a:t>
            </a:r>
            <a:r>
              <a:rPr dirty="0" spc="-100"/>
              <a:t>he</a:t>
            </a:r>
            <a:r>
              <a:rPr dirty="0" spc="-175"/>
              <a:t>r</a:t>
            </a:r>
            <a:r>
              <a:rPr dirty="0"/>
              <a:t>o</a:t>
            </a:r>
            <a:r>
              <a:rPr dirty="0" spc="-185"/>
              <a:t> </a:t>
            </a:r>
            <a:r>
              <a:rPr dirty="0" spc="-90"/>
              <a:t>e</a:t>
            </a:r>
            <a:r>
              <a:rPr dirty="0"/>
              <a:t>n</a:t>
            </a:r>
            <a:r>
              <a:rPr dirty="0" spc="-185"/>
              <a:t> </a:t>
            </a:r>
            <a:r>
              <a:rPr dirty="0" spc="-95"/>
              <a:t>o</a:t>
            </a:r>
            <a:r>
              <a:rPr dirty="0" spc="-75"/>
              <a:t>t</a:t>
            </a:r>
            <a:r>
              <a:rPr dirty="0" spc="-170"/>
              <a:t>r</a:t>
            </a:r>
            <a:r>
              <a:rPr dirty="0"/>
              <a:t>o</a:t>
            </a: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10" name="object 10"/>
          <p:cNvSpPr/>
          <p:nvPr/>
        </p:nvSpPr>
        <p:spPr>
          <a:xfrm>
            <a:off x="88392" y="1689354"/>
            <a:ext cx="4453255" cy="4770120"/>
          </a:xfrm>
          <a:custGeom>
            <a:avLst/>
            <a:gdLst/>
            <a:ahLst/>
            <a:cxnLst/>
            <a:rect l="l" t="t" r="r" b="b"/>
            <a:pathLst>
              <a:path w="4453255" h="4770120">
                <a:moveTo>
                  <a:pt x="4453128" y="0"/>
                </a:moveTo>
                <a:lnTo>
                  <a:pt x="0" y="0"/>
                </a:lnTo>
                <a:lnTo>
                  <a:pt x="0" y="4770120"/>
                </a:lnTo>
                <a:lnTo>
                  <a:pt x="4453128" y="4770120"/>
                </a:lnTo>
                <a:lnTo>
                  <a:pt x="4453128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167491" y="1709315"/>
            <a:ext cx="4189729" cy="46577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2660015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latin typeface="Calibri"/>
                <a:cs typeface="Calibri"/>
              </a:rPr>
              <a:t>#include</a:t>
            </a:r>
            <a:r>
              <a:rPr dirty="0" sz="1600" spc="-7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&lt;stdio.h&gt;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main(void){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ts val="1920"/>
              </a:lnSpc>
            </a:pPr>
            <a:r>
              <a:rPr dirty="0" sz="1600" spc="-5">
                <a:latin typeface="Calibri"/>
                <a:cs typeface="Calibri"/>
              </a:rPr>
              <a:t>FILE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*fin,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*fout;</a:t>
            </a:r>
            <a:endParaRPr sz="1600">
              <a:latin typeface="Calibri"/>
              <a:cs typeface="Calibri"/>
            </a:endParaRPr>
          </a:p>
          <a:p>
            <a:pPr marL="469900" marR="508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char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*f1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"fichero1.txt",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*f2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"fichero2.txt";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if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((fin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5">
                <a:latin typeface="Calibri"/>
                <a:cs typeface="Calibri"/>
              </a:rPr>
              <a:t> fopen(f1,"r"))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== NULL){</a:t>
            </a:r>
            <a:endParaRPr sz="1600">
              <a:latin typeface="Calibri"/>
              <a:cs typeface="Calibri"/>
            </a:endParaRPr>
          </a:p>
          <a:p>
            <a:pPr marL="927100" marR="40640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printf("Error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al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abrir </a:t>
            </a:r>
            <a:r>
              <a:rPr dirty="0" sz="1600">
                <a:latin typeface="Calibri"/>
                <a:cs typeface="Calibri"/>
              </a:rPr>
              <a:t>el</a:t>
            </a:r>
            <a:r>
              <a:rPr dirty="0" sz="1600" spc="-5">
                <a:latin typeface="Calibri"/>
                <a:cs typeface="Calibri"/>
              </a:rPr>
              <a:t> fichero\n");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1;</a:t>
            </a:r>
            <a:endParaRPr sz="1600">
              <a:latin typeface="Calibri"/>
              <a:cs typeface="Calibri"/>
            </a:endParaRPr>
          </a:p>
          <a:p>
            <a:pPr marL="469900">
              <a:lnSpc>
                <a:spcPts val="192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algn="just" marL="469900" marR="1995805" indent="-635">
              <a:lnSpc>
                <a:spcPct val="100000"/>
              </a:lnSpc>
            </a:pPr>
            <a:r>
              <a:rPr dirty="0" sz="1600" spc="-15">
                <a:latin typeface="Calibri"/>
                <a:cs typeface="Calibri"/>
              </a:rPr>
              <a:t>fout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5">
                <a:latin typeface="Calibri"/>
                <a:cs typeface="Calibri"/>
              </a:rPr>
              <a:t>fopen(f2,"w"); </a:t>
            </a:r>
            <a:r>
              <a:rPr dirty="0" sz="1600" spc="-35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char </a:t>
            </a:r>
            <a:r>
              <a:rPr dirty="0" sz="1600">
                <a:latin typeface="Calibri"/>
                <a:cs typeface="Calibri"/>
              </a:rPr>
              <a:t>c = </a:t>
            </a:r>
            <a:r>
              <a:rPr dirty="0" sz="1600" spc="-15">
                <a:latin typeface="Calibri"/>
                <a:cs typeface="Calibri"/>
              </a:rPr>
              <a:t>fgetc(fin), </a:t>
            </a:r>
            <a:r>
              <a:rPr dirty="0" sz="1600">
                <a:latin typeface="Calibri"/>
                <a:cs typeface="Calibri"/>
              </a:rPr>
              <a:t>x; 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while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(c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!= </a:t>
            </a:r>
            <a:r>
              <a:rPr dirty="0" sz="1600" spc="-10">
                <a:latin typeface="Calibri"/>
                <a:cs typeface="Calibri"/>
              </a:rPr>
              <a:t>EOF)</a:t>
            </a:r>
            <a:r>
              <a:rPr dirty="0" sz="1600">
                <a:latin typeface="Calibri"/>
                <a:cs typeface="Calibri"/>
              </a:rPr>
              <a:t> {</a:t>
            </a:r>
            <a:endParaRPr sz="1600">
              <a:latin typeface="Calibri"/>
              <a:cs typeface="Calibri"/>
            </a:endParaRPr>
          </a:p>
          <a:p>
            <a:pPr algn="just" marL="92773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x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fputc(c,fout);</a:t>
            </a:r>
            <a:endParaRPr sz="1600">
              <a:latin typeface="Calibri"/>
              <a:cs typeface="Calibri"/>
            </a:endParaRPr>
          </a:p>
          <a:p>
            <a:pPr algn="just" marL="927100" marR="7112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if (x </a:t>
            </a:r>
            <a:r>
              <a:rPr dirty="0" sz="1600">
                <a:latin typeface="Calibri"/>
                <a:cs typeface="Calibri"/>
              </a:rPr>
              <a:t>!= c) </a:t>
            </a:r>
            <a:r>
              <a:rPr dirty="0" sz="1600" spc="-10">
                <a:latin typeface="Calibri"/>
                <a:cs typeface="Calibri"/>
              </a:rPr>
              <a:t>printf("Error </a:t>
            </a:r>
            <a:r>
              <a:rPr dirty="0" sz="1600" spc="-5">
                <a:latin typeface="Calibri"/>
                <a:cs typeface="Calibri"/>
              </a:rPr>
              <a:t>de escritura\n");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c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15">
                <a:latin typeface="Calibri"/>
                <a:cs typeface="Calibri"/>
              </a:rPr>
              <a:t>fgetc(fin);</a:t>
            </a:r>
            <a:endParaRPr sz="1600">
              <a:latin typeface="Calibri"/>
              <a:cs typeface="Calibri"/>
            </a:endParaRPr>
          </a:p>
          <a:p>
            <a:pPr marL="470534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470534" marR="271653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fclose(fin); 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40">
                <a:latin typeface="Calibri"/>
                <a:cs typeface="Calibri"/>
              </a:rPr>
              <a:t>f</a:t>
            </a:r>
            <a:r>
              <a:rPr dirty="0" sz="1600">
                <a:latin typeface="Calibri"/>
                <a:cs typeface="Calibri"/>
              </a:rPr>
              <a:t>c</a:t>
            </a:r>
            <a:r>
              <a:rPr dirty="0" sz="1600" spc="-5">
                <a:latin typeface="Calibri"/>
                <a:cs typeface="Calibri"/>
              </a:rPr>
              <a:t>l</a:t>
            </a:r>
            <a:r>
              <a:rPr dirty="0" sz="1600">
                <a:latin typeface="Calibri"/>
                <a:cs typeface="Calibri"/>
              </a:rPr>
              <a:t>o</a:t>
            </a:r>
            <a:r>
              <a:rPr dirty="0" sz="1600" spc="-5">
                <a:latin typeface="Calibri"/>
                <a:cs typeface="Calibri"/>
              </a:rPr>
              <a:t>s</a:t>
            </a:r>
            <a:r>
              <a:rPr dirty="0" sz="1600">
                <a:latin typeface="Calibri"/>
                <a:cs typeface="Calibri"/>
              </a:rPr>
              <a:t>e</a:t>
            </a:r>
            <a:r>
              <a:rPr dirty="0" sz="1600" spc="-5">
                <a:latin typeface="Calibri"/>
                <a:cs typeface="Calibri"/>
              </a:rPr>
              <a:t>(</a:t>
            </a:r>
            <a:r>
              <a:rPr dirty="0" sz="1600" spc="-40">
                <a:latin typeface="Calibri"/>
                <a:cs typeface="Calibri"/>
              </a:rPr>
              <a:t>f</a:t>
            </a:r>
            <a:r>
              <a:rPr dirty="0" sz="1600">
                <a:latin typeface="Calibri"/>
                <a:cs typeface="Calibri"/>
              </a:rPr>
              <a:t>o</a:t>
            </a:r>
            <a:r>
              <a:rPr dirty="0" sz="1600" spc="-5">
                <a:latin typeface="Calibri"/>
                <a:cs typeface="Calibri"/>
              </a:rPr>
              <a:t>ut);  </a:t>
            </a:r>
            <a:r>
              <a:rPr dirty="0" sz="1600" spc="-10">
                <a:latin typeface="Calibri"/>
                <a:cs typeface="Calibri"/>
              </a:rPr>
              <a:t>return </a:t>
            </a:r>
            <a:r>
              <a:rPr dirty="0" sz="1600" spc="-5">
                <a:latin typeface="Calibri"/>
                <a:cs typeface="Calibri"/>
              </a:rPr>
              <a:t>0;</a:t>
            </a:r>
            <a:endParaRPr sz="1600">
              <a:latin typeface="Calibri"/>
              <a:cs typeface="Calibri"/>
            </a:endParaRPr>
          </a:p>
          <a:p>
            <a:pPr marL="13335">
              <a:lnSpc>
                <a:spcPts val="192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0025" y="3953636"/>
            <a:ext cx="8766175" cy="1450975"/>
          </a:xfrm>
          <a:custGeom>
            <a:avLst/>
            <a:gdLst/>
            <a:ahLst/>
            <a:cxnLst/>
            <a:rect l="l" t="t" r="r" b="b"/>
            <a:pathLst>
              <a:path w="8766175" h="1450975">
                <a:moveTo>
                  <a:pt x="0" y="0"/>
                </a:moveTo>
                <a:lnTo>
                  <a:pt x="8766048" y="0"/>
                </a:lnTo>
                <a:lnTo>
                  <a:pt x="8766048" y="1450848"/>
                </a:lnTo>
                <a:lnTo>
                  <a:pt x="0" y="1450848"/>
                </a:lnTo>
                <a:lnTo>
                  <a:pt x="0" y="0"/>
                </a:lnTo>
                <a:close/>
              </a:path>
            </a:pathLst>
          </a:custGeom>
          <a:ln w="57150">
            <a:solidFill>
              <a:srgbClr val="D3481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6429100" y="5924330"/>
            <a:ext cx="25133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solidFill>
                  <a:srgbClr val="FF0000"/>
                </a:solidFill>
                <a:latin typeface="Calibri"/>
                <a:cs typeface="Calibri"/>
              </a:rPr>
              <a:t>¿</a:t>
            </a:r>
            <a:r>
              <a:rPr dirty="0" sz="1800" spc="-3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FF0000"/>
                </a:solidFill>
                <a:latin typeface="Calibri"/>
                <a:cs typeface="Calibri"/>
              </a:rPr>
              <a:t>fprintf(fout,"%s",linea);</a:t>
            </a:r>
            <a:r>
              <a:rPr dirty="0" sz="1800">
                <a:solidFill>
                  <a:srgbClr val="FF0000"/>
                </a:solidFill>
                <a:latin typeface="Calibri"/>
                <a:cs typeface="Calibri"/>
              </a:rPr>
              <a:t> ?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6821802" y="4956432"/>
            <a:ext cx="884555" cy="956310"/>
            <a:chOff x="6821802" y="4956432"/>
            <a:chExt cx="884555" cy="956310"/>
          </a:xfrm>
        </p:grpSpPr>
        <p:sp>
          <p:nvSpPr>
            <p:cNvPr id="15" name="object 15"/>
            <p:cNvSpPr/>
            <p:nvPr/>
          </p:nvSpPr>
          <p:spPr>
            <a:xfrm>
              <a:off x="6864911" y="5003060"/>
              <a:ext cx="835025" cy="902969"/>
            </a:xfrm>
            <a:custGeom>
              <a:avLst/>
              <a:gdLst/>
              <a:ahLst/>
              <a:cxnLst/>
              <a:rect l="l" t="t" r="r" b="b"/>
              <a:pathLst>
                <a:path w="835025" h="902970">
                  <a:moveTo>
                    <a:pt x="834644" y="902843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6821802" y="4956432"/>
              <a:ext cx="80010" cy="81915"/>
            </a:xfrm>
            <a:custGeom>
              <a:avLst/>
              <a:gdLst/>
              <a:ahLst/>
              <a:cxnLst/>
              <a:rect l="l" t="t" r="r" b="b"/>
              <a:pathLst>
                <a:path w="80009" h="81914">
                  <a:moveTo>
                    <a:pt x="0" y="0"/>
                  </a:moveTo>
                  <a:lnTo>
                    <a:pt x="23749" y="81813"/>
                  </a:lnTo>
                  <a:lnTo>
                    <a:pt x="79705" y="30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9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8465"/>
            <a:ext cx="3220085" cy="4025265"/>
          </a:xfrm>
          <a:prstGeom prst="rect">
            <a:avLst/>
          </a:prstGeom>
        </p:spPr>
        <p:txBody>
          <a:bodyPr wrap="square" lIns="0" tIns="7556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5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Sistema</a:t>
            </a:r>
            <a:r>
              <a:rPr dirty="0" sz="25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1E0E0"/>
                </a:solidFill>
                <a:latin typeface="Calibri"/>
                <a:cs typeface="Calibri"/>
              </a:rPr>
              <a:t>Operativo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3E3E3E"/>
                </a:solidFill>
                <a:latin typeface="Calibri"/>
                <a:cs typeface="Calibri"/>
              </a:rPr>
              <a:t>Procesos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Rutas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20">
                <a:solidFill>
                  <a:srgbClr val="E1E0E0"/>
                </a:solidFill>
                <a:latin typeface="Calibri"/>
                <a:cs typeface="Calibri"/>
              </a:rPr>
              <a:t>Variables</a:t>
            </a:r>
            <a:r>
              <a:rPr dirty="0" sz="25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entorno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1E0E0"/>
                </a:solidFill>
                <a:latin typeface="Calibri"/>
                <a:cs typeface="Calibri"/>
              </a:rPr>
              <a:t>Metacaracteres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Ejecución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Editor</a:t>
            </a:r>
            <a:r>
              <a:rPr dirty="0" sz="2500" spc="-5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vi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Comandos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25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05410">
              <a:lnSpc>
                <a:spcPts val="1095"/>
              </a:lnSpc>
            </a:pPr>
            <a:r>
              <a:rPr dirty="0"/>
              <a:t>6</a:t>
            </a:r>
          </a:p>
        </p:txBody>
      </p:sp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11426" y="1832270"/>
            <a:ext cx="7367905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ay</a:t>
            </a:r>
            <a:r>
              <a:rPr dirty="0" sz="20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tener</a:t>
            </a:r>
            <a:r>
              <a:rPr dirty="0" sz="20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cuidado</a:t>
            </a:r>
            <a:r>
              <a:rPr dirty="0" sz="20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fscanf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ya</a:t>
            </a:r>
            <a:r>
              <a:rPr dirty="0" sz="20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igual</a:t>
            </a:r>
            <a:r>
              <a:rPr dirty="0" sz="20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entrada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teclado,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lee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dato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indique,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modo que: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11426" y="4209710"/>
            <a:ext cx="231203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 lo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mismo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868929" y="2667761"/>
            <a:ext cx="3704590" cy="132397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15">
                <a:latin typeface="Calibri"/>
                <a:cs typeface="Calibri"/>
              </a:rPr>
              <a:t> tamanyo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256;</a:t>
            </a:r>
            <a:endParaRPr sz="1600">
              <a:latin typeface="Calibri"/>
              <a:cs typeface="Calibri"/>
            </a:endParaRPr>
          </a:p>
          <a:p>
            <a:pPr marL="90805" marR="21907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char </a:t>
            </a:r>
            <a:r>
              <a:rPr dirty="0" sz="1600" spc="-10">
                <a:latin typeface="Calibri"/>
                <a:cs typeface="Calibri"/>
              </a:rPr>
              <a:t>string1[tamanyo], string2[tamanyo];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while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(fscanf(fin,</a:t>
            </a:r>
            <a:r>
              <a:rPr dirty="0" sz="1600" spc="-5">
                <a:latin typeface="Calibri"/>
                <a:cs typeface="Calibri"/>
              </a:rPr>
              <a:t> "%s",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string1)</a:t>
            </a:r>
            <a:r>
              <a:rPr dirty="0" sz="1600">
                <a:latin typeface="Calibri"/>
                <a:cs typeface="Calibri"/>
              </a:rPr>
              <a:t> !=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EOF){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fprintf(fout,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"%s",</a:t>
            </a:r>
            <a:r>
              <a:rPr dirty="0" sz="1600" spc="-10">
                <a:latin typeface="Calibri"/>
                <a:cs typeface="Calibri"/>
              </a:rPr>
              <a:t> string1);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93966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200"/>
              <a:t>¿</a:t>
            </a:r>
            <a:r>
              <a:rPr dirty="0" spc="-140"/>
              <a:t>f</a:t>
            </a:r>
            <a:r>
              <a:rPr dirty="0" spc="-75"/>
              <a:t>s</a:t>
            </a:r>
            <a:r>
              <a:rPr dirty="0" spc="-145"/>
              <a:t>c</a:t>
            </a:r>
            <a:r>
              <a:rPr dirty="0" spc="-100"/>
              <a:t>a</a:t>
            </a:r>
            <a:r>
              <a:rPr dirty="0" spc="-120"/>
              <a:t>n</a:t>
            </a:r>
            <a:r>
              <a:rPr dirty="0" spc="-70"/>
              <a:t>f</a:t>
            </a:r>
            <a:r>
              <a:rPr dirty="0"/>
              <a:t>?</a:t>
            </a:r>
            <a:r>
              <a:rPr dirty="0" spc="-180"/>
              <a:t> </a:t>
            </a:r>
            <a:r>
              <a:rPr dirty="0" spc="-70"/>
              <a:t>¡</a:t>
            </a:r>
            <a:r>
              <a:rPr dirty="0" spc="-95"/>
              <a:t>Cu</a:t>
            </a:r>
            <a:r>
              <a:rPr dirty="0" spc="-75"/>
              <a:t>i</a:t>
            </a:r>
            <a:r>
              <a:rPr dirty="0" spc="-95"/>
              <a:t>dado!</a:t>
            </a: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2458211" y="4857750"/>
            <a:ext cx="4525645" cy="132397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19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59"/>
              </a:spcBef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15">
                <a:latin typeface="Calibri"/>
                <a:cs typeface="Calibri"/>
              </a:rPr>
              <a:t> tamanyo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256;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char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string1[tamanyo], string2[tamanyo];</a:t>
            </a:r>
            <a:endParaRPr sz="1600">
              <a:latin typeface="Calibri"/>
              <a:cs typeface="Calibri"/>
            </a:endParaRPr>
          </a:p>
          <a:p>
            <a:pPr marL="548005" marR="252095" indent="-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while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(fscanf(fin,</a:t>
            </a:r>
            <a:r>
              <a:rPr dirty="0" sz="1600">
                <a:latin typeface="Calibri"/>
                <a:cs typeface="Calibri"/>
              </a:rPr>
              <a:t> "%s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%s",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string1,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string2)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!=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EOF){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fprintf(fout,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"%s %s",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string1,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string2);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10</a:t>
            </a:r>
          </a:p>
        </p:txBody>
      </p:sp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116704" cy="1368425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Manejo</a:t>
            </a: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ficheros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11</a:t>
            </a:r>
          </a:p>
        </p:txBody>
      </p:sp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11426" y="1832270"/>
            <a:ext cx="585851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52729" indent="-240029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252095" algn="l"/>
                <a:tab pos="252729" algn="l"/>
              </a:tabLst>
            </a:pP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eniendo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cantidades.txt</a:t>
            </a:r>
            <a:r>
              <a:rPr dirty="0" sz="20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sigue: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8" y="4118270"/>
            <a:ext cx="7570470" cy="160528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469265" marR="5715" indent="-45720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Escribe 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lea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cada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lo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almacene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una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formato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int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.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debe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añadida a una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debe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contener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todos 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endParaRPr sz="2000">
              <a:latin typeface="Calibri"/>
              <a:cs typeface="Calibri"/>
            </a:endParaRPr>
          </a:p>
          <a:p>
            <a:pPr algn="just" marL="469900" indent="-457200">
              <a:lnSpc>
                <a:spcPts val="2280"/>
              </a:lnSpc>
              <a:spcBef>
                <a:spcPts val="1125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Ahora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inserta</a:t>
            </a:r>
            <a:r>
              <a:rPr dirty="0" sz="2000" spc="4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2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nuevos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lista,</a:t>
            </a:r>
            <a:r>
              <a:rPr dirty="0" sz="20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elimina</a:t>
            </a:r>
            <a:r>
              <a:rPr dirty="0" sz="2000" spc="4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2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primeros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endParaRPr sz="2000">
              <a:latin typeface="Calibri"/>
              <a:cs typeface="Calibri"/>
            </a:endParaRPr>
          </a:p>
          <a:p>
            <a:pPr algn="just" marL="469900">
              <a:lnSpc>
                <a:spcPts val="2280"/>
              </a:lnSpc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actualiza</a:t>
            </a:r>
            <a:r>
              <a:rPr dirty="0" sz="20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cantidades.txt</a:t>
            </a:r>
            <a:r>
              <a:rPr dirty="0" sz="20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nueva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76542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4250435" y="2336292"/>
            <a:ext cx="643255" cy="15697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115570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3452</a:t>
            </a:r>
            <a:endParaRPr sz="1600">
              <a:latin typeface="Calibri"/>
              <a:cs typeface="Calibri"/>
            </a:endParaRPr>
          </a:p>
          <a:p>
            <a:pPr marL="11557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6542</a:t>
            </a:r>
            <a:endParaRPr sz="1600">
              <a:latin typeface="Calibri"/>
              <a:cs typeface="Calibri"/>
            </a:endParaRPr>
          </a:p>
          <a:p>
            <a:pPr marL="11557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7468</a:t>
            </a:r>
            <a:endParaRPr sz="1600">
              <a:latin typeface="Calibri"/>
              <a:cs typeface="Calibri"/>
            </a:endParaRPr>
          </a:p>
          <a:p>
            <a:pPr marL="11557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4567</a:t>
            </a:r>
            <a:endParaRPr sz="1600">
              <a:latin typeface="Calibri"/>
              <a:cs typeface="Calibri"/>
            </a:endParaRPr>
          </a:p>
          <a:p>
            <a:pPr marL="11557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9789</a:t>
            </a:r>
            <a:endParaRPr sz="1600">
              <a:latin typeface="Calibri"/>
              <a:cs typeface="Calibri"/>
            </a:endParaRPr>
          </a:p>
          <a:p>
            <a:pPr marL="11557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6457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12</a:t>
            </a:r>
          </a:p>
        </p:txBody>
      </p: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45413" y="2874390"/>
            <a:ext cx="6894195" cy="1379220"/>
          </a:xfrm>
          <a:prstGeom prst="rect">
            <a:avLst/>
          </a:prstGeom>
        </p:spPr>
        <p:txBody>
          <a:bodyPr wrap="square" lIns="0" tIns="124460" rIns="0" bIns="0" rtlCol="0" vert="horz">
            <a:spAutoFit/>
          </a:bodyPr>
          <a:lstStyle/>
          <a:p>
            <a:pPr marL="2097405" marR="5080" indent="-2085339">
              <a:lnSpc>
                <a:spcPts val="4900"/>
              </a:lnSpc>
              <a:spcBef>
                <a:spcPts val="980"/>
              </a:spcBef>
            </a:pP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P</a:t>
            </a:r>
            <a:r>
              <a:rPr dirty="0" sz="4800" spc="-170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og</a:t>
            </a:r>
            <a:r>
              <a:rPr dirty="0" sz="4800" spc="-185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spc="-125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ac</a:t>
            </a:r>
            <a:r>
              <a:rPr dirty="0" sz="4800" spc="-7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ó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n</a:t>
            </a:r>
            <a:r>
              <a:rPr dirty="0" sz="4800" spc="-190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8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6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t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100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de  </a:t>
            </a:r>
            <a:r>
              <a:rPr dirty="0" sz="4800" spc="-120" b="0">
                <a:solidFill>
                  <a:srgbClr val="990000"/>
                </a:solidFill>
                <a:latin typeface="Calibri Light"/>
                <a:cs typeface="Calibri Light"/>
              </a:rPr>
              <a:t>Navegación</a:t>
            </a:r>
            <a:endParaRPr sz="4800">
              <a:latin typeface="Calibri Light"/>
              <a:cs typeface="Calibri Light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464002" y="4432253"/>
            <a:ext cx="2239645" cy="6432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145" b="0">
                <a:solidFill>
                  <a:srgbClr val="696464"/>
                </a:solidFill>
                <a:latin typeface="Calibri Light"/>
                <a:cs typeface="Calibri Light"/>
              </a:rPr>
              <a:t>1.7.</a:t>
            </a:r>
            <a:r>
              <a:rPr dirty="0" sz="2400" spc="34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spc="170" b="0">
                <a:solidFill>
                  <a:srgbClr val="696464"/>
                </a:solidFill>
                <a:latin typeface="Calibri Light"/>
                <a:cs typeface="Calibri Light"/>
              </a:rPr>
              <a:t>Lenguaje</a:t>
            </a:r>
            <a:r>
              <a:rPr dirty="0" sz="2400" spc="36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endParaRPr sz="2400">
              <a:latin typeface="Calibri Light"/>
              <a:cs typeface="Calibri Light"/>
            </a:endParaRPr>
          </a:p>
          <a:p>
            <a:pPr marL="737870">
              <a:lnSpc>
                <a:spcPct val="100000"/>
              </a:lnSpc>
              <a:spcBef>
                <a:spcPts val="60"/>
              </a:spcBef>
            </a:pP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Soc</a:t>
            </a:r>
            <a:r>
              <a:rPr dirty="0" sz="1600" spc="145" b="0">
                <a:solidFill>
                  <a:srgbClr val="696464"/>
                </a:solidFill>
                <a:latin typeface="Calibri Light"/>
                <a:cs typeface="Calibri Light"/>
              </a:rPr>
              <a:t>k</a:t>
            </a:r>
            <a:r>
              <a:rPr dirty="0" sz="1600" spc="19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t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s</a:t>
            </a:r>
            <a:endParaRPr sz="1600">
              <a:latin typeface="Calibri Light"/>
              <a:cs typeface="Calibri Light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7879" y="103289"/>
            <a:ext cx="1671376" cy="92960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370250" y="325374"/>
            <a:ext cx="2070159" cy="2400299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0" y="6428232"/>
            <a:ext cx="1223009" cy="429767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383663" y="5616990"/>
            <a:ext cx="7370445" cy="12287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098165">
              <a:lnSpc>
                <a:spcPct val="100000"/>
              </a:lnSpc>
              <a:spcBef>
                <a:spcPts val="100"/>
              </a:spcBef>
            </a:pPr>
            <a:r>
              <a:rPr dirty="0" sz="1600" spc="-45" b="0">
                <a:solidFill>
                  <a:srgbClr val="696464"/>
                </a:solidFill>
                <a:latin typeface="Bahnschrift Light"/>
                <a:cs typeface="Bahnschrift Light"/>
              </a:rPr>
              <a:t>J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00" b="0">
                <a:solidFill>
                  <a:srgbClr val="696464"/>
                </a:solidFill>
                <a:latin typeface="Bahnschrift Light"/>
                <a:cs typeface="Bahnschrift Light"/>
              </a:rPr>
              <a:t>S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É</a:t>
            </a:r>
            <a:r>
              <a:rPr dirty="0" sz="1600" spc="-6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M</a:t>
            </a:r>
            <a:r>
              <a:rPr dirty="0" sz="1600" spc="55" b="0">
                <a:solidFill>
                  <a:srgbClr val="696464"/>
                </a:solidFill>
                <a:latin typeface="Bahnschrift Light"/>
                <a:cs typeface="Bahnschrift Light"/>
              </a:rPr>
              <a:t>I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L</a:t>
            </a:r>
            <a:r>
              <a:rPr dirty="0" sz="1600" spc="-2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25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215" b="0">
                <a:solidFill>
                  <a:srgbClr val="696464"/>
                </a:solidFill>
                <a:latin typeface="Bahnschrift Light"/>
                <a:cs typeface="Bahnschrift Light"/>
              </a:rPr>
              <a:t>H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35" b="0">
                <a:solidFill>
                  <a:srgbClr val="696464"/>
                </a:solidFill>
                <a:latin typeface="Bahnschrift Light"/>
                <a:cs typeface="Bahnschrift Light"/>
              </a:rPr>
              <a:t>Á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D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EZ</a:t>
            </a:r>
            <a:endParaRPr sz="1600">
              <a:latin typeface="Bahnschrift Light"/>
              <a:cs typeface="Bahnschrift Light"/>
            </a:endParaRPr>
          </a:p>
          <a:p>
            <a:pPr marL="3098165">
              <a:lnSpc>
                <a:spcPct val="100000"/>
              </a:lnSpc>
              <a:spcBef>
                <a:spcPts val="1225"/>
              </a:spcBef>
            </a:pP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000" spc="-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spc="130" b="0">
                <a:solidFill>
                  <a:srgbClr val="696464"/>
                </a:solidFill>
                <a:latin typeface="Calibri Light"/>
                <a:cs typeface="Calibri Light"/>
              </a:rPr>
              <a:t>MAI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L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:</a:t>
            </a:r>
            <a:r>
              <a:rPr dirty="0" sz="1000" spc="18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J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M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I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1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L.G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@U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RJ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C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.E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endParaRPr sz="10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</a:pPr>
            <a:endParaRPr sz="1000">
              <a:latin typeface="Calibri Light"/>
              <a:cs typeface="Calibri Light"/>
            </a:endParaRPr>
          </a:p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©2023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Autor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José Miguel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Guerrero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Hernández</a:t>
            </a:r>
            <a:endParaRPr sz="9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Algunos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derechos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reservados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Este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documento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distribuye</a:t>
            </a:r>
            <a:r>
              <a:rPr dirty="0" sz="900" spc="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bajo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licencia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“Atribución-CompartirIgual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4.0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Internacional”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Creative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Commons,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disponible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en 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https://creativecommons.org/licenses/by-sa/4.0/deed.es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7703"/>
            <a:ext cx="6887209" cy="409321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Introducción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Creación</a:t>
            </a:r>
            <a:r>
              <a:rPr dirty="0" sz="31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31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31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 spc="-20">
                <a:solidFill>
                  <a:srgbClr val="3E3E3E"/>
                </a:solidFill>
                <a:latin typeface="Calibri"/>
                <a:cs typeface="Calibri"/>
              </a:rPr>
              <a:t>socket:</a:t>
            </a: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 spc="-15">
                <a:solidFill>
                  <a:srgbClr val="3E3E3E"/>
                </a:solidFill>
                <a:latin typeface="Calibri"/>
                <a:cs typeface="Calibri"/>
              </a:rPr>
              <a:t>apertura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31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cierre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5">
                <a:solidFill>
                  <a:srgbClr val="3E3E3E"/>
                </a:solidFill>
                <a:latin typeface="Calibri"/>
                <a:cs typeface="Calibri"/>
              </a:rPr>
              <a:t>Asociar</a:t>
            </a:r>
            <a:r>
              <a:rPr dirty="0" sz="31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 spc="-25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r>
              <a:rPr dirty="0" sz="31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31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5">
                <a:solidFill>
                  <a:srgbClr val="3E3E3E"/>
                </a:solidFill>
                <a:latin typeface="Calibri"/>
                <a:cs typeface="Calibri"/>
              </a:rPr>
              <a:t>Diferencias</a:t>
            </a:r>
            <a:r>
              <a:rPr dirty="0" sz="31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 spc="-20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31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 spc="-25">
                <a:solidFill>
                  <a:srgbClr val="3E3E3E"/>
                </a:solidFill>
                <a:latin typeface="Calibri"/>
                <a:cs typeface="Calibri"/>
              </a:rPr>
              <a:t>TCP</a:t>
            </a:r>
            <a:r>
              <a:rPr dirty="0" sz="31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UDP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20">
                <a:solidFill>
                  <a:srgbClr val="3E3E3E"/>
                </a:solidFill>
                <a:latin typeface="Calibri"/>
                <a:cs typeface="Calibri"/>
              </a:rPr>
              <a:t>TCP:</a:t>
            </a:r>
            <a:r>
              <a:rPr dirty="0" sz="31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Cliente</a:t>
            </a:r>
            <a:r>
              <a:rPr dirty="0" sz="31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31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Servidor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5">
                <a:solidFill>
                  <a:srgbClr val="3E3E3E"/>
                </a:solidFill>
                <a:latin typeface="Calibri"/>
                <a:cs typeface="Calibri"/>
              </a:rPr>
              <a:t>UDP:</a:t>
            </a:r>
            <a:r>
              <a:rPr dirty="0" sz="31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Envío</a:t>
            </a:r>
            <a:r>
              <a:rPr dirty="0" sz="31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31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recepción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9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Comprobar</a:t>
            </a:r>
            <a:r>
              <a:rPr dirty="0" sz="3100" spc="-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 spc="-15">
                <a:solidFill>
                  <a:srgbClr val="3E3E3E"/>
                </a:solidFill>
                <a:latin typeface="Calibri"/>
                <a:cs typeface="Calibri"/>
              </a:rPr>
              <a:t>estado</a:t>
            </a:r>
            <a:r>
              <a:rPr dirty="0" sz="31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31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3100" spc="-25">
                <a:solidFill>
                  <a:srgbClr val="3E3E3E"/>
                </a:solidFill>
                <a:latin typeface="Calibri"/>
                <a:cs typeface="Calibri"/>
              </a:rPr>
              <a:t> socket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1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</a:t>
            </a:r>
          </a:p>
        </p:txBody>
      </p:sp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7703"/>
            <a:ext cx="6887209" cy="409321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Introducción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Creación</a:t>
            </a:r>
            <a:r>
              <a:rPr dirty="0" sz="31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un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socket: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apertura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cierre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Asociar</a:t>
            </a:r>
            <a:r>
              <a:rPr dirty="0" sz="31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socket</a:t>
            </a: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a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un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puerto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Diferencias</a:t>
            </a:r>
            <a:r>
              <a:rPr dirty="0" sz="31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entre</a:t>
            </a:r>
            <a:r>
              <a:rPr dirty="0" sz="31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TCP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UDP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TCP:</a:t>
            </a:r>
            <a:r>
              <a:rPr dirty="0" sz="31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Cliente</a:t>
            </a:r>
            <a:r>
              <a:rPr dirty="0" sz="31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Servidor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UDP: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Envío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recepción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9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Comprobar</a:t>
            </a:r>
            <a:r>
              <a:rPr dirty="0" sz="3100" spc="-4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estado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un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 socket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1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</a:t>
            </a:r>
          </a:p>
        </p:txBody>
      </p:sp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551680" y="4504944"/>
            <a:ext cx="445770" cy="906144"/>
          </a:xfrm>
          <a:custGeom>
            <a:avLst/>
            <a:gdLst/>
            <a:ahLst/>
            <a:cxnLst/>
            <a:rect l="l" t="t" r="r" b="b"/>
            <a:pathLst>
              <a:path w="445770" h="906145">
                <a:moveTo>
                  <a:pt x="445401" y="0"/>
                </a:moveTo>
                <a:lnTo>
                  <a:pt x="0" y="905535"/>
                </a:lnTo>
              </a:path>
            </a:pathLst>
          </a:custGeom>
          <a:ln w="38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1299210" y="5060441"/>
            <a:ext cx="1511300" cy="599440"/>
            <a:chOff x="1299210" y="5060441"/>
            <a:chExt cx="1511300" cy="599440"/>
          </a:xfrm>
        </p:grpSpPr>
        <p:sp>
          <p:nvSpPr>
            <p:cNvPr id="4" name="object 4"/>
            <p:cNvSpPr/>
            <p:nvPr/>
          </p:nvSpPr>
          <p:spPr>
            <a:xfrm>
              <a:off x="1318260" y="5079491"/>
              <a:ext cx="1473200" cy="247015"/>
            </a:xfrm>
            <a:custGeom>
              <a:avLst/>
              <a:gdLst/>
              <a:ahLst/>
              <a:cxnLst/>
              <a:rect l="l" t="t" r="r" b="b"/>
              <a:pathLst>
                <a:path w="1473200" h="247014">
                  <a:moveTo>
                    <a:pt x="0" y="0"/>
                  </a:moveTo>
                  <a:lnTo>
                    <a:pt x="1473034" y="246735"/>
                  </a:lnTo>
                </a:path>
              </a:pathLst>
            </a:custGeom>
            <a:ln w="38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1968246" y="5356092"/>
              <a:ext cx="793750" cy="284480"/>
            </a:xfrm>
            <a:custGeom>
              <a:avLst/>
              <a:gdLst/>
              <a:ahLst/>
              <a:cxnLst/>
              <a:rect l="l" t="t" r="r" b="b"/>
              <a:pathLst>
                <a:path w="793750" h="284479">
                  <a:moveTo>
                    <a:pt x="0" y="284289"/>
                  </a:moveTo>
                  <a:lnTo>
                    <a:pt x="793216" y="0"/>
                  </a:lnTo>
                </a:path>
              </a:pathLst>
            </a:custGeom>
            <a:ln w="38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403091" y="3617976"/>
            <a:ext cx="2056637" cy="2529839"/>
          </a:xfrm>
          <a:prstGeom prst="rect">
            <a:avLst/>
          </a:prstGeom>
        </p:spPr>
      </p:pic>
      <p:sp>
        <p:nvSpPr>
          <p:cNvPr id="7" name="object 7"/>
          <p:cNvSpPr/>
          <p:nvPr/>
        </p:nvSpPr>
        <p:spPr>
          <a:xfrm>
            <a:off x="5629655" y="5362194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 h="0">
                <a:moveTo>
                  <a:pt x="0" y="0"/>
                </a:moveTo>
                <a:lnTo>
                  <a:pt x="348678" y="0"/>
                </a:lnTo>
              </a:path>
            </a:pathLst>
          </a:custGeom>
          <a:ln w="38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" name="object 8"/>
          <p:cNvGrpSpPr/>
          <p:nvPr/>
        </p:nvGrpSpPr>
        <p:grpSpPr>
          <a:xfrm>
            <a:off x="4672584" y="4642103"/>
            <a:ext cx="819785" cy="739140"/>
            <a:chOff x="4672584" y="4642103"/>
            <a:chExt cx="819785" cy="739140"/>
          </a:xfrm>
        </p:grpSpPr>
        <p:sp>
          <p:nvSpPr>
            <p:cNvPr id="9" name="object 9"/>
            <p:cNvSpPr/>
            <p:nvPr/>
          </p:nvSpPr>
          <p:spPr>
            <a:xfrm>
              <a:off x="4691634" y="4661153"/>
              <a:ext cx="781685" cy="701040"/>
            </a:xfrm>
            <a:custGeom>
              <a:avLst/>
              <a:gdLst/>
              <a:ahLst/>
              <a:cxnLst/>
              <a:rect l="l" t="t" r="r" b="b"/>
              <a:pathLst>
                <a:path w="781685" h="701039">
                  <a:moveTo>
                    <a:pt x="0" y="0"/>
                  </a:moveTo>
                  <a:lnTo>
                    <a:pt x="781392" y="700913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4691634" y="5313425"/>
              <a:ext cx="633095" cy="38735"/>
            </a:xfrm>
            <a:custGeom>
              <a:avLst/>
              <a:gdLst/>
              <a:ahLst/>
              <a:cxnLst/>
              <a:rect l="l" t="t" r="r" b="b"/>
              <a:pathLst>
                <a:path w="633095" h="38735">
                  <a:moveTo>
                    <a:pt x="0" y="0"/>
                  </a:moveTo>
                  <a:lnTo>
                    <a:pt x="632879" y="38430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/>
          <p:nvPr/>
        </p:nvSpPr>
        <p:spPr>
          <a:xfrm>
            <a:off x="2985516" y="5362194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 h="0">
                <a:moveTo>
                  <a:pt x="0" y="0"/>
                </a:moveTo>
                <a:lnTo>
                  <a:pt x="348678" y="0"/>
                </a:lnTo>
              </a:path>
            </a:pathLst>
          </a:custGeom>
          <a:ln w="38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" name="object 12"/>
          <p:cNvGrpSpPr/>
          <p:nvPr/>
        </p:nvGrpSpPr>
        <p:grpSpPr>
          <a:xfrm>
            <a:off x="3992879" y="4459985"/>
            <a:ext cx="727710" cy="1263650"/>
            <a:chOff x="3992879" y="4459985"/>
            <a:chExt cx="727710" cy="1263650"/>
          </a:xfrm>
        </p:grpSpPr>
        <p:sp>
          <p:nvSpPr>
            <p:cNvPr id="13" name="object 13"/>
            <p:cNvSpPr/>
            <p:nvPr/>
          </p:nvSpPr>
          <p:spPr>
            <a:xfrm>
              <a:off x="4011929" y="4504943"/>
              <a:ext cx="604520" cy="147955"/>
            </a:xfrm>
            <a:custGeom>
              <a:avLst/>
              <a:gdLst/>
              <a:ahLst/>
              <a:cxnLst/>
              <a:rect l="l" t="t" r="r" b="b"/>
              <a:pathLst>
                <a:path w="604520" h="147954">
                  <a:moveTo>
                    <a:pt x="0" y="0"/>
                  </a:moveTo>
                  <a:lnTo>
                    <a:pt x="604012" y="147713"/>
                  </a:lnTo>
                </a:path>
              </a:pathLst>
            </a:custGeom>
            <a:ln w="38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4058411" y="4479035"/>
              <a:ext cx="619125" cy="814069"/>
            </a:xfrm>
            <a:custGeom>
              <a:avLst/>
              <a:gdLst/>
              <a:ahLst/>
              <a:cxnLst/>
              <a:rect l="l" t="t" r="r" b="b"/>
              <a:pathLst>
                <a:path w="619125" h="814070">
                  <a:moveTo>
                    <a:pt x="0" y="0"/>
                  </a:moveTo>
                  <a:lnTo>
                    <a:pt x="618921" y="813765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4112513" y="5372863"/>
              <a:ext cx="588645" cy="331470"/>
            </a:xfrm>
            <a:custGeom>
              <a:avLst/>
              <a:gdLst/>
              <a:ahLst/>
              <a:cxnLst/>
              <a:rect l="l" t="t" r="r" b="b"/>
              <a:pathLst>
                <a:path w="588645" h="331470">
                  <a:moveTo>
                    <a:pt x="0" y="331330"/>
                  </a:moveTo>
                  <a:lnTo>
                    <a:pt x="588581" y="0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4065272" y="4716779"/>
              <a:ext cx="521970" cy="887730"/>
            </a:xfrm>
            <a:custGeom>
              <a:avLst/>
              <a:gdLst/>
              <a:ahLst/>
              <a:cxnLst/>
              <a:rect l="l" t="t" r="r" b="b"/>
              <a:pathLst>
                <a:path w="521970" h="887729">
                  <a:moveTo>
                    <a:pt x="521512" y="0"/>
                  </a:moveTo>
                  <a:lnTo>
                    <a:pt x="0" y="887463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/>
          <p:nvPr/>
        </p:nvSpPr>
        <p:spPr>
          <a:xfrm>
            <a:off x="2019300" y="4382261"/>
            <a:ext cx="692150" cy="866140"/>
          </a:xfrm>
          <a:custGeom>
            <a:avLst/>
            <a:gdLst/>
            <a:ahLst/>
            <a:cxnLst/>
            <a:rect l="l" t="t" r="r" b="b"/>
            <a:pathLst>
              <a:path w="692150" h="866139">
                <a:moveTo>
                  <a:pt x="0" y="0"/>
                </a:moveTo>
                <a:lnTo>
                  <a:pt x="691718" y="865555"/>
                </a:lnTo>
              </a:path>
            </a:pathLst>
          </a:custGeom>
          <a:ln w="38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513582" y="5371338"/>
            <a:ext cx="598805" cy="341630"/>
          </a:xfrm>
          <a:custGeom>
            <a:avLst/>
            <a:gdLst/>
            <a:ahLst/>
            <a:cxnLst/>
            <a:rect l="l" t="t" r="r" b="b"/>
            <a:pathLst>
              <a:path w="598804" h="341629">
                <a:moveTo>
                  <a:pt x="0" y="0"/>
                </a:moveTo>
                <a:lnTo>
                  <a:pt x="598779" y="341566"/>
                </a:lnTo>
              </a:path>
            </a:pathLst>
          </a:custGeom>
          <a:ln w="38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19" name="object 1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23672" y="3617976"/>
            <a:ext cx="2568689" cy="2529839"/>
          </a:xfrm>
          <a:prstGeom prst="rect">
            <a:avLst/>
          </a:prstGeom>
        </p:spPr>
      </p:pic>
      <p:grpSp>
        <p:nvGrpSpPr>
          <p:cNvPr id="20" name="object 20"/>
          <p:cNvGrpSpPr/>
          <p:nvPr/>
        </p:nvGrpSpPr>
        <p:grpSpPr>
          <a:xfrm>
            <a:off x="5887212" y="3617976"/>
            <a:ext cx="2973705" cy="2529840"/>
            <a:chOff x="5887212" y="3617976"/>
            <a:chExt cx="2973705" cy="2529840"/>
          </a:xfrm>
        </p:grpSpPr>
        <p:sp>
          <p:nvSpPr>
            <p:cNvPr id="21" name="object 21"/>
            <p:cNvSpPr/>
            <p:nvPr/>
          </p:nvSpPr>
          <p:spPr>
            <a:xfrm>
              <a:off x="6294119" y="5406389"/>
              <a:ext cx="349250" cy="0"/>
            </a:xfrm>
            <a:custGeom>
              <a:avLst/>
              <a:gdLst/>
              <a:ahLst/>
              <a:cxnLst/>
              <a:rect l="l" t="t" r="r" b="b"/>
              <a:pathLst>
                <a:path w="349250" h="0">
                  <a:moveTo>
                    <a:pt x="0" y="0"/>
                  </a:moveTo>
                  <a:lnTo>
                    <a:pt x="348678" y="0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2" name="object 2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160770" y="3617976"/>
              <a:ext cx="2699765" cy="2529839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887212" y="5179313"/>
              <a:ext cx="538733" cy="365759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514338" y="5013197"/>
              <a:ext cx="539495" cy="496062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320533" y="5232653"/>
              <a:ext cx="279641" cy="450341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465313" y="4504943"/>
              <a:ext cx="708659" cy="538733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661404" y="4382261"/>
              <a:ext cx="708659" cy="53873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723632" y="5117591"/>
              <a:ext cx="687324" cy="661416"/>
            </a:xfrm>
            <a:prstGeom prst="rect">
              <a:avLst/>
            </a:prstGeom>
          </p:spPr>
        </p:pic>
      </p:grpSp>
      <p:sp>
        <p:nvSpPr>
          <p:cNvPr id="29" name="object 29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1333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65"/>
              <a:t>I</a:t>
            </a:r>
            <a:r>
              <a:rPr dirty="0" spc="-140"/>
              <a:t>n</a:t>
            </a:r>
            <a:r>
              <a:rPr dirty="0" spc="-80"/>
              <a:t>t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100"/>
              <a:t>d</a:t>
            </a:r>
            <a:r>
              <a:rPr dirty="0" spc="-95"/>
              <a:t>ucc</a:t>
            </a:r>
            <a:r>
              <a:rPr dirty="0" spc="-75"/>
              <a:t>i</a:t>
            </a:r>
            <a:r>
              <a:rPr dirty="0" spc="-95"/>
              <a:t>ó</a:t>
            </a:r>
            <a:r>
              <a:rPr dirty="0" spc="-100"/>
              <a:t>n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45"/>
              <a:t>r</a:t>
            </a:r>
            <a:r>
              <a:rPr dirty="0" spc="-90"/>
              <a:t>e</a:t>
            </a:r>
            <a:r>
              <a:rPr dirty="0" spc="-95"/>
              <a:t>des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1011426" y="1841414"/>
            <a:ext cx="7368540" cy="1595755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marL="194945" marR="5080" indent="-182880">
              <a:lnSpc>
                <a:spcPts val="1730"/>
              </a:lnSpc>
              <a:spcBef>
                <a:spcPts val="3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red</a:t>
            </a:r>
            <a:r>
              <a:rPr dirty="0" sz="1600" spc="254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informática</a:t>
            </a:r>
            <a:r>
              <a:rPr dirty="0" sz="1600" spc="25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</a:t>
            </a:r>
            <a:r>
              <a:rPr dirty="0" sz="16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telecomunicaciones</a:t>
            </a:r>
            <a:r>
              <a:rPr dirty="0" sz="16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permite</a:t>
            </a:r>
            <a:r>
              <a:rPr dirty="0" sz="16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nodos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intercambien datos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computadora conectada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llama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host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ts val="1825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hosts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están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interconectados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misma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red</a:t>
            </a:r>
            <a:r>
              <a:rPr dirty="0" sz="1600" spc="4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física</a:t>
            </a:r>
            <a:r>
              <a:rPr dirty="0" sz="1600" spc="3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(llamada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segmento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)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través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endParaRPr sz="1600">
              <a:latin typeface="Calibri"/>
              <a:cs typeface="Calibri"/>
            </a:endParaRPr>
          </a:p>
          <a:p>
            <a:pPr marL="194945">
              <a:lnSpc>
                <a:spcPts val="1825"/>
              </a:lnSpc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enlaces</a:t>
            </a:r>
            <a:r>
              <a:rPr dirty="0" sz="1600" spc="-3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(alámbricos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inalámbricos)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conectar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diferentes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segmentos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dispositivos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llamados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routers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pic>
        <p:nvPicPr>
          <p:cNvPr id="32" name="object 32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832103" y="4857750"/>
            <a:ext cx="642365" cy="642365"/>
          </a:xfrm>
          <a:prstGeom prst="rect">
            <a:avLst/>
          </a:prstGeom>
        </p:spPr>
      </p:pic>
      <p:pic>
        <p:nvPicPr>
          <p:cNvPr id="33" name="object 3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753612" y="4272534"/>
            <a:ext cx="538733" cy="364997"/>
          </a:xfrm>
          <a:prstGeom prst="rect">
            <a:avLst/>
          </a:prstGeom>
        </p:spPr>
      </p:pic>
      <p:pic>
        <p:nvPicPr>
          <p:cNvPr id="34" name="object 34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556766" y="5374385"/>
            <a:ext cx="708660" cy="537972"/>
          </a:xfrm>
          <a:prstGeom prst="rect">
            <a:avLst/>
          </a:prstGeom>
        </p:spPr>
      </p:pic>
      <p:pic>
        <p:nvPicPr>
          <p:cNvPr id="35" name="object 3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184647" y="5179314"/>
            <a:ext cx="538733" cy="365759"/>
          </a:xfrm>
          <a:prstGeom prst="rect">
            <a:avLst/>
          </a:prstGeom>
        </p:spPr>
      </p:pic>
      <p:pic>
        <p:nvPicPr>
          <p:cNvPr id="36" name="object 3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293364" y="5179314"/>
            <a:ext cx="538733" cy="365759"/>
          </a:xfrm>
          <a:prstGeom prst="rect">
            <a:avLst/>
          </a:prstGeom>
        </p:spPr>
      </p:pic>
      <p:pic>
        <p:nvPicPr>
          <p:cNvPr id="37" name="object 3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621279" y="5179314"/>
            <a:ext cx="538733" cy="365759"/>
          </a:xfrm>
          <a:prstGeom prst="rect">
            <a:avLst/>
          </a:prstGeom>
        </p:spPr>
      </p:pic>
      <p:grpSp>
        <p:nvGrpSpPr>
          <p:cNvPr id="38" name="object 38"/>
          <p:cNvGrpSpPr/>
          <p:nvPr/>
        </p:nvGrpSpPr>
        <p:grpSpPr>
          <a:xfrm>
            <a:off x="3879341" y="5130546"/>
            <a:ext cx="1091565" cy="706120"/>
            <a:chOff x="3879341" y="5130546"/>
            <a:chExt cx="1091565" cy="706120"/>
          </a:xfrm>
        </p:grpSpPr>
        <p:pic>
          <p:nvPicPr>
            <p:cNvPr id="39" name="object 3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431791" y="5130546"/>
              <a:ext cx="538733" cy="365759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879341" y="5471160"/>
              <a:ext cx="538733" cy="364997"/>
            </a:xfrm>
            <a:prstGeom prst="rect">
              <a:avLst/>
            </a:prstGeom>
          </p:spPr>
        </p:pic>
      </p:grpSp>
      <p:pic>
        <p:nvPicPr>
          <p:cNvPr id="41" name="object 4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394453" y="4479035"/>
            <a:ext cx="539495" cy="364997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644396" y="4354829"/>
            <a:ext cx="707897" cy="538733"/>
          </a:xfrm>
          <a:prstGeom prst="rect">
            <a:avLst/>
          </a:prstGeom>
        </p:spPr>
      </p:pic>
      <p:sp>
        <p:nvSpPr>
          <p:cNvPr id="43" name="object 43"/>
          <p:cNvSpPr txBox="1"/>
          <p:nvPr/>
        </p:nvSpPr>
        <p:spPr>
          <a:xfrm>
            <a:off x="7437193" y="4038258"/>
            <a:ext cx="64833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10">
                <a:latin typeface="Calibri"/>
                <a:cs typeface="Calibri"/>
              </a:rPr>
              <a:t>Segmento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7" name="object 4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1620390" y="4039630"/>
            <a:ext cx="64833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10">
                <a:latin typeface="Calibri"/>
                <a:cs typeface="Calibri"/>
              </a:rPr>
              <a:t>Segmento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951549" y="3958401"/>
            <a:ext cx="100330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0825" marR="5080" indent="-238760">
              <a:lnSpc>
                <a:spcPct val="100000"/>
              </a:lnSpc>
              <a:spcBef>
                <a:spcPts val="100"/>
              </a:spcBef>
            </a:pPr>
            <a:r>
              <a:rPr dirty="0" sz="1200" spc="-10">
                <a:latin typeface="Calibri"/>
                <a:cs typeface="Calibri"/>
              </a:rPr>
              <a:t>Red</a:t>
            </a:r>
            <a:r>
              <a:rPr dirty="0" sz="1200" spc="-55">
                <a:latin typeface="Calibri"/>
                <a:cs typeface="Calibri"/>
              </a:rPr>
              <a:t> </a:t>
            </a:r>
            <a:r>
              <a:rPr dirty="0" sz="1200" spc="-10">
                <a:latin typeface="Calibri"/>
                <a:cs typeface="Calibri"/>
              </a:rPr>
              <a:t>informática </a:t>
            </a:r>
            <a:r>
              <a:rPr dirty="0" sz="1200" spc="-254">
                <a:latin typeface="Calibri"/>
                <a:cs typeface="Calibri"/>
              </a:rPr>
              <a:t> </a:t>
            </a:r>
            <a:r>
              <a:rPr dirty="0" sz="1200" spc="-10">
                <a:latin typeface="Calibri"/>
                <a:cs typeface="Calibri"/>
              </a:rPr>
              <a:t>Internet</a:t>
            </a:r>
            <a:endParaRPr sz="12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1333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65"/>
              <a:t>I</a:t>
            </a:r>
            <a:r>
              <a:rPr dirty="0" spc="-140"/>
              <a:t>n</a:t>
            </a:r>
            <a:r>
              <a:rPr dirty="0" spc="-80"/>
              <a:t>t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100"/>
              <a:t>d</a:t>
            </a:r>
            <a:r>
              <a:rPr dirty="0" spc="-95"/>
              <a:t>ucc</a:t>
            </a:r>
            <a:r>
              <a:rPr dirty="0" spc="-75"/>
              <a:t>i</a:t>
            </a:r>
            <a:r>
              <a:rPr dirty="0" spc="-95"/>
              <a:t>ó</a:t>
            </a:r>
            <a:r>
              <a:rPr dirty="0" spc="-100"/>
              <a:t>n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45"/>
              <a:t>r</a:t>
            </a:r>
            <a:r>
              <a:rPr dirty="0" spc="-90"/>
              <a:t>e</a:t>
            </a:r>
            <a:r>
              <a:rPr dirty="0" spc="-95"/>
              <a:t>des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89903"/>
            <a:ext cx="7368540" cy="1677035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lograr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objetivo,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utilizamos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principio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divide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y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vencerás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arquitectura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comunicaciones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divide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capas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llamada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pila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protocolos</a:t>
            </a:r>
            <a:endParaRPr sz="1600">
              <a:latin typeface="Calibri"/>
              <a:cs typeface="Calibri"/>
            </a:endParaRPr>
          </a:p>
          <a:p>
            <a:pPr marL="194945" marR="5080" indent="-18288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entidad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nivel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determinado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pila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protocolos</a:t>
            </a:r>
            <a:r>
              <a:rPr dirty="0" sz="16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está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enfocada</a:t>
            </a:r>
            <a:r>
              <a:rPr dirty="0" sz="16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problema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concreto,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proporciona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servicio 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parte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nivel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superior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00">
              <a:latin typeface="Calibri"/>
              <a:cs typeface="Calibri"/>
            </a:endParaRPr>
          </a:p>
          <a:p>
            <a:pPr algn="ctr" marR="121920">
              <a:lnSpc>
                <a:spcPct val="100000"/>
              </a:lnSpc>
              <a:tabLst>
                <a:tab pos="2621915" algn="l"/>
              </a:tabLst>
            </a:pPr>
            <a:r>
              <a:rPr dirty="0" sz="1800">
                <a:latin typeface="Calibri"/>
                <a:cs typeface="Calibri"/>
              </a:rPr>
              <a:t>Capas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25">
                <a:latin typeface="Calibri"/>
                <a:cs typeface="Calibri"/>
              </a:rPr>
              <a:t>TCP/IP	</a:t>
            </a:r>
            <a:r>
              <a:rPr dirty="0" sz="1800" spc="-10">
                <a:latin typeface="Calibri"/>
                <a:cs typeface="Calibri"/>
              </a:rPr>
              <a:t>Protocolos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699004" y="3512058"/>
            <a:ext cx="1466215" cy="514350"/>
          </a:xfrm>
          <a:prstGeom prst="rect">
            <a:avLst/>
          </a:prstGeom>
          <a:solidFill>
            <a:srgbClr val="D34817"/>
          </a:solidFill>
        </p:spPr>
        <p:txBody>
          <a:bodyPr wrap="square" lIns="0" tIns="105410" rIns="0" bIns="0" rtlCol="0" vert="horz">
            <a:spAutoFit/>
          </a:bodyPr>
          <a:lstStyle/>
          <a:p>
            <a:pPr marL="255904">
              <a:lnSpc>
                <a:spcPct val="100000"/>
              </a:lnSpc>
              <a:spcBef>
                <a:spcPts val="830"/>
              </a:spcBef>
            </a:pPr>
            <a:r>
              <a:rPr dirty="0" sz="1800" spc="-5">
                <a:solidFill>
                  <a:srgbClr val="FFFFFF"/>
                </a:solidFill>
                <a:latin typeface="Calibri"/>
                <a:cs typeface="Calibri"/>
              </a:rPr>
              <a:t>Aplicación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691447" y="4166679"/>
            <a:ext cx="1482090" cy="531495"/>
          </a:xfrm>
          <a:prstGeom prst="rect">
            <a:avLst/>
          </a:prstGeom>
          <a:solidFill>
            <a:srgbClr val="9E3611"/>
          </a:solidFill>
        </p:spPr>
        <p:txBody>
          <a:bodyPr wrap="square" lIns="0" tIns="113030" rIns="0" bIns="0" rtlCol="0" vert="horz">
            <a:spAutoFit/>
          </a:bodyPr>
          <a:lstStyle/>
          <a:p>
            <a:pPr marL="239395">
              <a:lnSpc>
                <a:spcPct val="100000"/>
              </a:lnSpc>
              <a:spcBef>
                <a:spcPts val="890"/>
              </a:spcBef>
            </a:pPr>
            <a:r>
              <a:rPr dirty="0" sz="1800" spc="-20">
                <a:solidFill>
                  <a:srgbClr val="FFFFFF"/>
                </a:solidFill>
                <a:latin typeface="Calibri"/>
                <a:cs typeface="Calibri"/>
              </a:rPr>
              <a:t>Transporte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699004" y="4836414"/>
            <a:ext cx="1466215" cy="51562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123190" rIns="0" bIns="0" rtlCol="0" vert="horz">
            <a:spAutoFit/>
          </a:bodyPr>
          <a:lstStyle/>
          <a:p>
            <a:pPr marL="154940">
              <a:lnSpc>
                <a:spcPct val="100000"/>
              </a:lnSpc>
              <a:spcBef>
                <a:spcPts val="970"/>
              </a:spcBef>
            </a:pPr>
            <a:r>
              <a:rPr dirty="0" sz="1600" spc="-10">
                <a:solidFill>
                  <a:srgbClr val="FFFFFF"/>
                </a:solidFill>
                <a:latin typeface="Calibri"/>
                <a:cs typeface="Calibri"/>
              </a:rPr>
              <a:t>Red</a:t>
            </a:r>
            <a:r>
              <a:rPr dirty="0" sz="16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dirty="0" sz="16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FFFFFF"/>
                </a:solidFill>
                <a:latin typeface="Calibri"/>
                <a:cs typeface="Calibri"/>
              </a:rPr>
              <a:t>Internet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699004" y="5493258"/>
            <a:ext cx="1466215" cy="515620"/>
          </a:xfrm>
          <a:prstGeom prst="rect">
            <a:avLst/>
          </a:prstGeom>
          <a:solidFill>
            <a:srgbClr val="69240C"/>
          </a:solidFill>
        </p:spPr>
        <p:txBody>
          <a:bodyPr wrap="square" lIns="0" tIns="105410" rIns="0" bIns="0" rtlCol="0" vert="horz">
            <a:spAutoFit/>
          </a:bodyPr>
          <a:lstStyle/>
          <a:p>
            <a:pPr marL="480695">
              <a:lnSpc>
                <a:spcPct val="100000"/>
              </a:lnSpc>
              <a:spcBef>
                <a:spcPts val="830"/>
              </a:spcBef>
            </a:pPr>
            <a:r>
              <a:rPr dirty="0" sz="1800" spc="-5">
                <a:solidFill>
                  <a:srgbClr val="FFFFFF"/>
                </a:solidFill>
                <a:latin typeface="Calibri"/>
                <a:cs typeface="Calibri"/>
              </a:rPr>
              <a:t>Física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939763" y="5584422"/>
            <a:ext cx="6623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Nivel</a:t>
            </a:r>
            <a:r>
              <a:rPr dirty="0" sz="1800" spc="-7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1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939763" y="4928111"/>
            <a:ext cx="6623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Nivel</a:t>
            </a:r>
            <a:r>
              <a:rPr dirty="0" sz="1800" spc="-7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2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939763" y="4265628"/>
            <a:ext cx="6623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Nivel</a:t>
            </a:r>
            <a:r>
              <a:rPr dirty="0" sz="1800" spc="-7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939763" y="3601088"/>
            <a:ext cx="6623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Nivel</a:t>
            </a:r>
            <a:r>
              <a:rPr dirty="0" sz="1800" spc="-7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212841" y="3508247"/>
            <a:ext cx="1466215" cy="518159"/>
          </a:xfrm>
          <a:prstGeom prst="rect">
            <a:avLst/>
          </a:prstGeom>
          <a:solidFill>
            <a:srgbClr val="D34817"/>
          </a:solidFill>
        </p:spPr>
        <p:txBody>
          <a:bodyPr wrap="square" lIns="0" tIns="457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60"/>
              </a:spcBef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HTTP,RDP,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DHCP,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DNS,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X</a:t>
            </a:r>
            <a:endParaRPr sz="900">
              <a:latin typeface="Calibri"/>
              <a:cs typeface="Calibri"/>
            </a:endParaRPr>
          </a:p>
          <a:p>
            <a:pPr algn="ctr" marL="167005" marR="159385">
              <a:lnSpc>
                <a:spcPct val="100000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Windows, Telnet, SMTP, </a:t>
            </a:r>
            <a:r>
              <a:rPr dirty="0" sz="900" spc="-19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SSH,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TFTP,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SNMP,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FTP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205285" y="4160583"/>
            <a:ext cx="1482090" cy="531495"/>
          </a:xfrm>
          <a:prstGeom prst="rect">
            <a:avLst/>
          </a:prstGeom>
          <a:solidFill>
            <a:srgbClr val="9E3611"/>
          </a:solidFill>
        </p:spPr>
        <p:txBody>
          <a:bodyPr wrap="square" lIns="0" tIns="113030" rIns="0" bIns="0" rtlCol="0" vert="horz">
            <a:spAutoFit/>
          </a:bodyPr>
          <a:lstStyle/>
          <a:p>
            <a:pPr marL="323850">
              <a:lnSpc>
                <a:spcPct val="100000"/>
              </a:lnSpc>
              <a:spcBef>
                <a:spcPts val="890"/>
              </a:spcBef>
            </a:pPr>
            <a:r>
              <a:rPr dirty="0" sz="1800" spc="-70">
                <a:solidFill>
                  <a:srgbClr val="FFFFFF"/>
                </a:solidFill>
                <a:latin typeface="Calibri"/>
                <a:cs typeface="Calibri"/>
              </a:rPr>
              <a:t>TCP,</a:t>
            </a:r>
            <a:r>
              <a:rPr dirty="0" sz="18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FFFFFF"/>
                </a:solidFill>
                <a:latin typeface="Calibri"/>
                <a:cs typeface="Calibri"/>
              </a:rPr>
              <a:t>UDP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212841" y="4836414"/>
            <a:ext cx="1466215" cy="51562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1270" rIns="0" bIns="0" rtlCol="0" vert="horz">
            <a:spAutoFit/>
          </a:bodyPr>
          <a:lstStyle/>
          <a:p>
            <a:pPr marL="130175" marR="123825" indent="105410">
              <a:lnSpc>
                <a:spcPct val="100000"/>
              </a:lnSpc>
              <a:spcBef>
                <a:spcPts val="10"/>
              </a:spcBef>
            </a:pPr>
            <a:r>
              <a:rPr dirty="0" sz="1600" spc="-45">
                <a:solidFill>
                  <a:srgbClr val="FFFFFF"/>
                </a:solidFill>
                <a:latin typeface="Calibri"/>
                <a:cs typeface="Calibri"/>
              </a:rPr>
              <a:t>ICMP,</a:t>
            </a:r>
            <a:r>
              <a:rPr dirty="0" sz="16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600" spc="-45">
                <a:solidFill>
                  <a:srgbClr val="FFFFFF"/>
                </a:solidFill>
                <a:latin typeface="Calibri"/>
                <a:cs typeface="Calibri"/>
              </a:rPr>
              <a:t>IGMP, </a:t>
            </a:r>
            <a:r>
              <a:rPr dirty="0" sz="16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600" spc="-55">
                <a:solidFill>
                  <a:srgbClr val="FFFFFF"/>
                </a:solidFill>
                <a:latin typeface="Calibri"/>
                <a:cs typeface="Calibri"/>
              </a:rPr>
              <a:t>ARP,</a:t>
            </a:r>
            <a:r>
              <a:rPr dirty="0" sz="16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FFFFF"/>
                </a:solidFill>
                <a:latin typeface="Calibri"/>
                <a:cs typeface="Calibri"/>
              </a:rPr>
              <a:t>IPv4,</a:t>
            </a:r>
            <a:r>
              <a:rPr dirty="0" sz="16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FFFFF"/>
                </a:solidFill>
                <a:latin typeface="Calibri"/>
                <a:cs typeface="Calibri"/>
              </a:rPr>
              <a:t>IPv6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12841" y="5505450"/>
            <a:ext cx="1466215" cy="520700"/>
          </a:xfrm>
          <a:prstGeom prst="rect">
            <a:avLst/>
          </a:prstGeom>
          <a:solidFill>
            <a:srgbClr val="69240C"/>
          </a:solidFill>
        </p:spPr>
        <p:txBody>
          <a:bodyPr wrap="square" lIns="0" tIns="99060" rIns="0" bIns="0" rtlCol="0" vert="horz">
            <a:spAutoFit/>
          </a:bodyPr>
          <a:lstStyle/>
          <a:p>
            <a:pPr marL="99695" marR="92710" indent="92710">
              <a:lnSpc>
                <a:spcPct val="100000"/>
              </a:lnSpc>
              <a:spcBef>
                <a:spcPts val="780"/>
              </a:spcBef>
            </a:pPr>
            <a:r>
              <a:rPr dirty="0" sz="1000" spc="-5">
                <a:solidFill>
                  <a:srgbClr val="FFFFFF"/>
                </a:solidFill>
                <a:latin typeface="Calibri"/>
                <a:cs typeface="Calibri"/>
              </a:rPr>
              <a:t>Ethernet, FDDI, X.25, </a:t>
            </a:r>
            <a:r>
              <a:rPr dirty="0" sz="100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FFFF"/>
                </a:solidFill>
                <a:latin typeface="Calibri"/>
                <a:cs typeface="Calibri"/>
              </a:rPr>
              <a:t>Frame</a:t>
            </a:r>
            <a:r>
              <a:rPr dirty="0" sz="10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FFFF"/>
                </a:solidFill>
                <a:latin typeface="Calibri"/>
                <a:cs typeface="Calibri"/>
              </a:rPr>
              <a:t>Relay,</a:t>
            </a:r>
            <a:r>
              <a:rPr dirty="0" sz="10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FFFF"/>
                </a:solidFill>
                <a:latin typeface="Calibri"/>
                <a:cs typeface="Calibri"/>
              </a:rPr>
              <a:t>Token</a:t>
            </a:r>
            <a:r>
              <a:rPr dirty="0" sz="10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FFFF"/>
                </a:solidFill>
                <a:latin typeface="Calibri"/>
                <a:cs typeface="Calibri"/>
              </a:rPr>
              <a:t>Ring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305300" y="3713988"/>
            <a:ext cx="772795" cy="106680"/>
          </a:xfrm>
          <a:custGeom>
            <a:avLst/>
            <a:gdLst/>
            <a:ahLst/>
            <a:cxnLst/>
            <a:rect l="l" t="t" r="r" b="b"/>
            <a:pathLst>
              <a:path w="772795" h="106679">
                <a:moveTo>
                  <a:pt x="719328" y="0"/>
                </a:moveTo>
                <a:lnTo>
                  <a:pt x="719328" y="26669"/>
                </a:lnTo>
                <a:lnTo>
                  <a:pt x="0" y="26669"/>
                </a:lnTo>
                <a:lnTo>
                  <a:pt x="0" y="80009"/>
                </a:lnTo>
                <a:lnTo>
                  <a:pt x="719328" y="80009"/>
                </a:lnTo>
                <a:lnTo>
                  <a:pt x="719328" y="106679"/>
                </a:lnTo>
                <a:lnTo>
                  <a:pt x="772668" y="53339"/>
                </a:lnTo>
                <a:lnTo>
                  <a:pt x="719328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303014" y="4347971"/>
            <a:ext cx="772160" cy="106680"/>
          </a:xfrm>
          <a:custGeom>
            <a:avLst/>
            <a:gdLst/>
            <a:ahLst/>
            <a:cxnLst/>
            <a:rect l="l" t="t" r="r" b="b"/>
            <a:pathLst>
              <a:path w="772160" h="106679">
                <a:moveTo>
                  <a:pt x="718566" y="0"/>
                </a:moveTo>
                <a:lnTo>
                  <a:pt x="718566" y="26669"/>
                </a:lnTo>
                <a:lnTo>
                  <a:pt x="0" y="26669"/>
                </a:lnTo>
                <a:lnTo>
                  <a:pt x="0" y="80009"/>
                </a:lnTo>
                <a:lnTo>
                  <a:pt x="718566" y="80009"/>
                </a:lnTo>
                <a:lnTo>
                  <a:pt x="718566" y="106679"/>
                </a:lnTo>
                <a:lnTo>
                  <a:pt x="771906" y="53339"/>
                </a:lnTo>
                <a:lnTo>
                  <a:pt x="71856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303014" y="5040629"/>
            <a:ext cx="772160" cy="106680"/>
          </a:xfrm>
          <a:custGeom>
            <a:avLst/>
            <a:gdLst/>
            <a:ahLst/>
            <a:cxnLst/>
            <a:rect l="l" t="t" r="r" b="b"/>
            <a:pathLst>
              <a:path w="772160" h="106679">
                <a:moveTo>
                  <a:pt x="718566" y="0"/>
                </a:moveTo>
                <a:lnTo>
                  <a:pt x="718566" y="26670"/>
                </a:lnTo>
                <a:lnTo>
                  <a:pt x="0" y="26670"/>
                </a:lnTo>
                <a:lnTo>
                  <a:pt x="0" y="80010"/>
                </a:lnTo>
                <a:lnTo>
                  <a:pt x="718566" y="80010"/>
                </a:lnTo>
                <a:lnTo>
                  <a:pt x="718566" y="106680"/>
                </a:lnTo>
                <a:lnTo>
                  <a:pt x="771906" y="53340"/>
                </a:lnTo>
                <a:lnTo>
                  <a:pt x="71856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303014" y="5697473"/>
            <a:ext cx="772160" cy="106045"/>
          </a:xfrm>
          <a:custGeom>
            <a:avLst/>
            <a:gdLst/>
            <a:ahLst/>
            <a:cxnLst/>
            <a:rect l="l" t="t" r="r" b="b"/>
            <a:pathLst>
              <a:path w="772160" h="106045">
                <a:moveTo>
                  <a:pt x="718947" y="0"/>
                </a:moveTo>
                <a:lnTo>
                  <a:pt x="718947" y="26479"/>
                </a:lnTo>
                <a:lnTo>
                  <a:pt x="0" y="26479"/>
                </a:lnTo>
                <a:lnTo>
                  <a:pt x="0" y="79438"/>
                </a:lnTo>
                <a:lnTo>
                  <a:pt x="718947" y="79438"/>
                </a:lnTo>
                <a:lnTo>
                  <a:pt x="718947" y="105917"/>
                </a:lnTo>
                <a:lnTo>
                  <a:pt x="771906" y="52958"/>
                </a:lnTo>
                <a:lnTo>
                  <a:pt x="71894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</a:t>
            </a:r>
          </a:p>
        </p:txBody>
      </p:sp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30697" y="2460132"/>
            <a:ext cx="1474528" cy="1025072"/>
          </a:xfrm>
          <a:prstGeom prst="rect">
            <a:avLst/>
          </a:prstGeom>
        </p:spPr>
      </p:pic>
      <p:sp>
        <p:nvSpPr>
          <p:cNvPr id="3" name="object 3"/>
          <p:cNvSpPr/>
          <p:nvPr/>
        </p:nvSpPr>
        <p:spPr>
          <a:xfrm>
            <a:off x="2142744" y="3620261"/>
            <a:ext cx="1719580" cy="0"/>
          </a:xfrm>
          <a:custGeom>
            <a:avLst/>
            <a:gdLst/>
            <a:ahLst/>
            <a:cxnLst/>
            <a:rect l="l" t="t" r="r" b="b"/>
            <a:pathLst>
              <a:path w="1719579" h="0">
                <a:moveTo>
                  <a:pt x="0" y="0"/>
                </a:moveTo>
                <a:lnTo>
                  <a:pt x="1719071" y="0"/>
                </a:lnTo>
              </a:path>
            </a:pathLst>
          </a:custGeom>
          <a:ln w="3810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" name="object 4"/>
          <p:cNvGrpSpPr/>
          <p:nvPr/>
        </p:nvGrpSpPr>
        <p:grpSpPr>
          <a:xfrm>
            <a:off x="5327903" y="3563108"/>
            <a:ext cx="1623695" cy="114300"/>
            <a:chOff x="5327903" y="3563108"/>
            <a:chExt cx="1623695" cy="114300"/>
          </a:xfrm>
        </p:grpSpPr>
        <p:sp>
          <p:nvSpPr>
            <p:cNvPr id="5" name="object 5"/>
            <p:cNvSpPr/>
            <p:nvPr/>
          </p:nvSpPr>
          <p:spPr>
            <a:xfrm>
              <a:off x="5327903" y="3620261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 h="0">
                  <a:moveTo>
                    <a:pt x="0" y="0"/>
                  </a:moveTo>
                  <a:lnTo>
                    <a:pt x="1528216" y="0"/>
                  </a:lnTo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837079" y="3563108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0" y="0"/>
                  </a:moveTo>
                  <a:lnTo>
                    <a:pt x="0" y="114300"/>
                  </a:lnTo>
                  <a:lnTo>
                    <a:pt x="114300" y="571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" name="object 7"/>
          <p:cNvSpPr/>
          <p:nvPr/>
        </p:nvSpPr>
        <p:spPr>
          <a:xfrm>
            <a:off x="2047496" y="3563106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14300" h="114300">
                <a:moveTo>
                  <a:pt x="114300" y="0"/>
                </a:moveTo>
                <a:lnTo>
                  <a:pt x="0" y="57150"/>
                </a:lnTo>
                <a:lnTo>
                  <a:pt x="114300" y="114300"/>
                </a:lnTo>
                <a:lnTo>
                  <a:pt x="11430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142744" y="5161026"/>
            <a:ext cx="1719580" cy="0"/>
          </a:xfrm>
          <a:custGeom>
            <a:avLst/>
            <a:gdLst/>
            <a:ahLst/>
            <a:cxnLst/>
            <a:rect l="l" t="t" r="r" b="b"/>
            <a:pathLst>
              <a:path w="1719579" h="0">
                <a:moveTo>
                  <a:pt x="0" y="0"/>
                </a:moveTo>
                <a:lnTo>
                  <a:pt x="1719071" y="0"/>
                </a:lnTo>
              </a:path>
            </a:pathLst>
          </a:custGeom>
          <a:ln w="3810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" name="object 9"/>
          <p:cNvGrpSpPr/>
          <p:nvPr/>
        </p:nvGrpSpPr>
        <p:grpSpPr>
          <a:xfrm>
            <a:off x="5327903" y="5103872"/>
            <a:ext cx="1623695" cy="114300"/>
            <a:chOff x="5327903" y="5103872"/>
            <a:chExt cx="1623695" cy="114300"/>
          </a:xfrm>
        </p:grpSpPr>
        <p:sp>
          <p:nvSpPr>
            <p:cNvPr id="10" name="object 10"/>
            <p:cNvSpPr/>
            <p:nvPr/>
          </p:nvSpPr>
          <p:spPr>
            <a:xfrm>
              <a:off x="5327903" y="5161025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 h="0">
                  <a:moveTo>
                    <a:pt x="0" y="0"/>
                  </a:moveTo>
                  <a:lnTo>
                    <a:pt x="1528216" y="0"/>
                  </a:lnTo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6837079" y="5103872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0" y="0"/>
                  </a:moveTo>
                  <a:lnTo>
                    <a:pt x="0" y="114300"/>
                  </a:lnTo>
                  <a:lnTo>
                    <a:pt x="114300" y="571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" name="object 12"/>
          <p:cNvSpPr/>
          <p:nvPr/>
        </p:nvSpPr>
        <p:spPr>
          <a:xfrm>
            <a:off x="2047496" y="5103871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14300" h="114300">
                <a:moveTo>
                  <a:pt x="114300" y="0"/>
                </a:moveTo>
                <a:lnTo>
                  <a:pt x="0" y="57150"/>
                </a:lnTo>
                <a:lnTo>
                  <a:pt x="114300" y="114300"/>
                </a:lnTo>
                <a:lnTo>
                  <a:pt x="11430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142744" y="5948171"/>
            <a:ext cx="1719580" cy="0"/>
          </a:xfrm>
          <a:custGeom>
            <a:avLst/>
            <a:gdLst/>
            <a:ahLst/>
            <a:cxnLst/>
            <a:rect l="l" t="t" r="r" b="b"/>
            <a:pathLst>
              <a:path w="1719579" h="0">
                <a:moveTo>
                  <a:pt x="0" y="0"/>
                </a:moveTo>
                <a:lnTo>
                  <a:pt x="1719071" y="0"/>
                </a:lnTo>
              </a:path>
            </a:pathLst>
          </a:custGeom>
          <a:ln w="3810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4" name="object 14"/>
          <p:cNvGrpSpPr/>
          <p:nvPr/>
        </p:nvGrpSpPr>
        <p:grpSpPr>
          <a:xfrm>
            <a:off x="5327903" y="5891016"/>
            <a:ext cx="1623695" cy="114300"/>
            <a:chOff x="5327903" y="5891016"/>
            <a:chExt cx="1623695" cy="114300"/>
          </a:xfrm>
        </p:grpSpPr>
        <p:sp>
          <p:nvSpPr>
            <p:cNvPr id="15" name="object 15"/>
            <p:cNvSpPr/>
            <p:nvPr/>
          </p:nvSpPr>
          <p:spPr>
            <a:xfrm>
              <a:off x="5327903" y="5948171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 h="0">
                  <a:moveTo>
                    <a:pt x="0" y="0"/>
                  </a:moveTo>
                  <a:lnTo>
                    <a:pt x="1528216" y="0"/>
                  </a:lnTo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6837079" y="5891016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0" y="0"/>
                  </a:moveTo>
                  <a:lnTo>
                    <a:pt x="0" y="114300"/>
                  </a:lnTo>
                  <a:lnTo>
                    <a:pt x="114300" y="571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/>
          <p:nvPr/>
        </p:nvSpPr>
        <p:spPr>
          <a:xfrm>
            <a:off x="2047496" y="5891016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14300" h="114300">
                <a:moveTo>
                  <a:pt x="114300" y="0"/>
                </a:moveTo>
                <a:lnTo>
                  <a:pt x="0" y="57150"/>
                </a:lnTo>
                <a:lnTo>
                  <a:pt x="114300" y="114300"/>
                </a:lnTo>
                <a:lnTo>
                  <a:pt x="11430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142744" y="4350258"/>
            <a:ext cx="1719580" cy="0"/>
          </a:xfrm>
          <a:custGeom>
            <a:avLst/>
            <a:gdLst/>
            <a:ahLst/>
            <a:cxnLst/>
            <a:rect l="l" t="t" r="r" b="b"/>
            <a:pathLst>
              <a:path w="1719579" h="0">
                <a:moveTo>
                  <a:pt x="0" y="0"/>
                </a:moveTo>
                <a:lnTo>
                  <a:pt x="1719453" y="0"/>
                </a:lnTo>
              </a:path>
            </a:pathLst>
          </a:custGeom>
          <a:ln w="3810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9" name="object 19"/>
          <p:cNvGrpSpPr/>
          <p:nvPr/>
        </p:nvGrpSpPr>
        <p:grpSpPr>
          <a:xfrm>
            <a:off x="5328284" y="4293103"/>
            <a:ext cx="1623695" cy="114300"/>
            <a:chOff x="5328284" y="4293103"/>
            <a:chExt cx="1623695" cy="114300"/>
          </a:xfrm>
        </p:grpSpPr>
        <p:sp>
          <p:nvSpPr>
            <p:cNvPr id="20" name="object 20"/>
            <p:cNvSpPr/>
            <p:nvPr/>
          </p:nvSpPr>
          <p:spPr>
            <a:xfrm>
              <a:off x="5328284" y="4350258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 h="0">
                  <a:moveTo>
                    <a:pt x="0" y="0"/>
                  </a:moveTo>
                  <a:lnTo>
                    <a:pt x="1527835" y="0"/>
                  </a:lnTo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6837079" y="4293103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0" y="0"/>
                  </a:moveTo>
                  <a:lnTo>
                    <a:pt x="0" y="114300"/>
                  </a:lnTo>
                  <a:lnTo>
                    <a:pt x="114300" y="571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" name="object 22"/>
          <p:cNvSpPr/>
          <p:nvPr/>
        </p:nvSpPr>
        <p:spPr>
          <a:xfrm>
            <a:off x="2047496" y="4293103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14300" h="114300">
                <a:moveTo>
                  <a:pt x="114300" y="0"/>
                </a:moveTo>
                <a:lnTo>
                  <a:pt x="0" y="57150"/>
                </a:lnTo>
                <a:lnTo>
                  <a:pt x="114300" y="114300"/>
                </a:lnTo>
                <a:lnTo>
                  <a:pt x="11430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1333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65"/>
              <a:t>I</a:t>
            </a:r>
            <a:r>
              <a:rPr dirty="0" spc="-140"/>
              <a:t>n</a:t>
            </a:r>
            <a:r>
              <a:rPr dirty="0" spc="-80"/>
              <a:t>t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100"/>
              <a:t>d</a:t>
            </a:r>
            <a:r>
              <a:rPr dirty="0" spc="-95"/>
              <a:t>ucc</a:t>
            </a:r>
            <a:r>
              <a:rPr dirty="0" spc="-75"/>
              <a:t>i</a:t>
            </a:r>
            <a:r>
              <a:rPr dirty="0" spc="-95"/>
              <a:t>ó</a:t>
            </a:r>
            <a:r>
              <a:rPr dirty="0" spc="-100"/>
              <a:t>n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45"/>
              <a:t>r</a:t>
            </a:r>
            <a:r>
              <a:rPr dirty="0" spc="-90"/>
              <a:t>e</a:t>
            </a:r>
            <a:r>
              <a:rPr dirty="0" spc="-95"/>
              <a:t>des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011426" y="1841414"/>
            <a:ext cx="7367905" cy="489584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marL="194945" marR="5080" indent="-182880">
              <a:lnSpc>
                <a:spcPts val="1730"/>
              </a:lnSpc>
              <a:spcBef>
                <a:spcPts val="3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entidad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comunica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entidad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par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(es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decir,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mismo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nivel)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usando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determinado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protocolo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25" name="object 2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pSp>
        <p:nvGrpSpPr>
          <p:cNvPr id="26" name="object 26"/>
          <p:cNvGrpSpPr/>
          <p:nvPr/>
        </p:nvGrpSpPr>
        <p:grpSpPr>
          <a:xfrm>
            <a:off x="1184211" y="2338577"/>
            <a:ext cx="6666230" cy="3608704"/>
            <a:chOff x="1184211" y="2338577"/>
            <a:chExt cx="6666230" cy="3608704"/>
          </a:xfrm>
        </p:grpSpPr>
        <p:sp>
          <p:nvSpPr>
            <p:cNvPr id="27" name="object 27"/>
            <p:cNvSpPr/>
            <p:nvPr/>
          </p:nvSpPr>
          <p:spPr>
            <a:xfrm>
              <a:off x="1533906" y="3959352"/>
              <a:ext cx="6120130" cy="0"/>
            </a:xfrm>
            <a:custGeom>
              <a:avLst/>
              <a:gdLst/>
              <a:ahLst/>
              <a:cxnLst/>
              <a:rect l="l" t="t" r="r" b="b"/>
              <a:pathLst>
                <a:path w="6120130" h="0">
                  <a:moveTo>
                    <a:pt x="0" y="0"/>
                  </a:moveTo>
                  <a:lnTo>
                    <a:pt x="6120003" y="0"/>
                  </a:lnTo>
                </a:path>
              </a:pathLst>
            </a:custGeom>
            <a:ln w="381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192149" y="3901486"/>
              <a:ext cx="406400" cy="440055"/>
            </a:xfrm>
            <a:custGeom>
              <a:avLst/>
              <a:gdLst/>
              <a:ahLst/>
              <a:cxnLst/>
              <a:rect l="l" t="t" r="r" b="b"/>
              <a:pathLst>
                <a:path w="406400" h="440054">
                  <a:moveTo>
                    <a:pt x="0" y="0"/>
                  </a:moveTo>
                  <a:lnTo>
                    <a:pt x="0" y="101536"/>
                  </a:lnTo>
                  <a:lnTo>
                    <a:pt x="3687" y="141562"/>
                  </a:lnTo>
                  <a:lnTo>
                    <a:pt x="14464" y="180156"/>
                  </a:lnTo>
                  <a:lnTo>
                    <a:pt x="31903" y="216916"/>
                  </a:lnTo>
                  <a:lnTo>
                    <a:pt x="55577" y="251437"/>
                  </a:lnTo>
                  <a:lnTo>
                    <a:pt x="85058" y="283316"/>
                  </a:lnTo>
                  <a:lnTo>
                    <a:pt x="119918" y="312150"/>
                  </a:lnTo>
                  <a:lnTo>
                    <a:pt x="159731" y="337535"/>
                  </a:lnTo>
                  <a:lnTo>
                    <a:pt x="204069" y="359068"/>
                  </a:lnTo>
                  <a:lnTo>
                    <a:pt x="252504" y="376345"/>
                  </a:lnTo>
                  <a:lnTo>
                    <a:pt x="304609" y="388962"/>
                  </a:lnTo>
                  <a:lnTo>
                    <a:pt x="304609" y="439724"/>
                  </a:lnTo>
                  <a:lnTo>
                    <a:pt x="406146" y="347611"/>
                  </a:lnTo>
                  <a:lnTo>
                    <a:pt x="304609" y="236651"/>
                  </a:lnTo>
                  <a:lnTo>
                    <a:pt x="304609" y="287426"/>
                  </a:lnTo>
                  <a:lnTo>
                    <a:pt x="252504" y="274808"/>
                  </a:lnTo>
                  <a:lnTo>
                    <a:pt x="204069" y="257531"/>
                  </a:lnTo>
                  <a:lnTo>
                    <a:pt x="159731" y="235998"/>
                  </a:lnTo>
                  <a:lnTo>
                    <a:pt x="119918" y="210613"/>
                  </a:lnTo>
                  <a:lnTo>
                    <a:pt x="85058" y="181779"/>
                  </a:lnTo>
                  <a:lnTo>
                    <a:pt x="55577" y="149900"/>
                  </a:lnTo>
                  <a:lnTo>
                    <a:pt x="31903" y="115379"/>
                  </a:lnTo>
                  <a:lnTo>
                    <a:pt x="14464" y="78620"/>
                  </a:lnTo>
                  <a:lnTo>
                    <a:pt x="3687" y="400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192360" y="3604641"/>
              <a:ext cx="406400" cy="347980"/>
            </a:xfrm>
            <a:custGeom>
              <a:avLst/>
              <a:gdLst/>
              <a:ahLst/>
              <a:cxnLst/>
              <a:rect l="l" t="t" r="r" b="b"/>
              <a:pathLst>
                <a:path w="406400" h="347979">
                  <a:moveTo>
                    <a:pt x="405934" y="0"/>
                  </a:moveTo>
                  <a:lnTo>
                    <a:pt x="353733" y="2459"/>
                  </a:lnTo>
                  <a:lnTo>
                    <a:pt x="282812" y="13928"/>
                  </a:lnTo>
                  <a:lnTo>
                    <a:pt x="232580" y="28313"/>
                  </a:lnTo>
                  <a:lnTo>
                    <a:pt x="186175" y="47115"/>
                  </a:lnTo>
                  <a:lnTo>
                    <a:pt x="143991" y="69924"/>
                  </a:lnTo>
                  <a:lnTo>
                    <a:pt x="106423" y="96333"/>
                  </a:lnTo>
                  <a:lnTo>
                    <a:pt x="73864" y="125931"/>
                  </a:lnTo>
                  <a:lnTo>
                    <a:pt x="46709" y="158311"/>
                  </a:lnTo>
                  <a:lnTo>
                    <a:pt x="25351" y="193062"/>
                  </a:lnTo>
                  <a:lnTo>
                    <a:pt x="10184" y="229777"/>
                  </a:lnTo>
                  <a:lnTo>
                    <a:pt x="1602" y="268046"/>
                  </a:lnTo>
                  <a:lnTo>
                    <a:pt x="0" y="307460"/>
                  </a:lnTo>
                  <a:lnTo>
                    <a:pt x="5770" y="347611"/>
                  </a:lnTo>
                  <a:lnTo>
                    <a:pt x="18253" y="309823"/>
                  </a:lnTo>
                  <a:lnTo>
                    <a:pt x="36954" y="274232"/>
                  </a:lnTo>
                  <a:lnTo>
                    <a:pt x="61395" y="241135"/>
                  </a:lnTo>
                  <a:lnTo>
                    <a:pt x="91094" y="210827"/>
                  </a:lnTo>
                  <a:lnTo>
                    <a:pt x="125573" y="183602"/>
                  </a:lnTo>
                  <a:lnTo>
                    <a:pt x="164350" y="159756"/>
                  </a:lnTo>
                  <a:lnTo>
                    <a:pt x="206948" y="139584"/>
                  </a:lnTo>
                  <a:lnTo>
                    <a:pt x="252885" y="123381"/>
                  </a:lnTo>
                  <a:lnTo>
                    <a:pt x="301681" y="111441"/>
                  </a:lnTo>
                  <a:lnTo>
                    <a:pt x="352858" y="104062"/>
                  </a:lnTo>
                  <a:lnTo>
                    <a:pt x="405934" y="101536"/>
                  </a:lnTo>
                  <a:lnTo>
                    <a:pt x="405934" y="0"/>
                  </a:lnTo>
                  <a:close/>
                </a:path>
              </a:pathLst>
            </a:custGeom>
            <a:solidFill>
              <a:srgbClr val="AA3A1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1192149" y="3604637"/>
              <a:ext cx="406400" cy="736600"/>
            </a:xfrm>
            <a:custGeom>
              <a:avLst/>
              <a:gdLst/>
              <a:ahLst/>
              <a:cxnLst/>
              <a:rect l="l" t="t" r="r" b="b"/>
              <a:pathLst>
                <a:path w="406400" h="736600">
                  <a:moveTo>
                    <a:pt x="0" y="296849"/>
                  </a:moveTo>
                  <a:lnTo>
                    <a:pt x="3687" y="336875"/>
                  </a:lnTo>
                  <a:lnTo>
                    <a:pt x="14464" y="375469"/>
                  </a:lnTo>
                  <a:lnTo>
                    <a:pt x="31903" y="412229"/>
                  </a:lnTo>
                  <a:lnTo>
                    <a:pt x="55577" y="446750"/>
                  </a:lnTo>
                  <a:lnTo>
                    <a:pt x="85058" y="478629"/>
                  </a:lnTo>
                  <a:lnTo>
                    <a:pt x="119918" y="507463"/>
                  </a:lnTo>
                  <a:lnTo>
                    <a:pt x="159731" y="532848"/>
                  </a:lnTo>
                  <a:lnTo>
                    <a:pt x="204069" y="554381"/>
                  </a:lnTo>
                  <a:lnTo>
                    <a:pt x="252504" y="571658"/>
                  </a:lnTo>
                  <a:lnTo>
                    <a:pt x="304609" y="584276"/>
                  </a:lnTo>
                  <a:lnTo>
                    <a:pt x="304609" y="533501"/>
                  </a:lnTo>
                  <a:lnTo>
                    <a:pt x="406146" y="644461"/>
                  </a:lnTo>
                  <a:lnTo>
                    <a:pt x="304609" y="736574"/>
                  </a:lnTo>
                  <a:lnTo>
                    <a:pt x="304609" y="685812"/>
                  </a:lnTo>
                  <a:lnTo>
                    <a:pt x="252504" y="673194"/>
                  </a:lnTo>
                  <a:lnTo>
                    <a:pt x="204069" y="655917"/>
                  </a:lnTo>
                  <a:lnTo>
                    <a:pt x="159731" y="634385"/>
                  </a:lnTo>
                  <a:lnTo>
                    <a:pt x="119918" y="609000"/>
                  </a:lnTo>
                  <a:lnTo>
                    <a:pt x="85058" y="580166"/>
                  </a:lnTo>
                  <a:lnTo>
                    <a:pt x="55577" y="548286"/>
                  </a:lnTo>
                  <a:lnTo>
                    <a:pt x="31903" y="513765"/>
                  </a:lnTo>
                  <a:lnTo>
                    <a:pt x="14464" y="477006"/>
                  </a:lnTo>
                  <a:lnTo>
                    <a:pt x="3687" y="438412"/>
                  </a:lnTo>
                  <a:lnTo>
                    <a:pt x="0" y="398386"/>
                  </a:lnTo>
                  <a:lnTo>
                    <a:pt x="0" y="296849"/>
                  </a:lnTo>
                  <a:lnTo>
                    <a:pt x="3707" y="256569"/>
                  </a:lnTo>
                  <a:lnTo>
                    <a:pt x="14507" y="217935"/>
                  </a:lnTo>
                  <a:lnTo>
                    <a:pt x="31917" y="181303"/>
                  </a:lnTo>
                  <a:lnTo>
                    <a:pt x="55451" y="147024"/>
                  </a:lnTo>
                  <a:lnTo>
                    <a:pt x="84625" y="115454"/>
                  </a:lnTo>
                  <a:lnTo>
                    <a:pt x="118957" y="86945"/>
                  </a:lnTo>
                  <a:lnTo>
                    <a:pt x="157962" y="61852"/>
                  </a:lnTo>
                  <a:lnTo>
                    <a:pt x="201156" y="40528"/>
                  </a:lnTo>
                  <a:lnTo>
                    <a:pt x="248056" y="23328"/>
                  </a:lnTo>
                  <a:lnTo>
                    <a:pt x="298176" y="10603"/>
                  </a:lnTo>
                  <a:lnTo>
                    <a:pt x="351034" y="2709"/>
                  </a:lnTo>
                  <a:lnTo>
                    <a:pt x="406146" y="0"/>
                  </a:lnTo>
                  <a:lnTo>
                    <a:pt x="406146" y="101536"/>
                  </a:lnTo>
                  <a:lnTo>
                    <a:pt x="353069" y="104062"/>
                  </a:lnTo>
                  <a:lnTo>
                    <a:pt x="301893" y="111441"/>
                  </a:lnTo>
                  <a:lnTo>
                    <a:pt x="253096" y="123381"/>
                  </a:lnTo>
                  <a:lnTo>
                    <a:pt x="207159" y="139584"/>
                  </a:lnTo>
                  <a:lnTo>
                    <a:pt x="164562" y="159756"/>
                  </a:lnTo>
                  <a:lnTo>
                    <a:pt x="125784" y="183602"/>
                  </a:lnTo>
                  <a:lnTo>
                    <a:pt x="91305" y="210827"/>
                  </a:lnTo>
                  <a:lnTo>
                    <a:pt x="61606" y="241135"/>
                  </a:lnTo>
                  <a:lnTo>
                    <a:pt x="37165" y="274232"/>
                  </a:lnTo>
                  <a:lnTo>
                    <a:pt x="18464" y="309823"/>
                  </a:lnTo>
                  <a:lnTo>
                    <a:pt x="5981" y="347611"/>
                  </a:lnTo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1" name="object 3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382512" y="2338577"/>
              <a:ext cx="1025002" cy="610362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83174" y="2338577"/>
              <a:ext cx="1230617" cy="1230629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7435977" y="3544724"/>
              <a:ext cx="406400" cy="440055"/>
            </a:xfrm>
            <a:custGeom>
              <a:avLst/>
              <a:gdLst/>
              <a:ahLst/>
              <a:cxnLst/>
              <a:rect l="l" t="t" r="r" b="b"/>
              <a:pathLst>
                <a:path w="406400" h="440054">
                  <a:moveTo>
                    <a:pt x="101536" y="0"/>
                  </a:moveTo>
                  <a:lnTo>
                    <a:pt x="0" y="92113"/>
                  </a:lnTo>
                  <a:lnTo>
                    <a:pt x="101536" y="203073"/>
                  </a:lnTo>
                  <a:lnTo>
                    <a:pt x="101536" y="152298"/>
                  </a:lnTo>
                  <a:lnTo>
                    <a:pt x="153641" y="164916"/>
                  </a:lnTo>
                  <a:lnTo>
                    <a:pt x="202076" y="182193"/>
                  </a:lnTo>
                  <a:lnTo>
                    <a:pt x="246414" y="203725"/>
                  </a:lnTo>
                  <a:lnTo>
                    <a:pt x="286227" y="229111"/>
                  </a:lnTo>
                  <a:lnTo>
                    <a:pt x="321087" y="257944"/>
                  </a:lnTo>
                  <a:lnTo>
                    <a:pt x="350568" y="289824"/>
                  </a:lnTo>
                  <a:lnTo>
                    <a:pt x="374242" y="324345"/>
                  </a:lnTo>
                  <a:lnTo>
                    <a:pt x="391681" y="361104"/>
                  </a:lnTo>
                  <a:lnTo>
                    <a:pt x="402458" y="399699"/>
                  </a:lnTo>
                  <a:lnTo>
                    <a:pt x="406146" y="439724"/>
                  </a:lnTo>
                  <a:lnTo>
                    <a:pt x="406146" y="338188"/>
                  </a:lnTo>
                  <a:lnTo>
                    <a:pt x="402458" y="298162"/>
                  </a:lnTo>
                  <a:lnTo>
                    <a:pt x="391681" y="259568"/>
                  </a:lnTo>
                  <a:lnTo>
                    <a:pt x="374242" y="222808"/>
                  </a:lnTo>
                  <a:lnTo>
                    <a:pt x="350568" y="188287"/>
                  </a:lnTo>
                  <a:lnTo>
                    <a:pt x="321087" y="156408"/>
                  </a:lnTo>
                  <a:lnTo>
                    <a:pt x="286227" y="127574"/>
                  </a:lnTo>
                  <a:lnTo>
                    <a:pt x="246414" y="102189"/>
                  </a:lnTo>
                  <a:lnTo>
                    <a:pt x="202076" y="80656"/>
                  </a:lnTo>
                  <a:lnTo>
                    <a:pt x="153641" y="63379"/>
                  </a:lnTo>
                  <a:lnTo>
                    <a:pt x="101536" y="50761"/>
                  </a:lnTo>
                  <a:lnTo>
                    <a:pt x="10153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7435977" y="3933685"/>
              <a:ext cx="406400" cy="347980"/>
            </a:xfrm>
            <a:custGeom>
              <a:avLst/>
              <a:gdLst/>
              <a:ahLst/>
              <a:cxnLst/>
              <a:rect l="l" t="t" r="r" b="b"/>
              <a:pathLst>
                <a:path w="406400" h="347979">
                  <a:moveTo>
                    <a:pt x="400164" y="0"/>
                  </a:moveTo>
                  <a:lnTo>
                    <a:pt x="387681" y="37788"/>
                  </a:lnTo>
                  <a:lnTo>
                    <a:pt x="368980" y="73378"/>
                  </a:lnTo>
                  <a:lnTo>
                    <a:pt x="344539" y="106475"/>
                  </a:lnTo>
                  <a:lnTo>
                    <a:pt x="314840" y="136784"/>
                  </a:lnTo>
                  <a:lnTo>
                    <a:pt x="280361" y="164009"/>
                  </a:lnTo>
                  <a:lnTo>
                    <a:pt x="241583" y="187855"/>
                  </a:lnTo>
                  <a:lnTo>
                    <a:pt x="198986" y="208027"/>
                  </a:lnTo>
                  <a:lnTo>
                    <a:pt x="153049" y="224230"/>
                  </a:lnTo>
                  <a:lnTo>
                    <a:pt x="104252" y="236169"/>
                  </a:lnTo>
                  <a:lnTo>
                    <a:pt x="53076" y="243549"/>
                  </a:lnTo>
                  <a:lnTo>
                    <a:pt x="0" y="246075"/>
                  </a:lnTo>
                  <a:lnTo>
                    <a:pt x="0" y="347611"/>
                  </a:lnTo>
                  <a:lnTo>
                    <a:pt x="52201" y="345152"/>
                  </a:lnTo>
                  <a:lnTo>
                    <a:pt x="123122" y="333683"/>
                  </a:lnTo>
                  <a:lnTo>
                    <a:pt x="173354" y="319298"/>
                  </a:lnTo>
                  <a:lnTo>
                    <a:pt x="219759" y="300496"/>
                  </a:lnTo>
                  <a:lnTo>
                    <a:pt x="261943" y="277686"/>
                  </a:lnTo>
                  <a:lnTo>
                    <a:pt x="299511" y="251278"/>
                  </a:lnTo>
                  <a:lnTo>
                    <a:pt x="332070" y="221680"/>
                  </a:lnTo>
                  <a:lnTo>
                    <a:pt x="359225" y="189300"/>
                  </a:lnTo>
                  <a:lnTo>
                    <a:pt x="380583" y="154549"/>
                  </a:lnTo>
                  <a:lnTo>
                    <a:pt x="395750" y="117834"/>
                  </a:lnTo>
                  <a:lnTo>
                    <a:pt x="404332" y="79565"/>
                  </a:lnTo>
                  <a:lnTo>
                    <a:pt x="405934" y="40150"/>
                  </a:lnTo>
                  <a:lnTo>
                    <a:pt x="400164" y="0"/>
                  </a:lnTo>
                  <a:close/>
                </a:path>
              </a:pathLst>
            </a:custGeom>
            <a:solidFill>
              <a:srgbClr val="AA3A1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7435977" y="3544726"/>
              <a:ext cx="406400" cy="736600"/>
            </a:xfrm>
            <a:custGeom>
              <a:avLst/>
              <a:gdLst/>
              <a:ahLst/>
              <a:cxnLst/>
              <a:rect l="l" t="t" r="r" b="b"/>
              <a:pathLst>
                <a:path w="406400" h="736600">
                  <a:moveTo>
                    <a:pt x="406146" y="439724"/>
                  </a:moveTo>
                  <a:lnTo>
                    <a:pt x="402458" y="399699"/>
                  </a:lnTo>
                  <a:lnTo>
                    <a:pt x="391681" y="361104"/>
                  </a:lnTo>
                  <a:lnTo>
                    <a:pt x="374242" y="324345"/>
                  </a:lnTo>
                  <a:lnTo>
                    <a:pt x="350568" y="289824"/>
                  </a:lnTo>
                  <a:lnTo>
                    <a:pt x="321087" y="257944"/>
                  </a:lnTo>
                  <a:lnTo>
                    <a:pt x="286227" y="229111"/>
                  </a:lnTo>
                  <a:lnTo>
                    <a:pt x="246414" y="203725"/>
                  </a:lnTo>
                  <a:lnTo>
                    <a:pt x="202076" y="182193"/>
                  </a:lnTo>
                  <a:lnTo>
                    <a:pt x="153641" y="164916"/>
                  </a:lnTo>
                  <a:lnTo>
                    <a:pt x="101536" y="152298"/>
                  </a:lnTo>
                  <a:lnTo>
                    <a:pt x="101536" y="203072"/>
                  </a:lnTo>
                  <a:lnTo>
                    <a:pt x="0" y="92113"/>
                  </a:lnTo>
                  <a:lnTo>
                    <a:pt x="101536" y="0"/>
                  </a:lnTo>
                  <a:lnTo>
                    <a:pt x="101536" y="50761"/>
                  </a:lnTo>
                  <a:lnTo>
                    <a:pt x="153641" y="63379"/>
                  </a:lnTo>
                  <a:lnTo>
                    <a:pt x="202076" y="80656"/>
                  </a:lnTo>
                  <a:lnTo>
                    <a:pt x="246414" y="102189"/>
                  </a:lnTo>
                  <a:lnTo>
                    <a:pt x="286227" y="127574"/>
                  </a:lnTo>
                  <a:lnTo>
                    <a:pt x="321087" y="156408"/>
                  </a:lnTo>
                  <a:lnTo>
                    <a:pt x="350568" y="188287"/>
                  </a:lnTo>
                  <a:lnTo>
                    <a:pt x="374242" y="222808"/>
                  </a:lnTo>
                  <a:lnTo>
                    <a:pt x="391681" y="259568"/>
                  </a:lnTo>
                  <a:lnTo>
                    <a:pt x="402458" y="298162"/>
                  </a:lnTo>
                  <a:lnTo>
                    <a:pt x="406146" y="338188"/>
                  </a:lnTo>
                  <a:lnTo>
                    <a:pt x="406146" y="439724"/>
                  </a:lnTo>
                  <a:lnTo>
                    <a:pt x="402438" y="480005"/>
                  </a:lnTo>
                  <a:lnTo>
                    <a:pt x="391638" y="518638"/>
                  </a:lnTo>
                  <a:lnTo>
                    <a:pt x="374228" y="555271"/>
                  </a:lnTo>
                  <a:lnTo>
                    <a:pt x="350694" y="589549"/>
                  </a:lnTo>
                  <a:lnTo>
                    <a:pt x="321520" y="621120"/>
                  </a:lnTo>
                  <a:lnTo>
                    <a:pt x="287188" y="649628"/>
                  </a:lnTo>
                  <a:lnTo>
                    <a:pt x="248183" y="674721"/>
                  </a:lnTo>
                  <a:lnTo>
                    <a:pt x="204989" y="696045"/>
                  </a:lnTo>
                  <a:lnTo>
                    <a:pt x="158089" y="713246"/>
                  </a:lnTo>
                  <a:lnTo>
                    <a:pt x="107969" y="725970"/>
                  </a:lnTo>
                  <a:lnTo>
                    <a:pt x="55111" y="733864"/>
                  </a:lnTo>
                  <a:lnTo>
                    <a:pt x="0" y="736574"/>
                  </a:lnTo>
                  <a:lnTo>
                    <a:pt x="0" y="635038"/>
                  </a:lnTo>
                  <a:lnTo>
                    <a:pt x="53076" y="632512"/>
                  </a:lnTo>
                  <a:lnTo>
                    <a:pt x="104252" y="625132"/>
                  </a:lnTo>
                  <a:lnTo>
                    <a:pt x="153049" y="613193"/>
                  </a:lnTo>
                  <a:lnTo>
                    <a:pt x="198986" y="596990"/>
                  </a:lnTo>
                  <a:lnTo>
                    <a:pt x="241583" y="576817"/>
                  </a:lnTo>
                  <a:lnTo>
                    <a:pt x="280361" y="552971"/>
                  </a:lnTo>
                  <a:lnTo>
                    <a:pt x="314840" y="525747"/>
                  </a:lnTo>
                  <a:lnTo>
                    <a:pt x="344539" y="495438"/>
                  </a:lnTo>
                  <a:lnTo>
                    <a:pt x="368980" y="462341"/>
                  </a:lnTo>
                  <a:lnTo>
                    <a:pt x="387681" y="426751"/>
                  </a:lnTo>
                  <a:lnTo>
                    <a:pt x="400164" y="388962"/>
                  </a:lnTo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1533906" y="4756404"/>
              <a:ext cx="6120130" cy="0"/>
            </a:xfrm>
            <a:custGeom>
              <a:avLst/>
              <a:gdLst/>
              <a:ahLst/>
              <a:cxnLst/>
              <a:rect l="l" t="t" r="r" b="b"/>
              <a:pathLst>
                <a:path w="6120130" h="0">
                  <a:moveTo>
                    <a:pt x="0" y="0"/>
                  </a:moveTo>
                  <a:lnTo>
                    <a:pt x="6120003" y="0"/>
                  </a:lnTo>
                </a:path>
              </a:pathLst>
            </a:custGeom>
            <a:ln w="381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1192149" y="4729018"/>
              <a:ext cx="406400" cy="440055"/>
            </a:xfrm>
            <a:custGeom>
              <a:avLst/>
              <a:gdLst/>
              <a:ahLst/>
              <a:cxnLst/>
              <a:rect l="l" t="t" r="r" b="b"/>
              <a:pathLst>
                <a:path w="406400" h="440054">
                  <a:moveTo>
                    <a:pt x="0" y="0"/>
                  </a:moveTo>
                  <a:lnTo>
                    <a:pt x="0" y="101536"/>
                  </a:lnTo>
                  <a:lnTo>
                    <a:pt x="3687" y="141562"/>
                  </a:lnTo>
                  <a:lnTo>
                    <a:pt x="14464" y="180156"/>
                  </a:lnTo>
                  <a:lnTo>
                    <a:pt x="31903" y="216916"/>
                  </a:lnTo>
                  <a:lnTo>
                    <a:pt x="55577" y="251437"/>
                  </a:lnTo>
                  <a:lnTo>
                    <a:pt x="85058" y="283316"/>
                  </a:lnTo>
                  <a:lnTo>
                    <a:pt x="119918" y="312150"/>
                  </a:lnTo>
                  <a:lnTo>
                    <a:pt x="159731" y="337535"/>
                  </a:lnTo>
                  <a:lnTo>
                    <a:pt x="204069" y="359068"/>
                  </a:lnTo>
                  <a:lnTo>
                    <a:pt x="252504" y="376345"/>
                  </a:lnTo>
                  <a:lnTo>
                    <a:pt x="304609" y="388962"/>
                  </a:lnTo>
                  <a:lnTo>
                    <a:pt x="304609" y="439724"/>
                  </a:lnTo>
                  <a:lnTo>
                    <a:pt x="406146" y="347611"/>
                  </a:lnTo>
                  <a:lnTo>
                    <a:pt x="304609" y="236651"/>
                  </a:lnTo>
                  <a:lnTo>
                    <a:pt x="304609" y="287426"/>
                  </a:lnTo>
                  <a:lnTo>
                    <a:pt x="252504" y="274808"/>
                  </a:lnTo>
                  <a:lnTo>
                    <a:pt x="204069" y="257531"/>
                  </a:lnTo>
                  <a:lnTo>
                    <a:pt x="159731" y="235998"/>
                  </a:lnTo>
                  <a:lnTo>
                    <a:pt x="119918" y="210613"/>
                  </a:lnTo>
                  <a:lnTo>
                    <a:pt x="85058" y="181779"/>
                  </a:lnTo>
                  <a:lnTo>
                    <a:pt x="55577" y="149900"/>
                  </a:lnTo>
                  <a:lnTo>
                    <a:pt x="31903" y="115379"/>
                  </a:lnTo>
                  <a:lnTo>
                    <a:pt x="14464" y="78620"/>
                  </a:lnTo>
                  <a:lnTo>
                    <a:pt x="3687" y="400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1192360" y="4432173"/>
              <a:ext cx="406400" cy="347980"/>
            </a:xfrm>
            <a:custGeom>
              <a:avLst/>
              <a:gdLst/>
              <a:ahLst/>
              <a:cxnLst/>
              <a:rect l="l" t="t" r="r" b="b"/>
              <a:pathLst>
                <a:path w="406400" h="347979">
                  <a:moveTo>
                    <a:pt x="405934" y="0"/>
                  </a:moveTo>
                  <a:lnTo>
                    <a:pt x="353733" y="2459"/>
                  </a:lnTo>
                  <a:lnTo>
                    <a:pt x="282812" y="13928"/>
                  </a:lnTo>
                  <a:lnTo>
                    <a:pt x="232580" y="28313"/>
                  </a:lnTo>
                  <a:lnTo>
                    <a:pt x="186175" y="47115"/>
                  </a:lnTo>
                  <a:lnTo>
                    <a:pt x="143991" y="69924"/>
                  </a:lnTo>
                  <a:lnTo>
                    <a:pt x="106423" y="96333"/>
                  </a:lnTo>
                  <a:lnTo>
                    <a:pt x="73864" y="125931"/>
                  </a:lnTo>
                  <a:lnTo>
                    <a:pt x="46709" y="158311"/>
                  </a:lnTo>
                  <a:lnTo>
                    <a:pt x="25351" y="193062"/>
                  </a:lnTo>
                  <a:lnTo>
                    <a:pt x="10184" y="229777"/>
                  </a:lnTo>
                  <a:lnTo>
                    <a:pt x="1602" y="268046"/>
                  </a:lnTo>
                  <a:lnTo>
                    <a:pt x="0" y="307460"/>
                  </a:lnTo>
                  <a:lnTo>
                    <a:pt x="5770" y="347611"/>
                  </a:lnTo>
                  <a:lnTo>
                    <a:pt x="18253" y="309823"/>
                  </a:lnTo>
                  <a:lnTo>
                    <a:pt x="36954" y="274232"/>
                  </a:lnTo>
                  <a:lnTo>
                    <a:pt x="61395" y="241135"/>
                  </a:lnTo>
                  <a:lnTo>
                    <a:pt x="91094" y="210827"/>
                  </a:lnTo>
                  <a:lnTo>
                    <a:pt x="125573" y="183602"/>
                  </a:lnTo>
                  <a:lnTo>
                    <a:pt x="164350" y="159756"/>
                  </a:lnTo>
                  <a:lnTo>
                    <a:pt x="206948" y="139584"/>
                  </a:lnTo>
                  <a:lnTo>
                    <a:pt x="252885" y="123381"/>
                  </a:lnTo>
                  <a:lnTo>
                    <a:pt x="301681" y="111441"/>
                  </a:lnTo>
                  <a:lnTo>
                    <a:pt x="352858" y="104062"/>
                  </a:lnTo>
                  <a:lnTo>
                    <a:pt x="405934" y="101536"/>
                  </a:lnTo>
                  <a:lnTo>
                    <a:pt x="405934" y="0"/>
                  </a:lnTo>
                  <a:close/>
                </a:path>
              </a:pathLst>
            </a:custGeom>
            <a:solidFill>
              <a:srgbClr val="AA3A1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1192149" y="4432169"/>
              <a:ext cx="406400" cy="736600"/>
            </a:xfrm>
            <a:custGeom>
              <a:avLst/>
              <a:gdLst/>
              <a:ahLst/>
              <a:cxnLst/>
              <a:rect l="l" t="t" r="r" b="b"/>
              <a:pathLst>
                <a:path w="406400" h="736600">
                  <a:moveTo>
                    <a:pt x="0" y="296849"/>
                  </a:moveTo>
                  <a:lnTo>
                    <a:pt x="3687" y="336875"/>
                  </a:lnTo>
                  <a:lnTo>
                    <a:pt x="14464" y="375469"/>
                  </a:lnTo>
                  <a:lnTo>
                    <a:pt x="31903" y="412229"/>
                  </a:lnTo>
                  <a:lnTo>
                    <a:pt x="55577" y="446750"/>
                  </a:lnTo>
                  <a:lnTo>
                    <a:pt x="85058" y="478629"/>
                  </a:lnTo>
                  <a:lnTo>
                    <a:pt x="119918" y="507463"/>
                  </a:lnTo>
                  <a:lnTo>
                    <a:pt x="159731" y="532848"/>
                  </a:lnTo>
                  <a:lnTo>
                    <a:pt x="204069" y="554381"/>
                  </a:lnTo>
                  <a:lnTo>
                    <a:pt x="252504" y="571658"/>
                  </a:lnTo>
                  <a:lnTo>
                    <a:pt x="304609" y="584276"/>
                  </a:lnTo>
                  <a:lnTo>
                    <a:pt x="304609" y="533501"/>
                  </a:lnTo>
                  <a:lnTo>
                    <a:pt x="406146" y="644461"/>
                  </a:lnTo>
                  <a:lnTo>
                    <a:pt x="304609" y="736574"/>
                  </a:lnTo>
                  <a:lnTo>
                    <a:pt x="304609" y="685812"/>
                  </a:lnTo>
                  <a:lnTo>
                    <a:pt x="252504" y="673194"/>
                  </a:lnTo>
                  <a:lnTo>
                    <a:pt x="204069" y="655917"/>
                  </a:lnTo>
                  <a:lnTo>
                    <a:pt x="159731" y="634385"/>
                  </a:lnTo>
                  <a:lnTo>
                    <a:pt x="119918" y="609000"/>
                  </a:lnTo>
                  <a:lnTo>
                    <a:pt x="85058" y="580166"/>
                  </a:lnTo>
                  <a:lnTo>
                    <a:pt x="55577" y="548286"/>
                  </a:lnTo>
                  <a:lnTo>
                    <a:pt x="31903" y="513765"/>
                  </a:lnTo>
                  <a:lnTo>
                    <a:pt x="14464" y="477006"/>
                  </a:lnTo>
                  <a:lnTo>
                    <a:pt x="3687" y="438412"/>
                  </a:lnTo>
                  <a:lnTo>
                    <a:pt x="0" y="398386"/>
                  </a:lnTo>
                  <a:lnTo>
                    <a:pt x="0" y="296849"/>
                  </a:lnTo>
                  <a:lnTo>
                    <a:pt x="3707" y="256569"/>
                  </a:lnTo>
                  <a:lnTo>
                    <a:pt x="14507" y="217935"/>
                  </a:lnTo>
                  <a:lnTo>
                    <a:pt x="31917" y="181303"/>
                  </a:lnTo>
                  <a:lnTo>
                    <a:pt x="55451" y="147024"/>
                  </a:lnTo>
                  <a:lnTo>
                    <a:pt x="84625" y="115454"/>
                  </a:lnTo>
                  <a:lnTo>
                    <a:pt x="118957" y="86945"/>
                  </a:lnTo>
                  <a:lnTo>
                    <a:pt x="157962" y="61852"/>
                  </a:lnTo>
                  <a:lnTo>
                    <a:pt x="201156" y="40528"/>
                  </a:lnTo>
                  <a:lnTo>
                    <a:pt x="248056" y="23328"/>
                  </a:lnTo>
                  <a:lnTo>
                    <a:pt x="298176" y="10603"/>
                  </a:lnTo>
                  <a:lnTo>
                    <a:pt x="351034" y="2709"/>
                  </a:lnTo>
                  <a:lnTo>
                    <a:pt x="406146" y="0"/>
                  </a:lnTo>
                  <a:lnTo>
                    <a:pt x="406146" y="101536"/>
                  </a:lnTo>
                  <a:lnTo>
                    <a:pt x="353069" y="104062"/>
                  </a:lnTo>
                  <a:lnTo>
                    <a:pt x="301893" y="111441"/>
                  </a:lnTo>
                  <a:lnTo>
                    <a:pt x="253096" y="123381"/>
                  </a:lnTo>
                  <a:lnTo>
                    <a:pt x="207159" y="139584"/>
                  </a:lnTo>
                  <a:lnTo>
                    <a:pt x="164562" y="159756"/>
                  </a:lnTo>
                  <a:lnTo>
                    <a:pt x="125784" y="183602"/>
                  </a:lnTo>
                  <a:lnTo>
                    <a:pt x="91305" y="210827"/>
                  </a:lnTo>
                  <a:lnTo>
                    <a:pt x="61606" y="241135"/>
                  </a:lnTo>
                  <a:lnTo>
                    <a:pt x="37165" y="274232"/>
                  </a:lnTo>
                  <a:lnTo>
                    <a:pt x="18464" y="309823"/>
                  </a:lnTo>
                  <a:lnTo>
                    <a:pt x="5981" y="347611"/>
                  </a:lnTo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1533906" y="5541263"/>
              <a:ext cx="6120130" cy="0"/>
            </a:xfrm>
            <a:custGeom>
              <a:avLst/>
              <a:gdLst/>
              <a:ahLst/>
              <a:cxnLst/>
              <a:rect l="l" t="t" r="r" b="b"/>
              <a:pathLst>
                <a:path w="6120130" h="0">
                  <a:moveTo>
                    <a:pt x="0" y="0"/>
                  </a:moveTo>
                  <a:lnTo>
                    <a:pt x="6120003" y="0"/>
                  </a:lnTo>
                </a:path>
              </a:pathLst>
            </a:custGeom>
            <a:ln w="381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1192149" y="5499400"/>
              <a:ext cx="406400" cy="440055"/>
            </a:xfrm>
            <a:custGeom>
              <a:avLst/>
              <a:gdLst/>
              <a:ahLst/>
              <a:cxnLst/>
              <a:rect l="l" t="t" r="r" b="b"/>
              <a:pathLst>
                <a:path w="406400" h="440054">
                  <a:moveTo>
                    <a:pt x="0" y="0"/>
                  </a:moveTo>
                  <a:lnTo>
                    <a:pt x="0" y="101536"/>
                  </a:lnTo>
                  <a:lnTo>
                    <a:pt x="3687" y="141562"/>
                  </a:lnTo>
                  <a:lnTo>
                    <a:pt x="14464" y="180156"/>
                  </a:lnTo>
                  <a:lnTo>
                    <a:pt x="31903" y="216916"/>
                  </a:lnTo>
                  <a:lnTo>
                    <a:pt x="55577" y="251437"/>
                  </a:lnTo>
                  <a:lnTo>
                    <a:pt x="85058" y="283316"/>
                  </a:lnTo>
                  <a:lnTo>
                    <a:pt x="119918" y="312150"/>
                  </a:lnTo>
                  <a:lnTo>
                    <a:pt x="159731" y="337535"/>
                  </a:lnTo>
                  <a:lnTo>
                    <a:pt x="204069" y="359068"/>
                  </a:lnTo>
                  <a:lnTo>
                    <a:pt x="252504" y="376345"/>
                  </a:lnTo>
                  <a:lnTo>
                    <a:pt x="304609" y="388962"/>
                  </a:lnTo>
                  <a:lnTo>
                    <a:pt x="304609" y="439724"/>
                  </a:lnTo>
                  <a:lnTo>
                    <a:pt x="406146" y="347611"/>
                  </a:lnTo>
                  <a:lnTo>
                    <a:pt x="304609" y="236651"/>
                  </a:lnTo>
                  <a:lnTo>
                    <a:pt x="304609" y="287426"/>
                  </a:lnTo>
                  <a:lnTo>
                    <a:pt x="252504" y="274808"/>
                  </a:lnTo>
                  <a:lnTo>
                    <a:pt x="204069" y="257531"/>
                  </a:lnTo>
                  <a:lnTo>
                    <a:pt x="159731" y="235998"/>
                  </a:lnTo>
                  <a:lnTo>
                    <a:pt x="119918" y="210613"/>
                  </a:lnTo>
                  <a:lnTo>
                    <a:pt x="85058" y="181779"/>
                  </a:lnTo>
                  <a:lnTo>
                    <a:pt x="55577" y="149900"/>
                  </a:lnTo>
                  <a:lnTo>
                    <a:pt x="31903" y="115379"/>
                  </a:lnTo>
                  <a:lnTo>
                    <a:pt x="14464" y="78620"/>
                  </a:lnTo>
                  <a:lnTo>
                    <a:pt x="3687" y="400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1192360" y="5202554"/>
              <a:ext cx="406400" cy="347980"/>
            </a:xfrm>
            <a:custGeom>
              <a:avLst/>
              <a:gdLst/>
              <a:ahLst/>
              <a:cxnLst/>
              <a:rect l="l" t="t" r="r" b="b"/>
              <a:pathLst>
                <a:path w="406400" h="347979">
                  <a:moveTo>
                    <a:pt x="405934" y="0"/>
                  </a:moveTo>
                  <a:lnTo>
                    <a:pt x="353733" y="2459"/>
                  </a:lnTo>
                  <a:lnTo>
                    <a:pt x="282812" y="13928"/>
                  </a:lnTo>
                  <a:lnTo>
                    <a:pt x="232580" y="28313"/>
                  </a:lnTo>
                  <a:lnTo>
                    <a:pt x="186175" y="47115"/>
                  </a:lnTo>
                  <a:lnTo>
                    <a:pt x="143991" y="69924"/>
                  </a:lnTo>
                  <a:lnTo>
                    <a:pt x="106423" y="96333"/>
                  </a:lnTo>
                  <a:lnTo>
                    <a:pt x="73864" y="125931"/>
                  </a:lnTo>
                  <a:lnTo>
                    <a:pt x="46709" y="158311"/>
                  </a:lnTo>
                  <a:lnTo>
                    <a:pt x="25351" y="193062"/>
                  </a:lnTo>
                  <a:lnTo>
                    <a:pt x="10184" y="229777"/>
                  </a:lnTo>
                  <a:lnTo>
                    <a:pt x="1602" y="268046"/>
                  </a:lnTo>
                  <a:lnTo>
                    <a:pt x="0" y="307460"/>
                  </a:lnTo>
                  <a:lnTo>
                    <a:pt x="5770" y="347611"/>
                  </a:lnTo>
                  <a:lnTo>
                    <a:pt x="18253" y="309823"/>
                  </a:lnTo>
                  <a:lnTo>
                    <a:pt x="36954" y="274232"/>
                  </a:lnTo>
                  <a:lnTo>
                    <a:pt x="61395" y="241135"/>
                  </a:lnTo>
                  <a:lnTo>
                    <a:pt x="91094" y="210827"/>
                  </a:lnTo>
                  <a:lnTo>
                    <a:pt x="125573" y="183602"/>
                  </a:lnTo>
                  <a:lnTo>
                    <a:pt x="164350" y="159756"/>
                  </a:lnTo>
                  <a:lnTo>
                    <a:pt x="206948" y="139584"/>
                  </a:lnTo>
                  <a:lnTo>
                    <a:pt x="252885" y="123381"/>
                  </a:lnTo>
                  <a:lnTo>
                    <a:pt x="301681" y="111441"/>
                  </a:lnTo>
                  <a:lnTo>
                    <a:pt x="352858" y="104062"/>
                  </a:lnTo>
                  <a:lnTo>
                    <a:pt x="405934" y="101536"/>
                  </a:lnTo>
                  <a:lnTo>
                    <a:pt x="405934" y="0"/>
                  </a:lnTo>
                  <a:close/>
                </a:path>
              </a:pathLst>
            </a:custGeom>
            <a:solidFill>
              <a:srgbClr val="AA3A1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1192149" y="5202551"/>
              <a:ext cx="406400" cy="736600"/>
            </a:xfrm>
            <a:custGeom>
              <a:avLst/>
              <a:gdLst/>
              <a:ahLst/>
              <a:cxnLst/>
              <a:rect l="l" t="t" r="r" b="b"/>
              <a:pathLst>
                <a:path w="406400" h="736600">
                  <a:moveTo>
                    <a:pt x="0" y="296849"/>
                  </a:moveTo>
                  <a:lnTo>
                    <a:pt x="3687" y="336875"/>
                  </a:lnTo>
                  <a:lnTo>
                    <a:pt x="14464" y="375469"/>
                  </a:lnTo>
                  <a:lnTo>
                    <a:pt x="31903" y="412229"/>
                  </a:lnTo>
                  <a:lnTo>
                    <a:pt x="55577" y="446750"/>
                  </a:lnTo>
                  <a:lnTo>
                    <a:pt x="85058" y="478629"/>
                  </a:lnTo>
                  <a:lnTo>
                    <a:pt x="119918" y="507463"/>
                  </a:lnTo>
                  <a:lnTo>
                    <a:pt x="159731" y="532848"/>
                  </a:lnTo>
                  <a:lnTo>
                    <a:pt x="204069" y="554381"/>
                  </a:lnTo>
                  <a:lnTo>
                    <a:pt x="252504" y="571658"/>
                  </a:lnTo>
                  <a:lnTo>
                    <a:pt x="304609" y="584276"/>
                  </a:lnTo>
                  <a:lnTo>
                    <a:pt x="304609" y="533501"/>
                  </a:lnTo>
                  <a:lnTo>
                    <a:pt x="406146" y="644461"/>
                  </a:lnTo>
                  <a:lnTo>
                    <a:pt x="304609" y="736574"/>
                  </a:lnTo>
                  <a:lnTo>
                    <a:pt x="304609" y="685812"/>
                  </a:lnTo>
                  <a:lnTo>
                    <a:pt x="252504" y="673194"/>
                  </a:lnTo>
                  <a:lnTo>
                    <a:pt x="204069" y="655917"/>
                  </a:lnTo>
                  <a:lnTo>
                    <a:pt x="159731" y="634385"/>
                  </a:lnTo>
                  <a:lnTo>
                    <a:pt x="119918" y="609000"/>
                  </a:lnTo>
                  <a:lnTo>
                    <a:pt x="85058" y="580166"/>
                  </a:lnTo>
                  <a:lnTo>
                    <a:pt x="55577" y="548286"/>
                  </a:lnTo>
                  <a:lnTo>
                    <a:pt x="31903" y="513765"/>
                  </a:lnTo>
                  <a:lnTo>
                    <a:pt x="14464" y="477006"/>
                  </a:lnTo>
                  <a:lnTo>
                    <a:pt x="3687" y="438412"/>
                  </a:lnTo>
                  <a:lnTo>
                    <a:pt x="0" y="398386"/>
                  </a:lnTo>
                  <a:lnTo>
                    <a:pt x="0" y="296849"/>
                  </a:lnTo>
                  <a:lnTo>
                    <a:pt x="3707" y="256569"/>
                  </a:lnTo>
                  <a:lnTo>
                    <a:pt x="14507" y="217935"/>
                  </a:lnTo>
                  <a:lnTo>
                    <a:pt x="31917" y="181303"/>
                  </a:lnTo>
                  <a:lnTo>
                    <a:pt x="55451" y="147024"/>
                  </a:lnTo>
                  <a:lnTo>
                    <a:pt x="84625" y="115454"/>
                  </a:lnTo>
                  <a:lnTo>
                    <a:pt x="118957" y="86945"/>
                  </a:lnTo>
                  <a:lnTo>
                    <a:pt x="157962" y="61852"/>
                  </a:lnTo>
                  <a:lnTo>
                    <a:pt x="201156" y="40528"/>
                  </a:lnTo>
                  <a:lnTo>
                    <a:pt x="248056" y="23328"/>
                  </a:lnTo>
                  <a:lnTo>
                    <a:pt x="298176" y="10603"/>
                  </a:lnTo>
                  <a:lnTo>
                    <a:pt x="351034" y="2709"/>
                  </a:lnTo>
                  <a:lnTo>
                    <a:pt x="406146" y="0"/>
                  </a:lnTo>
                  <a:lnTo>
                    <a:pt x="406146" y="101536"/>
                  </a:lnTo>
                  <a:lnTo>
                    <a:pt x="353069" y="104062"/>
                  </a:lnTo>
                  <a:lnTo>
                    <a:pt x="301893" y="111441"/>
                  </a:lnTo>
                  <a:lnTo>
                    <a:pt x="253096" y="123381"/>
                  </a:lnTo>
                  <a:lnTo>
                    <a:pt x="207159" y="139584"/>
                  </a:lnTo>
                  <a:lnTo>
                    <a:pt x="164562" y="159756"/>
                  </a:lnTo>
                  <a:lnTo>
                    <a:pt x="125784" y="183602"/>
                  </a:lnTo>
                  <a:lnTo>
                    <a:pt x="91305" y="210827"/>
                  </a:lnTo>
                  <a:lnTo>
                    <a:pt x="61606" y="241135"/>
                  </a:lnTo>
                  <a:lnTo>
                    <a:pt x="37165" y="274232"/>
                  </a:lnTo>
                  <a:lnTo>
                    <a:pt x="18464" y="309823"/>
                  </a:lnTo>
                  <a:lnTo>
                    <a:pt x="5981" y="347611"/>
                  </a:lnTo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7435977" y="4372256"/>
              <a:ext cx="406400" cy="440055"/>
            </a:xfrm>
            <a:custGeom>
              <a:avLst/>
              <a:gdLst/>
              <a:ahLst/>
              <a:cxnLst/>
              <a:rect l="l" t="t" r="r" b="b"/>
              <a:pathLst>
                <a:path w="406400" h="440054">
                  <a:moveTo>
                    <a:pt x="101536" y="0"/>
                  </a:moveTo>
                  <a:lnTo>
                    <a:pt x="0" y="92113"/>
                  </a:lnTo>
                  <a:lnTo>
                    <a:pt x="101536" y="203072"/>
                  </a:lnTo>
                  <a:lnTo>
                    <a:pt x="101536" y="152298"/>
                  </a:lnTo>
                  <a:lnTo>
                    <a:pt x="153641" y="164916"/>
                  </a:lnTo>
                  <a:lnTo>
                    <a:pt x="202076" y="182193"/>
                  </a:lnTo>
                  <a:lnTo>
                    <a:pt x="246414" y="203725"/>
                  </a:lnTo>
                  <a:lnTo>
                    <a:pt x="286227" y="229111"/>
                  </a:lnTo>
                  <a:lnTo>
                    <a:pt x="321087" y="257944"/>
                  </a:lnTo>
                  <a:lnTo>
                    <a:pt x="350568" y="289824"/>
                  </a:lnTo>
                  <a:lnTo>
                    <a:pt x="374242" y="324345"/>
                  </a:lnTo>
                  <a:lnTo>
                    <a:pt x="391681" y="361104"/>
                  </a:lnTo>
                  <a:lnTo>
                    <a:pt x="402458" y="399699"/>
                  </a:lnTo>
                  <a:lnTo>
                    <a:pt x="406146" y="439724"/>
                  </a:lnTo>
                  <a:lnTo>
                    <a:pt x="406146" y="338188"/>
                  </a:lnTo>
                  <a:lnTo>
                    <a:pt x="402458" y="298162"/>
                  </a:lnTo>
                  <a:lnTo>
                    <a:pt x="391681" y="259568"/>
                  </a:lnTo>
                  <a:lnTo>
                    <a:pt x="374242" y="222808"/>
                  </a:lnTo>
                  <a:lnTo>
                    <a:pt x="350568" y="188287"/>
                  </a:lnTo>
                  <a:lnTo>
                    <a:pt x="321087" y="156408"/>
                  </a:lnTo>
                  <a:lnTo>
                    <a:pt x="286227" y="127574"/>
                  </a:lnTo>
                  <a:lnTo>
                    <a:pt x="246414" y="102189"/>
                  </a:lnTo>
                  <a:lnTo>
                    <a:pt x="202076" y="80656"/>
                  </a:lnTo>
                  <a:lnTo>
                    <a:pt x="153641" y="63379"/>
                  </a:lnTo>
                  <a:lnTo>
                    <a:pt x="101536" y="50761"/>
                  </a:lnTo>
                  <a:lnTo>
                    <a:pt x="10153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7435977" y="4761217"/>
              <a:ext cx="406400" cy="347980"/>
            </a:xfrm>
            <a:custGeom>
              <a:avLst/>
              <a:gdLst/>
              <a:ahLst/>
              <a:cxnLst/>
              <a:rect l="l" t="t" r="r" b="b"/>
              <a:pathLst>
                <a:path w="406400" h="347979">
                  <a:moveTo>
                    <a:pt x="400164" y="0"/>
                  </a:moveTo>
                  <a:lnTo>
                    <a:pt x="387681" y="37788"/>
                  </a:lnTo>
                  <a:lnTo>
                    <a:pt x="368980" y="73378"/>
                  </a:lnTo>
                  <a:lnTo>
                    <a:pt x="344539" y="106475"/>
                  </a:lnTo>
                  <a:lnTo>
                    <a:pt x="314840" y="136784"/>
                  </a:lnTo>
                  <a:lnTo>
                    <a:pt x="280361" y="164009"/>
                  </a:lnTo>
                  <a:lnTo>
                    <a:pt x="241583" y="187855"/>
                  </a:lnTo>
                  <a:lnTo>
                    <a:pt x="198986" y="208027"/>
                  </a:lnTo>
                  <a:lnTo>
                    <a:pt x="153049" y="224230"/>
                  </a:lnTo>
                  <a:lnTo>
                    <a:pt x="104252" y="236169"/>
                  </a:lnTo>
                  <a:lnTo>
                    <a:pt x="53076" y="243549"/>
                  </a:lnTo>
                  <a:lnTo>
                    <a:pt x="0" y="246075"/>
                  </a:lnTo>
                  <a:lnTo>
                    <a:pt x="0" y="347611"/>
                  </a:lnTo>
                  <a:lnTo>
                    <a:pt x="52201" y="345152"/>
                  </a:lnTo>
                  <a:lnTo>
                    <a:pt x="123122" y="333683"/>
                  </a:lnTo>
                  <a:lnTo>
                    <a:pt x="173354" y="319298"/>
                  </a:lnTo>
                  <a:lnTo>
                    <a:pt x="219759" y="300496"/>
                  </a:lnTo>
                  <a:lnTo>
                    <a:pt x="261943" y="277686"/>
                  </a:lnTo>
                  <a:lnTo>
                    <a:pt x="299511" y="251278"/>
                  </a:lnTo>
                  <a:lnTo>
                    <a:pt x="332070" y="221680"/>
                  </a:lnTo>
                  <a:lnTo>
                    <a:pt x="359225" y="189300"/>
                  </a:lnTo>
                  <a:lnTo>
                    <a:pt x="380583" y="154549"/>
                  </a:lnTo>
                  <a:lnTo>
                    <a:pt x="395750" y="117834"/>
                  </a:lnTo>
                  <a:lnTo>
                    <a:pt x="404332" y="79565"/>
                  </a:lnTo>
                  <a:lnTo>
                    <a:pt x="405934" y="40150"/>
                  </a:lnTo>
                  <a:lnTo>
                    <a:pt x="400164" y="0"/>
                  </a:lnTo>
                  <a:close/>
                </a:path>
              </a:pathLst>
            </a:custGeom>
            <a:solidFill>
              <a:srgbClr val="AA3A1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7435977" y="4372256"/>
              <a:ext cx="406400" cy="736600"/>
            </a:xfrm>
            <a:custGeom>
              <a:avLst/>
              <a:gdLst/>
              <a:ahLst/>
              <a:cxnLst/>
              <a:rect l="l" t="t" r="r" b="b"/>
              <a:pathLst>
                <a:path w="406400" h="736600">
                  <a:moveTo>
                    <a:pt x="406146" y="439724"/>
                  </a:moveTo>
                  <a:lnTo>
                    <a:pt x="402458" y="399699"/>
                  </a:lnTo>
                  <a:lnTo>
                    <a:pt x="391681" y="361104"/>
                  </a:lnTo>
                  <a:lnTo>
                    <a:pt x="374242" y="324345"/>
                  </a:lnTo>
                  <a:lnTo>
                    <a:pt x="350568" y="289824"/>
                  </a:lnTo>
                  <a:lnTo>
                    <a:pt x="321087" y="257944"/>
                  </a:lnTo>
                  <a:lnTo>
                    <a:pt x="286227" y="229111"/>
                  </a:lnTo>
                  <a:lnTo>
                    <a:pt x="246414" y="203725"/>
                  </a:lnTo>
                  <a:lnTo>
                    <a:pt x="202076" y="182193"/>
                  </a:lnTo>
                  <a:lnTo>
                    <a:pt x="153641" y="164916"/>
                  </a:lnTo>
                  <a:lnTo>
                    <a:pt x="101536" y="152298"/>
                  </a:lnTo>
                  <a:lnTo>
                    <a:pt x="101536" y="203072"/>
                  </a:lnTo>
                  <a:lnTo>
                    <a:pt x="0" y="92113"/>
                  </a:lnTo>
                  <a:lnTo>
                    <a:pt x="101536" y="0"/>
                  </a:lnTo>
                  <a:lnTo>
                    <a:pt x="101536" y="50761"/>
                  </a:lnTo>
                  <a:lnTo>
                    <a:pt x="153641" y="63379"/>
                  </a:lnTo>
                  <a:lnTo>
                    <a:pt x="202076" y="80656"/>
                  </a:lnTo>
                  <a:lnTo>
                    <a:pt x="246414" y="102189"/>
                  </a:lnTo>
                  <a:lnTo>
                    <a:pt x="286227" y="127574"/>
                  </a:lnTo>
                  <a:lnTo>
                    <a:pt x="321087" y="156408"/>
                  </a:lnTo>
                  <a:lnTo>
                    <a:pt x="350568" y="188287"/>
                  </a:lnTo>
                  <a:lnTo>
                    <a:pt x="374242" y="222808"/>
                  </a:lnTo>
                  <a:lnTo>
                    <a:pt x="391681" y="259568"/>
                  </a:lnTo>
                  <a:lnTo>
                    <a:pt x="402458" y="298162"/>
                  </a:lnTo>
                  <a:lnTo>
                    <a:pt x="406146" y="338188"/>
                  </a:lnTo>
                  <a:lnTo>
                    <a:pt x="406146" y="439724"/>
                  </a:lnTo>
                  <a:lnTo>
                    <a:pt x="402438" y="480005"/>
                  </a:lnTo>
                  <a:lnTo>
                    <a:pt x="391638" y="518638"/>
                  </a:lnTo>
                  <a:lnTo>
                    <a:pt x="374228" y="555271"/>
                  </a:lnTo>
                  <a:lnTo>
                    <a:pt x="350694" y="589549"/>
                  </a:lnTo>
                  <a:lnTo>
                    <a:pt x="321520" y="621120"/>
                  </a:lnTo>
                  <a:lnTo>
                    <a:pt x="287188" y="649628"/>
                  </a:lnTo>
                  <a:lnTo>
                    <a:pt x="248183" y="674721"/>
                  </a:lnTo>
                  <a:lnTo>
                    <a:pt x="204989" y="696045"/>
                  </a:lnTo>
                  <a:lnTo>
                    <a:pt x="158089" y="713246"/>
                  </a:lnTo>
                  <a:lnTo>
                    <a:pt x="107969" y="725970"/>
                  </a:lnTo>
                  <a:lnTo>
                    <a:pt x="55111" y="733864"/>
                  </a:lnTo>
                  <a:lnTo>
                    <a:pt x="0" y="736574"/>
                  </a:lnTo>
                  <a:lnTo>
                    <a:pt x="0" y="635038"/>
                  </a:lnTo>
                  <a:lnTo>
                    <a:pt x="53076" y="632512"/>
                  </a:lnTo>
                  <a:lnTo>
                    <a:pt x="104252" y="625132"/>
                  </a:lnTo>
                  <a:lnTo>
                    <a:pt x="153049" y="613193"/>
                  </a:lnTo>
                  <a:lnTo>
                    <a:pt x="198986" y="596990"/>
                  </a:lnTo>
                  <a:lnTo>
                    <a:pt x="241583" y="576817"/>
                  </a:lnTo>
                  <a:lnTo>
                    <a:pt x="280361" y="552971"/>
                  </a:lnTo>
                  <a:lnTo>
                    <a:pt x="314840" y="525747"/>
                  </a:lnTo>
                  <a:lnTo>
                    <a:pt x="344539" y="495438"/>
                  </a:lnTo>
                  <a:lnTo>
                    <a:pt x="368980" y="462341"/>
                  </a:lnTo>
                  <a:lnTo>
                    <a:pt x="387681" y="426751"/>
                  </a:lnTo>
                  <a:lnTo>
                    <a:pt x="400164" y="388962"/>
                  </a:lnTo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7435977" y="5142639"/>
              <a:ext cx="406400" cy="440055"/>
            </a:xfrm>
            <a:custGeom>
              <a:avLst/>
              <a:gdLst/>
              <a:ahLst/>
              <a:cxnLst/>
              <a:rect l="l" t="t" r="r" b="b"/>
              <a:pathLst>
                <a:path w="406400" h="440054">
                  <a:moveTo>
                    <a:pt x="101536" y="0"/>
                  </a:moveTo>
                  <a:lnTo>
                    <a:pt x="0" y="92113"/>
                  </a:lnTo>
                  <a:lnTo>
                    <a:pt x="101536" y="203073"/>
                  </a:lnTo>
                  <a:lnTo>
                    <a:pt x="101536" y="152298"/>
                  </a:lnTo>
                  <a:lnTo>
                    <a:pt x="153641" y="164916"/>
                  </a:lnTo>
                  <a:lnTo>
                    <a:pt x="202076" y="182193"/>
                  </a:lnTo>
                  <a:lnTo>
                    <a:pt x="246414" y="203725"/>
                  </a:lnTo>
                  <a:lnTo>
                    <a:pt x="286227" y="229111"/>
                  </a:lnTo>
                  <a:lnTo>
                    <a:pt x="321087" y="257944"/>
                  </a:lnTo>
                  <a:lnTo>
                    <a:pt x="350568" y="289824"/>
                  </a:lnTo>
                  <a:lnTo>
                    <a:pt x="374242" y="324345"/>
                  </a:lnTo>
                  <a:lnTo>
                    <a:pt x="391681" y="361104"/>
                  </a:lnTo>
                  <a:lnTo>
                    <a:pt x="402458" y="399699"/>
                  </a:lnTo>
                  <a:lnTo>
                    <a:pt x="406146" y="439724"/>
                  </a:lnTo>
                  <a:lnTo>
                    <a:pt x="406146" y="338188"/>
                  </a:lnTo>
                  <a:lnTo>
                    <a:pt x="402458" y="298162"/>
                  </a:lnTo>
                  <a:lnTo>
                    <a:pt x="391681" y="259568"/>
                  </a:lnTo>
                  <a:lnTo>
                    <a:pt x="374242" y="222808"/>
                  </a:lnTo>
                  <a:lnTo>
                    <a:pt x="350568" y="188287"/>
                  </a:lnTo>
                  <a:lnTo>
                    <a:pt x="321087" y="156408"/>
                  </a:lnTo>
                  <a:lnTo>
                    <a:pt x="286227" y="127574"/>
                  </a:lnTo>
                  <a:lnTo>
                    <a:pt x="246414" y="102189"/>
                  </a:lnTo>
                  <a:lnTo>
                    <a:pt x="202076" y="80656"/>
                  </a:lnTo>
                  <a:lnTo>
                    <a:pt x="153641" y="63379"/>
                  </a:lnTo>
                  <a:lnTo>
                    <a:pt x="101536" y="50761"/>
                  </a:lnTo>
                  <a:lnTo>
                    <a:pt x="10153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7435977" y="5531599"/>
              <a:ext cx="406400" cy="347980"/>
            </a:xfrm>
            <a:custGeom>
              <a:avLst/>
              <a:gdLst/>
              <a:ahLst/>
              <a:cxnLst/>
              <a:rect l="l" t="t" r="r" b="b"/>
              <a:pathLst>
                <a:path w="406400" h="347979">
                  <a:moveTo>
                    <a:pt x="400164" y="0"/>
                  </a:moveTo>
                  <a:lnTo>
                    <a:pt x="387681" y="37788"/>
                  </a:lnTo>
                  <a:lnTo>
                    <a:pt x="368980" y="73378"/>
                  </a:lnTo>
                  <a:lnTo>
                    <a:pt x="344539" y="106475"/>
                  </a:lnTo>
                  <a:lnTo>
                    <a:pt x="314840" y="136784"/>
                  </a:lnTo>
                  <a:lnTo>
                    <a:pt x="280361" y="164009"/>
                  </a:lnTo>
                  <a:lnTo>
                    <a:pt x="241583" y="187855"/>
                  </a:lnTo>
                  <a:lnTo>
                    <a:pt x="198986" y="208027"/>
                  </a:lnTo>
                  <a:lnTo>
                    <a:pt x="153049" y="224230"/>
                  </a:lnTo>
                  <a:lnTo>
                    <a:pt x="104252" y="236169"/>
                  </a:lnTo>
                  <a:lnTo>
                    <a:pt x="53076" y="243549"/>
                  </a:lnTo>
                  <a:lnTo>
                    <a:pt x="0" y="246075"/>
                  </a:lnTo>
                  <a:lnTo>
                    <a:pt x="0" y="347611"/>
                  </a:lnTo>
                  <a:lnTo>
                    <a:pt x="52201" y="345152"/>
                  </a:lnTo>
                  <a:lnTo>
                    <a:pt x="123122" y="333683"/>
                  </a:lnTo>
                  <a:lnTo>
                    <a:pt x="173354" y="319298"/>
                  </a:lnTo>
                  <a:lnTo>
                    <a:pt x="219759" y="300496"/>
                  </a:lnTo>
                  <a:lnTo>
                    <a:pt x="261943" y="277686"/>
                  </a:lnTo>
                  <a:lnTo>
                    <a:pt x="299511" y="251278"/>
                  </a:lnTo>
                  <a:lnTo>
                    <a:pt x="332070" y="221680"/>
                  </a:lnTo>
                  <a:lnTo>
                    <a:pt x="359225" y="189300"/>
                  </a:lnTo>
                  <a:lnTo>
                    <a:pt x="380583" y="154549"/>
                  </a:lnTo>
                  <a:lnTo>
                    <a:pt x="395750" y="117834"/>
                  </a:lnTo>
                  <a:lnTo>
                    <a:pt x="404332" y="79565"/>
                  </a:lnTo>
                  <a:lnTo>
                    <a:pt x="405934" y="40150"/>
                  </a:lnTo>
                  <a:lnTo>
                    <a:pt x="400164" y="0"/>
                  </a:lnTo>
                  <a:close/>
                </a:path>
              </a:pathLst>
            </a:custGeom>
            <a:solidFill>
              <a:srgbClr val="AA3A1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7435977" y="5142639"/>
              <a:ext cx="406400" cy="736600"/>
            </a:xfrm>
            <a:custGeom>
              <a:avLst/>
              <a:gdLst/>
              <a:ahLst/>
              <a:cxnLst/>
              <a:rect l="l" t="t" r="r" b="b"/>
              <a:pathLst>
                <a:path w="406400" h="736600">
                  <a:moveTo>
                    <a:pt x="406146" y="439724"/>
                  </a:moveTo>
                  <a:lnTo>
                    <a:pt x="402458" y="399699"/>
                  </a:lnTo>
                  <a:lnTo>
                    <a:pt x="391681" y="361104"/>
                  </a:lnTo>
                  <a:lnTo>
                    <a:pt x="374242" y="324345"/>
                  </a:lnTo>
                  <a:lnTo>
                    <a:pt x="350568" y="289824"/>
                  </a:lnTo>
                  <a:lnTo>
                    <a:pt x="321087" y="257944"/>
                  </a:lnTo>
                  <a:lnTo>
                    <a:pt x="286227" y="229111"/>
                  </a:lnTo>
                  <a:lnTo>
                    <a:pt x="246414" y="203725"/>
                  </a:lnTo>
                  <a:lnTo>
                    <a:pt x="202076" y="182193"/>
                  </a:lnTo>
                  <a:lnTo>
                    <a:pt x="153641" y="164916"/>
                  </a:lnTo>
                  <a:lnTo>
                    <a:pt x="101536" y="152298"/>
                  </a:lnTo>
                  <a:lnTo>
                    <a:pt x="101536" y="203073"/>
                  </a:lnTo>
                  <a:lnTo>
                    <a:pt x="0" y="92113"/>
                  </a:lnTo>
                  <a:lnTo>
                    <a:pt x="101536" y="0"/>
                  </a:lnTo>
                  <a:lnTo>
                    <a:pt x="101536" y="50761"/>
                  </a:lnTo>
                  <a:lnTo>
                    <a:pt x="153641" y="63379"/>
                  </a:lnTo>
                  <a:lnTo>
                    <a:pt x="202076" y="80656"/>
                  </a:lnTo>
                  <a:lnTo>
                    <a:pt x="246414" y="102189"/>
                  </a:lnTo>
                  <a:lnTo>
                    <a:pt x="286227" y="127574"/>
                  </a:lnTo>
                  <a:lnTo>
                    <a:pt x="321087" y="156408"/>
                  </a:lnTo>
                  <a:lnTo>
                    <a:pt x="350568" y="188287"/>
                  </a:lnTo>
                  <a:lnTo>
                    <a:pt x="374242" y="222808"/>
                  </a:lnTo>
                  <a:lnTo>
                    <a:pt x="391681" y="259568"/>
                  </a:lnTo>
                  <a:lnTo>
                    <a:pt x="402458" y="298162"/>
                  </a:lnTo>
                  <a:lnTo>
                    <a:pt x="406146" y="338188"/>
                  </a:lnTo>
                  <a:lnTo>
                    <a:pt x="406146" y="439724"/>
                  </a:lnTo>
                  <a:lnTo>
                    <a:pt x="402438" y="480005"/>
                  </a:lnTo>
                  <a:lnTo>
                    <a:pt x="391638" y="518638"/>
                  </a:lnTo>
                  <a:lnTo>
                    <a:pt x="374228" y="555271"/>
                  </a:lnTo>
                  <a:lnTo>
                    <a:pt x="350694" y="589549"/>
                  </a:lnTo>
                  <a:lnTo>
                    <a:pt x="321520" y="621120"/>
                  </a:lnTo>
                  <a:lnTo>
                    <a:pt x="287188" y="649628"/>
                  </a:lnTo>
                  <a:lnTo>
                    <a:pt x="248183" y="674721"/>
                  </a:lnTo>
                  <a:lnTo>
                    <a:pt x="204989" y="696045"/>
                  </a:lnTo>
                  <a:lnTo>
                    <a:pt x="158089" y="713246"/>
                  </a:lnTo>
                  <a:lnTo>
                    <a:pt x="107969" y="725970"/>
                  </a:lnTo>
                  <a:lnTo>
                    <a:pt x="55111" y="733864"/>
                  </a:lnTo>
                  <a:lnTo>
                    <a:pt x="0" y="736574"/>
                  </a:lnTo>
                  <a:lnTo>
                    <a:pt x="0" y="635038"/>
                  </a:lnTo>
                  <a:lnTo>
                    <a:pt x="53076" y="632512"/>
                  </a:lnTo>
                  <a:lnTo>
                    <a:pt x="104252" y="625132"/>
                  </a:lnTo>
                  <a:lnTo>
                    <a:pt x="153049" y="613193"/>
                  </a:lnTo>
                  <a:lnTo>
                    <a:pt x="198986" y="596990"/>
                  </a:lnTo>
                  <a:lnTo>
                    <a:pt x="241583" y="576817"/>
                  </a:lnTo>
                  <a:lnTo>
                    <a:pt x="280361" y="552971"/>
                  </a:lnTo>
                  <a:lnTo>
                    <a:pt x="314840" y="525747"/>
                  </a:lnTo>
                  <a:lnTo>
                    <a:pt x="344539" y="495438"/>
                  </a:lnTo>
                  <a:lnTo>
                    <a:pt x="368980" y="462341"/>
                  </a:lnTo>
                  <a:lnTo>
                    <a:pt x="387681" y="426751"/>
                  </a:lnTo>
                  <a:lnTo>
                    <a:pt x="400164" y="388962"/>
                  </a:lnTo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50" name="object 5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247900" y="2503170"/>
            <a:ext cx="1027277" cy="612648"/>
          </a:xfrm>
          <a:prstGeom prst="rect">
            <a:avLst/>
          </a:prstGeom>
        </p:spPr>
      </p:pic>
      <p:sp>
        <p:nvSpPr>
          <p:cNvPr id="51" name="object 51"/>
          <p:cNvSpPr txBox="1"/>
          <p:nvPr/>
        </p:nvSpPr>
        <p:spPr>
          <a:xfrm>
            <a:off x="3861815" y="3362705"/>
            <a:ext cx="1466215" cy="515620"/>
          </a:xfrm>
          <a:prstGeom prst="rect">
            <a:avLst/>
          </a:prstGeom>
          <a:solidFill>
            <a:srgbClr val="D34817"/>
          </a:solidFill>
        </p:spPr>
        <p:txBody>
          <a:bodyPr wrap="square" lIns="0" tIns="105410" rIns="0" bIns="0" rtlCol="0" vert="horz">
            <a:spAutoFit/>
          </a:bodyPr>
          <a:lstStyle/>
          <a:p>
            <a:pPr marL="255904">
              <a:lnSpc>
                <a:spcPct val="100000"/>
              </a:lnSpc>
              <a:spcBef>
                <a:spcPts val="830"/>
              </a:spcBef>
            </a:pPr>
            <a:r>
              <a:rPr dirty="0" sz="1800" spc="-5">
                <a:solidFill>
                  <a:srgbClr val="FFFFFF"/>
                </a:solidFill>
                <a:latin typeface="Calibri"/>
                <a:cs typeface="Calibri"/>
              </a:rPr>
              <a:t>Aplicación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4" name="object 6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6</a:t>
            </a:r>
          </a:p>
        </p:txBody>
      </p:sp>
      <p:sp>
        <p:nvSpPr>
          <p:cNvPr id="52" name="object 52"/>
          <p:cNvSpPr txBox="1"/>
          <p:nvPr/>
        </p:nvSpPr>
        <p:spPr>
          <a:xfrm>
            <a:off x="3862196" y="4105275"/>
            <a:ext cx="1466215" cy="514350"/>
          </a:xfrm>
          <a:prstGeom prst="rect">
            <a:avLst/>
          </a:prstGeom>
          <a:solidFill>
            <a:srgbClr val="9E3611"/>
          </a:solidFill>
          <a:ln w="15875">
            <a:solidFill>
              <a:srgbClr val="9B320E"/>
            </a:solidFill>
          </a:ln>
        </p:spPr>
        <p:txBody>
          <a:bodyPr wrap="square" lIns="0" tIns="104775" rIns="0" bIns="0" rtlCol="0" vert="horz">
            <a:spAutoFit/>
          </a:bodyPr>
          <a:lstStyle/>
          <a:p>
            <a:pPr marL="231775">
              <a:lnSpc>
                <a:spcPct val="100000"/>
              </a:lnSpc>
              <a:spcBef>
                <a:spcPts val="825"/>
              </a:spcBef>
            </a:pPr>
            <a:r>
              <a:rPr dirty="0" sz="1800" spc="-20">
                <a:solidFill>
                  <a:srgbClr val="FFFFFF"/>
                </a:solidFill>
                <a:latin typeface="Calibri"/>
                <a:cs typeface="Calibri"/>
              </a:rPr>
              <a:t>Transporte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861815" y="4888229"/>
            <a:ext cx="1466215" cy="51435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122555" rIns="0" bIns="0" rtlCol="0" vert="horz">
            <a:spAutoFit/>
          </a:bodyPr>
          <a:lstStyle/>
          <a:p>
            <a:pPr marL="155575">
              <a:lnSpc>
                <a:spcPct val="100000"/>
              </a:lnSpc>
              <a:spcBef>
                <a:spcPts val="965"/>
              </a:spcBef>
            </a:pPr>
            <a:r>
              <a:rPr dirty="0" sz="1600" spc="-10">
                <a:solidFill>
                  <a:srgbClr val="FFFFFF"/>
                </a:solidFill>
                <a:latin typeface="Calibri"/>
                <a:cs typeface="Calibri"/>
              </a:rPr>
              <a:t>Red</a:t>
            </a:r>
            <a:r>
              <a:rPr dirty="0" sz="16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dirty="0" sz="16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FFFFFF"/>
                </a:solidFill>
                <a:latin typeface="Calibri"/>
                <a:cs typeface="Calibri"/>
              </a:rPr>
              <a:t>Internet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861815" y="5687567"/>
            <a:ext cx="1466215" cy="515620"/>
          </a:xfrm>
          <a:prstGeom prst="rect">
            <a:avLst/>
          </a:prstGeom>
          <a:solidFill>
            <a:srgbClr val="69240C"/>
          </a:solidFill>
        </p:spPr>
        <p:txBody>
          <a:bodyPr wrap="square" lIns="0" tIns="106045" rIns="0" bIns="0" rtlCol="0" vert="horz">
            <a:spAutoFit/>
          </a:bodyPr>
          <a:lstStyle/>
          <a:p>
            <a:pPr marL="480695">
              <a:lnSpc>
                <a:spcPct val="100000"/>
              </a:lnSpc>
              <a:spcBef>
                <a:spcPts val="835"/>
              </a:spcBef>
            </a:pPr>
            <a:r>
              <a:rPr dirty="0" sz="1800" spc="-5">
                <a:solidFill>
                  <a:srgbClr val="FFFFFF"/>
                </a:solidFill>
                <a:latin typeface="Calibri"/>
                <a:cs typeface="Calibri"/>
              </a:rPr>
              <a:t>Física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5861607" y="5927400"/>
            <a:ext cx="833119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Ethernet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59607" y="3619912"/>
            <a:ext cx="511809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H</a:t>
            </a:r>
            <a:r>
              <a:rPr dirty="0" sz="1800" spc="20">
                <a:latin typeface="Calibri"/>
                <a:cs typeface="Calibri"/>
              </a:rPr>
              <a:t>T</a:t>
            </a:r>
            <a:r>
              <a:rPr dirty="0" sz="1800" spc="-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P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5881266" y="3623112"/>
            <a:ext cx="511809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H</a:t>
            </a:r>
            <a:r>
              <a:rPr dirty="0" sz="1800" spc="20">
                <a:latin typeface="Calibri"/>
                <a:cs typeface="Calibri"/>
              </a:rPr>
              <a:t>T</a:t>
            </a:r>
            <a:r>
              <a:rPr dirty="0" sz="1800" spc="-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P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751733" y="4382979"/>
            <a:ext cx="3721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40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CP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993281" y="4382293"/>
            <a:ext cx="3721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40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CP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856889" y="5164791"/>
            <a:ext cx="2019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IP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098437" y="5164105"/>
            <a:ext cx="2019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IP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2657092" y="5938831"/>
            <a:ext cx="5099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Wi-Fi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1333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65"/>
              <a:t>I</a:t>
            </a:r>
            <a:r>
              <a:rPr dirty="0" spc="-140"/>
              <a:t>n</a:t>
            </a:r>
            <a:r>
              <a:rPr dirty="0" spc="-80"/>
              <a:t>t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100"/>
              <a:t>d</a:t>
            </a:r>
            <a:r>
              <a:rPr dirty="0" spc="-95"/>
              <a:t>ucc</a:t>
            </a:r>
            <a:r>
              <a:rPr dirty="0" spc="-75"/>
              <a:t>i</a:t>
            </a:r>
            <a:r>
              <a:rPr dirty="0" spc="-95"/>
              <a:t>ó</a:t>
            </a:r>
            <a:r>
              <a:rPr dirty="0" spc="-100"/>
              <a:t>n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45"/>
              <a:t>r</a:t>
            </a:r>
            <a:r>
              <a:rPr dirty="0" spc="-90"/>
              <a:t>e</a:t>
            </a:r>
            <a:r>
              <a:rPr dirty="0" spc="-95"/>
              <a:t>des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9175" cy="113728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identificar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host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dentro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red,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utiliza:</a:t>
            </a:r>
            <a:endParaRPr sz="2000">
              <a:latin typeface="Calibri"/>
              <a:cs typeface="Calibri"/>
            </a:endParaRPr>
          </a:p>
          <a:p>
            <a:pPr algn="just" lvl="1" marL="560705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MAC: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conocida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también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como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física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única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cada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dispositivo.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Está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compuesta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6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bloques de dos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caracteres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hexadecimales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(8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bits)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corresponde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identificador del equipo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nivel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físico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77186" y="3813471"/>
            <a:ext cx="7003415" cy="1367790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algn="just" marL="194945" marR="5080" indent="-182880">
              <a:lnSpc>
                <a:spcPts val="1730"/>
              </a:lnSpc>
              <a:spcBef>
                <a:spcPts val="3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IP: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etiqueta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numérica,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identifica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dispositivo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(computadora, laptop, teléfono) dentro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un segmento. En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IPv4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está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compuesta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32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bits,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generalmente representado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4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partes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separadas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puntos,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cuales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decimal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8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bits.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engloba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dentro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nivel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red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modelo </a:t>
            </a:r>
            <a:r>
              <a:rPr dirty="0" sz="1600" spc="-50">
                <a:solidFill>
                  <a:srgbClr val="3E3E3E"/>
                </a:solidFill>
                <a:latin typeface="Calibri"/>
                <a:cs typeface="Calibri"/>
              </a:rPr>
              <a:t>TCP/IP.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Además 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máscara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cuál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permite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saber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cuál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identificador del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host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 red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dentro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segmento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067646" y="3107211"/>
            <a:ext cx="3191420" cy="549626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264832" y="5385428"/>
            <a:ext cx="2904884" cy="741647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7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1880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00"/>
              <a:t>D</a:t>
            </a:r>
            <a:r>
              <a:rPr dirty="0" spc="-135"/>
              <a:t>e</a:t>
            </a:r>
            <a:r>
              <a:rPr dirty="0" spc="-75"/>
              <a:t>f</a:t>
            </a:r>
            <a:r>
              <a:rPr dirty="0" spc="-70"/>
              <a:t>i</a:t>
            </a:r>
            <a:r>
              <a:rPr dirty="0" spc="-95"/>
              <a:t>n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0"/>
              <a:t>p</a:t>
            </a:r>
            <a:r>
              <a:rPr dirty="0" spc="-170"/>
              <a:t>r</a:t>
            </a:r>
            <a:r>
              <a:rPr dirty="0" spc="-95"/>
              <a:t>o</a:t>
            </a:r>
            <a:r>
              <a:rPr dirty="0" spc="-90"/>
              <a:t>c</a:t>
            </a:r>
            <a:r>
              <a:rPr dirty="0" spc="-100"/>
              <a:t>e</a:t>
            </a:r>
            <a:r>
              <a:rPr dirty="0" spc="-85"/>
              <a:t>s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69175" cy="3859529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635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Entidad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básica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asignada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procesador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ser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ejecutada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él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Unidad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actividad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caracterizada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sencillo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tratamiento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ejecución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secuencial, 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estado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actual, y asociada a 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conjunto 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recursos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sistema</a:t>
            </a:r>
            <a:endParaRPr sz="20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proceso</a:t>
            </a:r>
            <a:r>
              <a:rPr dirty="0" sz="2000" spc="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programa.</a:t>
            </a:r>
            <a:r>
              <a:rPr dirty="0" sz="2000" spc="2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realidad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más,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contiene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código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/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instrucciones</a:t>
            </a:r>
            <a:r>
              <a:rPr dirty="0" sz="1600" spc="-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ser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ejecutadas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microprocesador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-2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asociados: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variables</a:t>
            </a:r>
            <a:endParaRPr sz="1600">
              <a:latin typeface="Calibri"/>
              <a:cs typeface="Calibri"/>
            </a:endParaRPr>
          </a:p>
          <a:p>
            <a:pPr lvl="1" marL="561340" marR="5080" indent="-18288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Contexto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registros,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contador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programa,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pila,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1600" spc="6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reservado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su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contenido,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otra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información de planificación</a:t>
            </a:r>
            <a:r>
              <a:rPr dirty="0" sz="1600" spc="-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S.O.,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…</a:t>
            </a:r>
            <a:endParaRPr sz="1600">
              <a:latin typeface="Calibri"/>
              <a:cs typeface="Calibri"/>
            </a:endParaRPr>
          </a:p>
          <a:p>
            <a:pPr algn="just" marL="195580" marR="6985" indent="-182880">
              <a:lnSpc>
                <a:spcPts val="2160"/>
              </a:lnSpc>
              <a:spcBef>
                <a:spcPts val="57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Resumen: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proceso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entidad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mas pequeña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individualmente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planificable,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formada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por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código,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datos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y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contexto,</a:t>
            </a:r>
            <a:r>
              <a:rPr dirty="0" sz="2000" spc="40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caracterizada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por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atributos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estado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dinámico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05410">
              <a:lnSpc>
                <a:spcPts val="1095"/>
              </a:lnSpc>
            </a:pPr>
            <a:r>
              <a:rPr dirty="0"/>
              <a:t>7</a:t>
            </a:r>
          </a:p>
        </p:txBody>
      </p:sp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1333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65"/>
              <a:t>I</a:t>
            </a:r>
            <a:r>
              <a:rPr dirty="0" spc="-140"/>
              <a:t>n</a:t>
            </a:r>
            <a:r>
              <a:rPr dirty="0" spc="-80"/>
              <a:t>t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100"/>
              <a:t>d</a:t>
            </a:r>
            <a:r>
              <a:rPr dirty="0" spc="-95"/>
              <a:t>ucc</a:t>
            </a:r>
            <a:r>
              <a:rPr dirty="0" spc="-75"/>
              <a:t>i</a:t>
            </a:r>
            <a:r>
              <a:rPr dirty="0" spc="-95"/>
              <a:t>ó</a:t>
            </a:r>
            <a:r>
              <a:rPr dirty="0" spc="-100"/>
              <a:t>n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45"/>
              <a:t>r</a:t>
            </a:r>
            <a:r>
              <a:rPr dirty="0" spc="-90"/>
              <a:t>e</a:t>
            </a:r>
            <a:r>
              <a:rPr dirty="0" spc="-95"/>
              <a:t>des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8540" cy="2091689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direcciones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IP pueden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públicas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privadas:</a:t>
            </a:r>
            <a:endParaRPr sz="2000">
              <a:latin typeface="Calibri"/>
              <a:cs typeface="Calibri"/>
            </a:endParaRPr>
          </a:p>
          <a:p>
            <a:pPr algn="just" lvl="1" marL="560705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Pública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visible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todo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Internet.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Cuando accedemos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Internet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desde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nuestro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ordenador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obtenemos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IP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pública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suministrada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por</a:t>
            </a:r>
            <a:r>
              <a:rPr dirty="0" sz="1600" spc="3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nuestro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proveedor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conexión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Internet.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Esa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IP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nuestra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dirección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IP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salida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Internet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ese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momento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(puede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fija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variable)</a:t>
            </a:r>
            <a:endParaRPr sz="1600">
              <a:latin typeface="Calibri"/>
              <a:cs typeface="Calibri"/>
            </a:endParaRPr>
          </a:p>
          <a:p>
            <a:pPr algn="just" lvl="1" marL="560705" marR="5080" indent="-182880">
              <a:lnSpc>
                <a:spcPts val="1730"/>
              </a:lnSpc>
              <a:spcBef>
                <a:spcPts val="59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Privada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 dirección fija que se asigna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cada dispositivo conectado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privada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doméstica,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decir,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IP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router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asigna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3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cada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ordenador,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smartphone, TV…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77186" y="5654462"/>
            <a:ext cx="7002780" cy="489584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marL="195580" marR="5080" indent="-183515">
              <a:lnSpc>
                <a:spcPts val="1730"/>
              </a:lnSpc>
              <a:spcBef>
                <a:spcPts val="3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dispositivo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conectado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router</a:t>
            </a:r>
            <a:r>
              <a:rPr dirty="0" sz="1600" spc="7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propia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IP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privada,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mientras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comparten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misma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IP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pública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47416" y="3960876"/>
            <a:ext cx="3249155" cy="1640585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8</a:t>
            </a:r>
          </a:p>
        </p:txBody>
      </p:sp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1333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65"/>
              <a:t>I</a:t>
            </a:r>
            <a:r>
              <a:rPr dirty="0" spc="-140"/>
              <a:t>n</a:t>
            </a:r>
            <a:r>
              <a:rPr dirty="0" spc="-80"/>
              <a:t>t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100"/>
              <a:t>d</a:t>
            </a:r>
            <a:r>
              <a:rPr dirty="0" spc="-95"/>
              <a:t>ucc</a:t>
            </a:r>
            <a:r>
              <a:rPr dirty="0" spc="-75"/>
              <a:t>i</a:t>
            </a:r>
            <a:r>
              <a:rPr dirty="0" spc="-95"/>
              <a:t>ó</a:t>
            </a:r>
            <a:r>
              <a:rPr dirty="0" spc="-100"/>
              <a:t>n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45"/>
              <a:t>r</a:t>
            </a:r>
            <a:r>
              <a:rPr dirty="0" spc="-90"/>
              <a:t>e</a:t>
            </a:r>
            <a:r>
              <a:rPr dirty="0" spc="-95"/>
              <a:t>des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9809" cy="356933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Direcciones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IPv4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especiales:</a:t>
            </a:r>
            <a:endParaRPr sz="2000">
              <a:latin typeface="Calibri"/>
              <a:cs typeface="Calibri"/>
            </a:endParaRPr>
          </a:p>
          <a:p>
            <a:pPr algn="just" lvl="1" marL="560705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Loopback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 Es una dirección especial de 127.x.x.x reservada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interfaz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virtual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interna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(loopback).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Normalmente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127.0.0.1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localhost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) 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hacer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tests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dentro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mismo dispositivo</a:t>
            </a:r>
            <a:endParaRPr sz="1600">
              <a:latin typeface="Calibri"/>
              <a:cs typeface="Calibri"/>
            </a:endParaRPr>
          </a:p>
          <a:p>
            <a:pPr algn="just"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0.0.0.0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significa</a:t>
            </a:r>
            <a:r>
              <a:rPr dirty="0" sz="16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“cualquier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IPv4”:</a:t>
            </a:r>
            <a:endParaRPr sz="1600">
              <a:latin typeface="Calibri"/>
              <a:cs typeface="Calibri"/>
            </a:endParaRPr>
          </a:p>
          <a:p>
            <a:pPr algn="just" lvl="2" marL="1111885" marR="5080" indent="-229235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111188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host,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si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servidor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escucha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0.0.0.0,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esperan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solicitudes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todas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interfaces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</a:t>
            </a:r>
            <a:endParaRPr sz="1600">
              <a:latin typeface="Calibri"/>
              <a:cs typeface="Calibri"/>
            </a:endParaRPr>
          </a:p>
          <a:p>
            <a:pPr algn="just" lvl="2" marL="1111250" marR="8255" indent="-228600">
              <a:lnSpc>
                <a:spcPts val="173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11188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contexto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enrutamiento,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generalmente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ruta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predeterminada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tablas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router</a:t>
            </a:r>
            <a:endParaRPr sz="1600">
              <a:latin typeface="Calibri"/>
              <a:cs typeface="Calibri"/>
            </a:endParaRPr>
          </a:p>
          <a:p>
            <a:pPr algn="just"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Broadcast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Todos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bits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host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1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significa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“todos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hosts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red“:</a:t>
            </a:r>
            <a:endParaRPr sz="1600">
              <a:latin typeface="Calibri"/>
              <a:cs typeface="Calibri"/>
            </a:endParaRPr>
          </a:p>
          <a:p>
            <a:pPr algn="just" lvl="2" marL="1111250" indent="-22923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1111885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enviar un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paquete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IP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todos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hosts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</a:t>
            </a:r>
            <a:endParaRPr sz="1600">
              <a:latin typeface="Calibri"/>
              <a:cs typeface="Calibri"/>
            </a:endParaRPr>
          </a:p>
          <a:p>
            <a:pPr algn="just" lvl="2" marL="1111250" indent="-229235">
              <a:lnSpc>
                <a:spcPts val="1825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1111885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5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5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conoce</a:t>
            </a:r>
            <a:r>
              <a:rPr dirty="0" sz="1600" spc="5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ID</a:t>
            </a:r>
            <a:r>
              <a:rPr dirty="0" sz="1600" spc="5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5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red,</a:t>
            </a:r>
            <a:r>
              <a:rPr dirty="0" sz="1600" spc="5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usa</a:t>
            </a:r>
            <a:r>
              <a:rPr dirty="0" sz="1600" spc="5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5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600" spc="5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transmisión</a:t>
            </a:r>
            <a:endParaRPr sz="1600">
              <a:latin typeface="Calibri"/>
              <a:cs typeface="Calibri"/>
            </a:endParaRPr>
          </a:p>
          <a:p>
            <a:pPr algn="just" marL="1111250">
              <a:lnSpc>
                <a:spcPts val="1825"/>
              </a:lnSpc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255.255.255.255</a:t>
            </a:r>
            <a:r>
              <a:rPr dirty="0" sz="16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dentro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local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9</a:t>
            </a:r>
          </a:p>
        </p:txBody>
      </p: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1333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65"/>
              <a:t>I</a:t>
            </a:r>
            <a:r>
              <a:rPr dirty="0" spc="-140"/>
              <a:t>n</a:t>
            </a:r>
            <a:r>
              <a:rPr dirty="0" spc="-80"/>
              <a:t>t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100"/>
              <a:t>d</a:t>
            </a:r>
            <a:r>
              <a:rPr dirty="0" spc="-95"/>
              <a:t>ucc</a:t>
            </a:r>
            <a:r>
              <a:rPr dirty="0" spc="-75"/>
              <a:t>i</a:t>
            </a:r>
            <a:r>
              <a:rPr dirty="0" spc="-95"/>
              <a:t>ó</a:t>
            </a:r>
            <a:r>
              <a:rPr dirty="0" spc="-100"/>
              <a:t>n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45"/>
              <a:t>r</a:t>
            </a:r>
            <a:r>
              <a:rPr dirty="0" spc="-90"/>
              <a:t>e</a:t>
            </a:r>
            <a:r>
              <a:rPr dirty="0" spc="-95"/>
              <a:t>des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149542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20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aplicaciones</a:t>
            </a:r>
            <a:r>
              <a:rPr dirty="0" sz="20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puedan</a:t>
            </a:r>
            <a:r>
              <a:rPr dirty="0" sz="20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intercambiar</a:t>
            </a:r>
            <a:r>
              <a:rPr dirty="0" sz="20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información</a:t>
            </a:r>
            <a:r>
              <a:rPr dirty="0" sz="20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20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sí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través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conexión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red,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necesita: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protocolo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comunicación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común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nivel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nivel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transporte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 dirección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protocolo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identifique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cada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ordenadores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identifique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aplicación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dentro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ordenador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030224" y="3427488"/>
            <a:ext cx="1653539" cy="1653527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970782" y="3903726"/>
            <a:ext cx="1259585" cy="853439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505956" y="3427488"/>
            <a:ext cx="1653539" cy="1653527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787395" y="4148328"/>
            <a:ext cx="1079741" cy="364998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328665" y="4148328"/>
            <a:ext cx="1079752" cy="364998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1124952" y="5276912"/>
            <a:ext cx="1410970" cy="848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17272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191.168.0.10</a:t>
            </a:r>
            <a:endParaRPr sz="1800">
              <a:latin typeface="Calibri"/>
              <a:cs typeface="Calibri"/>
            </a:endParaRPr>
          </a:p>
          <a:p>
            <a:pPr algn="r" marR="19939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:80</a:t>
            </a:r>
            <a:r>
              <a:rPr dirty="0" sz="1800" spc="-7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http</a:t>
            </a:r>
            <a:endParaRPr sz="1800">
              <a:latin typeface="Calibri"/>
              <a:cs typeface="Calibri"/>
            </a:endParaRPr>
          </a:p>
          <a:p>
            <a:pPr marL="4699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:8701</a:t>
            </a:r>
            <a:r>
              <a:rPr dirty="0" sz="1800" spc="-5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app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10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798575" y="5279883"/>
            <a:ext cx="12426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191.168.0.20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282832" y="5135637"/>
            <a:ext cx="6242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40">
                <a:latin typeface="Calibri"/>
                <a:cs typeface="Calibri"/>
              </a:rPr>
              <a:t>T</a:t>
            </a:r>
            <a:r>
              <a:rPr dirty="0" sz="1800" spc="-5">
                <a:latin typeface="Calibri"/>
                <a:cs typeface="Calibri"/>
              </a:rPr>
              <a:t>C</a:t>
            </a:r>
            <a:r>
              <a:rPr dirty="0" sz="1800" spc="-100">
                <a:latin typeface="Calibri"/>
                <a:cs typeface="Calibri"/>
              </a:rPr>
              <a:t>P</a:t>
            </a:r>
            <a:r>
              <a:rPr dirty="0" sz="1800">
                <a:latin typeface="Calibri"/>
                <a:cs typeface="Calibri"/>
              </a:rPr>
              <a:t>/IP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905746" y="4531676"/>
            <a:ext cx="833119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Ethernet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452350" y="4531676"/>
            <a:ext cx="833119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Ethernet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1333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65"/>
              <a:t>I</a:t>
            </a:r>
            <a:r>
              <a:rPr dirty="0" spc="-140"/>
              <a:t>n</a:t>
            </a:r>
            <a:r>
              <a:rPr dirty="0" spc="-80"/>
              <a:t>t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100"/>
              <a:t>d</a:t>
            </a:r>
            <a:r>
              <a:rPr dirty="0" spc="-95"/>
              <a:t>ucc</a:t>
            </a:r>
            <a:r>
              <a:rPr dirty="0" spc="-75"/>
              <a:t>i</a:t>
            </a:r>
            <a:r>
              <a:rPr dirty="0" spc="-95"/>
              <a:t>ó</a:t>
            </a:r>
            <a:r>
              <a:rPr dirty="0" spc="-100"/>
              <a:t>n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45"/>
              <a:t>r</a:t>
            </a:r>
            <a:r>
              <a:rPr dirty="0" spc="-90"/>
              <a:t>e</a:t>
            </a:r>
            <a:r>
              <a:rPr dirty="0" spc="-95"/>
              <a:t>des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118350" cy="128968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saber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cuál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nuestra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máquina: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Saber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cuál adaptador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usamos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(Ethernet,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Wi-Fi,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Loopback,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etc.)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Ejecutar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comando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ifconfig</a:t>
            </a:r>
            <a:r>
              <a:rPr dirty="0" sz="1600" spc="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todas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interfaces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opción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-a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fuerza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ifconfig</a:t>
            </a:r>
            <a:r>
              <a:rPr dirty="0" sz="16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incluir 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información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interfaces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inactivas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572000" y="3230879"/>
            <a:ext cx="4449317" cy="2843783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377186" y="3123808"/>
            <a:ext cx="225298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5580" indent="-183515">
              <a:lnSpc>
                <a:spcPct val="100000"/>
              </a:lnSpc>
              <a:spcBef>
                <a:spcPts val="100"/>
              </a:spcBef>
              <a:buClr>
                <a:srgbClr val="D34817"/>
              </a:buClr>
              <a:buFont typeface="Arial"/>
              <a:buChar char="•"/>
              <a:tabLst>
                <a:tab pos="196215" algn="l"/>
                <a:tab pos="681355" algn="l"/>
                <a:tab pos="1531620" algn="l"/>
                <a:tab pos="214757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mp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11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560091" y="3367546"/>
            <a:ext cx="198501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019810" algn="l"/>
                <a:tab pos="173799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600" spc="-40">
                <a:solidFill>
                  <a:srgbClr val="3E3E3E"/>
                </a:solidFill>
                <a:latin typeface="Calibri"/>
                <a:cs typeface="Calibri"/>
              </a:rPr>
              <a:t>f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rm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ob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os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60091" y="3611284"/>
            <a:ext cx="201485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78205" algn="l"/>
                <a:tab pos="1270635" algn="l"/>
                <a:tab pos="1598295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ac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MT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732573" y="3123808"/>
            <a:ext cx="656590" cy="7575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84455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tric 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valores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377390" y="3855225"/>
            <a:ext cx="3012440" cy="2296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95580" marR="6350" indent="-635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máxima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transferencia)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la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métrica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interfaz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dada</a:t>
            </a:r>
            <a:endParaRPr sz="1600">
              <a:latin typeface="Calibri"/>
              <a:cs typeface="Calibri"/>
            </a:endParaRPr>
          </a:p>
          <a:p>
            <a:pPr algn="just" marL="194945" marR="5080" indent="-182880">
              <a:lnSpc>
                <a:spcPct val="10000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621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 líneas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RX y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TX dan idea de los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paquetes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recibidos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transmitidos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errores,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del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errores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ocurridos,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cuántos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paquetes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han sido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descartados,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cuántos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han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sido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perdidos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por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desbordamiento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56260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65"/>
              <a:t>I</a:t>
            </a:r>
            <a:r>
              <a:rPr dirty="0" spc="-140"/>
              <a:t>n</a:t>
            </a:r>
            <a:r>
              <a:rPr dirty="0" spc="-80"/>
              <a:t>t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100"/>
              <a:t>d</a:t>
            </a:r>
            <a:r>
              <a:rPr dirty="0" spc="-95"/>
              <a:t>ucc</a:t>
            </a:r>
            <a:r>
              <a:rPr dirty="0" spc="-75"/>
              <a:t>i</a:t>
            </a:r>
            <a:r>
              <a:rPr dirty="0" spc="-95"/>
              <a:t>ó</a:t>
            </a:r>
            <a:r>
              <a:rPr dirty="0" spc="-100"/>
              <a:t>n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75"/>
              <a:t>s</a:t>
            </a:r>
            <a:r>
              <a:rPr dirty="0" spc="-95"/>
              <a:t>o</a:t>
            </a:r>
            <a:r>
              <a:rPr dirty="0" spc="-85"/>
              <a:t>c</a:t>
            </a:r>
            <a:r>
              <a:rPr dirty="0" spc="-254"/>
              <a:t>k</a:t>
            </a:r>
            <a:r>
              <a:rPr dirty="0" spc="-125"/>
              <a:t>e</a:t>
            </a:r>
            <a:r>
              <a:rPr dirty="0" spc="-80"/>
              <a:t>t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26630" cy="217678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Socket:</a:t>
            </a:r>
            <a:endParaRPr sz="2000">
              <a:latin typeface="Calibri"/>
              <a:cs typeface="Calibri"/>
            </a:endParaRPr>
          </a:p>
          <a:p>
            <a:pPr lvl="1" marL="378460" indent="-182880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37846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Concepto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abstracto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permite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intercambiar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información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ordenadores</a:t>
            </a:r>
            <a:endParaRPr sz="1600">
              <a:latin typeface="Calibri"/>
              <a:cs typeface="Calibri"/>
            </a:endParaRPr>
          </a:p>
          <a:p>
            <a:pPr lvl="1" marL="37846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37846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define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mediante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los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parámetros:</a:t>
            </a:r>
            <a:endParaRPr sz="1600">
              <a:latin typeface="Calibri"/>
              <a:cs typeface="Calibri"/>
            </a:endParaRPr>
          </a:p>
          <a:p>
            <a:pPr lvl="2" marL="74422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Protocolo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red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transporte</a:t>
            </a:r>
            <a:endParaRPr sz="1600">
              <a:latin typeface="Calibri"/>
              <a:cs typeface="Calibri"/>
            </a:endParaRPr>
          </a:p>
          <a:p>
            <a:pPr lvl="2" marL="74422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</a:t>
            </a:r>
            <a:endParaRPr sz="1600">
              <a:latin typeface="Calibri"/>
              <a:cs typeface="Calibri"/>
            </a:endParaRPr>
          </a:p>
          <a:p>
            <a:pPr lvl="2" marL="74422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endParaRPr sz="1600">
              <a:latin typeface="Calibri"/>
              <a:cs typeface="Calibri"/>
            </a:endParaRPr>
          </a:p>
          <a:p>
            <a:pPr lvl="1" marL="37846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37846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Básicamente,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conector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recibe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peticiones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conexión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solicita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 mismas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12</a:t>
            </a:r>
          </a:p>
        </p:txBody>
      </p:sp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56260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65"/>
              <a:t>I</a:t>
            </a:r>
            <a:r>
              <a:rPr dirty="0" spc="-140"/>
              <a:t>n</a:t>
            </a:r>
            <a:r>
              <a:rPr dirty="0" spc="-80"/>
              <a:t>t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100"/>
              <a:t>d</a:t>
            </a:r>
            <a:r>
              <a:rPr dirty="0" spc="-95"/>
              <a:t>ucc</a:t>
            </a:r>
            <a:r>
              <a:rPr dirty="0" spc="-75"/>
              <a:t>i</a:t>
            </a:r>
            <a:r>
              <a:rPr dirty="0" spc="-95"/>
              <a:t>ó</a:t>
            </a:r>
            <a:r>
              <a:rPr dirty="0" spc="-100"/>
              <a:t>n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75"/>
              <a:t>s</a:t>
            </a:r>
            <a:r>
              <a:rPr dirty="0" spc="-95"/>
              <a:t>o</a:t>
            </a:r>
            <a:r>
              <a:rPr dirty="0" spc="-85"/>
              <a:t>c</a:t>
            </a:r>
            <a:r>
              <a:rPr dirty="0" spc="-254"/>
              <a:t>k</a:t>
            </a:r>
            <a:r>
              <a:rPr dirty="0" spc="-125"/>
              <a:t>e</a:t>
            </a:r>
            <a:r>
              <a:rPr dirty="0" spc="-80"/>
              <a:t>t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9175" cy="328295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Socket:</a:t>
            </a:r>
            <a:endParaRPr sz="2000">
              <a:latin typeface="Calibri"/>
              <a:cs typeface="Calibri"/>
            </a:endParaRPr>
          </a:p>
          <a:p>
            <a:pPr lvl="1" marL="378460" indent="-182880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37846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Implementan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arquitectura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cliente/servidor:</a:t>
            </a:r>
            <a:endParaRPr sz="1600">
              <a:latin typeface="Calibri"/>
              <a:cs typeface="Calibri"/>
            </a:endParaRPr>
          </a:p>
          <a:p>
            <a:pPr lvl="1" marL="378460" marR="5080" indent="-183515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37846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2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aplicación,</a:t>
            </a:r>
            <a:r>
              <a:rPr dirty="0" sz="1600" spc="3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2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aplicación</a:t>
            </a:r>
            <a:r>
              <a:rPr dirty="0" sz="1600" spc="2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servidor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600" spc="2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permanece</a:t>
            </a:r>
            <a:r>
              <a:rPr dirty="0" sz="16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2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2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espera</a:t>
            </a:r>
            <a:r>
              <a:rPr dirty="0" sz="16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2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2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otras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aplicaciones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deseen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servicios:</a:t>
            </a:r>
            <a:endParaRPr sz="1600">
              <a:latin typeface="Calibri"/>
              <a:cs typeface="Calibri"/>
            </a:endParaRPr>
          </a:p>
          <a:p>
            <a:pPr lvl="2" marL="744220" indent="-18288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Utilizando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determinado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protocolo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transporte</a:t>
            </a:r>
            <a:endParaRPr sz="1600">
              <a:latin typeface="Calibri"/>
              <a:cs typeface="Calibri"/>
            </a:endParaRPr>
          </a:p>
          <a:p>
            <a:pPr lvl="2" marL="74422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determinada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</a:t>
            </a:r>
            <a:endParaRPr sz="1600">
              <a:latin typeface="Calibri"/>
              <a:cs typeface="Calibri"/>
            </a:endParaRPr>
          </a:p>
          <a:p>
            <a:pPr lvl="2" marL="74422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determinado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puerto</a:t>
            </a:r>
            <a:endParaRPr sz="1600">
              <a:latin typeface="Calibri"/>
              <a:cs typeface="Calibri"/>
            </a:endParaRPr>
          </a:p>
          <a:p>
            <a:pPr lvl="1" marL="37846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37846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Otra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aplicación,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aplicación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cliente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solicita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servicios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aplicación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servidor:</a:t>
            </a:r>
            <a:endParaRPr sz="1600">
              <a:latin typeface="Calibri"/>
              <a:cs typeface="Calibri"/>
            </a:endParaRPr>
          </a:p>
          <a:p>
            <a:pPr lvl="2" marL="74422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Utilizando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mismo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protocolo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transporte</a:t>
            </a:r>
            <a:endParaRPr sz="1600">
              <a:latin typeface="Calibri"/>
              <a:cs typeface="Calibri"/>
            </a:endParaRPr>
          </a:p>
          <a:p>
            <a:pPr lvl="2" marL="74422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</a:t>
            </a:r>
            <a:endParaRPr sz="1600">
              <a:latin typeface="Calibri"/>
              <a:cs typeface="Calibri"/>
            </a:endParaRPr>
          </a:p>
          <a:p>
            <a:pPr lvl="2" marL="74422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13</a:t>
            </a:r>
          </a:p>
        </p:txBody>
      </p:sp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56260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65"/>
              <a:t>I</a:t>
            </a:r>
            <a:r>
              <a:rPr dirty="0" spc="-140"/>
              <a:t>n</a:t>
            </a:r>
            <a:r>
              <a:rPr dirty="0" spc="-80"/>
              <a:t>t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 spc="-100"/>
              <a:t>d</a:t>
            </a:r>
            <a:r>
              <a:rPr dirty="0" spc="-95"/>
              <a:t>ucc</a:t>
            </a:r>
            <a:r>
              <a:rPr dirty="0" spc="-75"/>
              <a:t>i</a:t>
            </a:r>
            <a:r>
              <a:rPr dirty="0" spc="-95"/>
              <a:t>ó</a:t>
            </a:r>
            <a:r>
              <a:rPr dirty="0" spc="-100"/>
              <a:t>n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75"/>
              <a:t>s</a:t>
            </a:r>
            <a:r>
              <a:rPr dirty="0" spc="-95"/>
              <a:t>o</a:t>
            </a:r>
            <a:r>
              <a:rPr dirty="0" spc="-85"/>
              <a:t>c</a:t>
            </a:r>
            <a:r>
              <a:rPr dirty="0" spc="-254"/>
              <a:t>k</a:t>
            </a:r>
            <a:r>
              <a:rPr dirty="0" spc="-125"/>
              <a:t>e</a:t>
            </a:r>
            <a:r>
              <a:rPr dirty="0" spc="-80"/>
              <a:t>t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67887" y="1908271"/>
            <a:ext cx="3383399" cy="4316792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14</a:t>
            </a:r>
          </a:p>
        </p:txBody>
      </p:sp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7703"/>
            <a:ext cx="6887209" cy="409321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Introducción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Creación</a:t>
            </a:r>
            <a:r>
              <a:rPr dirty="0" sz="31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31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31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 spc="-20">
                <a:solidFill>
                  <a:srgbClr val="3E3E3E"/>
                </a:solidFill>
                <a:latin typeface="Calibri"/>
                <a:cs typeface="Calibri"/>
              </a:rPr>
              <a:t>socket:</a:t>
            </a: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 spc="-15">
                <a:solidFill>
                  <a:srgbClr val="3E3E3E"/>
                </a:solidFill>
                <a:latin typeface="Calibri"/>
                <a:cs typeface="Calibri"/>
              </a:rPr>
              <a:t>apertura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31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cierre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Asociar</a:t>
            </a:r>
            <a:r>
              <a:rPr dirty="0" sz="31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socket</a:t>
            </a: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a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un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puerto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Diferencias</a:t>
            </a:r>
            <a:r>
              <a:rPr dirty="0" sz="31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entre</a:t>
            </a:r>
            <a:r>
              <a:rPr dirty="0" sz="31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TCP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UDP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TCP:</a:t>
            </a:r>
            <a:r>
              <a:rPr dirty="0" sz="31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Cliente</a:t>
            </a:r>
            <a:r>
              <a:rPr dirty="0" sz="31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Servidor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UDP: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Envío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recepción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9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Comprobar</a:t>
            </a:r>
            <a:r>
              <a:rPr dirty="0" sz="3100" spc="-4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estado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un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 socket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1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15</a:t>
            </a:r>
          </a:p>
        </p:txBody>
      </p:sp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5811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C</a:t>
            </a:r>
            <a:r>
              <a:rPr dirty="0" spc="-145"/>
              <a:t>r</a:t>
            </a:r>
            <a:r>
              <a:rPr dirty="0" spc="-95"/>
              <a:t>e</a:t>
            </a:r>
            <a:r>
              <a:rPr dirty="0" spc="-100"/>
              <a:t>a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ó</a:t>
            </a:r>
            <a:r>
              <a:rPr dirty="0"/>
              <a:t>n</a:t>
            </a:r>
            <a:r>
              <a:rPr dirty="0" spc="-190"/>
              <a:t> </a:t>
            </a:r>
            <a:r>
              <a:rPr dirty="0" spc="-75"/>
              <a:t>s</a:t>
            </a:r>
            <a:r>
              <a:rPr dirty="0" spc="-95"/>
              <a:t>o</a:t>
            </a:r>
            <a:r>
              <a:rPr dirty="0" spc="-90"/>
              <a:t>c</a:t>
            </a:r>
            <a:r>
              <a:rPr dirty="0" spc="-254"/>
              <a:t>k</a:t>
            </a:r>
            <a:r>
              <a:rPr dirty="0" spc="-125"/>
              <a:t>e</a:t>
            </a:r>
            <a:r>
              <a:rPr dirty="0" spc="-80"/>
              <a:t>t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85"/>
              <a:t>a</a:t>
            </a:r>
            <a:r>
              <a:rPr dirty="0" spc="-95"/>
              <a:t>pe</a:t>
            </a:r>
            <a:r>
              <a:rPr dirty="0" spc="-85"/>
              <a:t>r</a:t>
            </a:r>
            <a:r>
              <a:rPr dirty="0" spc="-80"/>
              <a:t>t</a:t>
            </a:r>
            <a:r>
              <a:rPr dirty="0" spc="-95"/>
              <a:t>u</a:t>
            </a:r>
            <a:r>
              <a:rPr dirty="0" spc="-180"/>
              <a:t>r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270" cy="313817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primer</a:t>
            </a:r>
            <a:r>
              <a:rPr dirty="0" sz="20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paso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cualquier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aplicación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cliente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servidor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pueda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comunicarse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realiza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socket()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6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Dominio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Protocolo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devuelto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entero: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&gt;=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0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si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creado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correctamente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&lt; 0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 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produce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error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creación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346960" y="5154929"/>
            <a:ext cx="4450080" cy="92329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0"/>
              </a:spcBef>
            </a:pPr>
            <a:r>
              <a:rPr dirty="0" sz="1800" spc="-5">
                <a:latin typeface="Calibri"/>
                <a:cs typeface="Calibri"/>
              </a:rPr>
              <a:t>#include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&lt;sys/socket.h&gt;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socket(int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domain,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type,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protocol);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16</a:t>
            </a:r>
          </a:p>
        </p:txBody>
      </p:sp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5811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C</a:t>
            </a:r>
            <a:r>
              <a:rPr dirty="0" spc="-145"/>
              <a:t>r</a:t>
            </a:r>
            <a:r>
              <a:rPr dirty="0" spc="-95"/>
              <a:t>e</a:t>
            </a:r>
            <a:r>
              <a:rPr dirty="0" spc="-100"/>
              <a:t>a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ó</a:t>
            </a:r>
            <a:r>
              <a:rPr dirty="0"/>
              <a:t>n</a:t>
            </a:r>
            <a:r>
              <a:rPr dirty="0" spc="-190"/>
              <a:t> </a:t>
            </a:r>
            <a:r>
              <a:rPr dirty="0" spc="-75"/>
              <a:t>s</a:t>
            </a:r>
            <a:r>
              <a:rPr dirty="0" spc="-95"/>
              <a:t>o</a:t>
            </a:r>
            <a:r>
              <a:rPr dirty="0" spc="-90"/>
              <a:t>c</a:t>
            </a:r>
            <a:r>
              <a:rPr dirty="0" spc="-254"/>
              <a:t>k</a:t>
            </a:r>
            <a:r>
              <a:rPr dirty="0" spc="-125"/>
              <a:t>e</a:t>
            </a:r>
            <a:r>
              <a:rPr dirty="0" spc="-80"/>
              <a:t>t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85"/>
              <a:t>a</a:t>
            </a:r>
            <a:r>
              <a:rPr dirty="0" spc="-95"/>
              <a:t>pe</a:t>
            </a:r>
            <a:r>
              <a:rPr dirty="0" spc="-85"/>
              <a:t>r</a:t>
            </a:r>
            <a:r>
              <a:rPr dirty="0" spc="-80"/>
              <a:t>t</a:t>
            </a:r>
            <a:r>
              <a:rPr dirty="0" spc="-95"/>
              <a:t>u</a:t>
            </a:r>
            <a:r>
              <a:rPr dirty="0" spc="-180"/>
              <a:t>r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409815" cy="452310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Dominio: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Indica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dominio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comunicación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desea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utilizar: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AF_INET: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Protocolos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Internet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versión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4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AF_INET6: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Protocolos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Internet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versión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6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AF_IPX: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Protocolos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IPX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(Novell)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AF_APPLETALK: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Protocolos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Appletalk</a:t>
            </a:r>
            <a:endParaRPr sz="1600">
              <a:latin typeface="Calibri"/>
              <a:cs typeface="Calibri"/>
            </a:endParaRPr>
          </a:p>
          <a:p>
            <a:pPr lvl="1" marL="560705" marR="5080" indent="-182880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  <a:tab pos="1436370" algn="l"/>
                <a:tab pos="1690370" algn="l"/>
                <a:tab pos="2731135" algn="l"/>
                <a:tab pos="4041140" algn="l"/>
                <a:tab pos="4618355" algn="l"/>
                <a:tab pos="5847715" algn="l"/>
                <a:tab pos="6201410" algn="l"/>
                <a:tab pos="702881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F_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UNI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X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F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_</a:t>
            </a:r>
            <a:r>
              <a:rPr dirty="0" sz="1600" spc="-4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mu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.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timi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z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F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_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pa</a:t>
            </a:r>
            <a:r>
              <a:rPr dirty="0" sz="1600" spc="-4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aplicaciones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uso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local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(conexión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aplicaciones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propio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ordenador)</a:t>
            </a:r>
            <a:endParaRPr sz="16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15"/>
              </a:spcBef>
              <a:buClr>
                <a:srgbClr val="D34817"/>
              </a:buClr>
              <a:buFont typeface="Arial"/>
              <a:buChar char="•"/>
            </a:pPr>
            <a:endParaRPr sz="135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Tipo: Tipo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comunicación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deseada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SOCK_STREAM: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Conexión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bidireccional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confiable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flujo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ordenados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SOCK_DGRAM: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Mensajes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confiables,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sin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conexión,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longitud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máxima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fija</a:t>
            </a:r>
            <a:endParaRPr sz="1600">
              <a:latin typeface="Calibri"/>
              <a:cs typeface="Calibri"/>
            </a:endParaRPr>
          </a:p>
          <a:p>
            <a:pPr lvl="1" marL="561340" marR="5080" indent="-182880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  <a:tab pos="2248535" algn="l"/>
                <a:tab pos="3173095" algn="l"/>
                <a:tab pos="4380230" algn="l"/>
                <a:tab pos="5292090" algn="l"/>
                <a:tab pos="5746115" algn="l"/>
                <a:tab pos="6050280" algn="l"/>
                <a:tab pos="6577965" algn="l"/>
                <a:tab pos="694182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K_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Q</a:t>
            </a:r>
            <a:r>
              <a:rPr dirty="0" sz="1600" spc="-120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K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 spc="-11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x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bi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ecc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fi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ab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flu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jo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os 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ordenados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datagramas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longitud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máxima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fija</a:t>
            </a:r>
            <a:endParaRPr sz="16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40"/>
              </a:spcBef>
              <a:buClr>
                <a:srgbClr val="D34817"/>
              </a:buClr>
              <a:buFont typeface="Arial"/>
              <a:buChar char="•"/>
            </a:pPr>
            <a:endParaRPr sz="1550">
              <a:latin typeface="Calibri"/>
              <a:cs typeface="Calibri"/>
            </a:endParaRPr>
          </a:p>
          <a:p>
            <a:pPr marL="194945" marR="5080" indent="-182880">
              <a:lnSpc>
                <a:spcPts val="2160"/>
              </a:lnSpc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todos</a:t>
            </a:r>
            <a:r>
              <a:rPr dirty="0" sz="20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tipos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comunicación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deben</a:t>
            </a:r>
            <a:r>
              <a:rPr dirty="0" sz="20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estar</a:t>
            </a:r>
            <a:r>
              <a:rPr dirty="0" sz="20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implementados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todos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dominios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17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1880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00"/>
              <a:t>D</a:t>
            </a:r>
            <a:r>
              <a:rPr dirty="0" spc="-135"/>
              <a:t>e</a:t>
            </a:r>
            <a:r>
              <a:rPr dirty="0" spc="-75"/>
              <a:t>f</a:t>
            </a:r>
            <a:r>
              <a:rPr dirty="0" spc="-70"/>
              <a:t>i</a:t>
            </a:r>
            <a:r>
              <a:rPr dirty="0" spc="-95"/>
              <a:t>n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0"/>
              <a:t>p</a:t>
            </a:r>
            <a:r>
              <a:rPr dirty="0" spc="-170"/>
              <a:t>r</a:t>
            </a:r>
            <a:r>
              <a:rPr dirty="0" spc="-95"/>
              <a:t>o</a:t>
            </a:r>
            <a:r>
              <a:rPr dirty="0" spc="-90"/>
              <a:t>c</a:t>
            </a:r>
            <a:r>
              <a:rPr dirty="0" spc="-100"/>
              <a:t>e</a:t>
            </a:r>
            <a:r>
              <a:rPr dirty="0" spc="-85"/>
              <a:t>s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86247"/>
            <a:ext cx="7368540" cy="100076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252729" indent="-240029">
              <a:lnSpc>
                <a:spcPct val="100000"/>
              </a:lnSpc>
              <a:spcBef>
                <a:spcPts val="459"/>
              </a:spcBef>
              <a:buClr>
                <a:srgbClr val="D34817"/>
              </a:buClr>
              <a:buFont typeface="Arial"/>
              <a:buChar char="•"/>
              <a:tabLst>
                <a:tab pos="252095" algn="l"/>
                <a:tab pos="252729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Varios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procesos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preparados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ejecución</a:t>
            </a:r>
            <a:endParaRPr sz="2000">
              <a:latin typeface="Calibri"/>
              <a:cs typeface="Calibri"/>
            </a:endParaRPr>
          </a:p>
          <a:p>
            <a:pPr marL="195580" marR="5080" indent="-183515">
              <a:lnSpc>
                <a:spcPts val="2160"/>
              </a:lnSpc>
              <a:spcBef>
                <a:spcPts val="630"/>
              </a:spcBef>
              <a:buClr>
                <a:srgbClr val="D34817"/>
              </a:buClr>
              <a:buFont typeface="Arial"/>
              <a:buChar char="•"/>
              <a:tabLst>
                <a:tab pos="252095" algn="l"/>
                <a:tab pos="252729" algn="l"/>
              </a:tabLst>
            </a:pPr>
            <a:r>
              <a:rPr dirty="0"/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20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contexto</a:t>
            </a:r>
            <a:r>
              <a:rPr dirty="0" sz="20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proceso</a:t>
            </a:r>
            <a:r>
              <a:rPr dirty="0" sz="20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cargan</a:t>
            </a:r>
            <a:r>
              <a:rPr dirty="0" sz="20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2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registros</a:t>
            </a:r>
            <a:r>
              <a:rPr dirty="0" sz="20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procesador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proceso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entra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ejecución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36142" y="2982467"/>
            <a:ext cx="6321551" cy="3140201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236365" y="6574594"/>
            <a:ext cx="9334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095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9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5811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C</a:t>
            </a:r>
            <a:r>
              <a:rPr dirty="0" spc="-145"/>
              <a:t>r</a:t>
            </a:r>
            <a:r>
              <a:rPr dirty="0" spc="-95"/>
              <a:t>e</a:t>
            </a:r>
            <a:r>
              <a:rPr dirty="0" spc="-100"/>
              <a:t>a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ó</a:t>
            </a:r>
            <a:r>
              <a:rPr dirty="0"/>
              <a:t>n</a:t>
            </a:r>
            <a:r>
              <a:rPr dirty="0" spc="-190"/>
              <a:t> </a:t>
            </a:r>
            <a:r>
              <a:rPr dirty="0" spc="-75"/>
              <a:t>s</a:t>
            </a:r>
            <a:r>
              <a:rPr dirty="0" spc="-95"/>
              <a:t>o</a:t>
            </a:r>
            <a:r>
              <a:rPr dirty="0" spc="-90"/>
              <a:t>c</a:t>
            </a:r>
            <a:r>
              <a:rPr dirty="0" spc="-254"/>
              <a:t>k</a:t>
            </a:r>
            <a:r>
              <a:rPr dirty="0" spc="-125"/>
              <a:t>e</a:t>
            </a:r>
            <a:r>
              <a:rPr dirty="0" spc="-80"/>
              <a:t>t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85"/>
              <a:t>a</a:t>
            </a:r>
            <a:r>
              <a:rPr dirty="0" spc="-95"/>
              <a:t>pe</a:t>
            </a:r>
            <a:r>
              <a:rPr dirty="0" spc="-85"/>
              <a:t>r</a:t>
            </a:r>
            <a:r>
              <a:rPr dirty="0" spc="-80"/>
              <a:t>t</a:t>
            </a:r>
            <a:r>
              <a:rPr dirty="0" spc="-95"/>
              <a:t>u</a:t>
            </a:r>
            <a:r>
              <a:rPr dirty="0" spc="-180"/>
              <a:t>r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905" cy="171450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715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Protocolo: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Selección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protocolo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particular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utilizará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conector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deseamos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crear</a:t>
            </a:r>
            <a:endParaRPr sz="2000">
              <a:latin typeface="Calibri"/>
              <a:cs typeface="Calibri"/>
            </a:endParaRPr>
          </a:p>
          <a:p>
            <a:pPr lvl="1" marL="561340" marR="5080" indent="-183515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Generalmente</a:t>
            </a:r>
            <a:r>
              <a:rPr dirty="0" sz="16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dominio</a:t>
            </a:r>
            <a:r>
              <a:rPr dirty="0" sz="16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solo</a:t>
            </a:r>
            <a:r>
              <a:rPr dirty="0" sz="16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admite</a:t>
            </a:r>
            <a:r>
              <a:rPr dirty="0" sz="16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protocolo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particular,</a:t>
            </a:r>
            <a:r>
              <a:rPr dirty="0" sz="16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solo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tomar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0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Dominio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AF_INET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 SOCK_STREAM:</a:t>
            </a:r>
            <a:endParaRPr sz="1600">
              <a:latin typeface="Calibri"/>
              <a:cs typeface="Calibri"/>
            </a:endParaRPr>
          </a:p>
          <a:p>
            <a:pPr lvl="2" marL="910590" indent="-22923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910590" algn="l"/>
                <a:tab pos="91122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Protocolo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transporte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TCP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77186" y="3521167"/>
            <a:ext cx="3462020" cy="617220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Dominio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AF_INET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SOCK_DGRAM:</a:t>
            </a:r>
            <a:endParaRPr sz="1600">
              <a:latin typeface="Calibri"/>
              <a:cs typeface="Calibri"/>
            </a:endParaRPr>
          </a:p>
          <a:p>
            <a:pPr lvl="1" marL="544830" indent="-22923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44830" algn="l"/>
                <a:tab pos="54546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Protocolo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transporte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UDP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108447" y="3768090"/>
            <a:ext cx="3617595" cy="224726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0805" marR="1807845">
              <a:lnSpc>
                <a:spcPct val="100000"/>
              </a:lnSpc>
              <a:spcBef>
                <a:spcPts val="270"/>
              </a:spcBef>
            </a:pPr>
            <a:r>
              <a:rPr dirty="0" sz="1400" spc="-5">
                <a:latin typeface="Calibri"/>
                <a:cs typeface="Calibri"/>
              </a:rPr>
              <a:t>#include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&lt;sys/types.h&gt; </a:t>
            </a:r>
            <a:r>
              <a:rPr dirty="0" sz="1400" spc="-5">
                <a:latin typeface="Calibri"/>
                <a:cs typeface="Calibri"/>
              </a:rPr>
              <a:t> #include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&lt;sys/socket.h&gt;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...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 spc="-3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s;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...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if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( </a:t>
            </a:r>
            <a:r>
              <a:rPr dirty="0" sz="1400" spc="-15">
                <a:latin typeface="Calibri"/>
                <a:cs typeface="Calibri"/>
              </a:rPr>
              <a:t>(s=socket(AF_INET,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SOCK_STREAM,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0)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) &lt;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0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)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005" marR="184467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p</a:t>
            </a:r>
            <a:r>
              <a:rPr dirty="0" sz="1400" spc="-5">
                <a:latin typeface="Calibri"/>
                <a:cs typeface="Calibri"/>
              </a:rPr>
              <a:t>e</a:t>
            </a:r>
            <a:r>
              <a:rPr dirty="0" sz="1400" spc="-10">
                <a:latin typeface="Calibri"/>
                <a:cs typeface="Calibri"/>
              </a:rPr>
              <a:t>r</a:t>
            </a:r>
            <a:r>
              <a:rPr dirty="0" sz="1400" spc="-35">
                <a:latin typeface="Calibri"/>
                <a:cs typeface="Calibri"/>
              </a:rPr>
              <a:t>r</a:t>
            </a:r>
            <a:r>
              <a:rPr dirty="0" sz="1400" spc="-5">
                <a:latin typeface="Calibri"/>
                <a:cs typeface="Calibri"/>
              </a:rPr>
              <a:t>o</a:t>
            </a:r>
            <a:r>
              <a:rPr dirty="0" sz="1400" spc="-10">
                <a:latin typeface="Calibri"/>
                <a:cs typeface="Calibri"/>
              </a:rPr>
              <a:t>r</a:t>
            </a:r>
            <a:r>
              <a:rPr dirty="0" sz="1400" spc="-5">
                <a:latin typeface="Calibri"/>
                <a:cs typeface="Calibri"/>
              </a:rPr>
              <a:t>(</a:t>
            </a:r>
            <a:r>
              <a:rPr dirty="0" sz="1400" spc="-10">
                <a:latin typeface="Calibri"/>
                <a:cs typeface="Calibri"/>
              </a:rPr>
              <a:t>"s</a:t>
            </a:r>
            <a:r>
              <a:rPr dirty="0" sz="1400" spc="-5">
                <a:latin typeface="Calibri"/>
                <a:cs typeface="Calibri"/>
              </a:rPr>
              <a:t>oc</a:t>
            </a:r>
            <a:r>
              <a:rPr dirty="0" sz="1400" spc="-55">
                <a:latin typeface="Calibri"/>
                <a:cs typeface="Calibri"/>
              </a:rPr>
              <a:t>k</a:t>
            </a:r>
            <a:r>
              <a:rPr dirty="0" sz="1400" spc="-15">
                <a:latin typeface="Calibri"/>
                <a:cs typeface="Calibri"/>
              </a:rPr>
              <a:t>e</a:t>
            </a:r>
            <a:r>
              <a:rPr dirty="0" sz="1400">
                <a:latin typeface="Calibri"/>
                <a:cs typeface="Calibri"/>
              </a:rPr>
              <a:t>t</a:t>
            </a:r>
            <a:r>
              <a:rPr dirty="0" sz="1400" spc="-10">
                <a:latin typeface="Calibri"/>
                <a:cs typeface="Calibri"/>
              </a:rPr>
              <a:t>"</a:t>
            </a:r>
            <a:r>
              <a:rPr dirty="0" sz="1400" spc="-5">
                <a:latin typeface="Calibri"/>
                <a:cs typeface="Calibri"/>
              </a:rPr>
              <a:t>);  </a:t>
            </a:r>
            <a:r>
              <a:rPr dirty="0" sz="1400" spc="-10">
                <a:latin typeface="Calibri"/>
                <a:cs typeface="Calibri"/>
              </a:rPr>
              <a:t>exit(0);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  <a:spcBef>
                <a:spcPts val="5"/>
              </a:spcBef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18</a:t>
            </a:r>
          </a:p>
        </p:txBody>
      </p:sp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89724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C</a:t>
            </a:r>
            <a:r>
              <a:rPr dirty="0" spc="-145"/>
              <a:t>r</a:t>
            </a:r>
            <a:r>
              <a:rPr dirty="0" spc="-95"/>
              <a:t>e</a:t>
            </a:r>
            <a:r>
              <a:rPr dirty="0" spc="-100"/>
              <a:t>a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ó</a:t>
            </a:r>
            <a:r>
              <a:rPr dirty="0"/>
              <a:t>n</a:t>
            </a:r>
            <a:r>
              <a:rPr dirty="0" spc="-190"/>
              <a:t> </a:t>
            </a:r>
            <a:r>
              <a:rPr dirty="0" spc="-75"/>
              <a:t>s</a:t>
            </a:r>
            <a:r>
              <a:rPr dirty="0" spc="-95"/>
              <a:t>o</a:t>
            </a:r>
            <a:r>
              <a:rPr dirty="0" spc="-90"/>
              <a:t>c</a:t>
            </a:r>
            <a:r>
              <a:rPr dirty="0" spc="-254"/>
              <a:t>k</a:t>
            </a:r>
            <a:r>
              <a:rPr dirty="0" spc="-125"/>
              <a:t>e</a:t>
            </a:r>
            <a:r>
              <a:rPr dirty="0" spc="-80"/>
              <a:t>t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80"/>
              <a:t>c</a:t>
            </a:r>
            <a:r>
              <a:rPr dirty="0" spc="-70"/>
              <a:t>i</a:t>
            </a:r>
            <a:r>
              <a:rPr dirty="0" spc="-95"/>
              <a:t>e</a:t>
            </a:r>
            <a:r>
              <a:rPr dirty="0" spc="-85"/>
              <a:t>r</a:t>
            </a:r>
            <a:r>
              <a:rPr dirty="0" spc="-150"/>
              <a:t>r</a:t>
            </a:r>
            <a:r>
              <a:rPr dirty="0"/>
              <a:t>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86246"/>
            <a:ext cx="7368540" cy="200152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45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último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paso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quiere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cerrar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conexión</a:t>
            </a:r>
            <a:endParaRPr sz="2000">
              <a:latin typeface="Calibri"/>
              <a:cs typeface="Calibri"/>
            </a:endParaRPr>
          </a:p>
          <a:p>
            <a:pPr marL="194945" marR="5080" indent="-182880">
              <a:lnSpc>
                <a:spcPts val="2160"/>
              </a:lnSpc>
              <a:spcBef>
                <a:spcPts val="6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modo</a:t>
            </a:r>
            <a:r>
              <a:rPr dirty="0" sz="20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cierre</a:t>
            </a:r>
            <a:r>
              <a:rPr dirty="0" sz="20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3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independiente</a:t>
            </a:r>
            <a:r>
              <a:rPr dirty="0" sz="20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dominio,</a:t>
            </a:r>
            <a:r>
              <a:rPr dirty="0" sz="20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protocolo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utilice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realiza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close()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6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Descriptor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cerrar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735520"/>
            <a:ext cx="3346450" cy="99377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valor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devuelto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entero: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0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cierra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socket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&lt; 0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si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produce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error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6470141" y="3844290"/>
            <a:ext cx="1896745" cy="203200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5"/>
              </a:spcBef>
            </a:pPr>
            <a:r>
              <a:rPr dirty="0" sz="1400" spc="-5">
                <a:latin typeface="Calibri"/>
                <a:cs typeface="Calibri"/>
              </a:rPr>
              <a:t>#include </a:t>
            </a:r>
            <a:r>
              <a:rPr dirty="0" sz="1400" spc="-10">
                <a:latin typeface="Calibri"/>
                <a:cs typeface="Calibri"/>
              </a:rPr>
              <a:t>&lt;unistd&gt;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...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 spc="-3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...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if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(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close(s) &lt;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0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)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640" marR="123825">
              <a:lnSpc>
                <a:spcPct val="100000"/>
              </a:lnSpc>
              <a:spcBef>
                <a:spcPts val="5"/>
              </a:spcBef>
            </a:pPr>
            <a:r>
              <a:rPr dirty="0" sz="1400" spc="-10">
                <a:latin typeface="Calibri"/>
                <a:cs typeface="Calibri"/>
              </a:rPr>
              <a:t>p</a:t>
            </a:r>
            <a:r>
              <a:rPr dirty="0" sz="1400" spc="-5">
                <a:latin typeface="Calibri"/>
                <a:cs typeface="Calibri"/>
              </a:rPr>
              <a:t>e</a:t>
            </a:r>
            <a:r>
              <a:rPr dirty="0" sz="1400" spc="-10">
                <a:latin typeface="Calibri"/>
                <a:cs typeface="Calibri"/>
              </a:rPr>
              <a:t>r</a:t>
            </a:r>
            <a:r>
              <a:rPr dirty="0" sz="1400" spc="-35">
                <a:latin typeface="Calibri"/>
                <a:cs typeface="Calibri"/>
              </a:rPr>
              <a:t>r</a:t>
            </a:r>
            <a:r>
              <a:rPr dirty="0" sz="1400" spc="-5">
                <a:latin typeface="Calibri"/>
                <a:cs typeface="Calibri"/>
              </a:rPr>
              <a:t>o</a:t>
            </a:r>
            <a:r>
              <a:rPr dirty="0" sz="1400" spc="-10">
                <a:latin typeface="Calibri"/>
                <a:cs typeface="Calibri"/>
              </a:rPr>
              <a:t>r</a:t>
            </a:r>
            <a:r>
              <a:rPr dirty="0" sz="1400" spc="-5">
                <a:latin typeface="Calibri"/>
                <a:cs typeface="Calibri"/>
              </a:rPr>
              <a:t>(</a:t>
            </a:r>
            <a:r>
              <a:rPr dirty="0" sz="1400" spc="-10">
                <a:latin typeface="Calibri"/>
                <a:cs typeface="Calibri"/>
              </a:rPr>
              <a:t>"s</a:t>
            </a:r>
            <a:r>
              <a:rPr dirty="0" sz="1400" spc="-5">
                <a:latin typeface="Calibri"/>
                <a:cs typeface="Calibri"/>
              </a:rPr>
              <a:t>oc</a:t>
            </a:r>
            <a:r>
              <a:rPr dirty="0" sz="1400" spc="-55">
                <a:latin typeface="Calibri"/>
                <a:cs typeface="Calibri"/>
              </a:rPr>
              <a:t>k</a:t>
            </a:r>
            <a:r>
              <a:rPr dirty="0" sz="1400" spc="-15">
                <a:latin typeface="Calibri"/>
                <a:cs typeface="Calibri"/>
              </a:rPr>
              <a:t>e</a:t>
            </a:r>
            <a:r>
              <a:rPr dirty="0" sz="1400">
                <a:latin typeface="Calibri"/>
                <a:cs typeface="Calibri"/>
              </a:rPr>
              <a:t>t</a:t>
            </a:r>
            <a:r>
              <a:rPr dirty="0" sz="1400" spc="-10">
                <a:latin typeface="Calibri"/>
                <a:cs typeface="Calibri"/>
              </a:rPr>
              <a:t>"</a:t>
            </a:r>
            <a:r>
              <a:rPr dirty="0" sz="1400" spc="-5">
                <a:latin typeface="Calibri"/>
                <a:cs typeface="Calibri"/>
              </a:rPr>
              <a:t>);  </a:t>
            </a:r>
            <a:r>
              <a:rPr dirty="0" sz="1400" spc="-10">
                <a:latin typeface="Calibri"/>
                <a:cs typeface="Calibri"/>
              </a:rPr>
              <a:t>exit(0);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19</a:t>
            </a:r>
          </a:p>
        </p:txBody>
      </p:sp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7703"/>
            <a:ext cx="6887209" cy="409321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Introducción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Creación</a:t>
            </a:r>
            <a:r>
              <a:rPr dirty="0" sz="31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un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socket: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apertura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cierre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5">
                <a:solidFill>
                  <a:srgbClr val="3E3E3E"/>
                </a:solidFill>
                <a:latin typeface="Calibri"/>
                <a:cs typeface="Calibri"/>
              </a:rPr>
              <a:t>Asociar</a:t>
            </a:r>
            <a:r>
              <a:rPr dirty="0" sz="31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 spc="-25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r>
              <a:rPr dirty="0" sz="31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31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Diferencias</a:t>
            </a:r>
            <a:r>
              <a:rPr dirty="0" sz="31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entre</a:t>
            </a:r>
            <a:r>
              <a:rPr dirty="0" sz="31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TCP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UDP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TCP:</a:t>
            </a:r>
            <a:r>
              <a:rPr dirty="0" sz="31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Cliente</a:t>
            </a:r>
            <a:r>
              <a:rPr dirty="0" sz="31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Servidor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UDP: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Envío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recepción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9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Comprobar</a:t>
            </a:r>
            <a:r>
              <a:rPr dirty="0" sz="3100" spc="-4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estado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un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 socket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1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20</a:t>
            </a:r>
          </a:p>
        </p:txBody>
      </p:sp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7925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5"/>
              <a:t>s</a:t>
            </a:r>
            <a:r>
              <a:rPr dirty="0" spc="-100"/>
              <a:t>o</a:t>
            </a:r>
            <a:r>
              <a:rPr dirty="0" spc="-90"/>
              <a:t>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r</a:t>
            </a:r>
            <a:r>
              <a:rPr dirty="0" spc="-180"/>
              <a:t> </a:t>
            </a:r>
            <a:r>
              <a:rPr dirty="0" spc="-75"/>
              <a:t>s</a:t>
            </a:r>
            <a:r>
              <a:rPr dirty="0" spc="-95"/>
              <a:t>o</a:t>
            </a:r>
            <a:r>
              <a:rPr dirty="0" spc="-90"/>
              <a:t>c</a:t>
            </a:r>
            <a:r>
              <a:rPr dirty="0" spc="-254"/>
              <a:t>k</a:t>
            </a:r>
            <a:r>
              <a:rPr dirty="0" spc="-120"/>
              <a:t>e</a:t>
            </a:r>
            <a:r>
              <a:rPr dirty="0"/>
              <a:t>t</a:t>
            </a:r>
            <a:r>
              <a:rPr dirty="0" spc="-175"/>
              <a:t> </a:t>
            </a:r>
            <a:r>
              <a:rPr dirty="0"/>
              <a:t>a</a:t>
            </a:r>
            <a:r>
              <a:rPr dirty="0" spc="-175"/>
              <a:t> </a:t>
            </a:r>
            <a:r>
              <a:rPr dirty="0" spc="-90"/>
              <a:t>u</a:t>
            </a:r>
            <a:r>
              <a:rPr dirty="0"/>
              <a:t>n</a:t>
            </a:r>
            <a:r>
              <a:rPr dirty="0" spc="-175"/>
              <a:t> </a:t>
            </a:r>
            <a:r>
              <a:rPr dirty="0" spc="-90"/>
              <a:t>pu</a:t>
            </a:r>
            <a:r>
              <a:rPr dirty="0" spc="-95"/>
              <a:t>e</a:t>
            </a:r>
            <a:r>
              <a:rPr dirty="0" spc="-80"/>
              <a:t>r</a:t>
            </a:r>
            <a:r>
              <a:rPr dirty="0" spc="-130"/>
              <a:t>t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86246"/>
            <a:ext cx="7367905" cy="3074035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45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0">
                <a:solidFill>
                  <a:srgbClr val="3E3E3E"/>
                </a:solidFill>
                <a:latin typeface="Calibri"/>
                <a:cs typeface="Calibri"/>
              </a:rPr>
              <a:t>Todo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actúe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servidor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debe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asociarse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endParaRPr sz="2000">
              <a:latin typeface="Calibri"/>
              <a:cs typeface="Calibri"/>
            </a:endParaRPr>
          </a:p>
          <a:p>
            <a:pPr marL="195580" marR="5080" indent="-182880">
              <a:lnSpc>
                <a:spcPts val="2160"/>
              </a:lnSpc>
              <a:spcBef>
                <a:spcPts val="6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cliente</a:t>
            </a:r>
            <a:r>
              <a:rPr dirty="0" sz="20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necesita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conocer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r>
              <a:rPr dirty="0" sz="20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encuentra</a:t>
            </a:r>
            <a:r>
              <a:rPr dirty="0" sz="20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disponible</a:t>
            </a:r>
            <a:r>
              <a:rPr dirty="0" sz="20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servicio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dirigirse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mismo</a:t>
            </a:r>
            <a:endParaRPr sz="20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21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TCP: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FTP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(Transferencia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archivos)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22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TCP: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SSH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(Conexión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segura)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25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TCP: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SMTP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(Correo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electrónico)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80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TCP: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HTTP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(Web)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443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TCP: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HTTPS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(Web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segura)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53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UDP: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DNS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(Servidor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nombres)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123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UDP: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NTP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(Sincronización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hora)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21</a:t>
            </a:r>
          </a:p>
        </p:txBody>
      </p:sp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7925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5"/>
              <a:t>s</a:t>
            </a:r>
            <a:r>
              <a:rPr dirty="0" spc="-100"/>
              <a:t>o</a:t>
            </a:r>
            <a:r>
              <a:rPr dirty="0" spc="-90"/>
              <a:t>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r</a:t>
            </a:r>
            <a:r>
              <a:rPr dirty="0" spc="-180"/>
              <a:t> </a:t>
            </a:r>
            <a:r>
              <a:rPr dirty="0" spc="-75"/>
              <a:t>s</a:t>
            </a:r>
            <a:r>
              <a:rPr dirty="0" spc="-95"/>
              <a:t>o</a:t>
            </a:r>
            <a:r>
              <a:rPr dirty="0" spc="-90"/>
              <a:t>c</a:t>
            </a:r>
            <a:r>
              <a:rPr dirty="0" spc="-254"/>
              <a:t>k</a:t>
            </a:r>
            <a:r>
              <a:rPr dirty="0" spc="-120"/>
              <a:t>e</a:t>
            </a:r>
            <a:r>
              <a:rPr dirty="0"/>
              <a:t>t</a:t>
            </a:r>
            <a:r>
              <a:rPr dirty="0" spc="-175"/>
              <a:t> </a:t>
            </a:r>
            <a:r>
              <a:rPr dirty="0"/>
              <a:t>a</a:t>
            </a:r>
            <a:r>
              <a:rPr dirty="0" spc="-175"/>
              <a:t> </a:t>
            </a:r>
            <a:r>
              <a:rPr dirty="0" spc="-90"/>
              <a:t>u</a:t>
            </a:r>
            <a:r>
              <a:rPr dirty="0"/>
              <a:t>n</a:t>
            </a:r>
            <a:r>
              <a:rPr dirty="0" spc="-175"/>
              <a:t> </a:t>
            </a:r>
            <a:r>
              <a:rPr dirty="0" spc="-90"/>
              <a:t>pu</a:t>
            </a:r>
            <a:r>
              <a:rPr dirty="0" spc="-95"/>
              <a:t>e</a:t>
            </a:r>
            <a:r>
              <a:rPr dirty="0" spc="-80"/>
              <a:t>r</a:t>
            </a:r>
            <a:r>
              <a:rPr dirty="0" spc="-130"/>
              <a:t>t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3370579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realiza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bind()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2837806"/>
            <a:ext cx="7369175" cy="72644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45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struct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sockaddr</a:t>
            </a:r>
            <a:r>
              <a:rPr dirty="0" sz="2000" spc="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utiliza,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utiliza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lugar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struct</a:t>
            </a:r>
            <a:r>
              <a:rPr dirty="0" sz="20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sockaddr_in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6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incluir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cabecera: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1426" y="3889366"/>
            <a:ext cx="7425055" cy="2296795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45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sockfd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creado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anterioridad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ts val="2280"/>
              </a:lnSpc>
              <a:spcBef>
                <a:spcPts val="36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879475" algn="l"/>
                <a:tab pos="1831975" algn="l"/>
                <a:tab pos="2081530" algn="l"/>
                <a:tab pos="2388870" algn="l"/>
                <a:tab pos="3580765" algn="l"/>
                <a:tab pos="4986655" algn="l"/>
                <a:tab pos="6210300" algn="l"/>
                <a:tab pos="645922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Pu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tu</a:t>
            </a:r>
            <a:r>
              <a:rPr dirty="0" sz="2000" spc="-4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25" b="1">
                <a:solidFill>
                  <a:srgbClr val="3E3E3E"/>
                </a:solidFill>
                <a:latin typeface="Calibri"/>
                <a:cs typeface="Calibri"/>
              </a:rPr>
              <a:t>k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_in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4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v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25" b="1">
                <a:solidFill>
                  <a:srgbClr val="3E3E3E"/>
                </a:solidFill>
                <a:latin typeface="Calibri"/>
                <a:cs typeface="Calibri"/>
              </a:rPr>
              <a:t>k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endParaRPr sz="2000">
              <a:latin typeface="Calibri"/>
              <a:cs typeface="Calibri"/>
            </a:endParaRPr>
          </a:p>
          <a:p>
            <a:pPr marL="195580">
              <a:lnSpc>
                <a:spcPts val="2280"/>
              </a:lnSpc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mediante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conversión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forzada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(cast)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6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addrlen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Tamaño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apuntada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 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addr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6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Devuelve:</a:t>
            </a:r>
            <a:endParaRPr sz="20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0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sucede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correctamente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&lt;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0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ocurre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error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4594859" y="1886711"/>
            <a:ext cx="4121150" cy="95440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0805" marR="2311400">
              <a:lnSpc>
                <a:spcPct val="100000"/>
              </a:lnSpc>
              <a:spcBef>
                <a:spcPts val="270"/>
              </a:spcBef>
            </a:pPr>
            <a:r>
              <a:rPr dirty="0" sz="1400" spc="-5">
                <a:latin typeface="Calibri"/>
                <a:cs typeface="Calibri"/>
              </a:rPr>
              <a:t>#include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&lt;sys/types.h&gt; </a:t>
            </a:r>
            <a:r>
              <a:rPr dirty="0" sz="1400" spc="-5">
                <a:latin typeface="Calibri"/>
                <a:cs typeface="Calibri"/>
              </a:rPr>
              <a:t> #include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&lt;sys/socket.h&gt;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...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bind(int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sockfd,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struct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sockaddr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20">
                <a:latin typeface="Calibri"/>
                <a:cs typeface="Calibri"/>
              </a:rPr>
              <a:t>*addr,int</a:t>
            </a:r>
            <a:r>
              <a:rPr dirty="0" sz="1400" spc="3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addrlen);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22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202685" y="3614928"/>
            <a:ext cx="1991360" cy="30734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5"/>
              </a:spcBef>
            </a:pPr>
            <a:r>
              <a:rPr dirty="0" sz="1400" spc="-5">
                <a:latin typeface="Calibri"/>
                <a:cs typeface="Calibri"/>
              </a:rPr>
              <a:t>#include &lt;netinet/in.h&gt;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7925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5"/>
              <a:t>s</a:t>
            </a:r>
            <a:r>
              <a:rPr dirty="0" spc="-100"/>
              <a:t>o</a:t>
            </a:r>
            <a:r>
              <a:rPr dirty="0" spc="-90"/>
              <a:t>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r</a:t>
            </a:r>
            <a:r>
              <a:rPr dirty="0" spc="-180"/>
              <a:t> </a:t>
            </a:r>
            <a:r>
              <a:rPr dirty="0" spc="-75"/>
              <a:t>s</a:t>
            </a:r>
            <a:r>
              <a:rPr dirty="0" spc="-95"/>
              <a:t>o</a:t>
            </a:r>
            <a:r>
              <a:rPr dirty="0" spc="-90"/>
              <a:t>c</a:t>
            </a:r>
            <a:r>
              <a:rPr dirty="0" spc="-254"/>
              <a:t>k</a:t>
            </a:r>
            <a:r>
              <a:rPr dirty="0" spc="-120"/>
              <a:t>e</a:t>
            </a:r>
            <a:r>
              <a:rPr dirty="0"/>
              <a:t>t</a:t>
            </a:r>
            <a:r>
              <a:rPr dirty="0" spc="-175"/>
              <a:t> </a:t>
            </a:r>
            <a:r>
              <a:rPr dirty="0"/>
              <a:t>a</a:t>
            </a:r>
            <a:r>
              <a:rPr dirty="0" spc="-175"/>
              <a:t> </a:t>
            </a:r>
            <a:r>
              <a:rPr dirty="0" spc="-90"/>
              <a:t>u</a:t>
            </a:r>
            <a:r>
              <a:rPr dirty="0"/>
              <a:t>n</a:t>
            </a:r>
            <a:r>
              <a:rPr dirty="0" spc="-175"/>
              <a:t> </a:t>
            </a:r>
            <a:r>
              <a:rPr dirty="0" spc="-90"/>
              <a:t>pu</a:t>
            </a:r>
            <a:r>
              <a:rPr dirty="0" spc="-95"/>
              <a:t>e</a:t>
            </a:r>
            <a:r>
              <a:rPr dirty="0" spc="-80"/>
              <a:t>r</a:t>
            </a:r>
            <a:r>
              <a:rPr dirty="0" spc="-130"/>
              <a:t>t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475361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estructura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sockaddr_in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campos: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866584"/>
            <a:ext cx="7368540" cy="224345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Donde:</a:t>
            </a:r>
            <a:endParaRPr sz="2000">
              <a:latin typeface="Calibri"/>
              <a:cs typeface="Calibri"/>
            </a:endParaRPr>
          </a:p>
          <a:p>
            <a:pPr lvl="1" marL="561340" marR="5080" indent="-183515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sin_family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Protocolo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comunicación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socket,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debe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corresponder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crear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sin_port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asocia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endParaRPr sz="1600">
              <a:latin typeface="Calibri"/>
              <a:cs typeface="Calibri"/>
            </a:endParaRPr>
          </a:p>
          <a:p>
            <a:pPr lvl="1" marL="560705" marR="5715" indent="-18288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sin_addr.s_addr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pone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escucha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socket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(127.0.0.1,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147.156.1.1,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etc.)</a:t>
            </a:r>
            <a:endParaRPr sz="1600">
              <a:latin typeface="Calibri"/>
              <a:cs typeface="Calibri"/>
            </a:endParaRPr>
          </a:p>
          <a:p>
            <a:pPr lvl="2" marL="1111250" marR="6350" indent="-22860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1111250" algn="l"/>
                <a:tab pos="1111885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3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3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desea</a:t>
            </a:r>
            <a:r>
              <a:rPr dirty="0" sz="1600" spc="3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escuche</a:t>
            </a:r>
            <a:r>
              <a:rPr dirty="0" sz="1600" spc="3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todas</a:t>
            </a:r>
            <a:r>
              <a:rPr dirty="0" sz="1600" spc="3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 spc="3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direcciones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red</a:t>
            </a:r>
            <a:r>
              <a:rPr dirty="0" sz="1600" spc="3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ordenador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constante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INADDR_ANY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330452" y="2417064"/>
            <a:ext cx="2868295" cy="1385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70"/>
              </a:spcBef>
            </a:pPr>
            <a:r>
              <a:rPr dirty="0" sz="1400" spc="-10">
                <a:latin typeface="Calibri"/>
                <a:cs typeface="Calibri"/>
              </a:rPr>
              <a:t>struct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sockaddr_in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sin_family;</a:t>
            </a:r>
            <a:endParaRPr sz="1400">
              <a:latin typeface="Calibri"/>
              <a:cs typeface="Calibri"/>
            </a:endParaRPr>
          </a:p>
          <a:p>
            <a:pPr marL="548640" marR="31305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unsigned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short </a:t>
            </a:r>
            <a:r>
              <a:rPr dirty="0" sz="1400" spc="-10">
                <a:latin typeface="Calibri"/>
                <a:cs typeface="Calibri"/>
              </a:rPr>
              <a:t>int </a:t>
            </a:r>
            <a:r>
              <a:rPr dirty="0" sz="1400" spc="-5">
                <a:latin typeface="Calibri"/>
                <a:cs typeface="Calibri"/>
              </a:rPr>
              <a:t>sin_port;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struct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in_addr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sin_addr;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};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23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4716017" y="2417064"/>
            <a:ext cx="2868295" cy="95440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70"/>
              </a:spcBef>
            </a:pPr>
            <a:r>
              <a:rPr dirty="0" sz="1400" spc="-10">
                <a:latin typeface="Calibri"/>
                <a:cs typeface="Calibri"/>
              </a:rPr>
              <a:t>struct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in_addr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unsigned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long</a:t>
            </a:r>
            <a:r>
              <a:rPr dirty="0" sz="1400" spc="-10">
                <a:latin typeface="Calibri"/>
                <a:cs typeface="Calibri"/>
              </a:rPr>
              <a:t> int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s_addr;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};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7925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5"/>
              <a:t>s</a:t>
            </a:r>
            <a:r>
              <a:rPr dirty="0" spc="-100"/>
              <a:t>o</a:t>
            </a:r>
            <a:r>
              <a:rPr dirty="0" spc="-90"/>
              <a:t>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r</a:t>
            </a:r>
            <a:r>
              <a:rPr dirty="0" spc="-180"/>
              <a:t> </a:t>
            </a:r>
            <a:r>
              <a:rPr dirty="0" spc="-75"/>
              <a:t>s</a:t>
            </a:r>
            <a:r>
              <a:rPr dirty="0" spc="-95"/>
              <a:t>o</a:t>
            </a:r>
            <a:r>
              <a:rPr dirty="0" spc="-90"/>
              <a:t>c</a:t>
            </a:r>
            <a:r>
              <a:rPr dirty="0" spc="-254"/>
              <a:t>k</a:t>
            </a:r>
            <a:r>
              <a:rPr dirty="0" spc="-120"/>
              <a:t>e</a:t>
            </a:r>
            <a:r>
              <a:rPr dirty="0"/>
              <a:t>t</a:t>
            </a:r>
            <a:r>
              <a:rPr dirty="0" spc="-175"/>
              <a:t> </a:t>
            </a:r>
            <a:r>
              <a:rPr dirty="0"/>
              <a:t>a</a:t>
            </a:r>
            <a:r>
              <a:rPr dirty="0" spc="-175"/>
              <a:t> </a:t>
            </a:r>
            <a:r>
              <a:rPr dirty="0" spc="-90"/>
              <a:t>u</a:t>
            </a:r>
            <a:r>
              <a:rPr dirty="0"/>
              <a:t>n</a:t>
            </a:r>
            <a:r>
              <a:rPr dirty="0" spc="-175"/>
              <a:t> </a:t>
            </a:r>
            <a:r>
              <a:rPr dirty="0" spc="-90"/>
              <a:t>pu</a:t>
            </a:r>
            <a:r>
              <a:rPr dirty="0" spc="-95"/>
              <a:t>e</a:t>
            </a:r>
            <a:r>
              <a:rPr dirty="0" spc="-80"/>
              <a:t>r</a:t>
            </a:r>
            <a:r>
              <a:rPr dirty="0" spc="-130"/>
              <a:t>t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111633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347977" y="2305811"/>
            <a:ext cx="6448425" cy="369379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>
                <a:latin typeface="Calibri"/>
                <a:cs typeface="Calibri"/>
              </a:rPr>
              <a:t>...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4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struct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sockaddr_in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dir;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...</a:t>
            </a:r>
            <a:endParaRPr sz="1800">
              <a:latin typeface="Calibri"/>
              <a:cs typeface="Calibri"/>
            </a:endParaRPr>
          </a:p>
          <a:p>
            <a:pPr marL="91440" marR="2537460">
              <a:lnSpc>
                <a:spcPct val="100000"/>
              </a:lnSpc>
            </a:pPr>
            <a:r>
              <a:rPr dirty="0" sz="1800" spc="-20">
                <a:latin typeface="Calibri"/>
                <a:cs typeface="Calibri"/>
              </a:rPr>
              <a:t>dir.sin_family=AF_INET; </a:t>
            </a:r>
            <a:r>
              <a:rPr dirty="0" sz="1800" spc="-15">
                <a:latin typeface="Calibri"/>
                <a:cs typeface="Calibri"/>
              </a:rPr>
              <a:t> dir.sin_addr.s_addr=htonl(INADDR_ANY);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dir.sin_port=htons(puerto);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if (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bind(s,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(struct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sockaddr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25">
                <a:latin typeface="Calibri"/>
                <a:cs typeface="Calibri"/>
              </a:rPr>
              <a:t>*)&amp;dir,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sizeof(struct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sockaddr_in))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!=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0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8005" marR="450469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p</a:t>
            </a:r>
            <a:r>
              <a:rPr dirty="0" sz="1800" spc="-5">
                <a:latin typeface="Calibri"/>
                <a:cs typeface="Calibri"/>
              </a:rPr>
              <a:t>e</a:t>
            </a:r>
            <a:r>
              <a:rPr dirty="0" sz="1800">
                <a:latin typeface="Calibri"/>
                <a:cs typeface="Calibri"/>
              </a:rPr>
              <a:t>r</a:t>
            </a:r>
            <a:r>
              <a:rPr dirty="0" sz="1800" spc="-30">
                <a:latin typeface="Calibri"/>
                <a:cs typeface="Calibri"/>
              </a:rPr>
              <a:t>r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>
                <a:latin typeface="Calibri"/>
                <a:cs typeface="Calibri"/>
              </a:rPr>
              <a:t>r</a:t>
            </a:r>
            <a:r>
              <a:rPr dirty="0" sz="1800" spc="-5">
                <a:latin typeface="Calibri"/>
                <a:cs typeface="Calibri"/>
              </a:rPr>
              <a:t>("</a:t>
            </a:r>
            <a:r>
              <a:rPr dirty="0" sz="1800">
                <a:latin typeface="Calibri"/>
                <a:cs typeface="Calibri"/>
              </a:rPr>
              <a:t>bind</a:t>
            </a:r>
            <a:r>
              <a:rPr dirty="0" sz="1800" spc="-5">
                <a:latin typeface="Calibri"/>
                <a:cs typeface="Calibri"/>
              </a:rPr>
              <a:t>"</a:t>
            </a:r>
            <a:r>
              <a:rPr dirty="0" sz="1800">
                <a:latin typeface="Calibri"/>
                <a:cs typeface="Calibri"/>
              </a:rPr>
              <a:t>);  </a:t>
            </a:r>
            <a:r>
              <a:rPr dirty="0" sz="1800" spc="-10">
                <a:latin typeface="Calibri"/>
                <a:cs typeface="Calibri"/>
              </a:rPr>
              <a:t>exit(0);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24</a:t>
            </a:r>
          </a:p>
        </p:txBody>
      </p:sp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7925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5"/>
              <a:t>s</a:t>
            </a:r>
            <a:r>
              <a:rPr dirty="0" spc="-100"/>
              <a:t>o</a:t>
            </a:r>
            <a:r>
              <a:rPr dirty="0" spc="-90"/>
              <a:t>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r</a:t>
            </a:r>
            <a:r>
              <a:rPr dirty="0" spc="-180"/>
              <a:t> </a:t>
            </a:r>
            <a:r>
              <a:rPr dirty="0" spc="-75"/>
              <a:t>s</a:t>
            </a:r>
            <a:r>
              <a:rPr dirty="0" spc="-95"/>
              <a:t>o</a:t>
            </a:r>
            <a:r>
              <a:rPr dirty="0" spc="-90"/>
              <a:t>c</a:t>
            </a:r>
            <a:r>
              <a:rPr dirty="0" spc="-254"/>
              <a:t>k</a:t>
            </a:r>
            <a:r>
              <a:rPr dirty="0" spc="-120"/>
              <a:t>e</a:t>
            </a:r>
            <a:r>
              <a:rPr dirty="0"/>
              <a:t>t</a:t>
            </a:r>
            <a:r>
              <a:rPr dirty="0" spc="-175"/>
              <a:t> </a:t>
            </a:r>
            <a:r>
              <a:rPr dirty="0"/>
              <a:t>a</a:t>
            </a:r>
            <a:r>
              <a:rPr dirty="0" spc="-175"/>
              <a:t> </a:t>
            </a:r>
            <a:r>
              <a:rPr dirty="0" spc="-90"/>
              <a:t>u</a:t>
            </a:r>
            <a:r>
              <a:rPr dirty="0"/>
              <a:t>n</a:t>
            </a:r>
            <a:r>
              <a:rPr dirty="0" spc="-175"/>
              <a:t> </a:t>
            </a:r>
            <a:r>
              <a:rPr dirty="0" spc="-90"/>
              <a:t>pu</a:t>
            </a:r>
            <a:r>
              <a:rPr dirty="0" spc="-95"/>
              <a:t>e</a:t>
            </a:r>
            <a:r>
              <a:rPr dirty="0" spc="-80"/>
              <a:t>r</a:t>
            </a:r>
            <a:r>
              <a:rPr dirty="0" spc="-130"/>
              <a:t>t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9809" cy="113728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conversión:</a:t>
            </a:r>
            <a:endParaRPr sz="2000">
              <a:latin typeface="Calibri"/>
              <a:cs typeface="Calibri"/>
            </a:endParaRPr>
          </a:p>
          <a:p>
            <a:pPr algn="just" lvl="1" marL="560705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microprocesadores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incorporan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ordenadores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poseen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formas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diferentes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representar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números, primero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byte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más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significativo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luego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menos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significativo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(Big-Endian)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revés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(Little-Endian)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77186" y="4996095"/>
            <a:ext cx="7002780" cy="928369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algn="just" marL="194945" marR="5080" indent="-182880">
              <a:lnSpc>
                <a:spcPts val="1730"/>
              </a:lnSpc>
              <a:spcBef>
                <a:spcPts val="3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Dentro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microprocesador,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ordenador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manda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como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representa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internamente,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ordenador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recibe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dichos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puede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interpretarlos correctamente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incorrectamente,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dependiendo de si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su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formato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representación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coincide con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emisor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622042" y="3089148"/>
            <a:ext cx="3945635" cy="1760969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25</a:t>
            </a:r>
          </a:p>
        </p:txBody>
      </p:sp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7925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5"/>
              <a:t>s</a:t>
            </a:r>
            <a:r>
              <a:rPr dirty="0" spc="-100"/>
              <a:t>o</a:t>
            </a:r>
            <a:r>
              <a:rPr dirty="0" spc="-90"/>
              <a:t>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r</a:t>
            </a:r>
            <a:r>
              <a:rPr dirty="0" spc="-180"/>
              <a:t> </a:t>
            </a:r>
            <a:r>
              <a:rPr dirty="0" spc="-75"/>
              <a:t>s</a:t>
            </a:r>
            <a:r>
              <a:rPr dirty="0" spc="-95"/>
              <a:t>o</a:t>
            </a:r>
            <a:r>
              <a:rPr dirty="0" spc="-90"/>
              <a:t>c</a:t>
            </a:r>
            <a:r>
              <a:rPr dirty="0" spc="-254"/>
              <a:t>k</a:t>
            </a:r>
            <a:r>
              <a:rPr dirty="0" spc="-120"/>
              <a:t>e</a:t>
            </a:r>
            <a:r>
              <a:rPr dirty="0"/>
              <a:t>t</a:t>
            </a:r>
            <a:r>
              <a:rPr dirty="0" spc="-175"/>
              <a:t> </a:t>
            </a:r>
            <a:r>
              <a:rPr dirty="0"/>
              <a:t>a</a:t>
            </a:r>
            <a:r>
              <a:rPr dirty="0" spc="-175"/>
              <a:t> </a:t>
            </a:r>
            <a:r>
              <a:rPr dirty="0" spc="-90"/>
              <a:t>u</a:t>
            </a:r>
            <a:r>
              <a:rPr dirty="0"/>
              <a:t>n</a:t>
            </a:r>
            <a:r>
              <a:rPr dirty="0" spc="-175"/>
              <a:t> </a:t>
            </a:r>
            <a:r>
              <a:rPr dirty="0" spc="-90"/>
              <a:t>pu</a:t>
            </a:r>
            <a:r>
              <a:rPr dirty="0" spc="-95"/>
              <a:t>e</a:t>
            </a:r>
            <a:r>
              <a:rPr dirty="0" spc="-80"/>
              <a:t>r</a:t>
            </a:r>
            <a:r>
              <a:rPr dirty="0" spc="-130"/>
              <a:t>t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9175" cy="3932554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conversión:</a:t>
            </a:r>
            <a:endParaRPr sz="2000">
              <a:latin typeface="Calibri"/>
              <a:cs typeface="Calibri"/>
            </a:endParaRPr>
          </a:p>
          <a:p>
            <a:pPr algn="just" lvl="1" marL="561340" marR="5080" indent="-183515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solucionar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este problema,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definió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formato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conocido como Orden de los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Bytes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Red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(Network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Byte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Order), que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establece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formato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común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envían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red,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como son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puerto,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etc.</a:t>
            </a:r>
            <a:endParaRPr sz="1600">
              <a:latin typeface="Calibri"/>
              <a:cs typeface="Calibri"/>
            </a:endParaRPr>
          </a:p>
          <a:p>
            <a:pPr algn="just" lvl="1" marL="560705" marR="635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Todos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datos, antes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ser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enviados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 funciones que manejan las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conexiones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red,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deben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convertidos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formato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red:</a:t>
            </a:r>
            <a:endParaRPr sz="1600">
              <a:latin typeface="Calibri"/>
              <a:cs typeface="Calibri"/>
            </a:endParaRPr>
          </a:p>
          <a:p>
            <a:pPr algn="just" lvl="2" marL="1111250" marR="6350" indent="-22860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1111885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htonl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: convierte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entero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32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bits dado por hostlong desde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orden 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bytes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hosts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al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orden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bytes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red</a:t>
            </a:r>
            <a:endParaRPr sz="1600">
              <a:latin typeface="Calibri"/>
              <a:cs typeface="Calibri"/>
            </a:endParaRPr>
          </a:p>
          <a:p>
            <a:pPr algn="just" lvl="2" marL="1111250" marR="6350" indent="-22860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1111885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htons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: convierte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entero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16 bits dado por hostshort desde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orden 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bytes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hosts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al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orden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bytes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red</a:t>
            </a:r>
            <a:endParaRPr sz="1600">
              <a:latin typeface="Calibri"/>
              <a:cs typeface="Calibri"/>
            </a:endParaRPr>
          </a:p>
          <a:p>
            <a:pPr algn="just" lvl="2" marL="1111250" marR="5080" indent="-22860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1111885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inet_addr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convierte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cadena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(string)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contiene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una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dirección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decimal 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puntos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IPv4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 dirección adecuada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estructura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in_addr</a:t>
            </a:r>
            <a:endParaRPr sz="1600">
              <a:latin typeface="Calibri"/>
              <a:cs typeface="Calibri"/>
            </a:endParaRPr>
          </a:p>
          <a:p>
            <a:pPr algn="just" lvl="2" marL="1111250" indent="-229235">
              <a:lnSpc>
                <a:spcPts val="1825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1111885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inet_ntop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4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convierte</a:t>
            </a:r>
            <a:r>
              <a:rPr dirty="0" sz="1600" spc="4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4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r>
              <a:rPr dirty="0" sz="1600" spc="40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4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600" spc="4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</a:t>
            </a:r>
            <a:r>
              <a:rPr dirty="0" sz="1600" spc="40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in_addr</a:t>
            </a:r>
            <a:r>
              <a:rPr dirty="0" sz="1600" spc="4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4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endParaRPr sz="1600">
              <a:latin typeface="Calibri"/>
              <a:cs typeface="Calibri"/>
            </a:endParaRPr>
          </a:p>
          <a:p>
            <a:pPr algn="just" marL="1110615">
              <a:lnSpc>
                <a:spcPts val="1825"/>
              </a:lnSpc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cadena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(string)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formato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decimal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puntos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IPv4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26</a:t>
            </a:r>
          </a:p>
        </p:txBody>
      </p:sp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7925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5"/>
              <a:t>s</a:t>
            </a:r>
            <a:r>
              <a:rPr dirty="0" spc="-100"/>
              <a:t>o</a:t>
            </a:r>
            <a:r>
              <a:rPr dirty="0" spc="-90"/>
              <a:t>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r</a:t>
            </a:r>
            <a:r>
              <a:rPr dirty="0" spc="-180"/>
              <a:t> </a:t>
            </a:r>
            <a:r>
              <a:rPr dirty="0" spc="-75"/>
              <a:t>s</a:t>
            </a:r>
            <a:r>
              <a:rPr dirty="0" spc="-95"/>
              <a:t>o</a:t>
            </a:r>
            <a:r>
              <a:rPr dirty="0" spc="-90"/>
              <a:t>c</a:t>
            </a:r>
            <a:r>
              <a:rPr dirty="0" spc="-254"/>
              <a:t>k</a:t>
            </a:r>
            <a:r>
              <a:rPr dirty="0" spc="-120"/>
              <a:t>e</a:t>
            </a:r>
            <a:r>
              <a:rPr dirty="0"/>
              <a:t>t</a:t>
            </a:r>
            <a:r>
              <a:rPr dirty="0" spc="-175"/>
              <a:t> </a:t>
            </a:r>
            <a:r>
              <a:rPr dirty="0"/>
              <a:t>a</a:t>
            </a:r>
            <a:r>
              <a:rPr dirty="0" spc="-175"/>
              <a:t> </a:t>
            </a:r>
            <a:r>
              <a:rPr dirty="0" spc="-90"/>
              <a:t>u</a:t>
            </a:r>
            <a:r>
              <a:rPr dirty="0"/>
              <a:t>n</a:t>
            </a:r>
            <a:r>
              <a:rPr dirty="0" spc="-175"/>
              <a:t> </a:t>
            </a:r>
            <a:r>
              <a:rPr dirty="0" spc="-90"/>
              <a:t>pu</a:t>
            </a:r>
            <a:r>
              <a:rPr dirty="0" spc="-95"/>
              <a:t>e</a:t>
            </a:r>
            <a:r>
              <a:rPr dirty="0" spc="-80"/>
              <a:t>r</a:t>
            </a:r>
            <a:r>
              <a:rPr dirty="0" spc="-130"/>
              <a:t>t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122936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20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ha</a:t>
            </a:r>
            <a:r>
              <a:rPr dirty="0" sz="20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cerrado,</a:t>
            </a:r>
            <a:r>
              <a:rPr dirty="0" sz="20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servidor</a:t>
            </a:r>
            <a:r>
              <a:rPr dirty="0" sz="20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20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tiempo</a:t>
            </a:r>
            <a:r>
              <a:rPr dirty="0" sz="20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espera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asociado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antes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permitir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reutilizar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local</a:t>
            </a:r>
            <a:endParaRPr sz="2000">
              <a:latin typeface="Calibri"/>
              <a:cs typeface="Calibri"/>
            </a:endParaRPr>
          </a:p>
          <a:p>
            <a:pPr marL="195580" marR="5080" indent="-18351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controlar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uso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socket,</a:t>
            </a:r>
            <a:r>
              <a:rPr dirty="0" sz="20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permitir</a:t>
            </a:r>
            <a:r>
              <a:rPr dirty="0" sz="20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uso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casi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inmediato</a:t>
            </a:r>
            <a:r>
              <a:rPr dirty="0" sz="20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mismo,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existe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setsockopt()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4765745"/>
            <a:ext cx="3399790" cy="99377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devuelto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entero: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0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si 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podido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realizar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éxito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&lt; 0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si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produce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error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2145792" y="3429000"/>
            <a:ext cx="4898390" cy="107759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#include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&lt;sys/socket.h&gt;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...</a:t>
            </a:r>
            <a:endParaRPr sz="1600">
              <a:latin typeface="Calibri"/>
              <a:cs typeface="Calibri"/>
            </a:endParaRPr>
          </a:p>
          <a:p>
            <a:pPr marL="548640" marR="325120" indent="-45720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setsockopt(int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socket,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level,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option_name,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void </a:t>
            </a:r>
            <a:r>
              <a:rPr dirty="0" sz="1600" spc="-5">
                <a:latin typeface="Calibri"/>
                <a:cs typeface="Calibri"/>
              </a:rPr>
              <a:t>*option_value,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socklen_t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option_len);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27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8" y="4453750"/>
            <a:ext cx="7569834" cy="1827530"/>
          </a:xfrm>
          <a:prstGeom prst="rect">
            <a:avLst/>
          </a:prstGeom>
        </p:spPr>
        <p:txBody>
          <a:bodyPr wrap="square" lIns="0" tIns="85725" rIns="0" bIns="0" rtlCol="0" vert="horz">
            <a:spAutoFit/>
          </a:bodyPr>
          <a:lstStyle/>
          <a:p>
            <a:pPr marL="104139" marR="5080" indent="-92075">
              <a:lnSpc>
                <a:spcPct val="70000"/>
              </a:lnSpc>
              <a:spcBef>
                <a:spcPts val="675"/>
              </a:spcBef>
              <a:buClr>
                <a:srgbClr val="D34817"/>
              </a:buClr>
              <a:buFont typeface="Arial"/>
              <a:buChar char="•"/>
              <a:tabLst>
                <a:tab pos="14986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B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LOQUEAR: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ocurre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proceso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continuar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porque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necesita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algún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recurso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no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disponible</a:t>
            </a:r>
            <a:endParaRPr sz="1600">
              <a:latin typeface="Calibri"/>
              <a:cs typeface="Calibri"/>
            </a:endParaRPr>
          </a:p>
          <a:p>
            <a:pPr marL="104139" marR="6350" indent="-92075">
              <a:lnSpc>
                <a:spcPct val="70000"/>
              </a:lnSpc>
              <a:spcBef>
                <a:spcPts val="1400"/>
              </a:spcBef>
              <a:buClr>
                <a:srgbClr val="D34817"/>
              </a:buClr>
              <a:buFont typeface="Arial"/>
              <a:buChar char="•"/>
              <a:tabLst>
                <a:tab pos="14986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INTERRUPCIÓN:</a:t>
            </a:r>
            <a:r>
              <a:rPr dirty="0" sz="1600" spc="3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planificador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decide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proceso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consumido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suficiente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tiempo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CPU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hora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dejar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otro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proceso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ocupe</a:t>
            </a:r>
            <a:endParaRPr sz="1600">
              <a:latin typeface="Calibri"/>
              <a:cs typeface="Calibri"/>
            </a:endParaRPr>
          </a:p>
          <a:p>
            <a:pPr marL="149860" indent="-137160">
              <a:lnSpc>
                <a:spcPct val="100000"/>
              </a:lnSpc>
              <a:spcBef>
                <a:spcPts val="825"/>
              </a:spcBef>
              <a:buClr>
                <a:srgbClr val="D34817"/>
              </a:buClr>
              <a:buFont typeface="Arial"/>
              <a:buChar char="•"/>
              <a:tabLst>
                <a:tab pos="149860" algn="l"/>
              </a:tabLst>
            </a:pPr>
            <a:r>
              <a:rPr dirty="0" sz="1600" spc="-20" b="1">
                <a:solidFill>
                  <a:srgbClr val="3E3E3E"/>
                </a:solidFill>
                <a:latin typeface="Calibri"/>
                <a:cs typeface="Calibri"/>
              </a:rPr>
              <a:t>DESPACHAR:</a:t>
            </a:r>
            <a:r>
              <a:rPr dirty="0" sz="1600" spc="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planificador elige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proceso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entra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ejecución</a:t>
            </a:r>
            <a:endParaRPr sz="1600">
              <a:latin typeface="Calibri"/>
              <a:cs typeface="Calibri"/>
            </a:endParaRPr>
          </a:p>
          <a:p>
            <a:pPr marL="103505" marR="5080" indent="-91440">
              <a:lnSpc>
                <a:spcPct val="70000"/>
              </a:lnSpc>
              <a:spcBef>
                <a:spcPts val="1400"/>
              </a:spcBef>
              <a:buClr>
                <a:srgbClr val="D34817"/>
              </a:buClr>
              <a:buFont typeface="Arial"/>
              <a:buChar char="•"/>
              <a:tabLst>
                <a:tab pos="149860" algn="l"/>
              </a:tabLst>
            </a:pPr>
            <a:r>
              <a:rPr dirty="0" sz="1600" spc="-20" b="1">
                <a:solidFill>
                  <a:srgbClr val="3E3E3E"/>
                </a:solidFill>
                <a:latin typeface="Calibri"/>
                <a:cs typeface="Calibri"/>
              </a:rPr>
              <a:t>DESPERTAR:</a:t>
            </a:r>
            <a:r>
              <a:rPr dirty="0" sz="16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proceso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pasa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estado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Bloqueado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Preparado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evento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externo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estaba esperando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lleva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cabo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85660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0"/>
              <a:t>E</a:t>
            </a:r>
            <a:r>
              <a:rPr dirty="0" spc="-135"/>
              <a:t>s</a:t>
            </a:r>
            <a:r>
              <a:rPr dirty="0" spc="-160"/>
              <a:t>t</a:t>
            </a:r>
            <a:r>
              <a:rPr dirty="0" spc="-95"/>
              <a:t>ado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90"/>
              <a:t>u</a:t>
            </a:r>
            <a:r>
              <a:rPr dirty="0"/>
              <a:t>n</a:t>
            </a:r>
            <a:r>
              <a:rPr dirty="0" spc="-175"/>
              <a:t> </a:t>
            </a:r>
            <a:r>
              <a:rPr dirty="0" spc="-90"/>
              <a:t>p</a:t>
            </a:r>
            <a:r>
              <a:rPr dirty="0" spc="-170"/>
              <a:t>r</a:t>
            </a:r>
            <a:r>
              <a:rPr dirty="0" spc="-95"/>
              <a:t>o</a:t>
            </a:r>
            <a:r>
              <a:rPr dirty="0" spc="-90"/>
              <a:t>c</a:t>
            </a:r>
            <a:r>
              <a:rPr dirty="0" spc="-100"/>
              <a:t>e</a:t>
            </a:r>
            <a:r>
              <a:rPr dirty="0" spc="-85"/>
              <a:t>s</a:t>
            </a:r>
            <a:r>
              <a:rPr dirty="0"/>
              <a:t>o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825751" y="1921764"/>
            <a:ext cx="5538215" cy="2534411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11</a:t>
            </a:r>
          </a:p>
        </p:txBody>
      </p:sp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7925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A</a:t>
            </a:r>
            <a:r>
              <a:rPr dirty="0" spc="-75"/>
              <a:t>s</a:t>
            </a:r>
            <a:r>
              <a:rPr dirty="0" spc="-100"/>
              <a:t>o</a:t>
            </a:r>
            <a:r>
              <a:rPr dirty="0" spc="-90"/>
              <a:t>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r</a:t>
            </a:r>
            <a:r>
              <a:rPr dirty="0" spc="-180"/>
              <a:t> </a:t>
            </a:r>
            <a:r>
              <a:rPr dirty="0" spc="-75"/>
              <a:t>s</a:t>
            </a:r>
            <a:r>
              <a:rPr dirty="0" spc="-95"/>
              <a:t>o</a:t>
            </a:r>
            <a:r>
              <a:rPr dirty="0" spc="-90"/>
              <a:t>c</a:t>
            </a:r>
            <a:r>
              <a:rPr dirty="0" spc="-254"/>
              <a:t>k</a:t>
            </a:r>
            <a:r>
              <a:rPr dirty="0" spc="-120"/>
              <a:t>e</a:t>
            </a:r>
            <a:r>
              <a:rPr dirty="0"/>
              <a:t>t</a:t>
            </a:r>
            <a:r>
              <a:rPr dirty="0" spc="-175"/>
              <a:t> </a:t>
            </a:r>
            <a:r>
              <a:rPr dirty="0"/>
              <a:t>a</a:t>
            </a:r>
            <a:r>
              <a:rPr dirty="0" spc="-175"/>
              <a:t> </a:t>
            </a:r>
            <a:r>
              <a:rPr dirty="0" spc="-90"/>
              <a:t>u</a:t>
            </a:r>
            <a:r>
              <a:rPr dirty="0"/>
              <a:t>n</a:t>
            </a:r>
            <a:r>
              <a:rPr dirty="0" spc="-175"/>
              <a:t> </a:t>
            </a:r>
            <a:r>
              <a:rPr dirty="0" spc="-90"/>
              <a:t>pu</a:t>
            </a:r>
            <a:r>
              <a:rPr dirty="0" spc="-95"/>
              <a:t>e</a:t>
            </a:r>
            <a:r>
              <a:rPr dirty="0" spc="-80"/>
              <a:t>r</a:t>
            </a:r>
            <a:r>
              <a:rPr dirty="0" spc="-130"/>
              <a:t>t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9175" cy="246316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son:</a:t>
            </a:r>
            <a:endParaRPr sz="2000">
              <a:latin typeface="Calibri"/>
              <a:cs typeface="Calibri"/>
            </a:endParaRPr>
          </a:p>
          <a:p>
            <a:pPr algn="just"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Descriptor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creado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 anterioridad</a:t>
            </a:r>
            <a:endParaRPr sz="1600">
              <a:latin typeface="Calibri"/>
              <a:cs typeface="Calibri"/>
            </a:endParaRPr>
          </a:p>
          <a:p>
            <a:pPr algn="just" lvl="1" marL="560705" marR="6985" indent="-18288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level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Especifica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nivel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protocolo.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3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establecer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opciones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nivel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socket,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SOL_SOCKET</a:t>
            </a:r>
            <a:endParaRPr sz="1600">
              <a:latin typeface="Calibri"/>
              <a:cs typeface="Calibri"/>
            </a:endParaRPr>
          </a:p>
          <a:p>
            <a:pPr algn="just" lvl="1" marL="560705" marR="508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option_name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option_value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Acción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lleva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cabo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sobre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socket.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nuestro caso utilizaremos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SO_REUSEADDR, la cuál si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option_value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toma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positivo, indica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activa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 lo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tanto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podemos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reutilizar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dirección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local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nuevamente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con la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bind()</a:t>
            </a:r>
            <a:endParaRPr sz="1600">
              <a:latin typeface="Calibri"/>
              <a:cs typeface="Calibri"/>
            </a:endParaRPr>
          </a:p>
          <a:p>
            <a:pPr algn="just" lvl="1" marL="561340" indent="-183515">
              <a:lnSpc>
                <a:spcPct val="100000"/>
              </a:lnSpc>
              <a:spcBef>
                <a:spcPts val="37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option_len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tamaño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option_value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195577" y="4525517"/>
            <a:ext cx="6798945" cy="83058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54"/>
              </a:spcBef>
            </a:pPr>
            <a:r>
              <a:rPr dirty="0" sz="1600" spc="-10">
                <a:latin typeface="Calibri"/>
                <a:cs typeface="Calibri"/>
              </a:rPr>
              <a:t>const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enable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1;</a:t>
            </a:r>
            <a:endParaRPr sz="1600">
              <a:latin typeface="Calibri"/>
              <a:cs typeface="Calibri"/>
            </a:endParaRPr>
          </a:p>
          <a:p>
            <a:pPr marL="1005205" marR="306705" indent="-9144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if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(setsockopt(sockfd,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20">
                <a:latin typeface="Calibri"/>
                <a:cs typeface="Calibri"/>
              </a:rPr>
              <a:t>SOL_SOCKET,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SO_REUSEADDR,</a:t>
            </a:r>
            <a:r>
              <a:rPr dirty="0" sz="1600" spc="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&amp;enable,</a:t>
            </a:r>
            <a:r>
              <a:rPr dirty="0" sz="1600" spc="-10">
                <a:latin typeface="Calibri"/>
                <a:cs typeface="Calibri"/>
              </a:rPr>
              <a:t> sizeof(int))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&lt;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0)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perror("setsockopt(SO_REUSEADDR)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failed");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28</a:t>
            </a:r>
          </a:p>
        </p:txBody>
      </p:sp>
    </p:spTree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7703"/>
            <a:ext cx="6887209" cy="409321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Introducción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Creación</a:t>
            </a:r>
            <a:r>
              <a:rPr dirty="0" sz="31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un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socket: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apertura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cierre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Asociar</a:t>
            </a:r>
            <a:r>
              <a:rPr dirty="0" sz="31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socket</a:t>
            </a: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a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un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puerto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5">
                <a:solidFill>
                  <a:srgbClr val="3E3E3E"/>
                </a:solidFill>
                <a:latin typeface="Calibri"/>
                <a:cs typeface="Calibri"/>
              </a:rPr>
              <a:t>Diferencias</a:t>
            </a:r>
            <a:r>
              <a:rPr dirty="0" sz="31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 spc="-20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31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 spc="-25">
                <a:solidFill>
                  <a:srgbClr val="3E3E3E"/>
                </a:solidFill>
                <a:latin typeface="Calibri"/>
                <a:cs typeface="Calibri"/>
              </a:rPr>
              <a:t>TCP</a:t>
            </a:r>
            <a:r>
              <a:rPr dirty="0" sz="31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UDP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TCP:</a:t>
            </a:r>
            <a:r>
              <a:rPr dirty="0" sz="31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Cliente</a:t>
            </a:r>
            <a:r>
              <a:rPr dirty="0" sz="31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Servidor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UDP: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Envío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recepción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9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Comprobar</a:t>
            </a:r>
            <a:r>
              <a:rPr dirty="0" sz="3100" spc="-4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estado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un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 socket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1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29</a:t>
            </a:r>
          </a:p>
        </p:txBody>
      </p:sp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71272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100"/>
              <a:t>D</a:t>
            </a:r>
            <a:r>
              <a:rPr dirty="0" spc="-65"/>
              <a:t>i</a:t>
            </a:r>
            <a:r>
              <a:rPr dirty="0" spc="-215"/>
              <a:t>f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e</a:t>
            </a:r>
            <a:r>
              <a:rPr dirty="0" spc="-140"/>
              <a:t>n</a:t>
            </a:r>
            <a:r>
              <a:rPr dirty="0" spc="-80"/>
              <a:t>t</a:t>
            </a:r>
            <a:r>
              <a:rPr dirty="0" spc="-150"/>
              <a:t>r</a:t>
            </a:r>
            <a:r>
              <a:rPr dirty="0"/>
              <a:t>e</a:t>
            </a:r>
            <a:r>
              <a:rPr dirty="0" spc="-190"/>
              <a:t> </a:t>
            </a:r>
            <a:r>
              <a:rPr dirty="0" spc="-185"/>
              <a:t>T</a:t>
            </a:r>
            <a:r>
              <a:rPr dirty="0" spc="-95"/>
              <a:t>C</a:t>
            </a:r>
            <a:r>
              <a:rPr dirty="0"/>
              <a:t>P</a:t>
            </a:r>
            <a:r>
              <a:rPr dirty="0" spc="-185"/>
              <a:t> </a:t>
            </a:r>
            <a:r>
              <a:rPr dirty="0"/>
              <a:t>y</a:t>
            </a:r>
            <a:r>
              <a:rPr dirty="0" spc="-160"/>
              <a:t> </a:t>
            </a:r>
            <a:r>
              <a:rPr dirty="0" spc="-100"/>
              <a:t>UD</a:t>
            </a:r>
            <a:r>
              <a:rPr dirty="0"/>
              <a:t>P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86246"/>
            <a:ext cx="7367905" cy="162560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45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TCP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UDP son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protocolos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transmisión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diferentes</a:t>
            </a:r>
            <a:endParaRPr sz="2000">
              <a:latin typeface="Calibri"/>
              <a:cs typeface="Calibri"/>
            </a:endParaRPr>
          </a:p>
          <a:p>
            <a:pPr marL="194945" marR="5080" indent="-182880">
              <a:lnSpc>
                <a:spcPts val="2160"/>
              </a:lnSpc>
              <a:spcBef>
                <a:spcPts val="6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través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protocolo</a:t>
            </a:r>
            <a:r>
              <a:rPr dirty="0" sz="20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IP</a:t>
            </a:r>
            <a:r>
              <a:rPr dirty="0" sz="20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determina</a:t>
            </a:r>
            <a:r>
              <a:rPr dirty="0" sz="20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manera</a:t>
            </a:r>
            <a:r>
              <a:rPr dirty="0" sz="20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serán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transmitidos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mensaje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dispositivo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otro</a:t>
            </a:r>
            <a:endParaRPr sz="2000">
              <a:latin typeface="Calibri"/>
              <a:cs typeface="Calibri"/>
            </a:endParaRPr>
          </a:p>
          <a:p>
            <a:pPr marL="195580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2399665" algn="l"/>
                <a:tab pos="3218180" algn="l"/>
                <a:tab pos="3711575" algn="l"/>
                <a:tab pos="4560570" algn="l"/>
                <a:tab pos="5148580" algn="l"/>
                <a:tab pos="71678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CP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od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f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4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 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mensaje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determinada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 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protocolo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IP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18300" y="3892172"/>
            <a:ext cx="3605553" cy="1803152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947389" y="3892172"/>
            <a:ext cx="3495924" cy="1803152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31</a:t>
            </a:r>
          </a:p>
        </p:txBody>
      </p:sp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71272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100"/>
              <a:t>D</a:t>
            </a:r>
            <a:r>
              <a:rPr dirty="0" spc="-65"/>
              <a:t>i</a:t>
            </a:r>
            <a:r>
              <a:rPr dirty="0" spc="-215"/>
              <a:t>f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e</a:t>
            </a:r>
            <a:r>
              <a:rPr dirty="0" spc="-140"/>
              <a:t>n</a:t>
            </a:r>
            <a:r>
              <a:rPr dirty="0" spc="-80"/>
              <a:t>t</a:t>
            </a:r>
            <a:r>
              <a:rPr dirty="0" spc="-150"/>
              <a:t>r</a:t>
            </a:r>
            <a:r>
              <a:rPr dirty="0"/>
              <a:t>e</a:t>
            </a:r>
            <a:r>
              <a:rPr dirty="0" spc="-190"/>
              <a:t> </a:t>
            </a:r>
            <a:r>
              <a:rPr dirty="0" spc="-185"/>
              <a:t>T</a:t>
            </a:r>
            <a:r>
              <a:rPr dirty="0" spc="-95"/>
              <a:t>C</a:t>
            </a:r>
            <a:r>
              <a:rPr dirty="0"/>
              <a:t>P</a:t>
            </a:r>
            <a:r>
              <a:rPr dirty="0" spc="-185"/>
              <a:t> </a:t>
            </a:r>
            <a:r>
              <a:rPr dirty="0"/>
              <a:t>y</a:t>
            </a:r>
            <a:r>
              <a:rPr dirty="0" spc="-160"/>
              <a:t> </a:t>
            </a:r>
            <a:r>
              <a:rPr dirty="0" spc="-100"/>
              <a:t>UD</a:t>
            </a:r>
            <a:r>
              <a:rPr dirty="0"/>
              <a:t>P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295148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protocolo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TCP 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(Transfer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Control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Protocol)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el más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habitual por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tratarse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protocolo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transporte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‘orientado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conexión’</a:t>
            </a:r>
            <a:endParaRPr sz="2000">
              <a:latin typeface="Calibri"/>
              <a:cs typeface="Calibri"/>
            </a:endParaRPr>
          </a:p>
          <a:p>
            <a:pPr algn="just" marL="194945" marR="635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TCP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está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diseñado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solo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transmitir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determinada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información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entre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dispositivo y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otro,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sino también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verificar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correcta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recepción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información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transmitida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decir,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protocolo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manejar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conexiones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extremo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extremo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complemento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ideal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protocolo </a:t>
            </a:r>
            <a:r>
              <a:rPr dirty="0" sz="2000" spc="-85">
                <a:solidFill>
                  <a:srgbClr val="3E3E3E"/>
                </a:solidFill>
                <a:latin typeface="Calibri"/>
                <a:cs typeface="Calibri"/>
              </a:rPr>
              <a:t>IP,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ya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datagramas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protocolo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IP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están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diseñados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establecer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sistema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recíproco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verificación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entre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dispositivos que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intercambian la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información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32</a:t>
            </a:r>
          </a:p>
        </p:txBody>
      </p:sp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71272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100"/>
              <a:t>D</a:t>
            </a:r>
            <a:r>
              <a:rPr dirty="0" spc="-65"/>
              <a:t>i</a:t>
            </a:r>
            <a:r>
              <a:rPr dirty="0" spc="-215"/>
              <a:t>f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e</a:t>
            </a:r>
            <a:r>
              <a:rPr dirty="0" spc="-140"/>
              <a:t>n</a:t>
            </a:r>
            <a:r>
              <a:rPr dirty="0" spc="-80"/>
              <a:t>t</a:t>
            </a:r>
            <a:r>
              <a:rPr dirty="0" spc="-150"/>
              <a:t>r</a:t>
            </a:r>
            <a:r>
              <a:rPr dirty="0"/>
              <a:t>e</a:t>
            </a:r>
            <a:r>
              <a:rPr dirty="0" spc="-190"/>
              <a:t> </a:t>
            </a:r>
            <a:r>
              <a:rPr dirty="0" spc="-185"/>
              <a:t>T</a:t>
            </a:r>
            <a:r>
              <a:rPr dirty="0" spc="-95"/>
              <a:t>C</a:t>
            </a:r>
            <a:r>
              <a:rPr dirty="0"/>
              <a:t>P</a:t>
            </a:r>
            <a:r>
              <a:rPr dirty="0" spc="-185"/>
              <a:t> </a:t>
            </a:r>
            <a:r>
              <a:rPr dirty="0"/>
              <a:t>y</a:t>
            </a:r>
            <a:r>
              <a:rPr dirty="0" spc="-160"/>
              <a:t> </a:t>
            </a:r>
            <a:r>
              <a:rPr dirty="0" spc="-100"/>
              <a:t>UD</a:t>
            </a:r>
            <a:r>
              <a:rPr dirty="0"/>
              <a:t>P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46990" rIns="0" bIns="0" rtlCol="0" vert="horz">
            <a:spAutoFit/>
          </a:bodyPr>
          <a:lstStyle/>
          <a:p>
            <a:pPr algn="just" marL="194945" marR="5715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>
                <a:solidFill>
                  <a:srgbClr val="383C43"/>
                </a:solidFill>
              </a:rPr>
              <a:t>El </a:t>
            </a:r>
            <a:r>
              <a:rPr dirty="0" spc="-10">
                <a:solidFill>
                  <a:srgbClr val="383C43"/>
                </a:solidFill>
              </a:rPr>
              <a:t>protocolo </a:t>
            </a:r>
            <a:r>
              <a:rPr dirty="0" spc="-5">
                <a:solidFill>
                  <a:srgbClr val="383C43"/>
                </a:solidFill>
              </a:rPr>
              <a:t>UDP </a:t>
            </a:r>
            <a:r>
              <a:rPr dirty="0">
                <a:solidFill>
                  <a:srgbClr val="383C43"/>
                </a:solidFill>
              </a:rPr>
              <a:t>(User </a:t>
            </a:r>
            <a:r>
              <a:rPr dirty="0" spc="-10">
                <a:solidFill>
                  <a:srgbClr val="383C43"/>
                </a:solidFill>
              </a:rPr>
              <a:t>Diagram Protocol) </a:t>
            </a:r>
            <a:r>
              <a:rPr dirty="0" spc="-5">
                <a:solidFill>
                  <a:srgbClr val="383C43"/>
                </a:solidFill>
              </a:rPr>
              <a:t>funciona de </a:t>
            </a:r>
            <a:r>
              <a:rPr dirty="0" spc="-10">
                <a:solidFill>
                  <a:srgbClr val="383C43"/>
                </a:solidFill>
              </a:rPr>
              <a:t>manera </a:t>
            </a:r>
            <a:r>
              <a:rPr dirty="0" spc="-5">
                <a:solidFill>
                  <a:srgbClr val="383C43"/>
                </a:solidFill>
              </a:rPr>
              <a:t>similar </a:t>
            </a:r>
            <a:r>
              <a:rPr dirty="0" spc="-440">
                <a:solidFill>
                  <a:srgbClr val="383C43"/>
                </a:solidFill>
              </a:rPr>
              <a:t> </a:t>
            </a:r>
            <a:r>
              <a:rPr dirty="0">
                <a:solidFill>
                  <a:srgbClr val="383C43"/>
                </a:solidFill>
              </a:rPr>
              <a:t>al </a:t>
            </a:r>
            <a:r>
              <a:rPr dirty="0" spc="-10">
                <a:solidFill>
                  <a:srgbClr val="383C43"/>
                </a:solidFill>
              </a:rPr>
              <a:t>protocolo </a:t>
            </a:r>
            <a:r>
              <a:rPr dirty="0" spc="-75">
                <a:solidFill>
                  <a:srgbClr val="383C43"/>
                </a:solidFill>
              </a:rPr>
              <a:t>TCP, </a:t>
            </a:r>
            <a:r>
              <a:rPr dirty="0" spc="-10">
                <a:solidFill>
                  <a:srgbClr val="383C43"/>
                </a:solidFill>
              </a:rPr>
              <a:t>pero no </a:t>
            </a:r>
            <a:r>
              <a:rPr dirty="0" spc="-5">
                <a:solidFill>
                  <a:srgbClr val="383C43"/>
                </a:solidFill>
              </a:rPr>
              <a:t>es un </a:t>
            </a:r>
            <a:r>
              <a:rPr dirty="0" spc="-10">
                <a:solidFill>
                  <a:srgbClr val="383C43"/>
                </a:solidFill>
              </a:rPr>
              <a:t>protocolo </a:t>
            </a:r>
            <a:r>
              <a:rPr dirty="0" spc="-5">
                <a:solidFill>
                  <a:srgbClr val="383C43"/>
                </a:solidFill>
              </a:rPr>
              <a:t>de </a:t>
            </a:r>
            <a:r>
              <a:rPr dirty="0" spc="-10">
                <a:solidFill>
                  <a:srgbClr val="383C43"/>
                </a:solidFill>
              </a:rPr>
              <a:t>transporte orientado </a:t>
            </a:r>
            <a:r>
              <a:rPr dirty="0" spc="-5">
                <a:solidFill>
                  <a:srgbClr val="383C43"/>
                </a:solidFill>
              </a:rPr>
              <a:t>a </a:t>
            </a:r>
            <a:r>
              <a:rPr dirty="0">
                <a:solidFill>
                  <a:srgbClr val="383C43"/>
                </a:solidFill>
              </a:rPr>
              <a:t> </a:t>
            </a:r>
            <a:r>
              <a:rPr dirty="0" spc="-10">
                <a:solidFill>
                  <a:srgbClr val="383C43"/>
                </a:solidFill>
              </a:rPr>
              <a:t>conexión</a:t>
            </a:r>
          </a:p>
          <a:p>
            <a:pPr algn="just" marL="195580" marR="5715" indent="-18351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>
                <a:solidFill>
                  <a:srgbClr val="383C43"/>
                </a:solidFill>
              </a:rPr>
              <a:t>UDP</a:t>
            </a:r>
            <a:r>
              <a:rPr dirty="0">
                <a:solidFill>
                  <a:srgbClr val="383C43"/>
                </a:solidFill>
              </a:rPr>
              <a:t> no</a:t>
            </a:r>
            <a:r>
              <a:rPr dirty="0" spc="5">
                <a:solidFill>
                  <a:srgbClr val="383C43"/>
                </a:solidFill>
              </a:rPr>
              <a:t> </a:t>
            </a:r>
            <a:r>
              <a:rPr dirty="0" spc="-10">
                <a:solidFill>
                  <a:srgbClr val="383C43"/>
                </a:solidFill>
              </a:rPr>
              <a:t>verifica</a:t>
            </a:r>
            <a:r>
              <a:rPr dirty="0" spc="-5">
                <a:solidFill>
                  <a:srgbClr val="383C43"/>
                </a:solidFill>
              </a:rPr>
              <a:t> la</a:t>
            </a:r>
            <a:r>
              <a:rPr dirty="0">
                <a:solidFill>
                  <a:srgbClr val="383C43"/>
                </a:solidFill>
              </a:rPr>
              <a:t> </a:t>
            </a:r>
            <a:r>
              <a:rPr dirty="0" spc="-5">
                <a:solidFill>
                  <a:srgbClr val="383C43"/>
                </a:solidFill>
              </a:rPr>
              <a:t>recepción</a:t>
            </a:r>
            <a:r>
              <a:rPr dirty="0">
                <a:solidFill>
                  <a:srgbClr val="383C43"/>
                </a:solidFill>
              </a:rPr>
              <a:t> </a:t>
            </a:r>
            <a:r>
              <a:rPr dirty="0" spc="-5">
                <a:solidFill>
                  <a:srgbClr val="383C43"/>
                </a:solidFill>
              </a:rPr>
              <a:t>de</a:t>
            </a:r>
            <a:r>
              <a:rPr dirty="0">
                <a:solidFill>
                  <a:srgbClr val="383C43"/>
                </a:solidFill>
              </a:rPr>
              <a:t> </a:t>
            </a:r>
            <a:r>
              <a:rPr dirty="0" spc="-5">
                <a:solidFill>
                  <a:srgbClr val="383C43"/>
                </a:solidFill>
              </a:rPr>
              <a:t>los</a:t>
            </a:r>
            <a:r>
              <a:rPr dirty="0">
                <a:solidFill>
                  <a:srgbClr val="383C43"/>
                </a:solidFill>
              </a:rPr>
              <a:t> </a:t>
            </a:r>
            <a:r>
              <a:rPr dirty="0" spc="-10">
                <a:solidFill>
                  <a:srgbClr val="383C43"/>
                </a:solidFill>
              </a:rPr>
              <a:t>datos</a:t>
            </a:r>
            <a:r>
              <a:rPr dirty="0" spc="-5">
                <a:solidFill>
                  <a:srgbClr val="383C43"/>
                </a:solidFill>
              </a:rPr>
              <a:t> transmitidos</a:t>
            </a:r>
            <a:r>
              <a:rPr dirty="0">
                <a:solidFill>
                  <a:srgbClr val="383C43"/>
                </a:solidFill>
              </a:rPr>
              <a:t> </a:t>
            </a:r>
            <a:r>
              <a:rPr dirty="0" spc="-10">
                <a:solidFill>
                  <a:srgbClr val="383C43"/>
                </a:solidFill>
              </a:rPr>
              <a:t>entre</a:t>
            </a:r>
            <a:r>
              <a:rPr dirty="0" spc="-5">
                <a:solidFill>
                  <a:srgbClr val="383C43"/>
                </a:solidFill>
              </a:rPr>
              <a:t> </a:t>
            </a:r>
            <a:r>
              <a:rPr dirty="0" spc="-10">
                <a:solidFill>
                  <a:srgbClr val="383C43"/>
                </a:solidFill>
              </a:rPr>
              <a:t>un </a:t>
            </a:r>
            <a:r>
              <a:rPr dirty="0" spc="-5">
                <a:solidFill>
                  <a:srgbClr val="383C43"/>
                </a:solidFill>
              </a:rPr>
              <a:t> dispositivo</a:t>
            </a:r>
            <a:r>
              <a:rPr dirty="0">
                <a:solidFill>
                  <a:srgbClr val="383C43"/>
                </a:solidFill>
              </a:rPr>
              <a:t> </a:t>
            </a:r>
            <a:r>
              <a:rPr dirty="0" spc="-5">
                <a:solidFill>
                  <a:srgbClr val="383C43"/>
                </a:solidFill>
              </a:rPr>
              <a:t>y</a:t>
            </a:r>
            <a:r>
              <a:rPr dirty="0">
                <a:solidFill>
                  <a:srgbClr val="383C43"/>
                </a:solidFill>
              </a:rPr>
              <a:t> </a:t>
            </a:r>
            <a:r>
              <a:rPr dirty="0" spc="-15">
                <a:solidFill>
                  <a:srgbClr val="383C43"/>
                </a:solidFill>
              </a:rPr>
              <a:t>otro,</a:t>
            </a:r>
            <a:r>
              <a:rPr dirty="0" spc="-10">
                <a:solidFill>
                  <a:srgbClr val="383C43"/>
                </a:solidFill>
              </a:rPr>
              <a:t> </a:t>
            </a:r>
            <a:r>
              <a:rPr dirty="0" spc="-5">
                <a:solidFill>
                  <a:srgbClr val="383C43"/>
                </a:solidFill>
              </a:rPr>
              <a:t>por</a:t>
            </a:r>
            <a:r>
              <a:rPr dirty="0">
                <a:solidFill>
                  <a:srgbClr val="383C43"/>
                </a:solidFill>
              </a:rPr>
              <a:t> </a:t>
            </a:r>
            <a:r>
              <a:rPr dirty="0" spc="-5">
                <a:solidFill>
                  <a:srgbClr val="383C43"/>
                </a:solidFill>
              </a:rPr>
              <a:t>lo</a:t>
            </a:r>
            <a:r>
              <a:rPr dirty="0">
                <a:solidFill>
                  <a:srgbClr val="383C43"/>
                </a:solidFill>
              </a:rPr>
              <a:t> </a:t>
            </a:r>
            <a:r>
              <a:rPr dirty="0" spc="-5">
                <a:solidFill>
                  <a:srgbClr val="383C43"/>
                </a:solidFill>
              </a:rPr>
              <a:t>que</a:t>
            </a:r>
            <a:r>
              <a:rPr dirty="0">
                <a:solidFill>
                  <a:srgbClr val="383C43"/>
                </a:solidFill>
              </a:rPr>
              <a:t> el</a:t>
            </a:r>
            <a:r>
              <a:rPr dirty="0" spc="5">
                <a:solidFill>
                  <a:srgbClr val="383C43"/>
                </a:solidFill>
              </a:rPr>
              <a:t> </a:t>
            </a:r>
            <a:r>
              <a:rPr dirty="0" spc="-10">
                <a:solidFill>
                  <a:srgbClr val="383C43"/>
                </a:solidFill>
              </a:rPr>
              <a:t>sistema</a:t>
            </a:r>
            <a:r>
              <a:rPr dirty="0" spc="-5">
                <a:solidFill>
                  <a:srgbClr val="383C43"/>
                </a:solidFill>
              </a:rPr>
              <a:t> de</a:t>
            </a:r>
            <a:r>
              <a:rPr dirty="0">
                <a:solidFill>
                  <a:srgbClr val="383C43"/>
                </a:solidFill>
              </a:rPr>
              <a:t> </a:t>
            </a:r>
            <a:r>
              <a:rPr dirty="0" spc="-5">
                <a:solidFill>
                  <a:srgbClr val="383C43"/>
                </a:solidFill>
              </a:rPr>
              <a:t>verificación</a:t>
            </a:r>
            <a:r>
              <a:rPr dirty="0">
                <a:solidFill>
                  <a:srgbClr val="383C43"/>
                </a:solidFill>
              </a:rPr>
              <a:t> </a:t>
            </a:r>
            <a:r>
              <a:rPr dirty="0" spc="-5">
                <a:solidFill>
                  <a:srgbClr val="383C43"/>
                </a:solidFill>
              </a:rPr>
              <a:t>de</a:t>
            </a:r>
            <a:r>
              <a:rPr dirty="0" spc="440">
                <a:solidFill>
                  <a:srgbClr val="383C43"/>
                </a:solidFill>
              </a:rPr>
              <a:t> </a:t>
            </a:r>
            <a:r>
              <a:rPr dirty="0" spc="-5">
                <a:solidFill>
                  <a:srgbClr val="383C43"/>
                </a:solidFill>
              </a:rPr>
              <a:t>la </a:t>
            </a:r>
            <a:r>
              <a:rPr dirty="0">
                <a:solidFill>
                  <a:srgbClr val="383C43"/>
                </a:solidFill>
              </a:rPr>
              <a:t> </a:t>
            </a:r>
            <a:r>
              <a:rPr dirty="0" spc="-5">
                <a:solidFill>
                  <a:srgbClr val="383C43"/>
                </a:solidFill>
              </a:rPr>
              <a:t>recepción</a:t>
            </a:r>
            <a:r>
              <a:rPr dirty="0" spc="15">
                <a:solidFill>
                  <a:srgbClr val="383C43"/>
                </a:solidFill>
              </a:rPr>
              <a:t> </a:t>
            </a:r>
            <a:r>
              <a:rPr dirty="0" spc="-5">
                <a:solidFill>
                  <a:srgbClr val="383C43"/>
                </a:solidFill>
              </a:rPr>
              <a:t>de</a:t>
            </a:r>
            <a:r>
              <a:rPr dirty="0" spc="5">
                <a:solidFill>
                  <a:srgbClr val="383C43"/>
                </a:solidFill>
              </a:rPr>
              <a:t> </a:t>
            </a:r>
            <a:r>
              <a:rPr dirty="0" spc="-5">
                <a:solidFill>
                  <a:srgbClr val="383C43"/>
                </a:solidFill>
              </a:rPr>
              <a:t>los</a:t>
            </a:r>
            <a:r>
              <a:rPr dirty="0">
                <a:solidFill>
                  <a:srgbClr val="383C43"/>
                </a:solidFill>
              </a:rPr>
              <a:t> </a:t>
            </a:r>
            <a:r>
              <a:rPr dirty="0" spc="-10">
                <a:solidFill>
                  <a:srgbClr val="383C43"/>
                </a:solidFill>
              </a:rPr>
              <a:t>datos</a:t>
            </a:r>
            <a:r>
              <a:rPr dirty="0" spc="5">
                <a:solidFill>
                  <a:srgbClr val="383C43"/>
                </a:solidFill>
              </a:rPr>
              <a:t> </a:t>
            </a:r>
            <a:r>
              <a:rPr dirty="0" spc="-5">
                <a:solidFill>
                  <a:srgbClr val="383C43"/>
                </a:solidFill>
              </a:rPr>
              <a:t>debe</a:t>
            </a:r>
            <a:r>
              <a:rPr dirty="0" spc="5">
                <a:solidFill>
                  <a:srgbClr val="383C43"/>
                </a:solidFill>
              </a:rPr>
              <a:t> </a:t>
            </a:r>
            <a:r>
              <a:rPr dirty="0" spc="-10">
                <a:solidFill>
                  <a:srgbClr val="383C43"/>
                </a:solidFill>
              </a:rPr>
              <a:t>implementarse</a:t>
            </a:r>
            <a:r>
              <a:rPr dirty="0" spc="25">
                <a:solidFill>
                  <a:srgbClr val="383C43"/>
                </a:solidFill>
              </a:rPr>
              <a:t> </a:t>
            </a:r>
            <a:r>
              <a:rPr dirty="0" spc="-5">
                <a:solidFill>
                  <a:srgbClr val="383C43"/>
                </a:solidFill>
              </a:rPr>
              <a:t>en</a:t>
            </a:r>
            <a:r>
              <a:rPr dirty="0">
                <a:solidFill>
                  <a:srgbClr val="383C43"/>
                </a:solidFill>
              </a:rPr>
              <a:t> </a:t>
            </a:r>
            <a:r>
              <a:rPr dirty="0" spc="-5">
                <a:solidFill>
                  <a:srgbClr val="383C43"/>
                </a:solidFill>
              </a:rPr>
              <a:t>las</a:t>
            </a:r>
            <a:r>
              <a:rPr dirty="0" spc="15">
                <a:solidFill>
                  <a:srgbClr val="383C43"/>
                </a:solidFill>
              </a:rPr>
              <a:t> </a:t>
            </a:r>
            <a:r>
              <a:rPr dirty="0" spc="-5">
                <a:solidFill>
                  <a:srgbClr val="383C43"/>
                </a:solidFill>
              </a:rPr>
              <a:t>capas</a:t>
            </a:r>
            <a:r>
              <a:rPr dirty="0" spc="15">
                <a:solidFill>
                  <a:srgbClr val="383C43"/>
                </a:solidFill>
              </a:rPr>
              <a:t> </a:t>
            </a:r>
            <a:r>
              <a:rPr dirty="0" spc="-10">
                <a:solidFill>
                  <a:srgbClr val="383C43"/>
                </a:solidFill>
              </a:rPr>
              <a:t>superiores</a:t>
            </a:r>
          </a:p>
          <a:p>
            <a:pPr algn="just"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>
                <a:solidFill>
                  <a:srgbClr val="383C43"/>
                </a:solidFill>
              </a:rPr>
              <a:t>La principal</a:t>
            </a:r>
            <a:r>
              <a:rPr dirty="0" spc="30">
                <a:solidFill>
                  <a:srgbClr val="383C43"/>
                </a:solidFill>
              </a:rPr>
              <a:t> </a:t>
            </a:r>
            <a:r>
              <a:rPr dirty="0" spc="-15">
                <a:solidFill>
                  <a:srgbClr val="383C43"/>
                </a:solidFill>
              </a:rPr>
              <a:t>ventaja</a:t>
            </a:r>
            <a:r>
              <a:rPr dirty="0" spc="5">
                <a:solidFill>
                  <a:srgbClr val="383C43"/>
                </a:solidFill>
              </a:rPr>
              <a:t> </a:t>
            </a:r>
            <a:r>
              <a:rPr dirty="0" spc="-5">
                <a:solidFill>
                  <a:srgbClr val="383C43"/>
                </a:solidFill>
              </a:rPr>
              <a:t>del</a:t>
            </a:r>
            <a:r>
              <a:rPr dirty="0" spc="10">
                <a:solidFill>
                  <a:srgbClr val="383C43"/>
                </a:solidFill>
              </a:rPr>
              <a:t> </a:t>
            </a:r>
            <a:r>
              <a:rPr dirty="0" spc="-10">
                <a:solidFill>
                  <a:srgbClr val="383C43"/>
                </a:solidFill>
              </a:rPr>
              <a:t>protocolo </a:t>
            </a:r>
            <a:r>
              <a:rPr dirty="0" spc="-5">
                <a:solidFill>
                  <a:srgbClr val="383C43"/>
                </a:solidFill>
              </a:rPr>
              <a:t>UDP</a:t>
            </a:r>
            <a:r>
              <a:rPr dirty="0">
                <a:solidFill>
                  <a:srgbClr val="383C43"/>
                </a:solidFill>
              </a:rPr>
              <a:t> </a:t>
            </a:r>
            <a:r>
              <a:rPr dirty="0" spc="-15">
                <a:solidFill>
                  <a:srgbClr val="383C43"/>
                </a:solidFill>
              </a:rPr>
              <a:t>consiste</a:t>
            </a:r>
            <a:r>
              <a:rPr dirty="0" spc="30">
                <a:solidFill>
                  <a:srgbClr val="383C43"/>
                </a:solidFill>
              </a:rPr>
              <a:t> </a:t>
            </a:r>
            <a:r>
              <a:rPr dirty="0" spc="-5">
                <a:solidFill>
                  <a:srgbClr val="383C43"/>
                </a:solidFill>
              </a:rPr>
              <a:t>en</a:t>
            </a:r>
            <a:r>
              <a:rPr dirty="0">
                <a:solidFill>
                  <a:srgbClr val="383C43"/>
                </a:solidFill>
              </a:rPr>
              <a:t> </a:t>
            </a:r>
            <a:r>
              <a:rPr dirty="0" spc="-5">
                <a:solidFill>
                  <a:srgbClr val="383C43"/>
                </a:solidFill>
              </a:rPr>
              <a:t>su</a:t>
            </a:r>
            <a:r>
              <a:rPr dirty="0">
                <a:solidFill>
                  <a:srgbClr val="383C43"/>
                </a:solidFill>
              </a:rPr>
              <a:t> </a:t>
            </a:r>
            <a:r>
              <a:rPr dirty="0" spc="-5">
                <a:solidFill>
                  <a:srgbClr val="383C43"/>
                </a:solidFill>
              </a:rPr>
              <a:t>velocidad:</a:t>
            </a:r>
          </a:p>
          <a:p>
            <a:pPr algn="just" lvl="1" marL="561340" indent="-183515">
              <a:lnSpc>
                <a:spcPct val="100000"/>
              </a:lnSpc>
              <a:spcBef>
                <a:spcPts val="43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83C43"/>
                </a:solidFill>
                <a:latin typeface="Calibri"/>
                <a:cs typeface="Calibri"/>
              </a:rPr>
              <a:t>Permite</a:t>
            </a:r>
            <a:r>
              <a:rPr dirty="0" sz="1600">
                <a:solidFill>
                  <a:srgbClr val="383C43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una</a:t>
            </a:r>
            <a:r>
              <a:rPr dirty="0" sz="1600" spc="-10">
                <a:solidFill>
                  <a:srgbClr val="383C43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velocidad</a:t>
            </a:r>
            <a:r>
              <a:rPr dirty="0" sz="1600" spc="-10">
                <a:solidFill>
                  <a:srgbClr val="383C43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83C43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83C43"/>
                </a:solidFill>
                <a:latin typeface="Calibri"/>
                <a:cs typeface="Calibri"/>
              </a:rPr>
              <a:t>transferencia</a:t>
            </a:r>
            <a:r>
              <a:rPr dirty="0" sz="1600" spc="15">
                <a:solidFill>
                  <a:srgbClr val="383C43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superior</a:t>
            </a:r>
            <a:r>
              <a:rPr dirty="0" sz="1600">
                <a:solidFill>
                  <a:srgbClr val="383C43"/>
                </a:solidFill>
                <a:latin typeface="Calibri"/>
                <a:cs typeface="Calibri"/>
              </a:rPr>
              <a:t> a </a:t>
            </a: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la del</a:t>
            </a:r>
            <a:r>
              <a:rPr dirty="0" sz="1600" spc="-10">
                <a:solidFill>
                  <a:srgbClr val="383C43"/>
                </a:solidFill>
                <a:latin typeface="Calibri"/>
                <a:cs typeface="Calibri"/>
              </a:rPr>
              <a:t> protocolo</a:t>
            </a:r>
            <a:r>
              <a:rPr dirty="0" sz="1600" spc="20">
                <a:solidFill>
                  <a:srgbClr val="383C43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83C43"/>
                </a:solidFill>
                <a:latin typeface="Calibri"/>
                <a:cs typeface="Calibri"/>
              </a:rPr>
              <a:t>TCP</a:t>
            </a:r>
            <a:endParaRPr sz="1600">
              <a:latin typeface="Calibri"/>
              <a:cs typeface="Calibri"/>
            </a:endParaRPr>
          </a:p>
          <a:p>
            <a:pPr algn="just" lvl="1" marL="561340" marR="5080" indent="-183515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Es </a:t>
            </a:r>
            <a:r>
              <a:rPr dirty="0" sz="1600">
                <a:solidFill>
                  <a:srgbClr val="383C43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más </a:t>
            </a:r>
            <a:r>
              <a:rPr dirty="0" sz="1600" spc="-10">
                <a:solidFill>
                  <a:srgbClr val="383C43"/>
                </a:solidFill>
                <a:latin typeface="Calibri"/>
                <a:cs typeface="Calibri"/>
              </a:rPr>
              <a:t>utilizado </a:t>
            </a:r>
            <a:r>
              <a:rPr dirty="0" sz="1600">
                <a:solidFill>
                  <a:srgbClr val="383C43"/>
                </a:solidFill>
                <a:latin typeface="Calibri"/>
                <a:cs typeface="Calibri"/>
              </a:rPr>
              <a:t>por </a:t>
            </a: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los </a:t>
            </a:r>
            <a:r>
              <a:rPr dirty="0" sz="1600">
                <a:solidFill>
                  <a:srgbClr val="383C43"/>
                </a:solidFill>
                <a:latin typeface="Calibri"/>
                <a:cs typeface="Calibri"/>
              </a:rPr>
              <a:t>servicios </a:t>
            </a: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83C43"/>
                </a:solidFill>
                <a:latin typeface="Calibri"/>
                <a:cs typeface="Calibri"/>
              </a:rPr>
              <a:t>transmisión </a:t>
            </a: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83C43"/>
                </a:solidFill>
                <a:latin typeface="Calibri"/>
                <a:cs typeface="Calibri"/>
              </a:rPr>
              <a:t>voz </a:t>
            </a:r>
            <a:r>
              <a:rPr dirty="0" sz="1600">
                <a:solidFill>
                  <a:srgbClr val="383C43"/>
                </a:solidFill>
                <a:latin typeface="Calibri"/>
                <a:cs typeface="Calibri"/>
              </a:rPr>
              <a:t>o </a:t>
            </a: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vídeo </a:t>
            </a:r>
            <a:r>
              <a:rPr dirty="0" sz="1600">
                <a:solidFill>
                  <a:srgbClr val="383C43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streaming, </a:t>
            </a:r>
            <a:r>
              <a:rPr dirty="0" sz="1600">
                <a:solidFill>
                  <a:srgbClr val="383C43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donde</a:t>
            </a:r>
            <a:r>
              <a:rPr dirty="0" sz="1600" spc="105">
                <a:solidFill>
                  <a:srgbClr val="383C43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la</a:t>
            </a:r>
            <a:r>
              <a:rPr dirty="0" sz="1600" spc="105">
                <a:solidFill>
                  <a:srgbClr val="383C43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velocidad</a:t>
            </a:r>
            <a:r>
              <a:rPr dirty="0" sz="1600" spc="110">
                <a:solidFill>
                  <a:srgbClr val="383C43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de</a:t>
            </a:r>
            <a:r>
              <a:rPr dirty="0" sz="1600" spc="110">
                <a:solidFill>
                  <a:srgbClr val="383C43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la</a:t>
            </a:r>
            <a:r>
              <a:rPr dirty="0" sz="1600" spc="110">
                <a:solidFill>
                  <a:srgbClr val="383C43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83C43"/>
                </a:solidFill>
                <a:latin typeface="Calibri"/>
                <a:cs typeface="Calibri"/>
              </a:rPr>
              <a:t>transmisión</a:t>
            </a:r>
            <a:r>
              <a:rPr dirty="0" sz="1600" spc="110">
                <a:solidFill>
                  <a:srgbClr val="383C43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83C43"/>
                </a:solidFill>
                <a:latin typeface="Calibri"/>
                <a:cs typeface="Calibri"/>
              </a:rPr>
              <a:t>es</a:t>
            </a:r>
            <a:r>
              <a:rPr dirty="0" sz="1600" spc="114">
                <a:solidFill>
                  <a:srgbClr val="383C43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más</a:t>
            </a:r>
            <a:r>
              <a:rPr dirty="0" sz="1600" spc="105">
                <a:solidFill>
                  <a:srgbClr val="383C43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83C43"/>
                </a:solidFill>
                <a:latin typeface="Calibri"/>
                <a:cs typeface="Calibri"/>
              </a:rPr>
              <a:t>importante</a:t>
            </a:r>
            <a:r>
              <a:rPr dirty="0" sz="1600" spc="114">
                <a:solidFill>
                  <a:srgbClr val="383C43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que</a:t>
            </a:r>
            <a:r>
              <a:rPr dirty="0" sz="1600" spc="120">
                <a:solidFill>
                  <a:srgbClr val="383C43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una</a:t>
            </a:r>
            <a:r>
              <a:rPr dirty="0" sz="1600" spc="110">
                <a:solidFill>
                  <a:srgbClr val="383C43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posible</a:t>
            </a:r>
            <a:r>
              <a:rPr dirty="0" sz="1600" spc="114">
                <a:solidFill>
                  <a:srgbClr val="383C43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83C43"/>
                </a:solidFill>
                <a:latin typeface="Calibri"/>
                <a:cs typeface="Calibri"/>
              </a:rPr>
              <a:t>pérdida </a:t>
            </a:r>
            <a:r>
              <a:rPr dirty="0" sz="1600" spc="-350">
                <a:solidFill>
                  <a:srgbClr val="383C43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83C43"/>
                </a:solidFill>
                <a:latin typeface="Calibri"/>
                <a:cs typeface="Calibri"/>
              </a:rPr>
              <a:t> datos</a:t>
            </a:r>
            <a:r>
              <a:rPr dirty="0" sz="1600" spc="5">
                <a:solidFill>
                  <a:srgbClr val="383C43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83C43"/>
                </a:solidFill>
                <a:latin typeface="Calibri"/>
                <a:cs typeface="Calibri"/>
              </a:rPr>
              <a:t>puntual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33</a:t>
            </a:r>
          </a:p>
        </p:txBody>
      </p:sp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71272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100"/>
              <a:t>D</a:t>
            </a:r>
            <a:r>
              <a:rPr dirty="0" spc="-65"/>
              <a:t>i</a:t>
            </a:r>
            <a:r>
              <a:rPr dirty="0" spc="-215"/>
              <a:t>f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e</a:t>
            </a:r>
            <a:r>
              <a:rPr dirty="0" spc="-140"/>
              <a:t>n</a:t>
            </a:r>
            <a:r>
              <a:rPr dirty="0" spc="-80"/>
              <a:t>t</a:t>
            </a:r>
            <a:r>
              <a:rPr dirty="0" spc="-150"/>
              <a:t>r</a:t>
            </a:r>
            <a:r>
              <a:rPr dirty="0"/>
              <a:t>e</a:t>
            </a:r>
            <a:r>
              <a:rPr dirty="0" spc="-190"/>
              <a:t> </a:t>
            </a:r>
            <a:r>
              <a:rPr dirty="0" spc="-185"/>
              <a:t>T</a:t>
            </a:r>
            <a:r>
              <a:rPr dirty="0" spc="-95"/>
              <a:t>C</a:t>
            </a:r>
            <a:r>
              <a:rPr dirty="0"/>
              <a:t>P</a:t>
            </a:r>
            <a:r>
              <a:rPr dirty="0" spc="-185"/>
              <a:t> </a:t>
            </a:r>
            <a:r>
              <a:rPr dirty="0"/>
              <a:t>y</a:t>
            </a:r>
            <a:r>
              <a:rPr dirty="0" spc="-160"/>
              <a:t> </a:t>
            </a:r>
            <a:r>
              <a:rPr dirty="0" spc="-100"/>
              <a:t>UD</a:t>
            </a:r>
            <a:r>
              <a:rPr dirty="0"/>
              <a:t>P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59213" y="1932185"/>
          <a:ext cx="7562850" cy="41751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14600"/>
                <a:gridCol w="2514600"/>
                <a:gridCol w="2514600"/>
              </a:tblGrid>
              <a:tr h="5181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D34817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840"/>
                        </a:spcBef>
                      </a:pPr>
                      <a:r>
                        <a:rPr dirty="0" sz="1800" spc="-1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TCP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0668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D34817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840"/>
                        </a:spcBef>
                      </a:pPr>
                      <a:r>
                        <a:rPr dirty="0" sz="180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UDP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0668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D34817"/>
                    </a:solidFill>
                  </a:tcPr>
                </a:tc>
              </a:tr>
              <a:tr h="517525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Fiabilidad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1112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CFCC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Alta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1112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CFCC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Más</a:t>
                      </a:r>
                      <a:r>
                        <a:rPr dirty="0" sz="1800" spc="-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baja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1112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CFCC"/>
                    </a:solidFill>
                  </a:tcPr>
                </a:tc>
              </a:tr>
              <a:tr h="518159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r>
                        <a:rPr dirty="0" sz="1800" spc="-15">
                          <a:latin typeface="Calibri"/>
                          <a:cs typeface="Calibri"/>
                        </a:rPr>
                        <a:t>Velocidad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1112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Más</a:t>
                      </a:r>
                      <a:r>
                        <a:rPr dirty="0" sz="1800" spc="-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baja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1112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Alta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1112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</a:tr>
              <a:tr h="79248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Método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de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transferencia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1112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CFCC"/>
                    </a:solidFill>
                  </a:tcPr>
                </a:tc>
                <a:tc>
                  <a:txBody>
                    <a:bodyPr/>
                    <a:lstStyle/>
                    <a:p>
                      <a:pPr marL="90805" marR="269875"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Los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paquetes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se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envían </a:t>
                      </a:r>
                      <a:r>
                        <a:rPr dirty="0" sz="1800" spc="-39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una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secuencia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1112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CFCC"/>
                    </a:solidFill>
                  </a:tcPr>
                </a:tc>
                <a:tc>
                  <a:txBody>
                    <a:bodyPr/>
                    <a:lstStyle/>
                    <a:p>
                      <a:pPr marL="90805" marR="269875"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Los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paquetes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se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envían </a:t>
                      </a:r>
                      <a:r>
                        <a:rPr dirty="0" sz="1800" spc="-39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flujo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1112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CFCC"/>
                    </a:solidFill>
                  </a:tcPr>
                </a:tc>
              </a:tr>
              <a:tr h="792480">
                <a:tc>
                  <a:txBody>
                    <a:bodyPr/>
                    <a:lstStyle/>
                    <a:p>
                      <a:pPr marL="91440" marR="114300"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Deteción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y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corrección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800" spc="-39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errores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1112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Sí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1112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No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1112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</a:tr>
              <a:tr h="518159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Control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congestión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1112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CFCC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Sí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1112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CFCC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No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1112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CFCC"/>
                    </a:solidFill>
                  </a:tcPr>
                </a:tc>
              </a:tr>
              <a:tr h="518159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880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Acuse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recibo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117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880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Sí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117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880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Solo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el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checksum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117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34</a:t>
            </a:r>
          </a:p>
        </p:txBody>
      </p:sp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7703"/>
            <a:ext cx="6887209" cy="409321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Introducción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Creación</a:t>
            </a:r>
            <a:r>
              <a:rPr dirty="0" sz="31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un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socket: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apertura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cierre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Asociar</a:t>
            </a:r>
            <a:r>
              <a:rPr dirty="0" sz="31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socket</a:t>
            </a: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a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un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puerto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Diferencias</a:t>
            </a:r>
            <a:r>
              <a:rPr dirty="0" sz="31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entre</a:t>
            </a:r>
            <a:r>
              <a:rPr dirty="0" sz="31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TCP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UDP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20">
                <a:solidFill>
                  <a:srgbClr val="3E3E3E"/>
                </a:solidFill>
                <a:latin typeface="Calibri"/>
                <a:cs typeface="Calibri"/>
              </a:rPr>
              <a:t>TCP:</a:t>
            </a:r>
            <a:r>
              <a:rPr dirty="0" sz="31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Cliente</a:t>
            </a:r>
            <a:r>
              <a:rPr dirty="0" sz="31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31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Servidor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UDP: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Envío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recepción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9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Comprobar</a:t>
            </a:r>
            <a:r>
              <a:rPr dirty="0" sz="3100" spc="-4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estado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un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 socket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1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35</a:t>
            </a:r>
          </a:p>
        </p:txBody>
      </p:sp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8357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5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85"/>
              <a:t>T</a:t>
            </a:r>
            <a:r>
              <a:rPr dirty="0" spc="-95"/>
              <a:t>CP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e</a:t>
            </a:r>
            <a:r>
              <a:rPr dirty="0" spc="-85"/>
              <a:t>s</a:t>
            </a:r>
            <a:r>
              <a:rPr dirty="0" spc="-90"/>
              <a:t>c</a:t>
            </a:r>
            <a:r>
              <a:rPr dirty="0" spc="-100"/>
              <a:t>u</a:t>
            </a:r>
            <a:r>
              <a:rPr dirty="0" spc="-95"/>
              <a:t>c</a:t>
            </a:r>
            <a:r>
              <a:rPr dirty="0" spc="-100"/>
              <a:t>h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90"/>
              <a:t>u</a:t>
            </a:r>
            <a:r>
              <a:rPr dirty="0"/>
              <a:t>n</a:t>
            </a:r>
            <a:r>
              <a:rPr dirty="0" spc="-180"/>
              <a:t> </a:t>
            </a:r>
            <a:r>
              <a:rPr dirty="0" spc="-90"/>
              <a:t>pu</a:t>
            </a:r>
            <a:r>
              <a:rPr dirty="0" spc="-95"/>
              <a:t>e</a:t>
            </a:r>
            <a:r>
              <a:rPr dirty="0" spc="-80"/>
              <a:t>r</a:t>
            </a:r>
            <a:r>
              <a:rPr dirty="0" spc="-130"/>
              <a:t>t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270" cy="155003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r>
              <a:rPr dirty="0" sz="20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TCP</a:t>
            </a:r>
            <a:r>
              <a:rPr dirty="0" sz="20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asociado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puerto,</a:t>
            </a:r>
            <a:r>
              <a:rPr dirty="0" sz="20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puesto</a:t>
            </a:r>
            <a:r>
              <a:rPr dirty="0" sz="20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escucha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listen()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son:</a:t>
            </a:r>
            <a:endParaRPr sz="20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Descriptor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poner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escucha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Tamaño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la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aceptación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peticiones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330136"/>
            <a:ext cx="3434715" cy="99377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Devuelve:</a:t>
            </a:r>
            <a:endParaRPr sz="20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0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 ejecuta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forma correcta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&lt; 0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si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produce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error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6144767" y="3695700"/>
            <a:ext cx="2176780" cy="23082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>
                <a:latin typeface="Calibri"/>
                <a:cs typeface="Calibri"/>
              </a:rPr>
              <a:t>...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4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...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if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( </a:t>
            </a:r>
            <a:r>
              <a:rPr dirty="0" sz="1800" spc="-10">
                <a:latin typeface="Calibri"/>
                <a:cs typeface="Calibri"/>
              </a:rPr>
              <a:t>listen(s,</a:t>
            </a:r>
            <a:r>
              <a:rPr dirty="0" sz="1800" spc="-5">
                <a:latin typeface="Calibri"/>
                <a:cs typeface="Calibri"/>
              </a:rPr>
              <a:t> 5)</a:t>
            </a:r>
            <a:r>
              <a:rPr dirty="0" sz="1800">
                <a:latin typeface="Calibri"/>
                <a:cs typeface="Calibri"/>
              </a:rPr>
              <a:t> != 0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8640" marR="14605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perror("listen");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exit(0);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36</a:t>
            </a:r>
          </a:p>
        </p:txBody>
      </p:sp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72883"/>
            <a:ext cx="7266940" cy="69596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400" spc="-50"/>
              <a:t>5.</a:t>
            </a:r>
            <a:r>
              <a:rPr dirty="0" sz="4400" spc="-140"/>
              <a:t> </a:t>
            </a:r>
            <a:r>
              <a:rPr dirty="0" sz="4400" spc="-90"/>
              <a:t>TCP:</a:t>
            </a:r>
            <a:r>
              <a:rPr dirty="0" sz="4400" spc="-160"/>
              <a:t> </a:t>
            </a:r>
            <a:r>
              <a:rPr dirty="0" sz="4400" spc="-75"/>
              <a:t>Servidor</a:t>
            </a:r>
            <a:r>
              <a:rPr dirty="0" sz="4400" spc="-165"/>
              <a:t> </a:t>
            </a:r>
            <a:r>
              <a:rPr dirty="0" sz="4400" spc="-5"/>
              <a:t>-</a:t>
            </a:r>
            <a:r>
              <a:rPr dirty="0" sz="4400" spc="-140"/>
              <a:t> </a:t>
            </a:r>
            <a:r>
              <a:rPr dirty="0" sz="4400" spc="-85"/>
              <a:t>aceptar</a:t>
            </a:r>
            <a:r>
              <a:rPr dirty="0" sz="4400" spc="-160"/>
              <a:t> </a:t>
            </a:r>
            <a:r>
              <a:rPr dirty="0" sz="4400" spc="-80"/>
              <a:t>petición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1011426" y="1786246"/>
            <a:ext cx="7369175" cy="3808729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45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Acepta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peticiones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conexión 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accept()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6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son:</a:t>
            </a:r>
            <a:endParaRPr sz="20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asociado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dirección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puesto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escucha</a:t>
            </a:r>
            <a:endParaRPr sz="1600">
              <a:latin typeface="Calibri"/>
              <a:cs typeface="Calibri"/>
            </a:endParaRPr>
          </a:p>
          <a:p>
            <a:pPr lvl="1" marL="743585" marR="5080" indent="-18288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contendrá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cliente</a:t>
            </a:r>
            <a:r>
              <a:rPr dirty="0" sz="16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acepta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conexión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tamaño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la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Devuelve:</a:t>
            </a:r>
            <a:endParaRPr sz="20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&gt;=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0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Identificador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donde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 aceptado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conexión</a:t>
            </a:r>
            <a:endParaRPr sz="1600">
              <a:latin typeface="Calibri"/>
              <a:cs typeface="Calibri"/>
            </a:endParaRPr>
          </a:p>
          <a:p>
            <a:pPr lvl="2" marL="1311275" marR="5080" indent="-229235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1310640" algn="l"/>
                <a:tab pos="131127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aceptar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conexión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crea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nuevo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atiende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conexión</a:t>
            </a:r>
            <a:endParaRPr sz="1600">
              <a:latin typeface="Calibri"/>
              <a:cs typeface="Calibri"/>
            </a:endParaRPr>
          </a:p>
          <a:p>
            <a:pPr lvl="2" marL="1310640" marR="6350" indent="-22860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1310640" algn="l"/>
                <a:tab pos="131127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r>
              <a:rPr dirty="0" sz="16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original</a:t>
            </a:r>
            <a:r>
              <a:rPr dirty="0" sz="16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escuchaba</a:t>
            </a:r>
            <a:r>
              <a:rPr dirty="0" sz="16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6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r>
              <a:rPr dirty="0" sz="16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permanece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inalterado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después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aceptar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conexión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&lt; 0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Error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aceptación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conexión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37</a:t>
            </a:r>
          </a:p>
        </p:txBody>
      </p:sp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72883"/>
            <a:ext cx="7266940" cy="69596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400" spc="-50"/>
              <a:t>5.</a:t>
            </a:r>
            <a:r>
              <a:rPr dirty="0" sz="4400" spc="-140"/>
              <a:t> </a:t>
            </a:r>
            <a:r>
              <a:rPr dirty="0" sz="4400" spc="-90"/>
              <a:t>TCP:</a:t>
            </a:r>
            <a:r>
              <a:rPr dirty="0" sz="4400" spc="-160"/>
              <a:t> </a:t>
            </a:r>
            <a:r>
              <a:rPr dirty="0" sz="4400" spc="-75"/>
              <a:t>Servidor</a:t>
            </a:r>
            <a:r>
              <a:rPr dirty="0" sz="4400" spc="-165"/>
              <a:t> </a:t>
            </a:r>
            <a:r>
              <a:rPr dirty="0" sz="4400" spc="-5"/>
              <a:t>-</a:t>
            </a:r>
            <a:r>
              <a:rPr dirty="0" sz="4400" spc="-140"/>
              <a:t> </a:t>
            </a:r>
            <a:r>
              <a:rPr dirty="0" sz="4400" spc="-85"/>
              <a:t>aceptar</a:t>
            </a:r>
            <a:r>
              <a:rPr dirty="0" sz="4400" spc="-160"/>
              <a:t> </a:t>
            </a:r>
            <a:r>
              <a:rPr dirty="0" sz="4400" spc="-80"/>
              <a:t>petición</a:t>
            </a:r>
            <a:endParaRPr sz="4400"/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091946" y="2153411"/>
            <a:ext cx="6960234" cy="286258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>
                <a:latin typeface="Calibri"/>
                <a:cs typeface="Calibri"/>
              </a:rPr>
              <a:t>...</a:t>
            </a:r>
            <a:endParaRPr sz="1800">
              <a:latin typeface="Calibri"/>
              <a:cs typeface="Calibri"/>
            </a:endParaRPr>
          </a:p>
          <a:p>
            <a:pPr marL="91440" marR="401447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sock,</a:t>
            </a:r>
            <a:r>
              <a:rPr dirty="0" sz="1800" spc="-10">
                <a:latin typeface="Calibri"/>
                <a:cs typeface="Calibri"/>
              </a:rPr>
              <a:t> sock_conectado,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tam;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struct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sockaddr_in </a:t>
            </a:r>
            <a:r>
              <a:rPr dirty="0" sz="1800">
                <a:latin typeface="Calibri"/>
                <a:cs typeface="Calibri"/>
              </a:rPr>
              <a:t>dir;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...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tam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 </a:t>
            </a:r>
            <a:r>
              <a:rPr dirty="0" sz="1800" spc="-10">
                <a:latin typeface="Calibri"/>
                <a:cs typeface="Calibri"/>
              </a:rPr>
              <a:t>sizeof(</a:t>
            </a:r>
            <a:r>
              <a:rPr dirty="0" sz="1800" spc="-5">
                <a:latin typeface="Calibri"/>
                <a:cs typeface="Calibri"/>
              </a:rPr>
              <a:t> struct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sockaddr_in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);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if (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(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sock_conectado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accept(sock,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(struct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sockaddr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25">
                <a:latin typeface="Calibri"/>
                <a:cs typeface="Calibri"/>
              </a:rPr>
              <a:t>*)&amp;dir,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&amp;tam)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)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&lt;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0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8005" marR="481774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p</a:t>
            </a:r>
            <a:r>
              <a:rPr dirty="0" sz="1800" spc="-5">
                <a:latin typeface="Calibri"/>
                <a:cs typeface="Calibri"/>
              </a:rPr>
              <a:t>e</a:t>
            </a:r>
            <a:r>
              <a:rPr dirty="0" sz="1800">
                <a:latin typeface="Calibri"/>
                <a:cs typeface="Calibri"/>
              </a:rPr>
              <a:t>r</a:t>
            </a:r>
            <a:r>
              <a:rPr dirty="0" sz="1800" spc="-30">
                <a:latin typeface="Calibri"/>
                <a:cs typeface="Calibri"/>
              </a:rPr>
              <a:t>r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>
                <a:latin typeface="Calibri"/>
                <a:cs typeface="Calibri"/>
              </a:rPr>
              <a:t>r</a:t>
            </a:r>
            <a:r>
              <a:rPr dirty="0" sz="1800" spc="-5">
                <a:latin typeface="Calibri"/>
                <a:cs typeface="Calibri"/>
              </a:rPr>
              <a:t>("</a:t>
            </a:r>
            <a:r>
              <a:rPr dirty="0" sz="1800">
                <a:latin typeface="Calibri"/>
                <a:cs typeface="Calibri"/>
              </a:rPr>
              <a:t>acc</a:t>
            </a:r>
            <a:r>
              <a:rPr dirty="0" sz="1800" spc="-5">
                <a:latin typeface="Calibri"/>
                <a:cs typeface="Calibri"/>
              </a:rPr>
              <a:t>ept"</a:t>
            </a:r>
            <a:r>
              <a:rPr dirty="0" sz="1800">
                <a:latin typeface="Calibri"/>
                <a:cs typeface="Calibri"/>
              </a:rPr>
              <a:t>);  </a:t>
            </a:r>
            <a:r>
              <a:rPr dirty="0" sz="1800" spc="-10">
                <a:latin typeface="Calibri"/>
                <a:cs typeface="Calibri"/>
              </a:rPr>
              <a:t>exit(0);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38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8465"/>
            <a:ext cx="3220085" cy="4025265"/>
          </a:xfrm>
          <a:prstGeom prst="rect">
            <a:avLst/>
          </a:prstGeom>
        </p:spPr>
        <p:txBody>
          <a:bodyPr wrap="square" lIns="0" tIns="7556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5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Sistema</a:t>
            </a:r>
            <a:r>
              <a:rPr dirty="0" sz="25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1E0E0"/>
                </a:solidFill>
                <a:latin typeface="Calibri"/>
                <a:cs typeface="Calibri"/>
              </a:rPr>
              <a:t>Operativo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Procesos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3E3E3E"/>
                </a:solidFill>
                <a:latin typeface="Calibri"/>
                <a:cs typeface="Calibri"/>
              </a:rPr>
              <a:t>Rutas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20">
                <a:solidFill>
                  <a:srgbClr val="E1E0E0"/>
                </a:solidFill>
                <a:latin typeface="Calibri"/>
                <a:cs typeface="Calibri"/>
              </a:rPr>
              <a:t>Variables</a:t>
            </a:r>
            <a:r>
              <a:rPr dirty="0" sz="25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entorno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1E0E0"/>
                </a:solidFill>
                <a:latin typeface="Calibri"/>
                <a:cs typeface="Calibri"/>
              </a:rPr>
              <a:t>Metacaracteres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Ejecución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Editor</a:t>
            </a:r>
            <a:r>
              <a:rPr dirty="0" sz="2500" spc="-5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vi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Comandos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25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12</a:t>
            </a:r>
          </a:p>
        </p:txBody>
      </p:sp>
    </p:spTree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92836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5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85"/>
              <a:t>T</a:t>
            </a:r>
            <a:r>
              <a:rPr dirty="0" spc="-95"/>
              <a:t>CP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95"/>
              <a:t>C</a:t>
            </a:r>
            <a:r>
              <a:rPr dirty="0" spc="-70"/>
              <a:t>li</a:t>
            </a:r>
            <a:r>
              <a:rPr dirty="0" spc="-100"/>
              <a:t>e</a:t>
            </a:r>
            <a:r>
              <a:rPr dirty="0" spc="-140"/>
              <a:t>n</a:t>
            </a:r>
            <a:r>
              <a:rPr dirty="0" spc="-130"/>
              <a:t>t</a:t>
            </a:r>
            <a:r>
              <a:rPr dirty="0"/>
              <a:t>e</a:t>
            </a:r>
            <a:r>
              <a:rPr dirty="0" spc="-180"/>
              <a:t> </a:t>
            </a:r>
            <a:r>
              <a:rPr dirty="0"/>
              <a:t>-</a:t>
            </a:r>
            <a:r>
              <a:rPr dirty="0" spc="-14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00"/>
              <a:t>n</a:t>
            </a:r>
            <a:r>
              <a:rPr dirty="0" spc="-165"/>
              <a:t>e</a:t>
            </a:r>
            <a:r>
              <a:rPr dirty="0" spc="-85"/>
              <a:t>x</a:t>
            </a:r>
            <a:r>
              <a:rPr dirty="0" spc="-7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86246"/>
            <a:ext cx="5934075" cy="255905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45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Solicita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conexión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mediante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connect()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6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son:</a:t>
            </a:r>
            <a:endParaRPr sz="20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Descriptor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conexión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dirección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desea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conectarse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Longitud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estructura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anterior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34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devuelto:</a:t>
            </a:r>
            <a:endParaRPr sz="20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0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conexión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realiza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correcta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&lt; 0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si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produce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error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39</a:t>
            </a:r>
          </a:p>
        </p:txBody>
      </p:sp>
    </p:spTree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92836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5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85"/>
              <a:t>T</a:t>
            </a:r>
            <a:r>
              <a:rPr dirty="0" spc="-95"/>
              <a:t>CP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95"/>
              <a:t>C</a:t>
            </a:r>
            <a:r>
              <a:rPr dirty="0" spc="-70"/>
              <a:t>li</a:t>
            </a:r>
            <a:r>
              <a:rPr dirty="0" spc="-100"/>
              <a:t>e</a:t>
            </a:r>
            <a:r>
              <a:rPr dirty="0" spc="-140"/>
              <a:t>n</a:t>
            </a:r>
            <a:r>
              <a:rPr dirty="0" spc="-130"/>
              <a:t>t</a:t>
            </a:r>
            <a:r>
              <a:rPr dirty="0"/>
              <a:t>e</a:t>
            </a:r>
            <a:r>
              <a:rPr dirty="0" spc="-180"/>
              <a:t> </a:t>
            </a:r>
            <a:r>
              <a:rPr dirty="0"/>
              <a:t>-</a:t>
            </a:r>
            <a:r>
              <a:rPr dirty="0" spc="-14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00"/>
              <a:t>n</a:t>
            </a:r>
            <a:r>
              <a:rPr dirty="0" spc="-165"/>
              <a:t>e</a:t>
            </a:r>
            <a:r>
              <a:rPr dirty="0" spc="-85"/>
              <a:t>x</a:t>
            </a:r>
            <a:r>
              <a:rPr dirty="0" spc="-70"/>
              <a:t>i</a:t>
            </a:r>
            <a:r>
              <a:rPr dirty="0" spc="-95"/>
              <a:t>ón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819655" y="2161794"/>
            <a:ext cx="5504815" cy="369316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492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75"/>
              </a:spcBef>
            </a:pPr>
            <a:r>
              <a:rPr dirty="0" sz="1300">
                <a:latin typeface="Calibri"/>
                <a:cs typeface="Calibri"/>
              </a:rPr>
              <a:t>...</a:t>
            </a:r>
            <a:endParaRPr sz="13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300" spc="-5">
                <a:latin typeface="Calibri"/>
                <a:cs typeface="Calibri"/>
              </a:rPr>
              <a:t>int</a:t>
            </a:r>
            <a:r>
              <a:rPr dirty="0" sz="1300" spc="-25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sock;</a:t>
            </a:r>
            <a:endParaRPr sz="13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300" spc="-5">
                <a:latin typeface="Calibri"/>
                <a:cs typeface="Calibri"/>
              </a:rPr>
              <a:t>struct</a:t>
            </a:r>
            <a:r>
              <a:rPr dirty="0" sz="1300" spc="-10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sockaddr_in</a:t>
            </a:r>
            <a:r>
              <a:rPr dirty="0" sz="1300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dir;</a:t>
            </a:r>
            <a:endParaRPr sz="13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300">
                <a:latin typeface="Calibri"/>
                <a:cs typeface="Calibri"/>
              </a:rPr>
              <a:t>...</a:t>
            </a:r>
            <a:endParaRPr sz="13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300" spc="-15">
                <a:latin typeface="Calibri"/>
                <a:cs typeface="Calibri"/>
              </a:rPr>
              <a:t>dir.sin_family=AF_INET;</a:t>
            </a:r>
            <a:endParaRPr sz="1300">
              <a:latin typeface="Calibri"/>
              <a:cs typeface="Calibri"/>
            </a:endParaRPr>
          </a:p>
          <a:p>
            <a:pPr marL="91440" marR="2242185">
              <a:lnSpc>
                <a:spcPct val="100000"/>
              </a:lnSpc>
            </a:pPr>
            <a:r>
              <a:rPr dirty="0" sz="1300" spc="-20">
                <a:latin typeface="Calibri"/>
                <a:cs typeface="Calibri"/>
              </a:rPr>
              <a:t>dir.sin_addr.s_addr</a:t>
            </a:r>
            <a:r>
              <a:rPr dirty="0" sz="1300" spc="50">
                <a:latin typeface="Calibri"/>
                <a:cs typeface="Calibri"/>
              </a:rPr>
              <a:t> </a:t>
            </a:r>
            <a:r>
              <a:rPr dirty="0" sz="1300">
                <a:latin typeface="Calibri"/>
                <a:cs typeface="Calibri"/>
              </a:rPr>
              <a:t>=</a:t>
            </a:r>
            <a:r>
              <a:rPr dirty="0" sz="1300" spc="45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inet_addr("147.156.1.1"); </a:t>
            </a:r>
            <a:r>
              <a:rPr dirty="0" sz="1300" spc="-280">
                <a:latin typeface="Calibri"/>
                <a:cs typeface="Calibri"/>
              </a:rPr>
              <a:t> </a:t>
            </a:r>
            <a:r>
              <a:rPr dirty="0" sz="1300" spc="-10">
                <a:latin typeface="Calibri"/>
                <a:cs typeface="Calibri"/>
              </a:rPr>
              <a:t>dir.sin_port=htons(13);</a:t>
            </a:r>
            <a:endParaRPr sz="13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300">
                <a:latin typeface="Calibri"/>
                <a:cs typeface="Calibri"/>
              </a:rPr>
              <a:t>if</a:t>
            </a:r>
            <a:r>
              <a:rPr dirty="0" sz="1300" spc="10">
                <a:latin typeface="Calibri"/>
                <a:cs typeface="Calibri"/>
              </a:rPr>
              <a:t> </a:t>
            </a:r>
            <a:r>
              <a:rPr dirty="0" sz="1300">
                <a:latin typeface="Calibri"/>
                <a:cs typeface="Calibri"/>
              </a:rPr>
              <a:t>(</a:t>
            </a:r>
            <a:r>
              <a:rPr dirty="0" sz="1300" spc="10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connect(sock,</a:t>
            </a:r>
            <a:r>
              <a:rPr dirty="0" sz="1300" spc="20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(struct</a:t>
            </a:r>
            <a:r>
              <a:rPr dirty="0" sz="1300" spc="10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sockaddr</a:t>
            </a:r>
            <a:r>
              <a:rPr dirty="0" sz="1300" spc="15">
                <a:latin typeface="Calibri"/>
                <a:cs typeface="Calibri"/>
              </a:rPr>
              <a:t> </a:t>
            </a:r>
            <a:r>
              <a:rPr dirty="0" sz="1300" spc="-20">
                <a:latin typeface="Calibri"/>
                <a:cs typeface="Calibri"/>
              </a:rPr>
              <a:t>*)&amp;dir,</a:t>
            </a:r>
            <a:r>
              <a:rPr dirty="0" sz="1300" spc="15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sizeof(struct</a:t>
            </a:r>
            <a:r>
              <a:rPr dirty="0" sz="1300" spc="25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sockaddr_in)</a:t>
            </a:r>
            <a:r>
              <a:rPr dirty="0" sz="1300" spc="20">
                <a:latin typeface="Calibri"/>
                <a:cs typeface="Calibri"/>
              </a:rPr>
              <a:t> </a:t>
            </a:r>
            <a:r>
              <a:rPr dirty="0" sz="1300">
                <a:latin typeface="Calibri"/>
                <a:cs typeface="Calibri"/>
              </a:rPr>
              <a:t>)</a:t>
            </a:r>
            <a:r>
              <a:rPr dirty="0" sz="1300" spc="5">
                <a:latin typeface="Calibri"/>
                <a:cs typeface="Calibri"/>
              </a:rPr>
              <a:t> </a:t>
            </a:r>
            <a:r>
              <a:rPr dirty="0" sz="1300">
                <a:latin typeface="Calibri"/>
                <a:cs typeface="Calibri"/>
              </a:rPr>
              <a:t>&lt;</a:t>
            </a:r>
            <a:r>
              <a:rPr dirty="0" sz="1300" spc="15">
                <a:latin typeface="Calibri"/>
                <a:cs typeface="Calibri"/>
              </a:rPr>
              <a:t> </a:t>
            </a:r>
            <a:r>
              <a:rPr dirty="0" sz="1300">
                <a:latin typeface="Calibri"/>
                <a:cs typeface="Calibri"/>
              </a:rPr>
              <a:t>0</a:t>
            </a:r>
            <a:r>
              <a:rPr dirty="0" sz="1300" spc="10">
                <a:latin typeface="Calibri"/>
                <a:cs typeface="Calibri"/>
              </a:rPr>
              <a:t> </a:t>
            </a:r>
            <a:r>
              <a:rPr dirty="0" sz="1300">
                <a:latin typeface="Calibri"/>
                <a:cs typeface="Calibri"/>
              </a:rPr>
              <a:t>)</a:t>
            </a:r>
            <a:endParaRPr sz="13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300">
                <a:latin typeface="Calibri"/>
                <a:cs typeface="Calibri"/>
              </a:rPr>
              <a:t>{</a:t>
            </a:r>
            <a:endParaRPr sz="13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300">
                <a:latin typeface="Calibri"/>
                <a:cs typeface="Calibri"/>
              </a:rPr>
              <a:t>if</a:t>
            </a:r>
            <a:r>
              <a:rPr dirty="0" sz="1300" spc="10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(errno==ECONNREFUSED)</a:t>
            </a:r>
            <a:r>
              <a:rPr dirty="0" sz="1300">
                <a:latin typeface="Calibri"/>
                <a:cs typeface="Calibri"/>
              </a:rPr>
              <a:t> /* Servicio </a:t>
            </a:r>
            <a:r>
              <a:rPr dirty="0" sz="1300" spc="-5">
                <a:latin typeface="Calibri"/>
                <a:cs typeface="Calibri"/>
              </a:rPr>
              <a:t>no</a:t>
            </a:r>
            <a:r>
              <a:rPr dirty="0" sz="1300" spc="10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disponible</a:t>
            </a:r>
            <a:r>
              <a:rPr dirty="0" sz="1300" spc="30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*/</a:t>
            </a:r>
            <a:endParaRPr sz="13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</a:pPr>
            <a:r>
              <a:rPr dirty="0" sz="1300">
                <a:latin typeface="Calibri"/>
                <a:cs typeface="Calibri"/>
              </a:rPr>
              <a:t>...</a:t>
            </a:r>
            <a:endParaRPr sz="13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300">
                <a:latin typeface="Calibri"/>
                <a:cs typeface="Calibri"/>
              </a:rPr>
              <a:t>else /*</a:t>
            </a:r>
            <a:r>
              <a:rPr dirty="0" sz="1300" spc="-5">
                <a:latin typeface="Calibri"/>
                <a:cs typeface="Calibri"/>
              </a:rPr>
              <a:t> </a:t>
            </a:r>
            <a:r>
              <a:rPr dirty="0" sz="1300" spc="-10">
                <a:latin typeface="Calibri"/>
                <a:cs typeface="Calibri"/>
              </a:rPr>
              <a:t>Otro error</a:t>
            </a:r>
            <a:r>
              <a:rPr dirty="0" sz="1300" spc="-15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*/</a:t>
            </a:r>
            <a:endParaRPr sz="13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300">
                <a:latin typeface="Calibri"/>
                <a:cs typeface="Calibri"/>
              </a:rPr>
              <a:t>{</a:t>
            </a:r>
            <a:endParaRPr sz="1300">
              <a:latin typeface="Calibri"/>
              <a:cs typeface="Calibri"/>
            </a:endParaRPr>
          </a:p>
          <a:p>
            <a:pPr marL="1005840" marR="3249930">
              <a:lnSpc>
                <a:spcPct val="100000"/>
              </a:lnSpc>
            </a:pPr>
            <a:r>
              <a:rPr dirty="0" sz="1300" spc="-5">
                <a:latin typeface="Calibri"/>
                <a:cs typeface="Calibri"/>
              </a:rPr>
              <a:t>pe</a:t>
            </a:r>
            <a:r>
              <a:rPr dirty="0" sz="1300">
                <a:latin typeface="Calibri"/>
                <a:cs typeface="Calibri"/>
              </a:rPr>
              <a:t>r</a:t>
            </a:r>
            <a:r>
              <a:rPr dirty="0" sz="1300" spc="-25">
                <a:latin typeface="Calibri"/>
                <a:cs typeface="Calibri"/>
              </a:rPr>
              <a:t>r</a:t>
            </a:r>
            <a:r>
              <a:rPr dirty="0" sz="1300" spc="-5">
                <a:latin typeface="Calibri"/>
                <a:cs typeface="Calibri"/>
              </a:rPr>
              <a:t>o</a:t>
            </a:r>
            <a:r>
              <a:rPr dirty="0" sz="1300">
                <a:latin typeface="Calibri"/>
                <a:cs typeface="Calibri"/>
              </a:rPr>
              <a:t>r("</a:t>
            </a:r>
            <a:r>
              <a:rPr dirty="0" sz="1300" spc="-15">
                <a:latin typeface="Calibri"/>
                <a:cs typeface="Calibri"/>
              </a:rPr>
              <a:t>c</a:t>
            </a:r>
            <a:r>
              <a:rPr dirty="0" sz="1300" spc="-5">
                <a:latin typeface="Calibri"/>
                <a:cs typeface="Calibri"/>
              </a:rPr>
              <a:t>onne</a:t>
            </a:r>
            <a:r>
              <a:rPr dirty="0" sz="1300">
                <a:latin typeface="Calibri"/>
                <a:cs typeface="Calibri"/>
              </a:rPr>
              <a:t>ct");  </a:t>
            </a:r>
            <a:r>
              <a:rPr dirty="0" sz="1300" spc="-5">
                <a:latin typeface="Calibri"/>
                <a:cs typeface="Calibri"/>
              </a:rPr>
              <a:t>exit(0);</a:t>
            </a:r>
            <a:endParaRPr sz="13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300">
                <a:latin typeface="Calibri"/>
                <a:cs typeface="Calibri"/>
              </a:rPr>
              <a:t>}</a:t>
            </a:r>
            <a:endParaRPr sz="13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300">
                <a:latin typeface="Calibri"/>
                <a:cs typeface="Calibri"/>
              </a:rPr>
              <a:t>}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40</a:t>
            </a:r>
          </a:p>
        </p:txBody>
      </p:sp>
    </p:spTree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9651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5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85"/>
              <a:t>T</a:t>
            </a:r>
            <a:r>
              <a:rPr dirty="0" spc="-95"/>
              <a:t>CP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85"/>
              <a:t>R</a:t>
            </a:r>
            <a:r>
              <a:rPr dirty="0" spc="-90"/>
              <a:t>ec</a:t>
            </a:r>
            <a:r>
              <a:rPr dirty="0" spc="-100"/>
              <a:t>e</a:t>
            </a:r>
            <a:r>
              <a:rPr dirty="0" spc="-95"/>
              <a:t>pc</a:t>
            </a:r>
            <a:r>
              <a:rPr dirty="0" spc="-80"/>
              <a:t>i</a:t>
            </a:r>
            <a:r>
              <a:rPr dirty="0" spc="-95"/>
              <a:t>ó</a:t>
            </a:r>
            <a:r>
              <a:rPr dirty="0"/>
              <a:t>n</a:t>
            </a:r>
            <a:r>
              <a:rPr dirty="0" spc="-190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90"/>
              <a:t>e</a:t>
            </a:r>
            <a:r>
              <a:rPr dirty="0" spc="-175"/>
              <a:t>n</a:t>
            </a:r>
            <a:r>
              <a:rPr dirty="0" spc="-85"/>
              <a:t>v</a:t>
            </a:r>
            <a:r>
              <a:rPr dirty="0" spc="-70"/>
              <a:t>í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270" cy="18459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ts val="228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suele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realizar</a:t>
            </a:r>
            <a:r>
              <a:rPr dirty="0" sz="20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read()</a:t>
            </a:r>
            <a:r>
              <a:rPr dirty="0" sz="2000" spc="19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(para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leer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datos)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write()</a:t>
            </a:r>
            <a:endParaRPr sz="2000">
              <a:latin typeface="Calibri"/>
              <a:cs typeface="Calibri"/>
            </a:endParaRPr>
          </a:p>
          <a:p>
            <a:pPr algn="r" marR="5100320">
              <a:lnSpc>
                <a:spcPts val="2280"/>
              </a:lnSpc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(para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escribir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datos)</a:t>
            </a:r>
            <a:endParaRPr sz="2000">
              <a:latin typeface="Calibri"/>
              <a:cs typeface="Calibri"/>
            </a:endParaRPr>
          </a:p>
          <a:p>
            <a:pPr algn="r" marL="195580" marR="5069205" indent="-195580">
              <a:lnSpc>
                <a:spcPct val="100000"/>
              </a:lnSpc>
              <a:spcBef>
                <a:spcPts val="36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son:</a:t>
            </a:r>
            <a:endParaRPr sz="20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3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Descriptor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conectado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Buffer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donde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almacenar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leer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contiene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escribir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Tamaño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máximo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leer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tamaño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escribir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625792"/>
            <a:ext cx="4507230" cy="158496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devuelto:</a:t>
            </a:r>
            <a:endParaRPr sz="20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&lt;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0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si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sucede un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error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&gt;=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0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con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número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leídos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escritos</a:t>
            </a:r>
            <a:endParaRPr sz="1600">
              <a:latin typeface="Calibri"/>
              <a:cs typeface="Calibri"/>
            </a:endParaRPr>
          </a:p>
          <a:p>
            <a:pPr lvl="1" marL="725170" marR="5080" indent="-164465">
              <a:lnSpc>
                <a:spcPct val="121200"/>
              </a:lnSpc>
              <a:spcBef>
                <a:spcPts val="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Generalmente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0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lectura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indica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cerrado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conexión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788152" y="3832859"/>
            <a:ext cx="2752725" cy="229298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492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75"/>
              </a:spcBef>
            </a:pPr>
            <a:r>
              <a:rPr dirty="0" sz="1300">
                <a:latin typeface="Calibri"/>
                <a:cs typeface="Calibri"/>
              </a:rPr>
              <a:t>...</a:t>
            </a:r>
            <a:endParaRPr sz="13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300" spc="-5">
                <a:latin typeface="Calibri"/>
                <a:cs typeface="Calibri"/>
              </a:rPr>
              <a:t>#define</a:t>
            </a:r>
            <a:r>
              <a:rPr dirty="0" sz="1300" spc="-10">
                <a:latin typeface="Calibri"/>
                <a:cs typeface="Calibri"/>
              </a:rPr>
              <a:t> </a:t>
            </a:r>
            <a:r>
              <a:rPr dirty="0" sz="1300" spc="-35">
                <a:latin typeface="Calibri"/>
                <a:cs typeface="Calibri"/>
              </a:rPr>
              <a:t>TAM</a:t>
            </a:r>
            <a:r>
              <a:rPr dirty="0" sz="1300" spc="-25">
                <a:latin typeface="Calibri"/>
                <a:cs typeface="Calibri"/>
              </a:rPr>
              <a:t> </a:t>
            </a:r>
            <a:r>
              <a:rPr dirty="0" sz="1300">
                <a:latin typeface="Calibri"/>
                <a:cs typeface="Calibri"/>
              </a:rPr>
              <a:t>100</a:t>
            </a:r>
            <a:endParaRPr sz="13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300">
                <a:latin typeface="Calibri"/>
                <a:cs typeface="Calibri"/>
              </a:rPr>
              <a:t>...</a:t>
            </a:r>
            <a:endParaRPr sz="13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300" spc="-5">
                <a:latin typeface="Calibri"/>
                <a:cs typeface="Calibri"/>
              </a:rPr>
              <a:t>int</a:t>
            </a:r>
            <a:r>
              <a:rPr dirty="0" sz="1300" spc="-15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sock,</a:t>
            </a:r>
            <a:r>
              <a:rPr dirty="0" sz="1300" spc="-25">
                <a:latin typeface="Calibri"/>
                <a:cs typeface="Calibri"/>
              </a:rPr>
              <a:t> </a:t>
            </a:r>
            <a:r>
              <a:rPr dirty="0" sz="1300">
                <a:latin typeface="Calibri"/>
                <a:cs typeface="Calibri"/>
              </a:rPr>
              <a:t>n;</a:t>
            </a:r>
            <a:endParaRPr sz="13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300" spc="-5">
                <a:latin typeface="Calibri"/>
                <a:cs typeface="Calibri"/>
              </a:rPr>
              <a:t>char</a:t>
            </a:r>
            <a:r>
              <a:rPr dirty="0" sz="1300" spc="-20">
                <a:latin typeface="Calibri"/>
                <a:cs typeface="Calibri"/>
              </a:rPr>
              <a:t> </a:t>
            </a:r>
            <a:r>
              <a:rPr dirty="0" sz="1300" spc="-15">
                <a:latin typeface="Calibri"/>
                <a:cs typeface="Calibri"/>
              </a:rPr>
              <a:t>buffer[TAM];</a:t>
            </a:r>
            <a:endParaRPr sz="13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300">
                <a:latin typeface="Calibri"/>
                <a:cs typeface="Calibri"/>
              </a:rPr>
              <a:t>...</a:t>
            </a:r>
            <a:endParaRPr sz="13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300">
                <a:latin typeface="Calibri"/>
                <a:cs typeface="Calibri"/>
              </a:rPr>
              <a:t>if</a:t>
            </a:r>
            <a:r>
              <a:rPr dirty="0" sz="1300" spc="5">
                <a:latin typeface="Calibri"/>
                <a:cs typeface="Calibri"/>
              </a:rPr>
              <a:t> </a:t>
            </a:r>
            <a:r>
              <a:rPr dirty="0" sz="1300">
                <a:latin typeface="Calibri"/>
                <a:cs typeface="Calibri"/>
              </a:rPr>
              <a:t>( (</a:t>
            </a:r>
            <a:r>
              <a:rPr dirty="0" sz="1300" spc="10">
                <a:latin typeface="Calibri"/>
                <a:cs typeface="Calibri"/>
              </a:rPr>
              <a:t> </a:t>
            </a:r>
            <a:r>
              <a:rPr dirty="0" sz="1300">
                <a:latin typeface="Calibri"/>
                <a:cs typeface="Calibri"/>
              </a:rPr>
              <a:t>n</a:t>
            </a:r>
            <a:r>
              <a:rPr dirty="0" sz="1300" spc="5">
                <a:latin typeface="Calibri"/>
                <a:cs typeface="Calibri"/>
              </a:rPr>
              <a:t> </a:t>
            </a:r>
            <a:r>
              <a:rPr dirty="0" sz="1300">
                <a:latin typeface="Calibri"/>
                <a:cs typeface="Calibri"/>
              </a:rPr>
              <a:t>=</a:t>
            </a:r>
            <a:r>
              <a:rPr dirty="0" sz="1300" spc="5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read(sock,</a:t>
            </a:r>
            <a:r>
              <a:rPr dirty="0" sz="1300" spc="5">
                <a:latin typeface="Calibri"/>
                <a:cs typeface="Calibri"/>
              </a:rPr>
              <a:t> </a:t>
            </a:r>
            <a:r>
              <a:rPr dirty="0" sz="1300" spc="-25">
                <a:latin typeface="Calibri"/>
                <a:cs typeface="Calibri"/>
              </a:rPr>
              <a:t>buffer,</a:t>
            </a:r>
            <a:r>
              <a:rPr dirty="0" sz="1300" spc="15">
                <a:latin typeface="Calibri"/>
                <a:cs typeface="Calibri"/>
              </a:rPr>
              <a:t> </a:t>
            </a:r>
            <a:r>
              <a:rPr dirty="0" sz="1300" spc="-30">
                <a:latin typeface="Calibri"/>
                <a:cs typeface="Calibri"/>
              </a:rPr>
              <a:t>TAM)</a:t>
            </a:r>
            <a:r>
              <a:rPr dirty="0" sz="1300" spc="-5">
                <a:latin typeface="Calibri"/>
                <a:cs typeface="Calibri"/>
              </a:rPr>
              <a:t> </a:t>
            </a:r>
            <a:r>
              <a:rPr dirty="0" sz="1300">
                <a:latin typeface="Calibri"/>
                <a:cs typeface="Calibri"/>
              </a:rPr>
              <a:t>)</a:t>
            </a:r>
            <a:r>
              <a:rPr dirty="0" sz="1300" spc="10">
                <a:latin typeface="Calibri"/>
                <a:cs typeface="Calibri"/>
              </a:rPr>
              <a:t> </a:t>
            </a:r>
            <a:r>
              <a:rPr dirty="0" sz="1300">
                <a:latin typeface="Calibri"/>
                <a:cs typeface="Calibri"/>
              </a:rPr>
              <a:t>&lt; 0 )</a:t>
            </a:r>
            <a:endParaRPr sz="13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300">
                <a:latin typeface="Calibri"/>
                <a:cs typeface="Calibri"/>
              </a:rPr>
              <a:t>{</a:t>
            </a:r>
            <a:endParaRPr sz="1300">
              <a:latin typeface="Calibri"/>
              <a:cs typeface="Calibri"/>
            </a:endParaRPr>
          </a:p>
          <a:p>
            <a:pPr marL="548640" marR="1187450">
              <a:lnSpc>
                <a:spcPct val="100000"/>
              </a:lnSpc>
            </a:pPr>
            <a:r>
              <a:rPr dirty="0" sz="1300" spc="-5">
                <a:latin typeface="Calibri"/>
                <a:cs typeface="Calibri"/>
              </a:rPr>
              <a:t>pe</a:t>
            </a:r>
            <a:r>
              <a:rPr dirty="0" sz="1300">
                <a:latin typeface="Calibri"/>
                <a:cs typeface="Calibri"/>
              </a:rPr>
              <a:t>r</a:t>
            </a:r>
            <a:r>
              <a:rPr dirty="0" sz="1300" spc="-25">
                <a:latin typeface="Calibri"/>
                <a:cs typeface="Calibri"/>
              </a:rPr>
              <a:t>r</a:t>
            </a:r>
            <a:r>
              <a:rPr dirty="0" sz="1300" spc="-5">
                <a:latin typeface="Calibri"/>
                <a:cs typeface="Calibri"/>
              </a:rPr>
              <a:t>o</a:t>
            </a:r>
            <a:r>
              <a:rPr dirty="0" sz="1300">
                <a:latin typeface="Calibri"/>
                <a:cs typeface="Calibri"/>
              </a:rPr>
              <a:t>r("</a:t>
            </a:r>
            <a:r>
              <a:rPr dirty="0" sz="1300" spc="-20">
                <a:latin typeface="Calibri"/>
                <a:cs typeface="Calibri"/>
              </a:rPr>
              <a:t>r</a:t>
            </a:r>
            <a:r>
              <a:rPr dirty="0" sz="1300">
                <a:latin typeface="Calibri"/>
                <a:cs typeface="Calibri"/>
              </a:rPr>
              <a:t>ead");  </a:t>
            </a:r>
            <a:r>
              <a:rPr dirty="0" sz="1300" spc="-5">
                <a:latin typeface="Calibri"/>
                <a:cs typeface="Calibri"/>
              </a:rPr>
              <a:t>exit(0);</a:t>
            </a:r>
            <a:endParaRPr sz="13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300">
                <a:latin typeface="Calibri"/>
                <a:cs typeface="Calibri"/>
              </a:rPr>
              <a:t>}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41</a:t>
            </a:r>
          </a:p>
        </p:txBody>
      </p:sp>
    </p:spTree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7703"/>
            <a:ext cx="6887209" cy="409321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Introducción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Creación</a:t>
            </a:r>
            <a:r>
              <a:rPr dirty="0" sz="31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un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socket: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apertura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cierre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Asociar</a:t>
            </a:r>
            <a:r>
              <a:rPr dirty="0" sz="31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socket</a:t>
            </a: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a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un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puerto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Diferencias</a:t>
            </a:r>
            <a:r>
              <a:rPr dirty="0" sz="31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entre</a:t>
            </a:r>
            <a:r>
              <a:rPr dirty="0" sz="31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TCP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UDP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TCP:</a:t>
            </a:r>
            <a:r>
              <a:rPr dirty="0" sz="31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Cliente</a:t>
            </a:r>
            <a:r>
              <a:rPr dirty="0" sz="31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Servidor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5">
                <a:solidFill>
                  <a:srgbClr val="3E3E3E"/>
                </a:solidFill>
                <a:latin typeface="Calibri"/>
                <a:cs typeface="Calibri"/>
              </a:rPr>
              <a:t>UDP:</a:t>
            </a:r>
            <a:r>
              <a:rPr dirty="0" sz="31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Envío</a:t>
            </a:r>
            <a:r>
              <a:rPr dirty="0" sz="31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31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recepción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9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Comprobar</a:t>
            </a:r>
            <a:r>
              <a:rPr dirty="0" sz="3100" spc="-4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estado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un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 socket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1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42</a:t>
            </a:r>
          </a:p>
        </p:txBody>
      </p:sp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4655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6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00"/>
              <a:t>UD</a:t>
            </a:r>
            <a:r>
              <a:rPr dirty="0" spc="-90"/>
              <a:t>P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85"/>
              <a:t>R</a:t>
            </a:r>
            <a:r>
              <a:rPr dirty="0" spc="-90"/>
              <a:t>ec</a:t>
            </a:r>
            <a:r>
              <a:rPr dirty="0" spc="-100"/>
              <a:t>e</a:t>
            </a:r>
            <a:r>
              <a:rPr dirty="0" spc="-95"/>
              <a:t>pc</a:t>
            </a:r>
            <a:r>
              <a:rPr dirty="0" spc="-70"/>
              <a:t>i</a:t>
            </a:r>
            <a:r>
              <a:rPr dirty="0" spc="-90"/>
              <a:t>ó</a:t>
            </a:r>
            <a:r>
              <a:rPr dirty="0"/>
              <a:t>n</a:t>
            </a:r>
            <a:r>
              <a:rPr dirty="0" spc="-19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 spc="-140"/>
              <a:t>a</a:t>
            </a:r>
            <a:r>
              <a:rPr dirty="0" spc="-120"/>
              <a:t>t</a:t>
            </a:r>
            <a:r>
              <a:rPr dirty="0" spc="-100"/>
              <a:t>o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86246"/>
            <a:ext cx="7367270" cy="3665854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45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realiza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las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recvfrom()</a:t>
            </a:r>
            <a:r>
              <a:rPr dirty="0" sz="2000" spc="3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recv()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6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son:</a:t>
            </a:r>
            <a:endParaRPr sz="20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Descriptor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Buffer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donde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almacenar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leer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Tamaño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máximo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leer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Opciones 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envío,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generalmente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0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(ninguna opción)</a:t>
            </a:r>
            <a:endParaRPr sz="1600">
              <a:latin typeface="Calibri"/>
              <a:cs typeface="Calibri"/>
            </a:endParaRPr>
          </a:p>
          <a:p>
            <a:pPr lvl="1" marL="744220" marR="5080" indent="-183515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contendrá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envió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(solo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recvfrom()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)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longitud 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anterior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(solo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recvfrom()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)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devuelto:</a:t>
            </a:r>
            <a:endParaRPr sz="20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&lt;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0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si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sucede un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error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&gt;=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0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con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número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leídos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escritos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43</a:t>
            </a:r>
          </a:p>
        </p:txBody>
      </p:sp>
    </p:spTree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3193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6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00"/>
              <a:t>UD</a:t>
            </a:r>
            <a:r>
              <a:rPr dirty="0" spc="-90"/>
              <a:t>P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90"/>
              <a:t>E</a:t>
            </a:r>
            <a:r>
              <a:rPr dirty="0" spc="-175"/>
              <a:t>n</a:t>
            </a:r>
            <a:r>
              <a:rPr dirty="0" spc="-90"/>
              <a:t>v</a:t>
            </a:r>
            <a:r>
              <a:rPr dirty="0" spc="-75"/>
              <a:t>í</a:t>
            </a:r>
            <a:r>
              <a:rPr dirty="0"/>
              <a:t>o</a:t>
            </a:r>
            <a:r>
              <a:rPr dirty="0" spc="-18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 spc="-140"/>
              <a:t>a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86246"/>
            <a:ext cx="7366634" cy="3665854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45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realiza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sendto()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6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son:</a:t>
            </a:r>
            <a:endParaRPr sz="20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Descriptor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Buffer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enviar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Tamaño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datos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enviar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Opciones 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envío,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generalmente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0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(ninguna opción)</a:t>
            </a:r>
            <a:endParaRPr sz="1600">
              <a:latin typeface="Calibri"/>
              <a:cs typeface="Calibri"/>
            </a:endParaRPr>
          </a:p>
          <a:p>
            <a:pPr lvl="1" marL="743585" marR="5080" indent="-18288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contiene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6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3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donde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enviar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Longitud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estructura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anterior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devuelto:</a:t>
            </a:r>
            <a:endParaRPr sz="20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&lt;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0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si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sucede un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error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&gt;=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0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bytes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escritos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44</a:t>
            </a:r>
          </a:p>
        </p:txBody>
      </p:sp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3193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6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00"/>
              <a:t>UD</a:t>
            </a:r>
            <a:r>
              <a:rPr dirty="0" spc="-90"/>
              <a:t>P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90"/>
              <a:t>E</a:t>
            </a:r>
            <a:r>
              <a:rPr dirty="0" spc="-175"/>
              <a:t>n</a:t>
            </a:r>
            <a:r>
              <a:rPr dirty="0" spc="-90"/>
              <a:t>v</a:t>
            </a:r>
            <a:r>
              <a:rPr dirty="0" spc="-75"/>
              <a:t>í</a:t>
            </a:r>
            <a:r>
              <a:rPr dirty="0"/>
              <a:t>o</a:t>
            </a:r>
            <a:r>
              <a:rPr dirty="0" spc="-18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 spc="-140"/>
              <a:t>a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277111" y="2254757"/>
            <a:ext cx="6590030" cy="309308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492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75"/>
              </a:spcBef>
            </a:pPr>
            <a:r>
              <a:rPr dirty="0" sz="1300" spc="-5">
                <a:latin typeface="Calibri"/>
                <a:cs typeface="Calibri"/>
              </a:rPr>
              <a:t>#define</a:t>
            </a:r>
            <a:r>
              <a:rPr dirty="0" sz="1300" spc="-10">
                <a:latin typeface="Calibri"/>
                <a:cs typeface="Calibri"/>
              </a:rPr>
              <a:t> </a:t>
            </a:r>
            <a:r>
              <a:rPr dirty="0" sz="1300" spc="-35">
                <a:latin typeface="Calibri"/>
                <a:cs typeface="Calibri"/>
              </a:rPr>
              <a:t>TAM</a:t>
            </a:r>
            <a:r>
              <a:rPr dirty="0" sz="1300" spc="-25">
                <a:latin typeface="Calibri"/>
                <a:cs typeface="Calibri"/>
              </a:rPr>
              <a:t> </a:t>
            </a:r>
            <a:r>
              <a:rPr dirty="0" sz="1300">
                <a:latin typeface="Calibri"/>
                <a:cs typeface="Calibri"/>
              </a:rPr>
              <a:t>100</a:t>
            </a:r>
            <a:endParaRPr sz="13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300">
                <a:latin typeface="Calibri"/>
                <a:cs typeface="Calibri"/>
              </a:rPr>
              <a:t>...</a:t>
            </a:r>
            <a:endParaRPr sz="13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300" spc="-5">
                <a:latin typeface="Calibri"/>
                <a:cs typeface="Calibri"/>
              </a:rPr>
              <a:t>int</a:t>
            </a:r>
            <a:r>
              <a:rPr dirty="0" sz="1300" spc="-25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sock;</a:t>
            </a:r>
            <a:endParaRPr sz="1300">
              <a:latin typeface="Calibri"/>
              <a:cs typeface="Calibri"/>
            </a:endParaRPr>
          </a:p>
          <a:p>
            <a:pPr marL="91440" marR="4985385">
              <a:lnSpc>
                <a:spcPct val="100000"/>
              </a:lnSpc>
            </a:pPr>
            <a:r>
              <a:rPr dirty="0" sz="1300" spc="-5">
                <a:latin typeface="Calibri"/>
                <a:cs typeface="Calibri"/>
              </a:rPr>
              <a:t>struct sockaddr_in dir; </a:t>
            </a:r>
            <a:r>
              <a:rPr dirty="0" sz="1300" spc="-280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char </a:t>
            </a:r>
            <a:r>
              <a:rPr dirty="0" sz="1300" spc="-15">
                <a:latin typeface="Calibri"/>
                <a:cs typeface="Calibri"/>
              </a:rPr>
              <a:t>buffer[TAM];</a:t>
            </a:r>
            <a:endParaRPr sz="13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300">
                <a:latin typeface="Calibri"/>
                <a:cs typeface="Calibri"/>
              </a:rPr>
              <a:t>...</a:t>
            </a:r>
            <a:endParaRPr sz="13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300" spc="-15">
                <a:latin typeface="Calibri"/>
                <a:cs typeface="Calibri"/>
              </a:rPr>
              <a:t>dir.sin_family=AF_INET;</a:t>
            </a:r>
            <a:endParaRPr sz="1300">
              <a:latin typeface="Calibri"/>
              <a:cs typeface="Calibri"/>
            </a:endParaRPr>
          </a:p>
          <a:p>
            <a:pPr marL="91440" marR="3327400">
              <a:lnSpc>
                <a:spcPct val="100000"/>
              </a:lnSpc>
            </a:pPr>
            <a:r>
              <a:rPr dirty="0" sz="1300" spc="-20">
                <a:latin typeface="Calibri"/>
                <a:cs typeface="Calibri"/>
              </a:rPr>
              <a:t>dir.sin_addr.s_addr</a:t>
            </a:r>
            <a:r>
              <a:rPr dirty="0" sz="1300" spc="50">
                <a:latin typeface="Calibri"/>
                <a:cs typeface="Calibri"/>
              </a:rPr>
              <a:t> </a:t>
            </a:r>
            <a:r>
              <a:rPr dirty="0" sz="1300">
                <a:latin typeface="Calibri"/>
                <a:cs typeface="Calibri"/>
              </a:rPr>
              <a:t>=</a:t>
            </a:r>
            <a:r>
              <a:rPr dirty="0" sz="1300" spc="45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inet_addr("147.156.1.1"); </a:t>
            </a:r>
            <a:r>
              <a:rPr dirty="0" sz="1300" spc="-280">
                <a:latin typeface="Calibri"/>
                <a:cs typeface="Calibri"/>
              </a:rPr>
              <a:t> </a:t>
            </a:r>
            <a:r>
              <a:rPr dirty="0" sz="1300" spc="-10">
                <a:latin typeface="Calibri"/>
                <a:cs typeface="Calibri"/>
              </a:rPr>
              <a:t>dir.sin_port=htons(13);</a:t>
            </a:r>
            <a:endParaRPr sz="13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300">
                <a:latin typeface="Calibri"/>
                <a:cs typeface="Calibri"/>
              </a:rPr>
              <a:t>if</a:t>
            </a:r>
            <a:r>
              <a:rPr dirty="0" sz="1300" spc="15">
                <a:latin typeface="Calibri"/>
                <a:cs typeface="Calibri"/>
              </a:rPr>
              <a:t> </a:t>
            </a:r>
            <a:r>
              <a:rPr dirty="0" sz="1300">
                <a:latin typeface="Calibri"/>
                <a:cs typeface="Calibri"/>
              </a:rPr>
              <a:t>(</a:t>
            </a:r>
            <a:r>
              <a:rPr dirty="0" sz="1300" spc="10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sendto(sock,</a:t>
            </a:r>
            <a:r>
              <a:rPr dirty="0" sz="1300" spc="25">
                <a:latin typeface="Calibri"/>
                <a:cs typeface="Calibri"/>
              </a:rPr>
              <a:t> </a:t>
            </a:r>
            <a:r>
              <a:rPr dirty="0" sz="1300" spc="-25">
                <a:latin typeface="Calibri"/>
                <a:cs typeface="Calibri"/>
              </a:rPr>
              <a:t>buffer,</a:t>
            </a:r>
            <a:r>
              <a:rPr dirty="0" sz="1300" spc="25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strlen(buffer),</a:t>
            </a:r>
            <a:r>
              <a:rPr dirty="0" sz="1300" spc="25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(struct</a:t>
            </a:r>
            <a:r>
              <a:rPr dirty="0" sz="1300" spc="5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sockaddr</a:t>
            </a:r>
            <a:r>
              <a:rPr dirty="0" sz="1300" spc="15">
                <a:latin typeface="Calibri"/>
                <a:cs typeface="Calibri"/>
              </a:rPr>
              <a:t> </a:t>
            </a:r>
            <a:r>
              <a:rPr dirty="0" sz="1300" spc="-20">
                <a:latin typeface="Calibri"/>
                <a:cs typeface="Calibri"/>
              </a:rPr>
              <a:t>*)&amp;dir,</a:t>
            </a:r>
            <a:r>
              <a:rPr dirty="0" sz="1300" spc="20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sizeof(struct</a:t>
            </a:r>
            <a:r>
              <a:rPr dirty="0" sz="1300" spc="15">
                <a:latin typeface="Calibri"/>
                <a:cs typeface="Calibri"/>
              </a:rPr>
              <a:t> </a:t>
            </a:r>
            <a:r>
              <a:rPr dirty="0" sz="1300" spc="-5">
                <a:latin typeface="Calibri"/>
                <a:cs typeface="Calibri"/>
              </a:rPr>
              <a:t>sockaddr_in))</a:t>
            </a:r>
            <a:r>
              <a:rPr dirty="0" sz="1300" spc="30">
                <a:latin typeface="Calibri"/>
                <a:cs typeface="Calibri"/>
              </a:rPr>
              <a:t> </a:t>
            </a:r>
            <a:r>
              <a:rPr dirty="0" sz="1300">
                <a:latin typeface="Calibri"/>
                <a:cs typeface="Calibri"/>
              </a:rPr>
              <a:t>&lt;</a:t>
            </a:r>
            <a:r>
              <a:rPr dirty="0" sz="1300" spc="15">
                <a:latin typeface="Calibri"/>
                <a:cs typeface="Calibri"/>
              </a:rPr>
              <a:t> </a:t>
            </a:r>
            <a:r>
              <a:rPr dirty="0" sz="1300">
                <a:latin typeface="Calibri"/>
                <a:cs typeface="Calibri"/>
              </a:rPr>
              <a:t>0</a:t>
            </a:r>
            <a:r>
              <a:rPr dirty="0" sz="1300" spc="10">
                <a:latin typeface="Calibri"/>
                <a:cs typeface="Calibri"/>
              </a:rPr>
              <a:t> </a:t>
            </a:r>
            <a:r>
              <a:rPr dirty="0" sz="1300">
                <a:latin typeface="Calibri"/>
                <a:cs typeface="Calibri"/>
              </a:rPr>
              <a:t>)</a:t>
            </a:r>
            <a:endParaRPr sz="13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300">
                <a:latin typeface="Calibri"/>
                <a:cs typeface="Calibri"/>
              </a:rPr>
              <a:t>{</a:t>
            </a:r>
            <a:endParaRPr sz="1300">
              <a:latin typeface="Calibri"/>
              <a:cs typeface="Calibri"/>
            </a:endParaRPr>
          </a:p>
          <a:p>
            <a:pPr marL="548640" marR="4791710">
              <a:lnSpc>
                <a:spcPct val="100000"/>
              </a:lnSpc>
            </a:pPr>
            <a:r>
              <a:rPr dirty="0" sz="1300" spc="-5">
                <a:latin typeface="Calibri"/>
                <a:cs typeface="Calibri"/>
              </a:rPr>
              <a:t>pe</a:t>
            </a:r>
            <a:r>
              <a:rPr dirty="0" sz="1300">
                <a:latin typeface="Calibri"/>
                <a:cs typeface="Calibri"/>
              </a:rPr>
              <a:t>r</a:t>
            </a:r>
            <a:r>
              <a:rPr dirty="0" sz="1300" spc="-25">
                <a:latin typeface="Calibri"/>
                <a:cs typeface="Calibri"/>
              </a:rPr>
              <a:t>r</a:t>
            </a:r>
            <a:r>
              <a:rPr dirty="0" sz="1300" spc="-5">
                <a:latin typeface="Calibri"/>
                <a:cs typeface="Calibri"/>
              </a:rPr>
              <a:t>o</a:t>
            </a:r>
            <a:r>
              <a:rPr dirty="0" sz="1300">
                <a:latin typeface="Calibri"/>
                <a:cs typeface="Calibri"/>
              </a:rPr>
              <a:t>r("</a:t>
            </a:r>
            <a:r>
              <a:rPr dirty="0" sz="1300" spc="-15">
                <a:latin typeface="Calibri"/>
                <a:cs typeface="Calibri"/>
              </a:rPr>
              <a:t>c</a:t>
            </a:r>
            <a:r>
              <a:rPr dirty="0" sz="1300" spc="-5">
                <a:latin typeface="Calibri"/>
                <a:cs typeface="Calibri"/>
              </a:rPr>
              <a:t>onne</a:t>
            </a:r>
            <a:r>
              <a:rPr dirty="0" sz="1300">
                <a:latin typeface="Calibri"/>
                <a:cs typeface="Calibri"/>
              </a:rPr>
              <a:t>ct");  </a:t>
            </a:r>
            <a:r>
              <a:rPr dirty="0" sz="1300" spc="-5">
                <a:latin typeface="Calibri"/>
                <a:cs typeface="Calibri"/>
              </a:rPr>
              <a:t>exit(0);</a:t>
            </a:r>
            <a:endParaRPr sz="13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300">
                <a:latin typeface="Calibri"/>
                <a:cs typeface="Calibri"/>
              </a:rPr>
              <a:t>}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45</a:t>
            </a:r>
          </a:p>
        </p:txBody>
      </p:sp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7703"/>
            <a:ext cx="6887209" cy="409321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Introducción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Creación</a:t>
            </a:r>
            <a:r>
              <a:rPr dirty="0" sz="31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un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socket: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apertura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cierre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Asociar</a:t>
            </a:r>
            <a:r>
              <a:rPr dirty="0" sz="31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socket</a:t>
            </a: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a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un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puerto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Diferencias</a:t>
            </a:r>
            <a:r>
              <a:rPr dirty="0" sz="31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entre</a:t>
            </a:r>
            <a:r>
              <a:rPr dirty="0" sz="31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TCP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UDP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TCP:</a:t>
            </a:r>
            <a:r>
              <a:rPr dirty="0" sz="31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Cliente</a:t>
            </a:r>
            <a:r>
              <a:rPr dirty="0" sz="31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Servidor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UDP: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Envío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recepción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9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Comprobar</a:t>
            </a:r>
            <a:r>
              <a:rPr dirty="0" sz="3100" spc="-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 spc="-15">
                <a:solidFill>
                  <a:srgbClr val="3E3E3E"/>
                </a:solidFill>
                <a:latin typeface="Calibri"/>
                <a:cs typeface="Calibri"/>
              </a:rPr>
              <a:t>estado</a:t>
            </a:r>
            <a:r>
              <a:rPr dirty="0" sz="31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31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3100" spc="-25">
                <a:solidFill>
                  <a:srgbClr val="3E3E3E"/>
                </a:solidFill>
                <a:latin typeface="Calibri"/>
                <a:cs typeface="Calibri"/>
              </a:rPr>
              <a:t> socket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1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46</a:t>
            </a:r>
          </a:p>
        </p:txBody>
      </p:sp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1036575"/>
            <a:ext cx="6680834" cy="635635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4000" spc="-85"/>
              <a:t>7</a:t>
            </a:r>
            <a:r>
              <a:rPr dirty="0" sz="4000"/>
              <a:t>.</a:t>
            </a:r>
            <a:r>
              <a:rPr dirty="0" sz="4000" spc="-140"/>
              <a:t> </a:t>
            </a:r>
            <a:r>
              <a:rPr dirty="0" sz="4000" spc="-85"/>
              <a:t>Co</a:t>
            </a:r>
            <a:r>
              <a:rPr dirty="0" sz="4000" spc="-114"/>
              <a:t>m</a:t>
            </a:r>
            <a:r>
              <a:rPr dirty="0" sz="4000" spc="-95"/>
              <a:t>p</a:t>
            </a:r>
            <a:r>
              <a:rPr dirty="0" sz="4000" spc="-160"/>
              <a:t>r</a:t>
            </a:r>
            <a:r>
              <a:rPr dirty="0" sz="4000" spc="-90"/>
              <a:t>o</a:t>
            </a:r>
            <a:r>
              <a:rPr dirty="0" sz="4000" spc="-95"/>
              <a:t>b</a:t>
            </a:r>
            <a:r>
              <a:rPr dirty="0" sz="4000" spc="-85"/>
              <a:t>a</a:t>
            </a:r>
            <a:r>
              <a:rPr dirty="0" sz="4000"/>
              <a:t>r</a:t>
            </a:r>
            <a:r>
              <a:rPr dirty="0" sz="4000" spc="-165"/>
              <a:t> </a:t>
            </a:r>
            <a:r>
              <a:rPr dirty="0" sz="4000" spc="-85"/>
              <a:t>e</a:t>
            </a:r>
            <a:r>
              <a:rPr dirty="0" sz="4000" spc="-120"/>
              <a:t>s</a:t>
            </a:r>
            <a:r>
              <a:rPr dirty="0" sz="4000" spc="-135"/>
              <a:t>t</a:t>
            </a:r>
            <a:r>
              <a:rPr dirty="0" sz="4000" spc="-85"/>
              <a:t>a</a:t>
            </a:r>
            <a:r>
              <a:rPr dirty="0" sz="4000" spc="-90"/>
              <a:t>d</a:t>
            </a:r>
            <a:r>
              <a:rPr dirty="0" sz="4000"/>
              <a:t>o</a:t>
            </a:r>
            <a:r>
              <a:rPr dirty="0" sz="4000" spc="-175"/>
              <a:t> </a:t>
            </a:r>
            <a:r>
              <a:rPr dirty="0" sz="4000" spc="-85"/>
              <a:t>d</a:t>
            </a:r>
            <a:r>
              <a:rPr dirty="0" sz="4000"/>
              <a:t>e</a:t>
            </a:r>
            <a:r>
              <a:rPr dirty="0" sz="4000" spc="-170"/>
              <a:t> </a:t>
            </a:r>
            <a:r>
              <a:rPr dirty="0" sz="4000" spc="-85"/>
              <a:t>u</a:t>
            </a:r>
            <a:r>
              <a:rPr dirty="0" sz="4000"/>
              <a:t>n</a:t>
            </a:r>
            <a:r>
              <a:rPr dirty="0" sz="4000" spc="-170"/>
              <a:t> </a:t>
            </a:r>
            <a:r>
              <a:rPr dirty="0" sz="4000" spc="-75"/>
              <a:t>s</a:t>
            </a:r>
            <a:r>
              <a:rPr dirty="0" sz="4000" spc="-85"/>
              <a:t>o</a:t>
            </a:r>
            <a:r>
              <a:rPr dirty="0" sz="4000" spc="-80"/>
              <a:t>c</a:t>
            </a:r>
            <a:r>
              <a:rPr dirty="0" sz="4000" spc="-220"/>
              <a:t>k</a:t>
            </a:r>
            <a:r>
              <a:rPr dirty="0" sz="4000" spc="-110"/>
              <a:t>e</a:t>
            </a:r>
            <a:r>
              <a:rPr dirty="0" sz="4000"/>
              <a:t>t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1011426" y="1792342"/>
            <a:ext cx="7369175" cy="4457700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22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realiza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select()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12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son:</a:t>
            </a:r>
            <a:endParaRPr sz="2000">
              <a:latin typeface="Calibri"/>
              <a:cs typeface="Calibri"/>
            </a:endParaRPr>
          </a:p>
          <a:p>
            <a:pPr lvl="1" marL="743585" marR="5080" indent="-182880">
              <a:lnSpc>
                <a:spcPts val="154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Entero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valor,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incrementado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unidad,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descriptor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más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alto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cualquiera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conjuntos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desea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comprobar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22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Conjunto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comprobar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lectura</a:t>
            </a:r>
            <a:endParaRPr sz="1600">
              <a:latin typeface="Calibri"/>
              <a:cs typeface="Calibri"/>
            </a:endParaRPr>
          </a:p>
          <a:p>
            <a:pPr lvl="2" marL="1310640" marR="5080" indent="-228600">
              <a:lnSpc>
                <a:spcPts val="1540"/>
              </a:lnSpc>
              <a:spcBef>
                <a:spcPts val="580"/>
              </a:spcBef>
              <a:buClr>
                <a:srgbClr val="D34817"/>
              </a:buClr>
              <a:buFont typeface="Arial"/>
              <a:buChar char="•"/>
              <a:tabLst>
                <a:tab pos="1310640" algn="l"/>
                <a:tab pos="131127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sockets</a:t>
            </a:r>
            <a:r>
              <a:rPr dirty="0" sz="16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SOCK_STREAM</a:t>
            </a:r>
            <a:r>
              <a:rPr dirty="0" sz="16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también</a:t>
            </a:r>
            <a:r>
              <a:rPr dirty="0" sz="16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modifica</a:t>
            </a:r>
            <a:r>
              <a:rPr dirty="0" sz="16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llega</a:t>
            </a:r>
            <a:r>
              <a:rPr dirty="0" sz="16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petición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conexión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22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Conjunto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comprobar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escritura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21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Conjunto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comprobar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excepciones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21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Limite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tiempo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antes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termine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espera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comprobación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1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devuelto:</a:t>
            </a:r>
            <a:endParaRPr sz="20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23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&lt;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0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si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sucede un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error</a:t>
            </a:r>
            <a:endParaRPr sz="1600">
              <a:latin typeface="Calibri"/>
              <a:cs typeface="Calibri"/>
            </a:endParaRPr>
          </a:p>
          <a:p>
            <a:pPr marL="561340">
              <a:lnSpc>
                <a:spcPct val="100000"/>
              </a:lnSpc>
              <a:spcBef>
                <a:spcPts val="215"/>
              </a:spcBef>
            </a:pPr>
            <a:r>
              <a:rPr dirty="0" sz="1600">
                <a:solidFill>
                  <a:srgbClr val="D34817"/>
                </a:solidFill>
                <a:latin typeface="Arial"/>
                <a:cs typeface="Arial"/>
              </a:rPr>
              <a:t>•</a:t>
            </a:r>
            <a:r>
              <a:rPr dirty="0" sz="1600" spc="425">
                <a:solidFill>
                  <a:srgbClr val="D34817"/>
                </a:solidFill>
                <a:latin typeface="Arial"/>
                <a:cs typeface="Arial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= 0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Ningún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cambiado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estado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21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&gt;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0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cuyo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estado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cambiado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1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algún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conjunto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 desea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comprobarse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ponerse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NULL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12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desea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tiempo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comprobación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infinito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pone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NULL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47</a:t>
            </a:r>
          </a:p>
        </p:txBody>
      </p:sp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1036575"/>
            <a:ext cx="6680834" cy="635635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4000" spc="-85"/>
              <a:t>7</a:t>
            </a:r>
            <a:r>
              <a:rPr dirty="0" sz="4000"/>
              <a:t>.</a:t>
            </a:r>
            <a:r>
              <a:rPr dirty="0" sz="4000" spc="-140"/>
              <a:t> </a:t>
            </a:r>
            <a:r>
              <a:rPr dirty="0" sz="4000" spc="-85"/>
              <a:t>Co</a:t>
            </a:r>
            <a:r>
              <a:rPr dirty="0" sz="4000" spc="-114"/>
              <a:t>m</a:t>
            </a:r>
            <a:r>
              <a:rPr dirty="0" sz="4000" spc="-95"/>
              <a:t>p</a:t>
            </a:r>
            <a:r>
              <a:rPr dirty="0" sz="4000" spc="-160"/>
              <a:t>r</a:t>
            </a:r>
            <a:r>
              <a:rPr dirty="0" sz="4000" spc="-90"/>
              <a:t>o</a:t>
            </a:r>
            <a:r>
              <a:rPr dirty="0" sz="4000" spc="-95"/>
              <a:t>b</a:t>
            </a:r>
            <a:r>
              <a:rPr dirty="0" sz="4000" spc="-85"/>
              <a:t>a</a:t>
            </a:r>
            <a:r>
              <a:rPr dirty="0" sz="4000"/>
              <a:t>r</a:t>
            </a:r>
            <a:r>
              <a:rPr dirty="0" sz="4000" spc="-165"/>
              <a:t> </a:t>
            </a:r>
            <a:r>
              <a:rPr dirty="0" sz="4000" spc="-85"/>
              <a:t>e</a:t>
            </a:r>
            <a:r>
              <a:rPr dirty="0" sz="4000" spc="-120"/>
              <a:t>s</a:t>
            </a:r>
            <a:r>
              <a:rPr dirty="0" sz="4000" spc="-135"/>
              <a:t>t</a:t>
            </a:r>
            <a:r>
              <a:rPr dirty="0" sz="4000" spc="-85"/>
              <a:t>a</a:t>
            </a:r>
            <a:r>
              <a:rPr dirty="0" sz="4000" spc="-90"/>
              <a:t>d</a:t>
            </a:r>
            <a:r>
              <a:rPr dirty="0" sz="4000"/>
              <a:t>o</a:t>
            </a:r>
            <a:r>
              <a:rPr dirty="0" sz="4000" spc="-175"/>
              <a:t> </a:t>
            </a:r>
            <a:r>
              <a:rPr dirty="0" sz="4000" spc="-85"/>
              <a:t>d</a:t>
            </a:r>
            <a:r>
              <a:rPr dirty="0" sz="4000"/>
              <a:t>e</a:t>
            </a:r>
            <a:r>
              <a:rPr dirty="0" sz="4000" spc="-170"/>
              <a:t> </a:t>
            </a:r>
            <a:r>
              <a:rPr dirty="0" sz="4000" spc="-85"/>
              <a:t>u</a:t>
            </a:r>
            <a:r>
              <a:rPr dirty="0" sz="4000"/>
              <a:t>n</a:t>
            </a:r>
            <a:r>
              <a:rPr dirty="0" sz="4000" spc="-170"/>
              <a:t> </a:t>
            </a:r>
            <a:r>
              <a:rPr dirty="0" sz="4000" spc="-75"/>
              <a:t>s</a:t>
            </a:r>
            <a:r>
              <a:rPr dirty="0" sz="4000" spc="-85"/>
              <a:t>o</a:t>
            </a:r>
            <a:r>
              <a:rPr dirty="0" sz="4000" spc="-80"/>
              <a:t>c</a:t>
            </a:r>
            <a:r>
              <a:rPr dirty="0" sz="4000" spc="-220"/>
              <a:t>k</a:t>
            </a:r>
            <a:r>
              <a:rPr dirty="0" sz="4000" spc="-110"/>
              <a:t>e</a:t>
            </a:r>
            <a:r>
              <a:rPr dirty="0" sz="4000"/>
              <a:t>t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270" cy="9550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sockets</a:t>
            </a:r>
            <a:r>
              <a:rPr dirty="0" sz="20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comprobar</a:t>
            </a:r>
            <a:r>
              <a:rPr dirty="0" sz="20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introducen</a:t>
            </a:r>
            <a:r>
              <a:rPr dirty="0" sz="20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conjunto</a:t>
            </a:r>
            <a:r>
              <a:rPr dirty="0" sz="20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declara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como:</a:t>
            </a:r>
            <a:endParaRPr sz="2000">
              <a:latin typeface="Calibri"/>
              <a:cs typeface="Calibri"/>
            </a:endParaRPr>
          </a:p>
          <a:p>
            <a:pPr marL="725805">
              <a:lnSpc>
                <a:spcPct val="100000"/>
              </a:lnSpc>
              <a:spcBef>
                <a:spcPts val="325"/>
              </a:spcBef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fd_set</a:t>
            </a:r>
            <a:r>
              <a:rPr dirty="0" sz="2000" spc="-2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conjunto;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2807631"/>
            <a:ext cx="736854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823594" algn="l"/>
                <a:tab pos="1649730" algn="l"/>
                <a:tab pos="2009775" algn="l"/>
                <a:tab pos="3157855" algn="l"/>
                <a:tab pos="4134485" algn="l"/>
                <a:tab pos="5132705" algn="l"/>
                <a:tab pos="5751195" algn="l"/>
                <a:tab pos="6153150" algn="l"/>
                <a:tab pos="7075170" algn="l"/>
              </a:tabLst>
            </a:pPr>
            <a:r>
              <a:rPr dirty="0" sz="2000" spc="-50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b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onj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70">
                <a:solidFill>
                  <a:srgbClr val="3E3E3E"/>
                </a:solidFill>
                <a:latin typeface="Calibri"/>
                <a:cs typeface="Calibri"/>
              </a:rPr>
              <a:t>k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.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il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z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1262106" rIns="0" bIns="0" rtlCol="0" vert="horz">
            <a:spAutoFit/>
          </a:bodyPr>
          <a:lstStyle/>
          <a:p>
            <a:pPr marL="195580">
              <a:lnSpc>
                <a:spcPct val="100000"/>
              </a:lnSpc>
              <a:spcBef>
                <a:spcPts val="640"/>
              </a:spcBef>
            </a:pPr>
            <a:r>
              <a:rPr dirty="0" spc="-5"/>
              <a:t>funciones:</a:t>
            </a:r>
          </a:p>
          <a:p>
            <a:pPr marL="744220" indent="-182880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/>
              <a:t>FD_ZERO(&amp;conjunto):</a:t>
            </a:r>
            <a:r>
              <a:rPr dirty="0" sz="1600" spc="30"/>
              <a:t> </a:t>
            </a:r>
            <a:r>
              <a:rPr dirty="0" sz="1600" spc="-10"/>
              <a:t>Inicializa</a:t>
            </a:r>
            <a:r>
              <a:rPr dirty="0" sz="1600" spc="-5"/>
              <a:t> </a:t>
            </a:r>
            <a:r>
              <a:rPr dirty="0" sz="1600"/>
              <a:t>el </a:t>
            </a:r>
            <a:r>
              <a:rPr dirty="0" sz="1600" spc="-10"/>
              <a:t>conjunto</a:t>
            </a:r>
            <a:endParaRPr sz="1600"/>
          </a:p>
          <a:p>
            <a:pPr marL="74422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/>
              <a:t>FD_SET(socket,</a:t>
            </a:r>
            <a:r>
              <a:rPr dirty="0" sz="1600" spc="25"/>
              <a:t> </a:t>
            </a:r>
            <a:r>
              <a:rPr dirty="0" sz="1600" spc="-10"/>
              <a:t>&amp;conjunto):</a:t>
            </a:r>
            <a:r>
              <a:rPr dirty="0" sz="1600" spc="5"/>
              <a:t> </a:t>
            </a:r>
            <a:r>
              <a:rPr dirty="0" sz="1600" spc="-5"/>
              <a:t>Añade </a:t>
            </a:r>
            <a:r>
              <a:rPr dirty="0" sz="1600"/>
              <a:t>el</a:t>
            </a:r>
            <a:r>
              <a:rPr dirty="0" sz="1600" spc="5"/>
              <a:t> </a:t>
            </a:r>
            <a:r>
              <a:rPr dirty="0" sz="1600" spc="-15"/>
              <a:t>socket</a:t>
            </a:r>
            <a:r>
              <a:rPr dirty="0" sz="1600" spc="10"/>
              <a:t> </a:t>
            </a:r>
            <a:r>
              <a:rPr dirty="0" sz="1600"/>
              <a:t>al</a:t>
            </a:r>
            <a:r>
              <a:rPr dirty="0" sz="1600" spc="-5"/>
              <a:t> </a:t>
            </a:r>
            <a:r>
              <a:rPr dirty="0" sz="1600" spc="-10"/>
              <a:t>conjunto</a:t>
            </a:r>
            <a:endParaRPr sz="1600"/>
          </a:p>
          <a:p>
            <a:pPr marL="74422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/>
              <a:t>FD_CLR(socket,</a:t>
            </a:r>
            <a:r>
              <a:rPr dirty="0" sz="1600" spc="20"/>
              <a:t> </a:t>
            </a:r>
            <a:r>
              <a:rPr dirty="0" sz="1600" spc="-10"/>
              <a:t>&amp;conjunto):</a:t>
            </a:r>
            <a:r>
              <a:rPr dirty="0" sz="1600" spc="5"/>
              <a:t> </a:t>
            </a:r>
            <a:r>
              <a:rPr dirty="0" sz="1600" spc="-10"/>
              <a:t>Borra</a:t>
            </a:r>
            <a:r>
              <a:rPr dirty="0" sz="1600" spc="20"/>
              <a:t> </a:t>
            </a:r>
            <a:r>
              <a:rPr dirty="0" sz="1600"/>
              <a:t>el</a:t>
            </a:r>
            <a:r>
              <a:rPr dirty="0" sz="1600" spc="10"/>
              <a:t> </a:t>
            </a:r>
            <a:r>
              <a:rPr dirty="0" sz="1600" spc="-15"/>
              <a:t>socket</a:t>
            </a:r>
            <a:r>
              <a:rPr dirty="0" sz="1600" spc="5"/>
              <a:t> </a:t>
            </a:r>
            <a:r>
              <a:rPr dirty="0" sz="1600" spc="-5"/>
              <a:t>del</a:t>
            </a:r>
            <a:r>
              <a:rPr dirty="0" sz="1600"/>
              <a:t> </a:t>
            </a:r>
            <a:r>
              <a:rPr dirty="0" sz="1600" spc="-10"/>
              <a:t>conjunto</a:t>
            </a:r>
            <a:endParaRPr sz="1600"/>
          </a:p>
          <a:p>
            <a:pPr marL="744220" marR="5080" indent="-18288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/>
              <a:t>FD_ISSET(socket,</a:t>
            </a:r>
            <a:r>
              <a:rPr dirty="0" sz="1600" spc="254"/>
              <a:t> </a:t>
            </a:r>
            <a:r>
              <a:rPr dirty="0" sz="1600" spc="-10"/>
              <a:t>&amp;conjunto):</a:t>
            </a:r>
            <a:r>
              <a:rPr dirty="0" sz="1600" spc="245"/>
              <a:t> </a:t>
            </a:r>
            <a:r>
              <a:rPr dirty="0" sz="1600" spc="-5"/>
              <a:t>Comprueba</a:t>
            </a:r>
            <a:r>
              <a:rPr dirty="0" sz="1600" spc="240"/>
              <a:t> </a:t>
            </a:r>
            <a:r>
              <a:rPr dirty="0" sz="1600" spc="-5"/>
              <a:t>si</a:t>
            </a:r>
            <a:r>
              <a:rPr dirty="0" sz="1600" spc="240"/>
              <a:t> </a:t>
            </a:r>
            <a:r>
              <a:rPr dirty="0" sz="1600"/>
              <a:t>el</a:t>
            </a:r>
            <a:r>
              <a:rPr dirty="0" sz="1600" spc="235"/>
              <a:t> </a:t>
            </a:r>
            <a:r>
              <a:rPr dirty="0" sz="1600" spc="-15"/>
              <a:t>socket</a:t>
            </a:r>
            <a:r>
              <a:rPr dirty="0" sz="1600" spc="250"/>
              <a:t> </a:t>
            </a:r>
            <a:r>
              <a:rPr dirty="0" sz="1600" spc="-5"/>
              <a:t>se</a:t>
            </a:r>
            <a:r>
              <a:rPr dirty="0" sz="1600" spc="250"/>
              <a:t> </a:t>
            </a:r>
            <a:r>
              <a:rPr dirty="0" sz="1600" spc="-10"/>
              <a:t>encuentra</a:t>
            </a:r>
            <a:r>
              <a:rPr dirty="0" sz="1600" spc="250"/>
              <a:t> </a:t>
            </a:r>
            <a:r>
              <a:rPr dirty="0" sz="1600"/>
              <a:t>en</a:t>
            </a:r>
            <a:r>
              <a:rPr dirty="0" sz="1600" spc="235"/>
              <a:t> </a:t>
            </a:r>
            <a:r>
              <a:rPr dirty="0" sz="1600"/>
              <a:t>el </a:t>
            </a:r>
            <a:r>
              <a:rPr dirty="0" sz="1600" spc="-350"/>
              <a:t> </a:t>
            </a:r>
            <a:r>
              <a:rPr dirty="0" sz="1600" spc="-10"/>
              <a:t>conjunto</a:t>
            </a:r>
            <a:endParaRPr sz="1600"/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48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70433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0"/>
              <a:t>Ru</a:t>
            </a:r>
            <a:r>
              <a:rPr dirty="0" spc="-150"/>
              <a:t>t</a:t>
            </a:r>
            <a:r>
              <a:rPr dirty="0" spc="-90"/>
              <a:t>a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85"/>
              <a:t>a</a:t>
            </a:r>
            <a:r>
              <a:rPr dirty="0" spc="-114"/>
              <a:t>b</a:t>
            </a:r>
            <a:r>
              <a:rPr dirty="0" spc="-85"/>
              <a:t>s</a:t>
            </a:r>
            <a:r>
              <a:rPr dirty="0" spc="-95"/>
              <a:t>o</a:t>
            </a:r>
            <a:r>
              <a:rPr dirty="0" spc="-70"/>
              <a:t>l</a:t>
            </a:r>
            <a:r>
              <a:rPr dirty="0" spc="-95"/>
              <a:t>u</a:t>
            </a:r>
            <a:r>
              <a:rPr dirty="0" spc="-150"/>
              <a:t>t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75"/>
              <a:t> </a:t>
            </a:r>
            <a:r>
              <a:rPr dirty="0"/>
              <a:t>y</a:t>
            </a:r>
            <a:r>
              <a:rPr dirty="0" spc="-165"/>
              <a:t> </a:t>
            </a:r>
            <a:r>
              <a:rPr dirty="0" spc="-145"/>
              <a:t>r</a:t>
            </a:r>
            <a:r>
              <a:rPr dirty="0" spc="-95"/>
              <a:t>e</a:t>
            </a:r>
            <a:r>
              <a:rPr dirty="0" spc="-70"/>
              <a:t>l</a:t>
            </a:r>
            <a:r>
              <a:rPr dirty="0" spc="-145"/>
              <a:t>a</a:t>
            </a:r>
            <a:r>
              <a:rPr dirty="0" spc="-80"/>
              <a:t>t</a:t>
            </a:r>
            <a:r>
              <a:rPr dirty="0" spc="-70"/>
              <a:t>i</a:t>
            </a:r>
            <a:r>
              <a:rPr dirty="0" spc="-165"/>
              <a:t>v</a:t>
            </a:r>
            <a:r>
              <a:rPr dirty="0" spc="-95"/>
              <a:t>a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67905" cy="217106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2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sistema</a:t>
            </a:r>
            <a:r>
              <a:rPr dirty="0" sz="2000" spc="2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archivos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sistemas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operativos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2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UNIX</a:t>
            </a:r>
            <a:r>
              <a:rPr dirty="0" sz="2000" spc="2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forman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árbol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partir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directorio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raíz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(/).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Poseen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‘caracteres’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especiales: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identificarse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sí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mismo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(.)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identificar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directorio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padre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(..)</a:t>
            </a:r>
            <a:endParaRPr sz="1600">
              <a:latin typeface="Calibri"/>
              <a:cs typeface="Calibri"/>
            </a:endParaRPr>
          </a:p>
          <a:p>
            <a:pPr marL="194945" marR="5080" indent="-182880">
              <a:lnSpc>
                <a:spcPts val="2160"/>
              </a:lnSpc>
              <a:spcBef>
                <a:spcPts val="6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diferencia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sistemas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operativos</a:t>
            </a:r>
            <a:r>
              <a:rPr dirty="0" sz="20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MSDOS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(\),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nombres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directorios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designan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mediante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carácter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(/)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6100220" y="4846855"/>
            <a:ext cx="1065530" cy="1231265"/>
          </a:xfrm>
          <a:prstGeom prst="rect">
            <a:avLst/>
          </a:prstGeom>
        </p:spPr>
        <p:txBody>
          <a:bodyPr wrap="square" lIns="0" tIns="8255" rIns="0" bIns="0" rtlCol="0" vert="horz">
            <a:spAutoFit/>
          </a:bodyPr>
          <a:lstStyle/>
          <a:p>
            <a:pPr marL="12700" marR="5080">
              <a:lnSpc>
                <a:spcPct val="141700"/>
              </a:lnSpc>
              <a:spcBef>
                <a:spcPts val="65"/>
              </a:spcBef>
            </a:pPr>
            <a:r>
              <a:rPr dirty="0" sz="1400" spc="-15">
                <a:latin typeface="Calibri"/>
                <a:cs typeface="Calibri"/>
              </a:rPr>
              <a:t>Padre: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usr 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Padre: </a:t>
            </a:r>
            <a:r>
              <a:rPr dirty="0" sz="1400" spc="-10">
                <a:latin typeface="Calibri"/>
                <a:cs typeface="Calibri"/>
              </a:rPr>
              <a:t>usuario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Padre: </a:t>
            </a:r>
            <a:r>
              <a:rPr dirty="0" sz="1400" spc="-10">
                <a:latin typeface="Calibri"/>
                <a:cs typeface="Calibri"/>
              </a:rPr>
              <a:t>usuario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Padre: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usuario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5273040" y="5305800"/>
            <a:ext cx="748665" cy="114300"/>
            <a:chOff x="5273040" y="5305800"/>
            <a:chExt cx="748665" cy="114300"/>
          </a:xfrm>
        </p:grpSpPr>
        <p:sp>
          <p:nvSpPr>
            <p:cNvPr id="7" name="object 7"/>
            <p:cNvSpPr/>
            <p:nvPr/>
          </p:nvSpPr>
          <p:spPr>
            <a:xfrm>
              <a:off x="5273040" y="5362956"/>
              <a:ext cx="653415" cy="0"/>
            </a:xfrm>
            <a:custGeom>
              <a:avLst/>
              <a:gdLst/>
              <a:ahLst/>
              <a:cxnLst/>
              <a:rect l="l" t="t" r="r" b="b"/>
              <a:pathLst>
                <a:path w="653414" h="0">
                  <a:moveTo>
                    <a:pt x="0" y="0"/>
                  </a:moveTo>
                  <a:lnTo>
                    <a:pt x="652894" y="0"/>
                  </a:lnTo>
                </a:path>
              </a:pathLst>
            </a:custGeom>
            <a:ln w="381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5906886" y="5305800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0" y="0"/>
                  </a:moveTo>
                  <a:lnTo>
                    <a:pt x="0" y="114299"/>
                  </a:lnTo>
                  <a:lnTo>
                    <a:pt x="114300" y="571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" name="object 9"/>
          <p:cNvGrpSpPr/>
          <p:nvPr/>
        </p:nvGrpSpPr>
        <p:grpSpPr>
          <a:xfrm>
            <a:off x="5273040" y="5606791"/>
            <a:ext cx="748665" cy="114300"/>
            <a:chOff x="5273040" y="5606791"/>
            <a:chExt cx="748665" cy="114300"/>
          </a:xfrm>
        </p:grpSpPr>
        <p:sp>
          <p:nvSpPr>
            <p:cNvPr id="10" name="object 10"/>
            <p:cNvSpPr/>
            <p:nvPr/>
          </p:nvSpPr>
          <p:spPr>
            <a:xfrm>
              <a:off x="5273040" y="5663946"/>
              <a:ext cx="653415" cy="0"/>
            </a:xfrm>
            <a:custGeom>
              <a:avLst/>
              <a:gdLst/>
              <a:ahLst/>
              <a:cxnLst/>
              <a:rect l="l" t="t" r="r" b="b"/>
              <a:pathLst>
                <a:path w="653414" h="0">
                  <a:moveTo>
                    <a:pt x="0" y="0"/>
                  </a:moveTo>
                  <a:lnTo>
                    <a:pt x="652894" y="0"/>
                  </a:lnTo>
                </a:path>
              </a:pathLst>
            </a:custGeom>
            <a:ln w="381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906886" y="5606791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0" y="0"/>
                  </a:moveTo>
                  <a:lnTo>
                    <a:pt x="0" y="114300"/>
                  </a:lnTo>
                  <a:lnTo>
                    <a:pt x="114300" y="571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" name="object 12"/>
          <p:cNvGrpSpPr/>
          <p:nvPr/>
        </p:nvGrpSpPr>
        <p:grpSpPr>
          <a:xfrm>
            <a:off x="5237226" y="5915117"/>
            <a:ext cx="784225" cy="114300"/>
            <a:chOff x="5237226" y="5915117"/>
            <a:chExt cx="784225" cy="114300"/>
          </a:xfrm>
        </p:grpSpPr>
        <p:sp>
          <p:nvSpPr>
            <p:cNvPr id="13" name="object 13"/>
            <p:cNvSpPr/>
            <p:nvPr/>
          </p:nvSpPr>
          <p:spPr>
            <a:xfrm>
              <a:off x="5256276" y="5972190"/>
              <a:ext cx="669925" cy="3175"/>
            </a:xfrm>
            <a:custGeom>
              <a:avLst/>
              <a:gdLst/>
              <a:ahLst/>
              <a:cxnLst/>
              <a:rect l="l" t="t" r="r" b="b"/>
              <a:pathLst>
                <a:path w="669925" h="3175">
                  <a:moveTo>
                    <a:pt x="0" y="2743"/>
                  </a:moveTo>
                  <a:lnTo>
                    <a:pt x="669861" y="0"/>
                  </a:lnTo>
                </a:path>
              </a:pathLst>
            </a:custGeom>
            <a:ln w="381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5906853" y="5915117"/>
              <a:ext cx="114935" cy="114300"/>
            </a:xfrm>
            <a:custGeom>
              <a:avLst/>
              <a:gdLst/>
              <a:ahLst/>
              <a:cxnLst/>
              <a:rect l="l" t="t" r="r" b="b"/>
              <a:pathLst>
                <a:path w="114935" h="114300">
                  <a:moveTo>
                    <a:pt x="0" y="0"/>
                  </a:moveTo>
                  <a:lnTo>
                    <a:pt x="469" y="114300"/>
                  </a:lnTo>
                  <a:lnTo>
                    <a:pt x="114528" y="566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" name="object 15"/>
          <p:cNvGrpSpPr/>
          <p:nvPr/>
        </p:nvGrpSpPr>
        <p:grpSpPr>
          <a:xfrm>
            <a:off x="5235702" y="5007097"/>
            <a:ext cx="786130" cy="114300"/>
            <a:chOff x="5235702" y="5007097"/>
            <a:chExt cx="786130" cy="114300"/>
          </a:xfrm>
        </p:grpSpPr>
        <p:sp>
          <p:nvSpPr>
            <p:cNvPr id="16" name="object 16"/>
            <p:cNvSpPr/>
            <p:nvPr/>
          </p:nvSpPr>
          <p:spPr>
            <a:xfrm>
              <a:off x="5235702" y="5064252"/>
              <a:ext cx="690880" cy="0"/>
            </a:xfrm>
            <a:custGeom>
              <a:avLst/>
              <a:gdLst/>
              <a:ahLst/>
              <a:cxnLst/>
              <a:rect l="l" t="t" r="r" b="b"/>
              <a:pathLst>
                <a:path w="690879" h="0">
                  <a:moveTo>
                    <a:pt x="0" y="0"/>
                  </a:moveTo>
                  <a:lnTo>
                    <a:pt x="690714" y="0"/>
                  </a:lnTo>
                </a:path>
              </a:pathLst>
            </a:custGeom>
            <a:ln w="381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5907367" y="5007097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0" y="0"/>
                  </a:moveTo>
                  <a:lnTo>
                    <a:pt x="0" y="114300"/>
                  </a:lnTo>
                  <a:lnTo>
                    <a:pt x="114300" y="571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13</a:t>
            </a:r>
          </a:p>
        </p:txBody>
      </p:sp>
    </p:spTree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1036575"/>
            <a:ext cx="6680834" cy="635635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4000" spc="-85"/>
              <a:t>7</a:t>
            </a:r>
            <a:r>
              <a:rPr dirty="0" sz="4000"/>
              <a:t>.</a:t>
            </a:r>
            <a:r>
              <a:rPr dirty="0" sz="4000" spc="-140"/>
              <a:t> </a:t>
            </a:r>
            <a:r>
              <a:rPr dirty="0" sz="4000" spc="-85"/>
              <a:t>Co</a:t>
            </a:r>
            <a:r>
              <a:rPr dirty="0" sz="4000" spc="-114"/>
              <a:t>m</a:t>
            </a:r>
            <a:r>
              <a:rPr dirty="0" sz="4000" spc="-95"/>
              <a:t>p</a:t>
            </a:r>
            <a:r>
              <a:rPr dirty="0" sz="4000" spc="-160"/>
              <a:t>r</a:t>
            </a:r>
            <a:r>
              <a:rPr dirty="0" sz="4000" spc="-90"/>
              <a:t>o</a:t>
            </a:r>
            <a:r>
              <a:rPr dirty="0" sz="4000" spc="-95"/>
              <a:t>b</a:t>
            </a:r>
            <a:r>
              <a:rPr dirty="0" sz="4000" spc="-85"/>
              <a:t>a</a:t>
            </a:r>
            <a:r>
              <a:rPr dirty="0" sz="4000"/>
              <a:t>r</a:t>
            </a:r>
            <a:r>
              <a:rPr dirty="0" sz="4000" spc="-165"/>
              <a:t> </a:t>
            </a:r>
            <a:r>
              <a:rPr dirty="0" sz="4000" spc="-85"/>
              <a:t>e</a:t>
            </a:r>
            <a:r>
              <a:rPr dirty="0" sz="4000" spc="-120"/>
              <a:t>s</a:t>
            </a:r>
            <a:r>
              <a:rPr dirty="0" sz="4000" spc="-135"/>
              <a:t>t</a:t>
            </a:r>
            <a:r>
              <a:rPr dirty="0" sz="4000" spc="-85"/>
              <a:t>a</a:t>
            </a:r>
            <a:r>
              <a:rPr dirty="0" sz="4000" spc="-90"/>
              <a:t>d</a:t>
            </a:r>
            <a:r>
              <a:rPr dirty="0" sz="4000"/>
              <a:t>o</a:t>
            </a:r>
            <a:r>
              <a:rPr dirty="0" sz="4000" spc="-175"/>
              <a:t> </a:t>
            </a:r>
            <a:r>
              <a:rPr dirty="0" sz="4000" spc="-85"/>
              <a:t>d</a:t>
            </a:r>
            <a:r>
              <a:rPr dirty="0" sz="4000"/>
              <a:t>e</a:t>
            </a:r>
            <a:r>
              <a:rPr dirty="0" sz="4000" spc="-170"/>
              <a:t> </a:t>
            </a:r>
            <a:r>
              <a:rPr dirty="0" sz="4000" spc="-85"/>
              <a:t>u</a:t>
            </a:r>
            <a:r>
              <a:rPr dirty="0" sz="4000"/>
              <a:t>n</a:t>
            </a:r>
            <a:r>
              <a:rPr dirty="0" sz="4000" spc="-170"/>
              <a:t> </a:t>
            </a:r>
            <a:r>
              <a:rPr dirty="0" sz="4000" spc="-75"/>
              <a:t>s</a:t>
            </a:r>
            <a:r>
              <a:rPr dirty="0" sz="4000" spc="-85"/>
              <a:t>o</a:t>
            </a:r>
            <a:r>
              <a:rPr dirty="0" sz="4000" spc="-80"/>
              <a:t>c</a:t>
            </a:r>
            <a:r>
              <a:rPr dirty="0" sz="4000" spc="-220"/>
              <a:t>k</a:t>
            </a:r>
            <a:r>
              <a:rPr dirty="0" sz="4000" spc="-110"/>
              <a:t>e</a:t>
            </a:r>
            <a:r>
              <a:rPr dirty="0" sz="4000"/>
              <a:t>t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573849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limite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tiempo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comprueba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516064"/>
            <a:ext cx="7367905" cy="150939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select()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lvl="1" marL="743585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Deja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tiempo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restaba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hasta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finalización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tiempo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espera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indicado</a:t>
            </a:r>
            <a:endParaRPr sz="1600">
              <a:latin typeface="Calibri"/>
              <a:cs typeface="Calibri"/>
            </a:endParaRPr>
          </a:p>
          <a:p>
            <a:pPr lvl="1" marL="744220" indent="-18288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Modifica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conjuntos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dejando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tan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solo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sockets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modificados</a:t>
            </a:r>
            <a:endParaRPr sz="1600">
              <a:latin typeface="Calibri"/>
              <a:cs typeface="Calibri"/>
            </a:endParaRPr>
          </a:p>
          <a:p>
            <a:pPr lvl="2" marL="1310640" indent="-22923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1310640" algn="l"/>
                <a:tab pos="131127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FD_ISSET()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permite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ver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cuales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existen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conjunto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devuelto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2949701" y="2338577"/>
            <a:ext cx="3244850" cy="12001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struct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timeval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8640" marR="260985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unsigned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long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5">
                <a:latin typeface="Calibri"/>
                <a:cs typeface="Calibri"/>
              </a:rPr>
              <a:t> tv_sec; 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unsigned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long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5">
                <a:latin typeface="Calibri"/>
                <a:cs typeface="Calibri"/>
              </a:rPr>
              <a:t> tv_usec;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49</a:t>
            </a:r>
          </a:p>
        </p:txBody>
      </p:sp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1036575"/>
            <a:ext cx="6680834" cy="635635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4000" spc="-85"/>
              <a:t>7</a:t>
            </a:r>
            <a:r>
              <a:rPr dirty="0" sz="4000"/>
              <a:t>.</a:t>
            </a:r>
            <a:r>
              <a:rPr dirty="0" sz="4000" spc="-140"/>
              <a:t> </a:t>
            </a:r>
            <a:r>
              <a:rPr dirty="0" sz="4000" spc="-85"/>
              <a:t>Co</a:t>
            </a:r>
            <a:r>
              <a:rPr dirty="0" sz="4000" spc="-114"/>
              <a:t>m</a:t>
            </a:r>
            <a:r>
              <a:rPr dirty="0" sz="4000" spc="-95"/>
              <a:t>p</a:t>
            </a:r>
            <a:r>
              <a:rPr dirty="0" sz="4000" spc="-160"/>
              <a:t>r</a:t>
            </a:r>
            <a:r>
              <a:rPr dirty="0" sz="4000" spc="-90"/>
              <a:t>o</a:t>
            </a:r>
            <a:r>
              <a:rPr dirty="0" sz="4000" spc="-95"/>
              <a:t>b</a:t>
            </a:r>
            <a:r>
              <a:rPr dirty="0" sz="4000" spc="-85"/>
              <a:t>a</a:t>
            </a:r>
            <a:r>
              <a:rPr dirty="0" sz="4000"/>
              <a:t>r</a:t>
            </a:r>
            <a:r>
              <a:rPr dirty="0" sz="4000" spc="-165"/>
              <a:t> </a:t>
            </a:r>
            <a:r>
              <a:rPr dirty="0" sz="4000" spc="-85"/>
              <a:t>e</a:t>
            </a:r>
            <a:r>
              <a:rPr dirty="0" sz="4000" spc="-120"/>
              <a:t>s</a:t>
            </a:r>
            <a:r>
              <a:rPr dirty="0" sz="4000" spc="-135"/>
              <a:t>t</a:t>
            </a:r>
            <a:r>
              <a:rPr dirty="0" sz="4000" spc="-85"/>
              <a:t>a</a:t>
            </a:r>
            <a:r>
              <a:rPr dirty="0" sz="4000" spc="-90"/>
              <a:t>d</a:t>
            </a:r>
            <a:r>
              <a:rPr dirty="0" sz="4000"/>
              <a:t>o</a:t>
            </a:r>
            <a:r>
              <a:rPr dirty="0" sz="4000" spc="-175"/>
              <a:t> </a:t>
            </a:r>
            <a:r>
              <a:rPr dirty="0" sz="4000" spc="-85"/>
              <a:t>d</a:t>
            </a:r>
            <a:r>
              <a:rPr dirty="0" sz="4000"/>
              <a:t>e</a:t>
            </a:r>
            <a:r>
              <a:rPr dirty="0" sz="4000" spc="-170"/>
              <a:t> </a:t>
            </a:r>
            <a:r>
              <a:rPr dirty="0" sz="4000" spc="-85"/>
              <a:t>u</a:t>
            </a:r>
            <a:r>
              <a:rPr dirty="0" sz="4000"/>
              <a:t>n</a:t>
            </a:r>
            <a:r>
              <a:rPr dirty="0" sz="4000" spc="-170"/>
              <a:t> </a:t>
            </a:r>
            <a:r>
              <a:rPr dirty="0" sz="4000" spc="-75"/>
              <a:t>s</a:t>
            </a:r>
            <a:r>
              <a:rPr dirty="0" sz="4000" spc="-85"/>
              <a:t>o</a:t>
            </a:r>
            <a:r>
              <a:rPr dirty="0" sz="4000" spc="-80"/>
              <a:t>c</a:t>
            </a:r>
            <a:r>
              <a:rPr dirty="0" sz="4000" spc="-220"/>
              <a:t>k</a:t>
            </a:r>
            <a:r>
              <a:rPr dirty="0" sz="4000" spc="-110"/>
              <a:t>e</a:t>
            </a:r>
            <a:r>
              <a:rPr dirty="0" sz="4000"/>
              <a:t>t</a:t>
            </a:r>
            <a:endParaRPr sz="4000"/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819655" y="2164842"/>
            <a:ext cx="5504815" cy="353949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19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59"/>
              </a:spcBef>
            </a:pPr>
            <a:r>
              <a:rPr dirty="0" sz="1600" spc="-5">
                <a:latin typeface="Calibri"/>
                <a:cs typeface="Calibri"/>
              </a:rPr>
              <a:t>...</a:t>
            </a:r>
            <a:endParaRPr sz="1600">
              <a:latin typeface="Calibri"/>
              <a:cs typeface="Calibri"/>
            </a:endParaRPr>
          </a:p>
          <a:p>
            <a:pPr marL="90805" marR="406146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sock,n;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fd_set</a:t>
            </a:r>
            <a:r>
              <a:rPr dirty="0" sz="1600" spc="-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conjunto;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struct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timeval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timeout;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...</a:t>
            </a:r>
            <a:endParaRPr sz="1600">
              <a:latin typeface="Calibri"/>
              <a:cs typeface="Calibri"/>
            </a:endParaRPr>
          </a:p>
          <a:p>
            <a:pPr marL="90805" marR="328295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FD_ZERO(&amp;conjunto); </a:t>
            </a:r>
            <a:r>
              <a:rPr dirty="0" sz="1600" spc="-5">
                <a:latin typeface="Calibri"/>
                <a:cs typeface="Calibri"/>
              </a:rPr>
              <a:t> FD_SET(sock, </a:t>
            </a:r>
            <a:r>
              <a:rPr dirty="0" sz="1600" spc="-10">
                <a:latin typeface="Calibri"/>
                <a:cs typeface="Calibri"/>
              </a:rPr>
              <a:t>&amp;conjunto);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timeout.tv_sec=1;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timeout.tv_usec=0;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if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( (n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5">
                <a:latin typeface="Calibri"/>
                <a:cs typeface="Calibri"/>
              </a:rPr>
              <a:t> select(sock+1,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&amp;conjunto,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NULL,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NULL,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&amp;timeout)</a:t>
            </a:r>
            <a:r>
              <a:rPr dirty="0" sz="1600">
                <a:latin typeface="Calibri"/>
                <a:cs typeface="Calibri"/>
              </a:rPr>
              <a:t> ) &lt;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0 )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005" marR="359981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p</a:t>
            </a:r>
            <a:r>
              <a:rPr dirty="0" sz="1600">
                <a:latin typeface="Calibri"/>
                <a:cs typeface="Calibri"/>
              </a:rPr>
              <a:t>e</a:t>
            </a:r>
            <a:r>
              <a:rPr dirty="0" sz="1600" spc="-5">
                <a:latin typeface="Calibri"/>
                <a:cs typeface="Calibri"/>
              </a:rPr>
              <a:t>r</a:t>
            </a:r>
            <a:r>
              <a:rPr dirty="0" sz="1600" spc="-25">
                <a:latin typeface="Calibri"/>
                <a:cs typeface="Calibri"/>
              </a:rPr>
              <a:t>r</a:t>
            </a:r>
            <a:r>
              <a:rPr dirty="0" sz="1600">
                <a:latin typeface="Calibri"/>
                <a:cs typeface="Calibri"/>
              </a:rPr>
              <a:t>or</a:t>
            </a:r>
            <a:r>
              <a:rPr dirty="0" sz="1600" spc="-5">
                <a:latin typeface="Calibri"/>
                <a:cs typeface="Calibri"/>
              </a:rPr>
              <a:t>("s</a:t>
            </a:r>
            <a:r>
              <a:rPr dirty="0" sz="1600">
                <a:latin typeface="Calibri"/>
                <a:cs typeface="Calibri"/>
              </a:rPr>
              <a:t>e</a:t>
            </a:r>
            <a:r>
              <a:rPr dirty="0" sz="1600" spc="-5">
                <a:latin typeface="Calibri"/>
                <a:cs typeface="Calibri"/>
              </a:rPr>
              <a:t>l</a:t>
            </a:r>
            <a:r>
              <a:rPr dirty="0" sz="1600">
                <a:latin typeface="Calibri"/>
                <a:cs typeface="Calibri"/>
              </a:rPr>
              <a:t>ec</a:t>
            </a:r>
            <a:r>
              <a:rPr dirty="0" sz="1600" spc="-5">
                <a:latin typeface="Calibri"/>
                <a:cs typeface="Calibri"/>
              </a:rPr>
              <a:t>t</a:t>
            </a:r>
            <a:r>
              <a:rPr dirty="0" sz="1600">
                <a:latin typeface="Calibri"/>
                <a:cs typeface="Calibri"/>
              </a:rPr>
              <a:t>");  </a:t>
            </a:r>
            <a:r>
              <a:rPr dirty="0" sz="1600" spc="-5">
                <a:latin typeface="Calibri"/>
                <a:cs typeface="Calibri"/>
              </a:rPr>
              <a:t>exit(0);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ts val="192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50</a:t>
            </a:r>
          </a:p>
        </p:txBody>
      </p:sp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7703"/>
            <a:ext cx="6887209" cy="409321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Introducción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Creación</a:t>
            </a:r>
            <a:r>
              <a:rPr dirty="0" sz="31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un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socket: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apertura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cierre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Asociar</a:t>
            </a:r>
            <a:r>
              <a:rPr dirty="0" sz="31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socket</a:t>
            </a: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a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un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puerto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Diferencias</a:t>
            </a:r>
            <a:r>
              <a:rPr dirty="0" sz="31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entre</a:t>
            </a:r>
            <a:r>
              <a:rPr dirty="0" sz="31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TCP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UDP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TCP:</a:t>
            </a:r>
            <a:r>
              <a:rPr dirty="0" sz="31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Cliente</a:t>
            </a:r>
            <a:r>
              <a:rPr dirty="0" sz="31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Servidor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5">
                <a:solidFill>
                  <a:srgbClr val="E1E0E0"/>
                </a:solidFill>
                <a:latin typeface="Calibri"/>
                <a:cs typeface="Calibri"/>
              </a:rPr>
              <a:t>UDP: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Envío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recepción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9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E1E0E0"/>
                </a:solidFill>
                <a:latin typeface="Calibri"/>
                <a:cs typeface="Calibri"/>
              </a:rPr>
              <a:t>Comprobar</a:t>
            </a:r>
            <a:r>
              <a:rPr dirty="0" sz="3100" spc="-4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 spc="-15">
                <a:solidFill>
                  <a:srgbClr val="E1E0E0"/>
                </a:solidFill>
                <a:latin typeface="Calibri"/>
                <a:cs typeface="Calibri"/>
              </a:rPr>
              <a:t>estado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1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100">
                <a:solidFill>
                  <a:srgbClr val="E1E0E0"/>
                </a:solidFill>
                <a:latin typeface="Calibri"/>
                <a:cs typeface="Calibri"/>
              </a:rPr>
              <a:t>un</a:t>
            </a:r>
            <a:r>
              <a:rPr dirty="0" sz="3100" spc="-25">
                <a:solidFill>
                  <a:srgbClr val="E1E0E0"/>
                </a:solidFill>
                <a:latin typeface="Calibri"/>
                <a:cs typeface="Calibri"/>
              </a:rPr>
              <a:t> socket</a:t>
            </a:r>
            <a:endParaRPr sz="31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2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1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1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51</a:t>
            </a:r>
          </a:p>
        </p:txBody>
      </p:sp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8" y="1692520"/>
            <a:ext cx="7569834" cy="1002665"/>
          </a:xfrm>
          <a:prstGeom prst="rect">
            <a:avLst/>
          </a:prstGeom>
        </p:spPr>
        <p:txBody>
          <a:bodyPr wrap="square" lIns="0" tIns="138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90"/>
              </a:spcBef>
            </a:pP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Partiendo</a:t>
            </a:r>
            <a:r>
              <a:rPr dirty="0" sz="17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7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ejemplo:</a:t>
            </a:r>
            <a:r>
              <a:rPr dirty="0" sz="17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u="sng" sz="1700" spc="-1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"/>
                <a:cs typeface="Calibri"/>
                <a:hlinkClick r:id="rId2"/>
              </a:rPr>
              <a:t>https://github.com/jmguerreroh/socket_c</a:t>
            </a:r>
            <a:endParaRPr sz="1700">
              <a:latin typeface="Calibri"/>
              <a:cs typeface="Calibri"/>
            </a:endParaRPr>
          </a:p>
          <a:p>
            <a:pPr marL="469265" marR="5080" indent="-457200">
              <a:lnSpc>
                <a:spcPct val="80000"/>
              </a:lnSpc>
              <a:spcBef>
                <a:spcPts val="1395"/>
              </a:spcBef>
              <a:tabLst>
                <a:tab pos="469265" algn="l"/>
              </a:tabLst>
            </a:pPr>
            <a:r>
              <a:rPr dirty="0" sz="1700" spc="-5">
                <a:solidFill>
                  <a:srgbClr val="D34817"/>
                </a:solidFill>
                <a:latin typeface="Calibri"/>
                <a:cs typeface="Calibri"/>
              </a:rPr>
              <a:t>1.	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Modifica</a:t>
            </a:r>
            <a:r>
              <a:rPr dirty="0" sz="17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7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 b="1">
                <a:solidFill>
                  <a:srgbClr val="3E3E3E"/>
                </a:solidFill>
                <a:latin typeface="Calibri"/>
                <a:cs typeface="Calibri"/>
              </a:rPr>
              <a:t>servidor</a:t>
            </a:r>
            <a:r>
              <a:rPr dirty="0" sz="1700" spc="17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20" b="1">
                <a:solidFill>
                  <a:srgbClr val="3E3E3E"/>
                </a:solidFill>
                <a:latin typeface="Calibri"/>
                <a:cs typeface="Calibri"/>
              </a:rPr>
              <a:t>TCP</a:t>
            </a:r>
            <a:r>
              <a:rPr dirty="0" sz="1700" spc="18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7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7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7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7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llamada</a:t>
            </a:r>
            <a:r>
              <a:rPr dirty="0" sz="17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7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15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17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7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permita </a:t>
            </a:r>
            <a:r>
              <a:rPr dirty="0" sz="1700" spc="-3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seleccionar</a:t>
            </a:r>
            <a:r>
              <a:rPr dirty="0" sz="17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7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r>
              <a:rPr dirty="0" sz="17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7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escucha:</a:t>
            </a:r>
            <a:endParaRPr sz="17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8" y="3181011"/>
            <a:ext cx="7568565" cy="491490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469265" marR="5080" indent="-457200">
              <a:lnSpc>
                <a:spcPct val="80000"/>
              </a:lnSpc>
              <a:spcBef>
                <a:spcPts val="505"/>
              </a:spcBef>
              <a:tabLst>
                <a:tab pos="469265" algn="l"/>
                <a:tab pos="1369060" algn="l"/>
                <a:tab pos="1656080" algn="l"/>
                <a:tab pos="2381885" algn="l"/>
                <a:tab pos="2842260" algn="l"/>
                <a:tab pos="3361690" algn="l"/>
                <a:tab pos="3825240" algn="l"/>
                <a:tab pos="4175760" algn="l"/>
                <a:tab pos="4458335" algn="l"/>
                <a:tab pos="5281930" algn="l"/>
                <a:tab pos="5563870" algn="l"/>
                <a:tab pos="6543040" algn="l"/>
                <a:tab pos="6864984" algn="l"/>
              </a:tabLst>
            </a:pPr>
            <a:r>
              <a:rPr dirty="0" sz="1700" spc="-10">
                <a:solidFill>
                  <a:srgbClr val="D34817"/>
                </a:solidFill>
                <a:latin typeface="Calibri"/>
                <a:cs typeface="Calibri"/>
              </a:rPr>
              <a:t>2</a:t>
            </a:r>
            <a:r>
              <a:rPr dirty="0" sz="1700" spc="-5">
                <a:solidFill>
                  <a:srgbClr val="D34817"/>
                </a:solidFill>
                <a:latin typeface="Calibri"/>
                <a:cs typeface="Calibri"/>
              </a:rPr>
              <a:t>.</a:t>
            </a:r>
            <a:r>
              <a:rPr dirty="0" sz="1700">
                <a:solidFill>
                  <a:srgbClr val="D34817"/>
                </a:solidFill>
                <a:latin typeface="Calibri"/>
                <a:cs typeface="Calibri"/>
              </a:rPr>
              <a:t>	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di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f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700" spc="-2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7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7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700" spc="-10" b="1">
                <a:solidFill>
                  <a:srgbClr val="3E3E3E"/>
                </a:solidFill>
                <a:latin typeface="Calibri"/>
                <a:cs typeface="Calibri"/>
              </a:rPr>
              <a:t>cl</a:t>
            </a:r>
            <a:r>
              <a:rPr dirty="0" sz="1700" spc="-5" b="1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700" spc="-15" b="1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700" spc="-25" b="1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700" spc="-30" b="1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700" spc="-5" b="1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700" b="1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700" spc="-45" b="1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700" spc="-5" b="1">
                <a:solidFill>
                  <a:srgbClr val="3E3E3E"/>
                </a:solidFill>
                <a:latin typeface="Calibri"/>
                <a:cs typeface="Calibri"/>
              </a:rPr>
              <a:t>CP</a:t>
            </a:r>
            <a:r>
              <a:rPr dirty="0" sz="1700" b="1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700" spc="-4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7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q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ue</a:t>
            </a:r>
            <a:r>
              <a:rPr dirty="0" sz="17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7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7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1700" spc="-15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ama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7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7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1700" spc="-3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og</a:t>
            </a:r>
            <a:r>
              <a:rPr dirty="0" sz="1700" spc="-4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7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7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erm</a:t>
            </a:r>
            <a:r>
              <a:rPr dirty="0" sz="170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700" spc="-3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a 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seleccionar</a:t>
            </a:r>
            <a:r>
              <a:rPr dirty="0" sz="17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7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17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IP</a:t>
            </a:r>
            <a:r>
              <a:rPr dirty="0" sz="17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7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7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puerto</a:t>
            </a:r>
            <a:r>
              <a:rPr dirty="0" sz="17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7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>
                <a:solidFill>
                  <a:srgbClr val="3E3E3E"/>
                </a:solidFill>
                <a:latin typeface="Calibri"/>
                <a:cs typeface="Calibri"/>
              </a:rPr>
              <a:t>servidor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al que</a:t>
            </a:r>
            <a:r>
              <a:rPr dirty="0" sz="17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7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desea</a:t>
            </a:r>
            <a:r>
              <a:rPr dirty="0" sz="17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conectar:</a:t>
            </a:r>
            <a:endParaRPr sz="17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0258" y="4032622"/>
            <a:ext cx="7569834" cy="2187575"/>
          </a:xfrm>
          <a:prstGeom prst="rect">
            <a:avLst/>
          </a:prstGeom>
        </p:spPr>
        <p:txBody>
          <a:bodyPr wrap="square" lIns="0" tIns="138430" rIns="0" bIns="0" rtlCol="0" vert="horz">
            <a:spAutoFit/>
          </a:bodyPr>
          <a:lstStyle/>
          <a:p>
            <a:pPr marL="469900" indent="-457200">
              <a:lnSpc>
                <a:spcPct val="100000"/>
              </a:lnSpc>
              <a:spcBef>
                <a:spcPts val="1090"/>
              </a:spcBef>
              <a:buClr>
                <a:srgbClr val="D34817"/>
              </a:buClr>
              <a:buAutoNum type="arabicPeriod" startAt="3"/>
              <a:tabLst>
                <a:tab pos="469265" algn="l"/>
                <a:tab pos="469900" algn="l"/>
              </a:tabLst>
            </a:pP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Prueba</a:t>
            </a:r>
            <a:r>
              <a:rPr dirty="0" sz="17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7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10" b="1">
                <a:solidFill>
                  <a:srgbClr val="3E3E3E"/>
                </a:solidFill>
                <a:latin typeface="Calibri"/>
                <a:cs typeface="Calibri"/>
              </a:rPr>
              <a:t>cliente</a:t>
            </a:r>
            <a:r>
              <a:rPr dirty="0" sz="17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7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7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 b="1">
                <a:solidFill>
                  <a:srgbClr val="3E3E3E"/>
                </a:solidFill>
                <a:latin typeface="Calibri"/>
                <a:cs typeface="Calibri"/>
              </a:rPr>
              <a:t>servidor</a:t>
            </a:r>
            <a:r>
              <a:rPr dirty="0" sz="1700" spc="-15" b="1">
                <a:solidFill>
                  <a:srgbClr val="3E3E3E"/>
                </a:solidFill>
                <a:latin typeface="Calibri"/>
                <a:cs typeface="Calibri"/>
              </a:rPr>
              <a:t> TCP</a:t>
            </a:r>
            <a:r>
              <a:rPr dirty="0" sz="17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ejecutando</a:t>
            </a:r>
            <a:r>
              <a:rPr dirty="0" sz="17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7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uno en</a:t>
            </a:r>
            <a:r>
              <a:rPr dirty="0" sz="17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equipos </a:t>
            </a:r>
            <a:r>
              <a:rPr dirty="0" sz="1700" spc="-15">
                <a:solidFill>
                  <a:srgbClr val="3E3E3E"/>
                </a:solidFill>
                <a:latin typeface="Calibri"/>
                <a:cs typeface="Calibri"/>
              </a:rPr>
              <a:t>diferentes</a:t>
            </a:r>
            <a:endParaRPr sz="1700">
              <a:latin typeface="Calibri"/>
              <a:cs typeface="Calibri"/>
            </a:endParaRPr>
          </a:p>
          <a:p>
            <a:pPr marL="469265" marR="5080" indent="-457200">
              <a:lnSpc>
                <a:spcPct val="80000"/>
              </a:lnSpc>
              <a:spcBef>
                <a:spcPts val="1395"/>
              </a:spcBef>
              <a:buClr>
                <a:srgbClr val="D34817"/>
              </a:buClr>
              <a:buAutoNum type="arabicPeriod" startAt="3"/>
              <a:tabLst>
                <a:tab pos="469265" algn="l"/>
                <a:tab pos="469900" algn="l"/>
              </a:tabLst>
            </a:pP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Modifica</a:t>
            </a:r>
            <a:r>
              <a:rPr dirty="0" sz="17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7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15" b="1">
                <a:solidFill>
                  <a:srgbClr val="3E3E3E"/>
                </a:solidFill>
                <a:latin typeface="Calibri"/>
                <a:cs typeface="Calibri"/>
              </a:rPr>
              <a:t>cliente</a:t>
            </a:r>
            <a:r>
              <a:rPr dirty="0" sz="1700" spc="7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7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7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 b="1">
                <a:solidFill>
                  <a:srgbClr val="3E3E3E"/>
                </a:solidFill>
                <a:latin typeface="Calibri"/>
                <a:cs typeface="Calibri"/>
              </a:rPr>
              <a:t>servidor</a:t>
            </a:r>
            <a:r>
              <a:rPr dirty="0" sz="1700" spc="7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20" b="1">
                <a:solidFill>
                  <a:srgbClr val="3E3E3E"/>
                </a:solidFill>
                <a:latin typeface="Calibri"/>
                <a:cs typeface="Calibri"/>
              </a:rPr>
              <a:t>TCP</a:t>
            </a:r>
            <a:r>
              <a:rPr dirty="0" sz="1700" spc="7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7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7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detecten</a:t>
            </a:r>
            <a:r>
              <a:rPr dirty="0" sz="17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17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7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conexión</a:t>
            </a:r>
            <a:r>
              <a:rPr dirty="0" sz="17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ha </a:t>
            </a:r>
            <a:r>
              <a:rPr dirty="0" sz="1700" spc="-3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sido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 cerrada</a:t>
            </a:r>
            <a:endParaRPr sz="1700">
              <a:latin typeface="Calibri"/>
              <a:cs typeface="Calibri"/>
            </a:endParaRPr>
          </a:p>
          <a:p>
            <a:pPr marL="469265" marR="5080" indent="-457200">
              <a:lnSpc>
                <a:spcPct val="80000"/>
              </a:lnSpc>
              <a:spcBef>
                <a:spcPts val="1400"/>
              </a:spcBef>
              <a:buClr>
                <a:srgbClr val="D34817"/>
              </a:buClr>
              <a:buAutoNum type="arabicPeriod" startAt="3"/>
              <a:tabLst>
                <a:tab pos="469265" algn="l"/>
                <a:tab pos="469900" algn="l"/>
              </a:tabLst>
            </a:pP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Haz</a:t>
            </a:r>
            <a:r>
              <a:rPr dirty="0" sz="17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7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7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 b="1">
                <a:solidFill>
                  <a:srgbClr val="3E3E3E"/>
                </a:solidFill>
                <a:latin typeface="Calibri"/>
                <a:cs typeface="Calibri"/>
              </a:rPr>
              <a:t>servidor</a:t>
            </a:r>
            <a:r>
              <a:rPr dirty="0" sz="1700" spc="7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20" b="1">
                <a:solidFill>
                  <a:srgbClr val="3E3E3E"/>
                </a:solidFill>
                <a:latin typeface="Calibri"/>
                <a:cs typeface="Calibri"/>
              </a:rPr>
              <a:t>TCP</a:t>
            </a:r>
            <a:r>
              <a:rPr dirty="0" sz="1700" spc="7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genere</a:t>
            </a:r>
            <a:r>
              <a:rPr dirty="0" sz="17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7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nuevo</a:t>
            </a:r>
            <a:r>
              <a:rPr dirty="0" sz="17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15">
                <a:solidFill>
                  <a:srgbClr val="3E3E3E"/>
                </a:solidFill>
                <a:latin typeface="Calibri"/>
                <a:cs typeface="Calibri"/>
              </a:rPr>
              <a:t>socket</a:t>
            </a:r>
            <a:r>
              <a:rPr dirty="0" sz="17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7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7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quede</a:t>
            </a:r>
            <a:r>
              <a:rPr dirty="0" sz="17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7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7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escucha</a:t>
            </a:r>
            <a:r>
              <a:rPr dirty="0" sz="17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7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1700" spc="-3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nueva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conexión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 cuando</a:t>
            </a:r>
            <a:r>
              <a:rPr dirty="0" sz="17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7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cierre</a:t>
            </a:r>
            <a:r>
              <a:rPr dirty="0" sz="17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 conexión</a:t>
            </a:r>
            <a:r>
              <a:rPr dirty="0" sz="17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7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7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cliente</a:t>
            </a:r>
            <a:endParaRPr sz="1700">
              <a:latin typeface="Calibri"/>
              <a:cs typeface="Calibri"/>
            </a:endParaRPr>
          </a:p>
          <a:p>
            <a:pPr marL="469265" marR="5080" indent="-457200">
              <a:lnSpc>
                <a:spcPct val="80000"/>
              </a:lnSpc>
              <a:spcBef>
                <a:spcPts val="1405"/>
              </a:spcBef>
              <a:buClr>
                <a:srgbClr val="D34817"/>
              </a:buClr>
              <a:buAutoNum type="arabicPeriod" startAt="3"/>
              <a:tabLst>
                <a:tab pos="469265" algn="l"/>
                <a:tab pos="469900" algn="l"/>
              </a:tabLst>
            </a:pP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Dentro</a:t>
            </a:r>
            <a:r>
              <a:rPr dirty="0" sz="17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7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 b="1">
                <a:solidFill>
                  <a:srgbClr val="3E3E3E"/>
                </a:solidFill>
                <a:latin typeface="Calibri"/>
                <a:cs typeface="Calibri"/>
              </a:rPr>
              <a:t>servidor</a:t>
            </a:r>
            <a:r>
              <a:rPr dirty="0" sz="1700" spc="25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20" b="1">
                <a:solidFill>
                  <a:srgbClr val="3E3E3E"/>
                </a:solidFill>
                <a:latin typeface="Calibri"/>
                <a:cs typeface="Calibri"/>
              </a:rPr>
              <a:t>TCP</a:t>
            </a:r>
            <a:r>
              <a:rPr dirty="0" sz="1700" spc="24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haz</a:t>
            </a:r>
            <a:r>
              <a:rPr dirty="0" sz="17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7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7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registre</a:t>
            </a:r>
            <a:r>
              <a:rPr dirty="0" sz="17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7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7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7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conexiones</a:t>
            </a:r>
            <a:r>
              <a:rPr dirty="0" sz="17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7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ha </a:t>
            </a:r>
            <a:r>
              <a:rPr dirty="0" sz="1700" spc="-3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tenido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7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muestre</a:t>
            </a:r>
            <a:r>
              <a:rPr dirty="0" sz="17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7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700" spc="-10">
                <a:solidFill>
                  <a:srgbClr val="3E3E3E"/>
                </a:solidFill>
                <a:latin typeface="Calibri"/>
                <a:cs typeface="Calibri"/>
              </a:rPr>
              <a:t>pantalla</a:t>
            </a:r>
            <a:endParaRPr sz="1700">
              <a:latin typeface="Calibri"/>
              <a:cs typeface="Calibri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76542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8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3908297" y="2770632"/>
            <a:ext cx="1327785" cy="33845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54"/>
              </a:spcBef>
            </a:pPr>
            <a:r>
              <a:rPr dirty="0" sz="1600" spc="-10">
                <a:latin typeface="Calibri"/>
                <a:cs typeface="Calibri"/>
              </a:rPr>
              <a:t>./server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8081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52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547871" y="3761994"/>
            <a:ext cx="2048510" cy="33845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./client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127.0.0.1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8081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45413" y="2874390"/>
            <a:ext cx="6894195" cy="1379220"/>
          </a:xfrm>
          <a:prstGeom prst="rect">
            <a:avLst/>
          </a:prstGeom>
        </p:spPr>
        <p:txBody>
          <a:bodyPr wrap="square" lIns="0" tIns="124460" rIns="0" bIns="0" rtlCol="0" vert="horz">
            <a:spAutoFit/>
          </a:bodyPr>
          <a:lstStyle/>
          <a:p>
            <a:pPr marL="2097405" marR="5080" indent="-2085339">
              <a:lnSpc>
                <a:spcPts val="4900"/>
              </a:lnSpc>
              <a:spcBef>
                <a:spcPts val="980"/>
              </a:spcBef>
            </a:pP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P</a:t>
            </a:r>
            <a:r>
              <a:rPr dirty="0" sz="4800" spc="-170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og</a:t>
            </a:r>
            <a:r>
              <a:rPr dirty="0" sz="4800" spc="-185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spc="-125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ac</a:t>
            </a:r>
            <a:r>
              <a:rPr dirty="0" sz="4800" spc="-7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ó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n</a:t>
            </a:r>
            <a:r>
              <a:rPr dirty="0" sz="4800" spc="-190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8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6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t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100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de  </a:t>
            </a:r>
            <a:r>
              <a:rPr dirty="0" sz="4800" spc="-120" b="0">
                <a:solidFill>
                  <a:srgbClr val="990000"/>
                </a:solidFill>
                <a:latin typeface="Calibri Light"/>
                <a:cs typeface="Calibri Light"/>
              </a:rPr>
              <a:t>Navegación</a:t>
            </a:r>
            <a:endParaRPr sz="4800">
              <a:latin typeface="Calibri Light"/>
              <a:cs typeface="Calibri Light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143712" y="4432253"/>
            <a:ext cx="6880859" cy="17621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155190">
              <a:lnSpc>
                <a:spcPct val="100000"/>
              </a:lnSpc>
              <a:spcBef>
                <a:spcPts val="100"/>
              </a:spcBef>
            </a:pPr>
            <a:r>
              <a:rPr dirty="0" sz="2400" spc="145" b="0">
                <a:solidFill>
                  <a:srgbClr val="696464"/>
                </a:solidFill>
                <a:latin typeface="Calibri Light"/>
                <a:cs typeface="Calibri Light"/>
              </a:rPr>
              <a:t>2.1.</a:t>
            </a:r>
            <a:r>
              <a:rPr dirty="0" sz="2400" spc="36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spc="170" b="0">
                <a:solidFill>
                  <a:srgbClr val="696464"/>
                </a:solidFill>
                <a:latin typeface="Calibri Light"/>
                <a:cs typeface="Calibri Light"/>
              </a:rPr>
              <a:t>Lenguaje</a:t>
            </a:r>
            <a:r>
              <a:rPr dirty="0" sz="2400" spc="37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spc="130" b="0">
                <a:solidFill>
                  <a:srgbClr val="696464"/>
                </a:solidFill>
                <a:latin typeface="Calibri Light"/>
                <a:cs typeface="Calibri Light"/>
              </a:rPr>
              <a:t>C++</a:t>
            </a:r>
            <a:endParaRPr sz="2400">
              <a:latin typeface="Calibri Light"/>
              <a:cs typeface="Calibri Light"/>
            </a:endParaRPr>
          </a:p>
          <a:p>
            <a:pPr marL="817880" marR="5080" indent="-805815">
              <a:lnSpc>
                <a:spcPts val="1730"/>
              </a:lnSpc>
              <a:spcBef>
                <a:spcPts val="275"/>
              </a:spcBef>
            </a:pPr>
            <a:r>
              <a:rPr dirty="0" sz="1600" spc="160" b="0">
                <a:solidFill>
                  <a:srgbClr val="696464"/>
                </a:solidFill>
                <a:latin typeface="Calibri Light"/>
                <a:cs typeface="Calibri Light"/>
              </a:rPr>
              <a:t>Diferenc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30" b="0">
                <a:solidFill>
                  <a:srgbClr val="696464"/>
                </a:solidFill>
                <a:latin typeface="Calibri Light"/>
                <a:cs typeface="Calibri Light"/>
              </a:rPr>
              <a:t>ias</a:t>
            </a:r>
            <a:r>
              <a:rPr dirty="0" sz="1600" spc="39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r>
              <a:rPr dirty="0" sz="1600" spc="5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y</a:t>
            </a:r>
            <a:r>
              <a:rPr dirty="0" sz="1600" spc="4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95" b="0">
                <a:solidFill>
                  <a:srgbClr val="696464"/>
                </a:solidFill>
                <a:latin typeface="Calibri Light"/>
                <a:cs typeface="Calibri Light"/>
              </a:rPr>
              <a:t>C+</a:t>
            </a:r>
            <a:r>
              <a:rPr dirty="0" sz="1600" spc="-15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95" b="0">
                <a:solidFill>
                  <a:srgbClr val="696464"/>
                </a:solidFill>
                <a:latin typeface="Calibri Light"/>
                <a:cs typeface="Calibri Light"/>
              </a:rPr>
              <a:t>+,</a:t>
            </a:r>
            <a:r>
              <a:rPr dirty="0" sz="1600" spc="409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P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O</a:t>
            </a:r>
            <a:r>
              <a:rPr dirty="0" sz="1600" spc="-16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75" b="0">
                <a:solidFill>
                  <a:srgbClr val="696464"/>
                </a:solidFill>
                <a:latin typeface="Calibri Light"/>
                <a:cs typeface="Calibri Light"/>
              </a:rPr>
              <a:t>O,</a:t>
            </a:r>
            <a:r>
              <a:rPr dirty="0" sz="1600" spc="40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65" b="0">
                <a:solidFill>
                  <a:srgbClr val="696464"/>
                </a:solidFill>
                <a:latin typeface="Calibri Light"/>
                <a:cs typeface="Calibri Light"/>
              </a:rPr>
              <a:t>Clases,</a:t>
            </a:r>
            <a:r>
              <a:rPr dirty="0" sz="1600" spc="409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65" b="0">
                <a:solidFill>
                  <a:srgbClr val="696464"/>
                </a:solidFill>
                <a:latin typeface="Calibri Light"/>
                <a:cs typeface="Calibri Light"/>
              </a:rPr>
              <a:t>Sobrecarga,</a:t>
            </a:r>
            <a:r>
              <a:rPr dirty="0" sz="1600" spc="409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t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h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i</a:t>
            </a:r>
            <a:r>
              <a:rPr dirty="0" sz="1600" spc="-16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s</a:t>
            </a:r>
            <a:r>
              <a:rPr dirty="0" sz="1600" spc="-17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spc="5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65" b="0">
                <a:solidFill>
                  <a:srgbClr val="696464"/>
                </a:solidFill>
                <a:latin typeface="Calibri Light"/>
                <a:cs typeface="Calibri Light"/>
              </a:rPr>
              <a:t>inline,</a:t>
            </a:r>
            <a:r>
              <a:rPr dirty="0" sz="1600" spc="4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65" b="0">
                <a:solidFill>
                  <a:srgbClr val="696464"/>
                </a:solidFill>
                <a:latin typeface="Calibri Light"/>
                <a:cs typeface="Calibri Light"/>
              </a:rPr>
              <a:t>friend, </a:t>
            </a:r>
            <a:r>
              <a:rPr dirty="0" sz="1600" spc="-35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8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o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75" b="0">
                <a:solidFill>
                  <a:srgbClr val="696464"/>
                </a:solidFill>
                <a:latin typeface="Calibri Light"/>
                <a:cs typeface="Calibri Light"/>
              </a:rPr>
              <a:t>s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t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4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s</a:t>
            </a:r>
            <a:r>
              <a:rPr dirty="0" sz="1600" spc="-18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75" b="0">
                <a:solidFill>
                  <a:srgbClr val="696464"/>
                </a:solidFill>
                <a:latin typeface="Calibri Light"/>
                <a:cs typeface="Calibri Light"/>
              </a:rPr>
              <a:t>t</a:t>
            </a:r>
            <a:r>
              <a:rPr dirty="0" sz="1600" spc="18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t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i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es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p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i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o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d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4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om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b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70" b="0">
                <a:solidFill>
                  <a:srgbClr val="696464"/>
                </a:solidFill>
                <a:latin typeface="Calibri Light"/>
                <a:cs typeface="Calibri Light"/>
              </a:rPr>
              <a:t>r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es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5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8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om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p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i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l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45" b="0">
                <a:solidFill>
                  <a:srgbClr val="696464"/>
                </a:solidFill>
                <a:latin typeface="Calibri Light"/>
                <a:cs typeface="Calibri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m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45" b="0">
                <a:solidFill>
                  <a:srgbClr val="696464"/>
                </a:solidFill>
                <a:latin typeface="Calibri Light"/>
                <a:cs typeface="Calibri Light"/>
              </a:rPr>
              <a:t>k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spc="-22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2200">
              <a:latin typeface="Calibri Light"/>
              <a:cs typeface="Calibri Light"/>
            </a:endParaRPr>
          </a:p>
          <a:p>
            <a:pPr marL="3338195">
              <a:lnSpc>
                <a:spcPct val="100000"/>
              </a:lnSpc>
            </a:pPr>
            <a:r>
              <a:rPr dirty="0" sz="1600" spc="-45" b="0">
                <a:solidFill>
                  <a:srgbClr val="696464"/>
                </a:solidFill>
                <a:latin typeface="Bahnschrift Light"/>
                <a:cs typeface="Bahnschrift Light"/>
              </a:rPr>
              <a:t>J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00" b="0">
                <a:solidFill>
                  <a:srgbClr val="696464"/>
                </a:solidFill>
                <a:latin typeface="Bahnschrift Light"/>
                <a:cs typeface="Bahnschrift Light"/>
              </a:rPr>
              <a:t>S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É</a:t>
            </a:r>
            <a:r>
              <a:rPr dirty="0" sz="1600" spc="-6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M</a:t>
            </a:r>
            <a:r>
              <a:rPr dirty="0" sz="1600" spc="55" b="0">
                <a:solidFill>
                  <a:srgbClr val="696464"/>
                </a:solidFill>
                <a:latin typeface="Bahnschrift Light"/>
                <a:cs typeface="Bahnschrift Light"/>
              </a:rPr>
              <a:t>I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L</a:t>
            </a:r>
            <a:r>
              <a:rPr dirty="0" sz="1600" spc="-2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25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215" b="0">
                <a:solidFill>
                  <a:srgbClr val="696464"/>
                </a:solidFill>
                <a:latin typeface="Bahnschrift Light"/>
                <a:cs typeface="Bahnschrift Light"/>
              </a:rPr>
              <a:t>H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35" b="0">
                <a:solidFill>
                  <a:srgbClr val="696464"/>
                </a:solidFill>
                <a:latin typeface="Bahnschrift Light"/>
                <a:cs typeface="Bahnschrift Light"/>
              </a:rPr>
              <a:t>Á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D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EZ</a:t>
            </a:r>
            <a:endParaRPr sz="1600">
              <a:latin typeface="Bahnschrift Light"/>
              <a:cs typeface="Bahnschrift Light"/>
            </a:endParaRPr>
          </a:p>
          <a:p>
            <a:pPr marL="3338195">
              <a:lnSpc>
                <a:spcPct val="100000"/>
              </a:lnSpc>
              <a:spcBef>
                <a:spcPts val="1225"/>
              </a:spcBef>
            </a:pP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000" spc="-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spc="130" b="0">
                <a:solidFill>
                  <a:srgbClr val="696464"/>
                </a:solidFill>
                <a:latin typeface="Calibri Light"/>
                <a:cs typeface="Calibri Light"/>
              </a:rPr>
              <a:t>MAI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L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:</a:t>
            </a:r>
            <a:r>
              <a:rPr dirty="0" sz="1000" spc="18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J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O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S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E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M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I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spc="1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L.G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R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RE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R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O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@U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RJ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C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.E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S</a:t>
            </a:r>
            <a:endParaRPr sz="1000">
              <a:latin typeface="Calibri Light"/>
              <a:cs typeface="Calibri Light"/>
            </a:endParaRPr>
          </a:p>
        </p:txBody>
      </p:sp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7879" y="103289"/>
            <a:ext cx="1671376" cy="92960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100828" y="243840"/>
            <a:ext cx="2599931" cy="2599943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0" y="6428232"/>
            <a:ext cx="1223009" cy="429767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383663" y="6408711"/>
            <a:ext cx="7370445" cy="4368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©2023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Autor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José Miguel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Guerrero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Hernández</a:t>
            </a:r>
            <a:endParaRPr sz="9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Algunos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derechos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reservados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Este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documento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distribuye</a:t>
            </a:r>
            <a:r>
              <a:rPr dirty="0" sz="900" spc="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bajo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licencia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“Atribución-CompartirIgual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4.0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Internacional”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Creative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Commons,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disponible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en 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https://creativecommons.org/licenses/by-sa/4.0/deed.es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8617"/>
            <a:ext cx="4128135" cy="3937000"/>
          </a:xfrm>
          <a:prstGeom prst="rect">
            <a:avLst/>
          </a:prstGeom>
        </p:spPr>
        <p:txBody>
          <a:bodyPr wrap="square" lIns="0" tIns="9842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7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Diferencias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C++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Programación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Orientada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Ejemplo: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Pila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Sobrecarga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operadores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this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inline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friend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miembros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const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static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Espacios 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Compilación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</a:t>
            </a:r>
          </a:p>
        </p:txBody>
      </p:sp>
    </p:spTree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8617"/>
            <a:ext cx="4128135" cy="3937000"/>
          </a:xfrm>
          <a:prstGeom prst="rect">
            <a:avLst/>
          </a:prstGeom>
        </p:spPr>
        <p:txBody>
          <a:bodyPr wrap="square" lIns="0" tIns="9842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7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Diferencias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C++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Programación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Orientada</a:t>
            </a:r>
            <a:r>
              <a:rPr dirty="0" sz="2000" spc="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a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Objetos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Ejemplo:</a:t>
            </a:r>
            <a:r>
              <a:rPr dirty="0" sz="20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clase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Pila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Sobrecarga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operadores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Puntero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this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Funciones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clases</a:t>
            </a:r>
            <a:r>
              <a:rPr dirty="0" sz="2000" spc="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inline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friend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Métodos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 y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miembros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const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static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Espacios de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nombres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Compilación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</a:t>
            </a:r>
          </a:p>
        </p:txBody>
      </p:sp>
    </p:spTree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86613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D</a:t>
            </a:r>
            <a:r>
              <a:rPr dirty="0" spc="-65"/>
              <a:t>i</a:t>
            </a:r>
            <a:r>
              <a:rPr dirty="0" spc="-215"/>
              <a:t>f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90"/>
              <a:t>e</a:t>
            </a:r>
            <a:r>
              <a:rPr dirty="0" spc="-140"/>
              <a:t>n</a:t>
            </a:r>
            <a:r>
              <a:rPr dirty="0" spc="-80"/>
              <a:t>t</a:t>
            </a:r>
            <a:r>
              <a:rPr dirty="0" spc="-150"/>
              <a:t>r</a:t>
            </a:r>
            <a:r>
              <a:rPr dirty="0"/>
              <a:t>e</a:t>
            </a:r>
            <a:r>
              <a:rPr dirty="0" spc="-190"/>
              <a:t> </a:t>
            </a:r>
            <a:r>
              <a:rPr dirty="0"/>
              <a:t>C</a:t>
            </a:r>
            <a:r>
              <a:rPr dirty="0" spc="-170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95"/>
              <a:t>C</a:t>
            </a:r>
            <a:r>
              <a:rPr dirty="0" spc="-65"/>
              <a:t>+</a:t>
            </a:r>
            <a:r>
              <a:rPr dirty="0"/>
              <a:t>+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9809" cy="327406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lenguaje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estructurado:</a:t>
            </a:r>
            <a:endParaRPr sz="2000">
              <a:latin typeface="Calibri"/>
              <a:cs typeface="Calibri"/>
            </a:endParaRPr>
          </a:p>
          <a:p>
            <a:pPr algn="just"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código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secuencial</a:t>
            </a:r>
            <a:endParaRPr sz="1600">
              <a:latin typeface="Calibri"/>
              <a:cs typeface="Calibri"/>
            </a:endParaRPr>
          </a:p>
          <a:p>
            <a:pPr algn="just" lvl="1" marL="561340" marR="5080" indent="-183515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conjunto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sentencias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instrucciones se ejecutan una por una siguiendo un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orden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fijado</a:t>
            </a:r>
            <a:endParaRPr sz="1600">
              <a:latin typeface="Calibri"/>
              <a:cs typeface="Calibri"/>
            </a:endParaRPr>
          </a:p>
          <a:p>
            <a:pPr algn="just" lvl="1" marL="560705" marR="508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basan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“divide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vencerás”.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tarea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(o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procedimiento)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“demasiado”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compleja como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ser descrita, se divide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dicha tarea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subtareas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más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sencillas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acometer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separado</a:t>
            </a:r>
            <a:endParaRPr sz="1600">
              <a:latin typeface="Calibri"/>
              <a:cs typeface="Calibri"/>
            </a:endParaRPr>
          </a:p>
          <a:p>
            <a:pPr algn="just" lvl="1" marL="561340" marR="5080" indent="-183515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aproximación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buena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hora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resolver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problemas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gran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complejidad.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embargo,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adolece 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varias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deficiencias:</a:t>
            </a:r>
            <a:endParaRPr sz="1600">
              <a:latin typeface="Calibri"/>
              <a:cs typeface="Calibri"/>
            </a:endParaRPr>
          </a:p>
          <a:p>
            <a:pPr algn="just" lvl="2" marL="1111250" marR="5715" indent="-22860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1111885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permite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reusabilidad clara,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 cae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síndrome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“reinventar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rueda”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proyecto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acomete</a:t>
            </a:r>
            <a:endParaRPr sz="1600">
              <a:latin typeface="Calibri"/>
              <a:cs typeface="Calibri"/>
            </a:endParaRPr>
          </a:p>
          <a:p>
            <a:pPr algn="just" lvl="2" marL="1111250" indent="-22923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111188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adecuada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programación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orientada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“eventos”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</a:t>
            </a:r>
          </a:p>
        </p:txBody>
      </p:sp>
    </p:spTree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86613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D</a:t>
            </a:r>
            <a:r>
              <a:rPr dirty="0" spc="-65"/>
              <a:t>i</a:t>
            </a:r>
            <a:r>
              <a:rPr dirty="0" spc="-215"/>
              <a:t>f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90"/>
              <a:t>e</a:t>
            </a:r>
            <a:r>
              <a:rPr dirty="0" spc="-140"/>
              <a:t>n</a:t>
            </a:r>
            <a:r>
              <a:rPr dirty="0" spc="-80"/>
              <a:t>t</a:t>
            </a:r>
            <a:r>
              <a:rPr dirty="0" spc="-150"/>
              <a:t>r</a:t>
            </a:r>
            <a:r>
              <a:rPr dirty="0"/>
              <a:t>e</a:t>
            </a:r>
            <a:r>
              <a:rPr dirty="0" spc="-190"/>
              <a:t> </a:t>
            </a:r>
            <a:r>
              <a:rPr dirty="0"/>
              <a:t>C</a:t>
            </a:r>
            <a:r>
              <a:rPr dirty="0" spc="-170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95"/>
              <a:t>C</a:t>
            </a:r>
            <a:r>
              <a:rPr dirty="0" spc="-65"/>
              <a:t>+</a:t>
            </a:r>
            <a:r>
              <a:rPr dirty="0"/>
              <a:t>+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7905" cy="372173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C++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lenguaje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Programación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Orientado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(POO):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código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es secuencial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Dividido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clases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propiedades: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atributos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métodos</a:t>
            </a:r>
            <a:endParaRPr sz="1600">
              <a:latin typeface="Calibri"/>
              <a:cs typeface="Calibri"/>
            </a:endParaRPr>
          </a:p>
          <a:p>
            <a:pPr lvl="1" marL="560705" marR="5080" indent="-18288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35">
                <a:solidFill>
                  <a:srgbClr val="3E3E3E"/>
                </a:solidFill>
                <a:latin typeface="Calibri"/>
                <a:cs typeface="Calibri"/>
              </a:rPr>
              <a:t>Tratan</a:t>
            </a:r>
            <a:r>
              <a:rPr dirty="0" sz="1600" spc="1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1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1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1600" spc="1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manipulan</a:t>
            </a:r>
            <a:r>
              <a:rPr dirty="0" sz="1600" spc="1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1600" spc="1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“todo”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llamaremos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“objeto”</a:t>
            </a:r>
            <a:endParaRPr sz="1600">
              <a:latin typeface="Calibri"/>
              <a:cs typeface="Calibri"/>
            </a:endParaRPr>
          </a:p>
          <a:p>
            <a:pPr lvl="1" marL="560705" marR="508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tanto,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objeto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entidad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autocontenida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identidad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propia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características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definen</a:t>
            </a:r>
            <a:endParaRPr sz="1600">
              <a:latin typeface="Calibri"/>
              <a:cs typeface="Calibri"/>
            </a:endParaRPr>
          </a:p>
          <a:p>
            <a:pPr lvl="1" marL="560705" marR="6985" indent="-182880">
              <a:lnSpc>
                <a:spcPts val="173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C++</a:t>
            </a:r>
            <a:r>
              <a:rPr dirty="0" sz="16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lenguaje</a:t>
            </a:r>
            <a:r>
              <a:rPr dirty="0" sz="1600" spc="2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Programación</a:t>
            </a:r>
            <a:r>
              <a:rPr dirty="0" sz="16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Orientado</a:t>
            </a:r>
            <a:r>
              <a:rPr dirty="0" sz="16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2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Objetos</a:t>
            </a:r>
            <a:r>
              <a:rPr dirty="0" sz="1600" spc="2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2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soporta</a:t>
            </a:r>
            <a:r>
              <a:rPr dirty="0" sz="16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cuatro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pilares básicos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POO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(esto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verá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detalle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temas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siguientes):</a:t>
            </a:r>
            <a:endParaRPr sz="1600">
              <a:latin typeface="Calibri"/>
              <a:cs typeface="Calibri"/>
            </a:endParaRPr>
          </a:p>
          <a:p>
            <a:pPr lvl="2" marL="1111250" indent="-22923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1111250" algn="l"/>
                <a:tab pos="111188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Encapsulación</a:t>
            </a:r>
            <a:endParaRPr sz="1600">
              <a:latin typeface="Calibri"/>
              <a:cs typeface="Calibri"/>
            </a:endParaRPr>
          </a:p>
          <a:p>
            <a:pPr lvl="2" marL="1111250" indent="-22923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1111250" algn="l"/>
                <a:tab pos="111188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Ocultación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datos</a:t>
            </a:r>
            <a:endParaRPr sz="1600">
              <a:latin typeface="Calibri"/>
              <a:cs typeface="Calibri"/>
            </a:endParaRPr>
          </a:p>
          <a:p>
            <a:pPr lvl="2" marL="1111250" indent="-22923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1111250" algn="l"/>
                <a:tab pos="111188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Herencia</a:t>
            </a:r>
            <a:endParaRPr sz="1600">
              <a:latin typeface="Calibri"/>
              <a:cs typeface="Calibri"/>
            </a:endParaRPr>
          </a:p>
          <a:p>
            <a:pPr lvl="2" marL="1111250" indent="-22923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1111250" algn="l"/>
                <a:tab pos="111188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Polimorfismo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</a:t>
            </a:r>
          </a:p>
        </p:txBody>
      </p:sp>
    </p:spTree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86613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D</a:t>
            </a:r>
            <a:r>
              <a:rPr dirty="0" spc="-65"/>
              <a:t>i</a:t>
            </a:r>
            <a:r>
              <a:rPr dirty="0" spc="-215"/>
              <a:t>f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90"/>
              <a:t>e</a:t>
            </a:r>
            <a:r>
              <a:rPr dirty="0" spc="-140"/>
              <a:t>n</a:t>
            </a:r>
            <a:r>
              <a:rPr dirty="0" spc="-80"/>
              <a:t>t</a:t>
            </a:r>
            <a:r>
              <a:rPr dirty="0" spc="-150"/>
              <a:t>r</a:t>
            </a:r>
            <a:r>
              <a:rPr dirty="0"/>
              <a:t>e</a:t>
            </a:r>
            <a:r>
              <a:rPr dirty="0" spc="-190"/>
              <a:t> </a:t>
            </a:r>
            <a:r>
              <a:rPr dirty="0"/>
              <a:t>C</a:t>
            </a:r>
            <a:r>
              <a:rPr dirty="0" spc="-170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95"/>
              <a:t>C</a:t>
            </a:r>
            <a:r>
              <a:rPr dirty="0" spc="-65"/>
              <a:t>+</a:t>
            </a:r>
            <a:r>
              <a:rPr dirty="0"/>
              <a:t>+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9175" cy="202438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C++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incluye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toda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funcionalidad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añade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nuevas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mejoras: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Nuevos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datos: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bool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(valores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booleanos)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string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(cadenas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texto)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palabra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reservada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const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hace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solo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lectura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Hacer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inline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mejorar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rendimiento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ciertos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casos</a:t>
            </a:r>
            <a:endParaRPr sz="1600">
              <a:latin typeface="Calibri"/>
              <a:cs typeface="Calibri"/>
            </a:endParaRPr>
          </a:p>
          <a:p>
            <a:pPr algn="just" lvl="1" marL="560705" marR="5080" indent="-18288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ficheros estándar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incluir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ya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 tienen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extensión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.h, aunque se conservan los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antiguos por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compatibilidad.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Aquellos ficheros que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sean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heredados del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C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llevan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delante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77186" y="4404783"/>
            <a:ext cx="7002780" cy="708660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algn="just" marL="194310" marR="5080" indent="-182245">
              <a:lnSpc>
                <a:spcPts val="1730"/>
              </a:lnSpc>
              <a:spcBef>
                <a:spcPts val="3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Cuando declaremos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estructuras,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clases, enumeraciones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uniones no hace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falta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poner 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palabra struct,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class...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definición,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sino sólo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nombre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hayamos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dado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estructura,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clase...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2888742" y="3776471"/>
            <a:ext cx="3366770" cy="52387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1440" marR="208279">
              <a:lnSpc>
                <a:spcPct val="100000"/>
              </a:lnSpc>
              <a:spcBef>
                <a:spcPts val="270"/>
              </a:spcBef>
              <a:tabLst>
                <a:tab pos="1552575" algn="l"/>
              </a:tabLst>
            </a:pPr>
            <a:r>
              <a:rPr dirty="0" sz="1400" spc="-5">
                <a:latin typeface="Calibri"/>
                <a:cs typeface="Calibri"/>
              </a:rPr>
              <a:t>#include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&lt;cstdio&gt;	</a:t>
            </a:r>
            <a:r>
              <a:rPr dirty="0" sz="1400" spc="-5">
                <a:latin typeface="Calibri"/>
                <a:cs typeface="Calibri"/>
              </a:rPr>
              <a:t>// </a:t>
            </a:r>
            <a:r>
              <a:rPr dirty="0" sz="1400" spc="-10">
                <a:latin typeface="Calibri"/>
                <a:cs typeface="Calibri"/>
              </a:rPr>
              <a:t>Fichero stdio.h </a:t>
            </a:r>
            <a:r>
              <a:rPr dirty="0" sz="1400" spc="-5">
                <a:latin typeface="Calibri"/>
                <a:cs typeface="Calibri"/>
              </a:rPr>
              <a:t>de C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#include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&lt;stream&gt;</a:t>
            </a:r>
            <a:r>
              <a:rPr dirty="0" sz="1400" spc="3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//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Fichero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 </a:t>
            </a:r>
            <a:r>
              <a:rPr dirty="0" sz="1400">
                <a:latin typeface="Calibri"/>
                <a:cs typeface="Calibri"/>
              </a:rPr>
              <a:t>C++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6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19655" y="5224271"/>
            <a:ext cx="1281430" cy="95504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4290" rIns="0" bIns="0" rtlCol="0" vert="horz">
            <a:spAutoFit/>
          </a:bodyPr>
          <a:lstStyle/>
          <a:p>
            <a:pPr algn="ctr" marL="91440" marR="195580">
              <a:lnSpc>
                <a:spcPct val="100000"/>
              </a:lnSpc>
              <a:spcBef>
                <a:spcPts val="270"/>
              </a:spcBef>
            </a:pPr>
            <a:r>
              <a:rPr dirty="0" sz="1400" spc="-10">
                <a:latin typeface="Calibri"/>
                <a:cs typeface="Calibri"/>
              </a:rPr>
              <a:t>struct punto </a:t>
            </a:r>
            <a:r>
              <a:rPr dirty="0" sz="1400" spc="-5">
                <a:latin typeface="Calibri"/>
                <a:cs typeface="Calibri"/>
              </a:rPr>
              <a:t>{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 spc="-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x;</a:t>
            </a:r>
            <a:endParaRPr sz="1400">
              <a:latin typeface="Calibri"/>
              <a:cs typeface="Calibri"/>
            </a:endParaRPr>
          </a:p>
          <a:p>
            <a:pPr algn="ctr" marR="9271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i</a:t>
            </a:r>
            <a:r>
              <a:rPr dirty="0" sz="1400" spc="-20">
                <a:latin typeface="Calibri"/>
                <a:cs typeface="Calibri"/>
              </a:rPr>
              <a:t>n</a:t>
            </a:r>
            <a:r>
              <a:rPr dirty="0" sz="1400" spc="-5">
                <a:latin typeface="Calibri"/>
                <a:cs typeface="Calibri"/>
              </a:rPr>
              <a:t>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y;</a:t>
            </a:r>
            <a:endParaRPr sz="1400">
              <a:latin typeface="Calibri"/>
              <a:cs typeface="Calibri"/>
            </a:endParaRPr>
          </a:p>
          <a:p>
            <a:pPr algn="ctr" marR="98679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};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665982" y="5305805"/>
            <a:ext cx="4128770" cy="73850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65"/>
              </a:spcBef>
            </a:pPr>
            <a:r>
              <a:rPr dirty="0" sz="1400" spc="-10">
                <a:latin typeface="Calibri"/>
                <a:cs typeface="Calibri"/>
              </a:rPr>
              <a:t>punto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a; //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No es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necesario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struct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punto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a,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como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en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a.x</a:t>
            </a:r>
            <a:r>
              <a:rPr dirty="0" sz="1400" spc="-4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4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4;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  <a:spcBef>
                <a:spcPts val="5"/>
              </a:spcBef>
            </a:pPr>
            <a:r>
              <a:rPr dirty="0" sz="1400" spc="-20">
                <a:latin typeface="Calibri"/>
                <a:cs typeface="Calibri"/>
              </a:rPr>
              <a:t>a.y</a:t>
            </a:r>
            <a:r>
              <a:rPr dirty="0" sz="1400" spc="-5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4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5;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70433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0"/>
              <a:t>Ru</a:t>
            </a:r>
            <a:r>
              <a:rPr dirty="0" spc="-150"/>
              <a:t>t</a:t>
            </a:r>
            <a:r>
              <a:rPr dirty="0" spc="-90"/>
              <a:t>a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85"/>
              <a:t>a</a:t>
            </a:r>
            <a:r>
              <a:rPr dirty="0" spc="-114"/>
              <a:t>b</a:t>
            </a:r>
            <a:r>
              <a:rPr dirty="0" spc="-85"/>
              <a:t>s</a:t>
            </a:r>
            <a:r>
              <a:rPr dirty="0" spc="-95"/>
              <a:t>o</a:t>
            </a:r>
            <a:r>
              <a:rPr dirty="0" spc="-70"/>
              <a:t>l</a:t>
            </a:r>
            <a:r>
              <a:rPr dirty="0" spc="-95"/>
              <a:t>u</a:t>
            </a:r>
            <a:r>
              <a:rPr dirty="0" spc="-150"/>
              <a:t>t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75"/>
              <a:t> </a:t>
            </a:r>
            <a:r>
              <a:rPr dirty="0"/>
              <a:t>y</a:t>
            </a:r>
            <a:r>
              <a:rPr dirty="0" spc="-165"/>
              <a:t> </a:t>
            </a:r>
            <a:r>
              <a:rPr dirty="0" spc="-145"/>
              <a:t>r</a:t>
            </a:r>
            <a:r>
              <a:rPr dirty="0" spc="-95"/>
              <a:t>e</a:t>
            </a:r>
            <a:r>
              <a:rPr dirty="0" spc="-70"/>
              <a:t>l</a:t>
            </a:r>
            <a:r>
              <a:rPr dirty="0" spc="-145"/>
              <a:t>a</a:t>
            </a:r>
            <a:r>
              <a:rPr dirty="0" spc="-80"/>
              <a:t>t</a:t>
            </a:r>
            <a:r>
              <a:rPr dirty="0" spc="-70"/>
              <a:t>i</a:t>
            </a:r>
            <a:r>
              <a:rPr dirty="0" spc="-165"/>
              <a:t>v</a:t>
            </a:r>
            <a:r>
              <a:rPr dirty="0" spc="-95"/>
              <a:t>a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5"/>
            <a:ext cx="7369175" cy="246316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archivos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especificar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formas:</a:t>
            </a:r>
            <a:endParaRPr sz="2000">
              <a:latin typeface="Calibri"/>
              <a:cs typeface="Calibri"/>
            </a:endParaRPr>
          </a:p>
          <a:p>
            <a:pPr lvl="1" marL="378460" indent="-182880">
              <a:lnSpc>
                <a:spcPts val="1825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37846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Absoluta:</a:t>
            </a:r>
            <a:r>
              <a:rPr dirty="0" sz="1600" spc="54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Escribiendo</a:t>
            </a:r>
            <a:r>
              <a:rPr dirty="0" sz="1600" spc="5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5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ruta</a:t>
            </a:r>
            <a:r>
              <a:rPr dirty="0" sz="1600" spc="5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completa</a:t>
            </a:r>
            <a:r>
              <a:rPr dirty="0" sz="1600" spc="5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desde</a:t>
            </a:r>
            <a:r>
              <a:rPr dirty="0" sz="1600" spc="5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directorio</a:t>
            </a:r>
            <a:r>
              <a:rPr dirty="0" sz="1600" spc="5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raíz</a:t>
            </a:r>
            <a:r>
              <a:rPr dirty="0" sz="1600" spc="5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(Por</a:t>
            </a:r>
            <a:r>
              <a:rPr dirty="0" sz="1600" spc="5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ejemplo:</a:t>
            </a:r>
            <a:endParaRPr sz="1600">
              <a:latin typeface="Calibri"/>
              <a:cs typeface="Calibri"/>
            </a:endParaRPr>
          </a:p>
          <a:p>
            <a:pPr marL="377825">
              <a:lnSpc>
                <a:spcPts val="1825"/>
              </a:lnSpc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/usr/usuario/texto.txt)</a:t>
            </a:r>
            <a:endParaRPr sz="1600">
              <a:latin typeface="Calibri"/>
              <a:cs typeface="Calibri"/>
            </a:endParaRPr>
          </a:p>
          <a:p>
            <a:pPr lvl="1" marL="37846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37846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Relativa: 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Tomando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punto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partida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otro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directorio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distinto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raíz:</a:t>
            </a:r>
            <a:endParaRPr sz="1600">
              <a:latin typeface="Calibri"/>
              <a:cs typeface="Calibri"/>
            </a:endParaRPr>
          </a:p>
          <a:p>
            <a:pPr lvl="2" marL="744220" marR="6350" indent="-18288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directorio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actual: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Sólo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escribir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nombre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archivo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(Por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ejemplo: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texto.txt)</a:t>
            </a:r>
            <a:endParaRPr sz="1600">
              <a:latin typeface="Calibri"/>
              <a:cs typeface="Calibri"/>
            </a:endParaRPr>
          </a:p>
          <a:p>
            <a:pPr lvl="2" marL="743585" marR="508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Otro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directorio: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escribir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referencias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correspondientes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(Por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ejemplo,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desde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directorio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/usr/usuario/directorio1/directorio2/,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habría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escribir</a:t>
            </a:r>
            <a:endParaRPr sz="1600">
              <a:latin typeface="Calibri"/>
              <a:cs typeface="Calibri"/>
            </a:endParaRPr>
          </a:p>
          <a:p>
            <a:pPr marL="743585">
              <a:lnSpc>
                <a:spcPts val="1700"/>
              </a:lnSpc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../../texto.txt)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14</a:t>
            </a:r>
          </a:p>
        </p:txBody>
      </p:sp>
    </p:spTree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86613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D</a:t>
            </a:r>
            <a:r>
              <a:rPr dirty="0" spc="-65"/>
              <a:t>i</a:t>
            </a:r>
            <a:r>
              <a:rPr dirty="0" spc="-215"/>
              <a:t>f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90"/>
              <a:t>e</a:t>
            </a:r>
            <a:r>
              <a:rPr dirty="0" spc="-140"/>
              <a:t>n</a:t>
            </a:r>
            <a:r>
              <a:rPr dirty="0" spc="-80"/>
              <a:t>t</a:t>
            </a:r>
            <a:r>
              <a:rPr dirty="0" spc="-150"/>
              <a:t>r</a:t>
            </a:r>
            <a:r>
              <a:rPr dirty="0"/>
              <a:t>e</a:t>
            </a:r>
            <a:r>
              <a:rPr dirty="0" spc="-190"/>
              <a:t> </a:t>
            </a:r>
            <a:r>
              <a:rPr dirty="0"/>
              <a:t>C</a:t>
            </a:r>
            <a:r>
              <a:rPr dirty="0" spc="-170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95"/>
              <a:t>C</a:t>
            </a:r>
            <a:r>
              <a:rPr dirty="0" spc="-65"/>
              <a:t>+</a:t>
            </a:r>
            <a:r>
              <a:rPr dirty="0"/>
              <a:t>+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2840644" y="1819597"/>
            <a:ext cx="3517900" cy="41878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24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Lenguaje</a:t>
            </a:r>
            <a:r>
              <a:rPr dirty="0" u="sng" sz="2400" spc="-3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4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C++</a:t>
            </a:r>
            <a:endParaRPr sz="2400">
              <a:latin typeface="Calibri"/>
              <a:cs typeface="Calibri"/>
            </a:endParaRPr>
          </a:p>
          <a:p>
            <a:pPr marL="298450" indent="-285750">
              <a:lnSpc>
                <a:spcPct val="100000"/>
              </a:lnSpc>
              <a:spcBef>
                <a:spcPts val="40"/>
              </a:spcBef>
              <a:buFont typeface="Arial"/>
              <a:buChar char="•"/>
              <a:tabLst>
                <a:tab pos="297815" algn="l"/>
                <a:tab pos="298450" algn="l"/>
              </a:tabLst>
            </a:pPr>
            <a:r>
              <a:rPr dirty="0" sz="1800" spc="-10">
                <a:latin typeface="Calibri"/>
                <a:cs typeface="Calibri"/>
              </a:rPr>
              <a:t>Programación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Orientada</a:t>
            </a:r>
            <a:r>
              <a:rPr dirty="0" sz="1800">
                <a:latin typeface="Calibri"/>
                <a:cs typeface="Calibri"/>
              </a:rPr>
              <a:t> 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Objetos</a:t>
            </a:r>
            <a:endParaRPr sz="1800">
              <a:latin typeface="Calibri"/>
              <a:cs typeface="Calibri"/>
            </a:endParaRPr>
          </a:p>
          <a:p>
            <a:pPr marL="298450" indent="-285750">
              <a:lnSpc>
                <a:spcPct val="100000"/>
              </a:lnSpc>
              <a:buFont typeface="Arial"/>
              <a:buChar char="•"/>
              <a:tabLst>
                <a:tab pos="297815" algn="l"/>
                <a:tab pos="298450" algn="l"/>
              </a:tabLst>
            </a:pPr>
            <a:r>
              <a:rPr dirty="0" sz="1800" spc="-5">
                <a:latin typeface="Calibri"/>
                <a:cs typeface="Calibri"/>
              </a:rPr>
              <a:t>Encapsulación</a:t>
            </a:r>
            <a:endParaRPr sz="1800">
              <a:latin typeface="Calibri"/>
              <a:cs typeface="Calibri"/>
            </a:endParaRPr>
          </a:p>
          <a:p>
            <a:pPr marL="298450" indent="-285750">
              <a:lnSpc>
                <a:spcPct val="100000"/>
              </a:lnSpc>
              <a:buFont typeface="Arial"/>
              <a:buChar char="•"/>
              <a:tabLst>
                <a:tab pos="297815" algn="l"/>
                <a:tab pos="298450" algn="l"/>
              </a:tabLst>
            </a:pPr>
            <a:r>
              <a:rPr dirty="0" sz="1800" spc="-5">
                <a:latin typeface="Calibri"/>
                <a:cs typeface="Calibri"/>
              </a:rPr>
              <a:t>Ocultación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-10">
                <a:latin typeface="Calibri"/>
                <a:cs typeface="Calibri"/>
              </a:rPr>
              <a:t> datos</a:t>
            </a:r>
            <a:endParaRPr sz="1800">
              <a:latin typeface="Calibri"/>
              <a:cs typeface="Calibri"/>
            </a:endParaRPr>
          </a:p>
          <a:p>
            <a:pPr marL="298450" indent="-285750">
              <a:lnSpc>
                <a:spcPct val="100000"/>
              </a:lnSpc>
              <a:buFont typeface="Arial"/>
              <a:buChar char="•"/>
              <a:tabLst>
                <a:tab pos="297815" algn="l"/>
                <a:tab pos="298450" algn="l"/>
              </a:tabLst>
            </a:pPr>
            <a:r>
              <a:rPr dirty="0" sz="1800" spc="-5">
                <a:latin typeface="Calibri"/>
                <a:cs typeface="Calibri"/>
              </a:rPr>
              <a:t>Herencia</a:t>
            </a:r>
            <a:endParaRPr sz="1800">
              <a:latin typeface="Calibri"/>
              <a:cs typeface="Calibri"/>
            </a:endParaRPr>
          </a:p>
          <a:p>
            <a:pPr marL="298450" indent="-285750">
              <a:lnSpc>
                <a:spcPct val="100000"/>
              </a:lnSpc>
              <a:buFont typeface="Arial"/>
              <a:buChar char="•"/>
              <a:tabLst>
                <a:tab pos="297815" algn="l"/>
                <a:tab pos="298450" algn="l"/>
              </a:tabLst>
            </a:pPr>
            <a:r>
              <a:rPr dirty="0" sz="1800" spc="-5">
                <a:latin typeface="Calibri"/>
                <a:cs typeface="Calibri"/>
              </a:rPr>
              <a:t>Polimorfismo</a:t>
            </a:r>
            <a:endParaRPr sz="1800">
              <a:latin typeface="Calibri"/>
              <a:cs typeface="Calibri"/>
            </a:endParaRPr>
          </a:p>
          <a:p>
            <a:pPr marL="298450" indent="-285750">
              <a:lnSpc>
                <a:spcPct val="100000"/>
              </a:lnSpc>
              <a:buFont typeface="Arial"/>
              <a:buChar char="•"/>
              <a:tabLst>
                <a:tab pos="297815" algn="l"/>
                <a:tab pos="298450" algn="l"/>
              </a:tabLst>
            </a:pPr>
            <a:r>
              <a:rPr dirty="0" sz="1800" spc="-15">
                <a:latin typeface="Calibri"/>
                <a:cs typeface="Calibri"/>
              </a:rPr>
              <a:t>Sobrecarga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1010"/>
              </a:spcBef>
            </a:pPr>
            <a:r>
              <a:rPr dirty="0" u="sng" sz="24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Lenguaje</a:t>
            </a:r>
            <a:r>
              <a:rPr dirty="0" u="sng" sz="2400" spc="-3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4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C</a:t>
            </a:r>
            <a:endParaRPr sz="2400">
              <a:latin typeface="Calibri"/>
              <a:cs typeface="Calibri"/>
            </a:endParaRPr>
          </a:p>
          <a:p>
            <a:pPr marL="298450" indent="-285750">
              <a:lnSpc>
                <a:spcPct val="100000"/>
              </a:lnSpc>
              <a:spcBef>
                <a:spcPts val="45"/>
              </a:spcBef>
              <a:buFont typeface="Arial"/>
              <a:buChar char="•"/>
              <a:tabLst>
                <a:tab pos="297815" algn="l"/>
                <a:tab pos="298450" algn="l"/>
              </a:tabLst>
            </a:pPr>
            <a:r>
              <a:rPr dirty="0" sz="1800" spc="-10">
                <a:latin typeface="Calibri"/>
                <a:cs typeface="Calibri"/>
              </a:rPr>
              <a:t>Programación estructurada</a:t>
            </a:r>
            <a:endParaRPr sz="1800">
              <a:latin typeface="Calibri"/>
              <a:cs typeface="Calibri"/>
            </a:endParaRPr>
          </a:p>
          <a:p>
            <a:pPr marL="298450" indent="-285750">
              <a:lnSpc>
                <a:spcPct val="100000"/>
              </a:lnSpc>
              <a:buFont typeface="Arial"/>
              <a:buChar char="•"/>
              <a:tabLst>
                <a:tab pos="297815" algn="l"/>
                <a:tab pos="298450" algn="l"/>
              </a:tabLst>
            </a:pPr>
            <a:r>
              <a:rPr dirty="0" sz="1800" spc="-15">
                <a:latin typeface="Calibri"/>
                <a:cs typeface="Calibri"/>
              </a:rPr>
              <a:t>Variables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-15">
                <a:latin typeface="Calibri"/>
                <a:cs typeface="Calibri"/>
              </a:rPr>
              <a:t> constantes</a:t>
            </a:r>
            <a:endParaRPr sz="1800">
              <a:latin typeface="Calibri"/>
              <a:cs typeface="Calibri"/>
            </a:endParaRPr>
          </a:p>
          <a:p>
            <a:pPr marL="298450" indent="-285750">
              <a:lnSpc>
                <a:spcPct val="100000"/>
              </a:lnSpc>
              <a:buFont typeface="Arial"/>
              <a:buChar char="•"/>
              <a:tabLst>
                <a:tab pos="297815" algn="l"/>
                <a:tab pos="298450" algn="l"/>
              </a:tabLst>
            </a:pPr>
            <a:r>
              <a:rPr dirty="0" sz="1800" spc="-5">
                <a:latin typeface="Calibri"/>
                <a:cs typeface="Calibri"/>
              </a:rPr>
              <a:t>Condicionales</a:t>
            </a:r>
            <a:endParaRPr sz="1800">
              <a:latin typeface="Calibri"/>
              <a:cs typeface="Calibri"/>
            </a:endParaRPr>
          </a:p>
          <a:p>
            <a:pPr marL="298450" indent="-285750">
              <a:lnSpc>
                <a:spcPct val="100000"/>
              </a:lnSpc>
              <a:buFont typeface="Arial"/>
              <a:buChar char="•"/>
              <a:tabLst>
                <a:tab pos="297815" algn="l"/>
                <a:tab pos="298450" algn="l"/>
              </a:tabLst>
            </a:pPr>
            <a:r>
              <a:rPr dirty="0" sz="1800" spc="-10">
                <a:latin typeface="Calibri"/>
                <a:cs typeface="Calibri"/>
              </a:rPr>
              <a:t>Sentencias repetitivas</a:t>
            </a:r>
            <a:endParaRPr sz="1800">
              <a:latin typeface="Calibri"/>
              <a:cs typeface="Calibri"/>
            </a:endParaRPr>
          </a:p>
          <a:p>
            <a:pPr marL="298450" indent="-285750">
              <a:lnSpc>
                <a:spcPct val="100000"/>
              </a:lnSpc>
              <a:buFont typeface="Arial"/>
              <a:buChar char="•"/>
              <a:tabLst>
                <a:tab pos="297815" algn="l"/>
                <a:tab pos="298450" algn="l"/>
              </a:tabLst>
            </a:pPr>
            <a:r>
              <a:rPr dirty="0" sz="1800" spc="-15">
                <a:latin typeface="Calibri"/>
                <a:cs typeface="Calibri"/>
              </a:rPr>
              <a:t>Arrays</a:t>
            </a:r>
            <a:endParaRPr sz="1800">
              <a:latin typeface="Calibri"/>
              <a:cs typeface="Calibri"/>
            </a:endParaRPr>
          </a:p>
          <a:p>
            <a:pPr marL="298450" indent="-285750">
              <a:lnSpc>
                <a:spcPct val="100000"/>
              </a:lnSpc>
              <a:buFont typeface="Arial"/>
              <a:buChar char="•"/>
              <a:tabLst>
                <a:tab pos="297815" algn="l"/>
                <a:tab pos="298450" algn="l"/>
              </a:tabLst>
            </a:pPr>
            <a:r>
              <a:rPr dirty="0" sz="1800" spc="-5">
                <a:latin typeface="Calibri"/>
                <a:cs typeface="Calibri"/>
              </a:rPr>
              <a:t>Funciones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2302764" y="1823467"/>
            <a:ext cx="4198620" cy="4440555"/>
            <a:chOff x="2302764" y="1823467"/>
            <a:chExt cx="4198620" cy="4440555"/>
          </a:xfrm>
        </p:grpSpPr>
        <p:sp>
          <p:nvSpPr>
            <p:cNvPr id="6" name="object 6"/>
            <p:cNvSpPr/>
            <p:nvPr/>
          </p:nvSpPr>
          <p:spPr>
            <a:xfrm>
              <a:off x="2722245" y="3917055"/>
              <a:ext cx="3024505" cy="2211705"/>
            </a:xfrm>
            <a:custGeom>
              <a:avLst/>
              <a:gdLst/>
              <a:ahLst/>
              <a:cxnLst/>
              <a:rect l="l" t="t" r="r" b="b"/>
              <a:pathLst>
                <a:path w="3024504" h="2211704">
                  <a:moveTo>
                    <a:pt x="0" y="368566"/>
                  </a:moveTo>
                  <a:lnTo>
                    <a:pt x="2871" y="322334"/>
                  </a:lnTo>
                  <a:lnTo>
                    <a:pt x="11256" y="277815"/>
                  </a:lnTo>
                  <a:lnTo>
                    <a:pt x="24808" y="235355"/>
                  </a:lnTo>
                  <a:lnTo>
                    <a:pt x="43183" y="195300"/>
                  </a:lnTo>
                  <a:lnTo>
                    <a:pt x="66034" y="157995"/>
                  </a:lnTo>
                  <a:lnTo>
                    <a:pt x="93017" y="123786"/>
                  </a:lnTo>
                  <a:lnTo>
                    <a:pt x="123786" y="93017"/>
                  </a:lnTo>
                  <a:lnTo>
                    <a:pt x="157995" y="66034"/>
                  </a:lnTo>
                  <a:lnTo>
                    <a:pt x="195300" y="43183"/>
                  </a:lnTo>
                  <a:lnTo>
                    <a:pt x="235355" y="24808"/>
                  </a:lnTo>
                  <a:lnTo>
                    <a:pt x="277815" y="11256"/>
                  </a:lnTo>
                  <a:lnTo>
                    <a:pt x="322334" y="2871"/>
                  </a:lnTo>
                  <a:lnTo>
                    <a:pt x="368566" y="0"/>
                  </a:lnTo>
                  <a:lnTo>
                    <a:pt x="2655811" y="0"/>
                  </a:lnTo>
                  <a:lnTo>
                    <a:pt x="2702043" y="2871"/>
                  </a:lnTo>
                  <a:lnTo>
                    <a:pt x="2746562" y="11256"/>
                  </a:lnTo>
                  <a:lnTo>
                    <a:pt x="2789022" y="24808"/>
                  </a:lnTo>
                  <a:lnTo>
                    <a:pt x="2829077" y="43183"/>
                  </a:lnTo>
                  <a:lnTo>
                    <a:pt x="2866382" y="66034"/>
                  </a:lnTo>
                  <a:lnTo>
                    <a:pt x="2900591" y="93017"/>
                  </a:lnTo>
                  <a:lnTo>
                    <a:pt x="2931360" y="123786"/>
                  </a:lnTo>
                  <a:lnTo>
                    <a:pt x="2958343" y="157995"/>
                  </a:lnTo>
                  <a:lnTo>
                    <a:pt x="2981194" y="195300"/>
                  </a:lnTo>
                  <a:lnTo>
                    <a:pt x="2999569" y="235355"/>
                  </a:lnTo>
                  <a:lnTo>
                    <a:pt x="3013121" y="277815"/>
                  </a:lnTo>
                  <a:lnTo>
                    <a:pt x="3021506" y="322334"/>
                  </a:lnTo>
                  <a:lnTo>
                    <a:pt x="3024378" y="368566"/>
                  </a:lnTo>
                  <a:lnTo>
                    <a:pt x="3024378" y="1842770"/>
                  </a:lnTo>
                  <a:lnTo>
                    <a:pt x="3021506" y="1888999"/>
                  </a:lnTo>
                  <a:lnTo>
                    <a:pt x="3013121" y="1933516"/>
                  </a:lnTo>
                  <a:lnTo>
                    <a:pt x="2999569" y="1975973"/>
                  </a:lnTo>
                  <a:lnTo>
                    <a:pt x="2981194" y="2016027"/>
                  </a:lnTo>
                  <a:lnTo>
                    <a:pt x="2958343" y="2053331"/>
                  </a:lnTo>
                  <a:lnTo>
                    <a:pt x="2931360" y="2087539"/>
                  </a:lnTo>
                  <a:lnTo>
                    <a:pt x="2900591" y="2118308"/>
                  </a:lnTo>
                  <a:lnTo>
                    <a:pt x="2866382" y="2145290"/>
                  </a:lnTo>
                  <a:lnTo>
                    <a:pt x="2829077" y="2168141"/>
                  </a:lnTo>
                  <a:lnTo>
                    <a:pt x="2789022" y="2186515"/>
                  </a:lnTo>
                  <a:lnTo>
                    <a:pt x="2746562" y="2200067"/>
                  </a:lnTo>
                  <a:lnTo>
                    <a:pt x="2702043" y="2208452"/>
                  </a:lnTo>
                  <a:lnTo>
                    <a:pt x="2655811" y="2211324"/>
                  </a:lnTo>
                  <a:lnTo>
                    <a:pt x="368566" y="2211324"/>
                  </a:lnTo>
                  <a:lnTo>
                    <a:pt x="322334" y="2208452"/>
                  </a:lnTo>
                  <a:lnTo>
                    <a:pt x="277815" y="2200067"/>
                  </a:lnTo>
                  <a:lnTo>
                    <a:pt x="235355" y="2186515"/>
                  </a:lnTo>
                  <a:lnTo>
                    <a:pt x="195300" y="2168141"/>
                  </a:lnTo>
                  <a:lnTo>
                    <a:pt x="157995" y="2145290"/>
                  </a:lnTo>
                  <a:lnTo>
                    <a:pt x="123786" y="2118308"/>
                  </a:lnTo>
                  <a:lnTo>
                    <a:pt x="93017" y="2087539"/>
                  </a:lnTo>
                  <a:lnTo>
                    <a:pt x="66034" y="2053331"/>
                  </a:lnTo>
                  <a:lnTo>
                    <a:pt x="43183" y="2016027"/>
                  </a:lnTo>
                  <a:lnTo>
                    <a:pt x="24808" y="1975973"/>
                  </a:lnTo>
                  <a:lnTo>
                    <a:pt x="11256" y="1933516"/>
                  </a:lnTo>
                  <a:lnTo>
                    <a:pt x="2871" y="1888999"/>
                  </a:lnTo>
                  <a:lnTo>
                    <a:pt x="0" y="1842770"/>
                  </a:lnTo>
                  <a:lnTo>
                    <a:pt x="0" y="368566"/>
                  </a:lnTo>
                  <a:close/>
                </a:path>
              </a:pathLst>
            </a:custGeom>
            <a:ln w="57150">
              <a:solidFill>
                <a:srgbClr val="EF8C6A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2331339" y="1852042"/>
              <a:ext cx="4141470" cy="4383405"/>
            </a:xfrm>
            <a:custGeom>
              <a:avLst/>
              <a:gdLst/>
              <a:ahLst/>
              <a:cxnLst/>
              <a:rect l="l" t="t" r="r" b="b"/>
              <a:pathLst>
                <a:path w="4141470" h="4383405">
                  <a:moveTo>
                    <a:pt x="0" y="690257"/>
                  </a:moveTo>
                  <a:lnTo>
                    <a:pt x="1592" y="642998"/>
                  </a:lnTo>
                  <a:lnTo>
                    <a:pt x="6301" y="596594"/>
                  </a:lnTo>
                  <a:lnTo>
                    <a:pt x="14023" y="551147"/>
                  </a:lnTo>
                  <a:lnTo>
                    <a:pt x="24656" y="506760"/>
                  </a:lnTo>
                  <a:lnTo>
                    <a:pt x="38098" y="463537"/>
                  </a:lnTo>
                  <a:lnTo>
                    <a:pt x="54244" y="421579"/>
                  </a:lnTo>
                  <a:lnTo>
                    <a:pt x="72992" y="380990"/>
                  </a:lnTo>
                  <a:lnTo>
                    <a:pt x="94241" y="341872"/>
                  </a:lnTo>
                  <a:lnTo>
                    <a:pt x="117885" y="304329"/>
                  </a:lnTo>
                  <a:lnTo>
                    <a:pt x="143824" y="268463"/>
                  </a:lnTo>
                  <a:lnTo>
                    <a:pt x="171954" y="234376"/>
                  </a:lnTo>
                  <a:lnTo>
                    <a:pt x="202172" y="202172"/>
                  </a:lnTo>
                  <a:lnTo>
                    <a:pt x="234376" y="171954"/>
                  </a:lnTo>
                  <a:lnTo>
                    <a:pt x="268463" y="143824"/>
                  </a:lnTo>
                  <a:lnTo>
                    <a:pt x="304329" y="117885"/>
                  </a:lnTo>
                  <a:lnTo>
                    <a:pt x="341872" y="94241"/>
                  </a:lnTo>
                  <a:lnTo>
                    <a:pt x="380990" y="72992"/>
                  </a:lnTo>
                  <a:lnTo>
                    <a:pt x="421579" y="54244"/>
                  </a:lnTo>
                  <a:lnTo>
                    <a:pt x="463537" y="38098"/>
                  </a:lnTo>
                  <a:lnTo>
                    <a:pt x="506760" y="24656"/>
                  </a:lnTo>
                  <a:lnTo>
                    <a:pt x="551147" y="14023"/>
                  </a:lnTo>
                  <a:lnTo>
                    <a:pt x="596594" y="6301"/>
                  </a:lnTo>
                  <a:lnTo>
                    <a:pt x="642998" y="1592"/>
                  </a:lnTo>
                  <a:lnTo>
                    <a:pt x="690257" y="0"/>
                  </a:lnTo>
                  <a:lnTo>
                    <a:pt x="3451212" y="0"/>
                  </a:lnTo>
                  <a:lnTo>
                    <a:pt x="3498471" y="1592"/>
                  </a:lnTo>
                  <a:lnTo>
                    <a:pt x="3544875" y="6301"/>
                  </a:lnTo>
                  <a:lnTo>
                    <a:pt x="3590322" y="14023"/>
                  </a:lnTo>
                  <a:lnTo>
                    <a:pt x="3634709" y="24656"/>
                  </a:lnTo>
                  <a:lnTo>
                    <a:pt x="3677932" y="38098"/>
                  </a:lnTo>
                  <a:lnTo>
                    <a:pt x="3719890" y="54244"/>
                  </a:lnTo>
                  <a:lnTo>
                    <a:pt x="3760479" y="72992"/>
                  </a:lnTo>
                  <a:lnTo>
                    <a:pt x="3799597" y="94241"/>
                  </a:lnTo>
                  <a:lnTo>
                    <a:pt x="3837140" y="117885"/>
                  </a:lnTo>
                  <a:lnTo>
                    <a:pt x="3873006" y="143824"/>
                  </a:lnTo>
                  <a:lnTo>
                    <a:pt x="3907093" y="171954"/>
                  </a:lnTo>
                  <a:lnTo>
                    <a:pt x="3939297" y="202172"/>
                  </a:lnTo>
                  <a:lnTo>
                    <a:pt x="3969515" y="234376"/>
                  </a:lnTo>
                  <a:lnTo>
                    <a:pt x="3997645" y="268463"/>
                  </a:lnTo>
                  <a:lnTo>
                    <a:pt x="4023584" y="304329"/>
                  </a:lnTo>
                  <a:lnTo>
                    <a:pt x="4047228" y="341872"/>
                  </a:lnTo>
                  <a:lnTo>
                    <a:pt x="4068477" y="380990"/>
                  </a:lnTo>
                  <a:lnTo>
                    <a:pt x="4087225" y="421579"/>
                  </a:lnTo>
                  <a:lnTo>
                    <a:pt x="4103371" y="463537"/>
                  </a:lnTo>
                  <a:lnTo>
                    <a:pt x="4116813" y="506760"/>
                  </a:lnTo>
                  <a:lnTo>
                    <a:pt x="4127446" y="551147"/>
                  </a:lnTo>
                  <a:lnTo>
                    <a:pt x="4135168" y="596594"/>
                  </a:lnTo>
                  <a:lnTo>
                    <a:pt x="4139877" y="642998"/>
                  </a:lnTo>
                  <a:lnTo>
                    <a:pt x="4141470" y="690257"/>
                  </a:lnTo>
                  <a:lnTo>
                    <a:pt x="4141470" y="3692766"/>
                  </a:lnTo>
                  <a:lnTo>
                    <a:pt x="4139877" y="3740025"/>
                  </a:lnTo>
                  <a:lnTo>
                    <a:pt x="4135168" y="3786429"/>
                  </a:lnTo>
                  <a:lnTo>
                    <a:pt x="4127446" y="3831876"/>
                  </a:lnTo>
                  <a:lnTo>
                    <a:pt x="4116813" y="3876263"/>
                  </a:lnTo>
                  <a:lnTo>
                    <a:pt x="4103371" y="3919486"/>
                  </a:lnTo>
                  <a:lnTo>
                    <a:pt x="4087225" y="3961444"/>
                  </a:lnTo>
                  <a:lnTo>
                    <a:pt x="4068477" y="4002033"/>
                  </a:lnTo>
                  <a:lnTo>
                    <a:pt x="4047228" y="4041151"/>
                  </a:lnTo>
                  <a:lnTo>
                    <a:pt x="4023584" y="4078694"/>
                  </a:lnTo>
                  <a:lnTo>
                    <a:pt x="3997645" y="4114560"/>
                  </a:lnTo>
                  <a:lnTo>
                    <a:pt x="3969515" y="4148647"/>
                  </a:lnTo>
                  <a:lnTo>
                    <a:pt x="3939297" y="4180851"/>
                  </a:lnTo>
                  <a:lnTo>
                    <a:pt x="3907093" y="4211069"/>
                  </a:lnTo>
                  <a:lnTo>
                    <a:pt x="3873006" y="4239199"/>
                  </a:lnTo>
                  <a:lnTo>
                    <a:pt x="3837140" y="4265138"/>
                  </a:lnTo>
                  <a:lnTo>
                    <a:pt x="3799597" y="4288782"/>
                  </a:lnTo>
                  <a:lnTo>
                    <a:pt x="3760479" y="4310031"/>
                  </a:lnTo>
                  <a:lnTo>
                    <a:pt x="3719890" y="4328779"/>
                  </a:lnTo>
                  <a:lnTo>
                    <a:pt x="3677932" y="4344925"/>
                  </a:lnTo>
                  <a:lnTo>
                    <a:pt x="3634709" y="4358367"/>
                  </a:lnTo>
                  <a:lnTo>
                    <a:pt x="3590322" y="4369000"/>
                  </a:lnTo>
                  <a:lnTo>
                    <a:pt x="3544875" y="4376722"/>
                  </a:lnTo>
                  <a:lnTo>
                    <a:pt x="3498471" y="4381431"/>
                  </a:lnTo>
                  <a:lnTo>
                    <a:pt x="3451212" y="4383024"/>
                  </a:lnTo>
                  <a:lnTo>
                    <a:pt x="690257" y="4383024"/>
                  </a:lnTo>
                  <a:lnTo>
                    <a:pt x="642998" y="4381431"/>
                  </a:lnTo>
                  <a:lnTo>
                    <a:pt x="596594" y="4376722"/>
                  </a:lnTo>
                  <a:lnTo>
                    <a:pt x="551147" y="4369000"/>
                  </a:lnTo>
                  <a:lnTo>
                    <a:pt x="506760" y="4358367"/>
                  </a:lnTo>
                  <a:lnTo>
                    <a:pt x="463537" y="4344925"/>
                  </a:lnTo>
                  <a:lnTo>
                    <a:pt x="421579" y="4328779"/>
                  </a:lnTo>
                  <a:lnTo>
                    <a:pt x="380990" y="4310031"/>
                  </a:lnTo>
                  <a:lnTo>
                    <a:pt x="341872" y="4288782"/>
                  </a:lnTo>
                  <a:lnTo>
                    <a:pt x="304329" y="4265138"/>
                  </a:lnTo>
                  <a:lnTo>
                    <a:pt x="268463" y="4239199"/>
                  </a:lnTo>
                  <a:lnTo>
                    <a:pt x="234376" y="4211069"/>
                  </a:lnTo>
                  <a:lnTo>
                    <a:pt x="202172" y="4180851"/>
                  </a:lnTo>
                  <a:lnTo>
                    <a:pt x="171954" y="4148647"/>
                  </a:lnTo>
                  <a:lnTo>
                    <a:pt x="143824" y="4114560"/>
                  </a:lnTo>
                  <a:lnTo>
                    <a:pt x="117885" y="4078694"/>
                  </a:lnTo>
                  <a:lnTo>
                    <a:pt x="94241" y="4041151"/>
                  </a:lnTo>
                  <a:lnTo>
                    <a:pt x="72992" y="4002033"/>
                  </a:lnTo>
                  <a:lnTo>
                    <a:pt x="54244" y="3961444"/>
                  </a:lnTo>
                  <a:lnTo>
                    <a:pt x="38098" y="3919486"/>
                  </a:lnTo>
                  <a:lnTo>
                    <a:pt x="24656" y="3876263"/>
                  </a:lnTo>
                  <a:lnTo>
                    <a:pt x="14023" y="3831876"/>
                  </a:lnTo>
                  <a:lnTo>
                    <a:pt x="6301" y="3786429"/>
                  </a:lnTo>
                  <a:lnTo>
                    <a:pt x="1592" y="3740025"/>
                  </a:lnTo>
                  <a:lnTo>
                    <a:pt x="0" y="3692766"/>
                  </a:lnTo>
                  <a:lnTo>
                    <a:pt x="0" y="690257"/>
                  </a:lnTo>
                  <a:close/>
                </a:path>
              </a:pathLst>
            </a:custGeom>
            <a:ln w="5715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7</a:t>
            </a:r>
          </a:p>
        </p:txBody>
      </p:sp>
    </p:spTree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55968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0"/>
              <a:t>De</a:t>
            </a:r>
            <a:r>
              <a:rPr dirty="0" spc="-204"/>
              <a:t> </a:t>
            </a:r>
            <a:r>
              <a:rPr dirty="0"/>
              <a:t>C</a:t>
            </a:r>
            <a:r>
              <a:rPr dirty="0" spc="-200"/>
              <a:t> </a:t>
            </a:r>
            <a:r>
              <a:rPr dirty="0"/>
              <a:t>a</a:t>
            </a:r>
            <a:r>
              <a:rPr dirty="0" spc="-204"/>
              <a:t> </a:t>
            </a:r>
            <a:r>
              <a:rPr dirty="0" spc="-55"/>
              <a:t>C++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83066"/>
            <a:ext cx="7369175" cy="4373245"/>
          </a:xfrm>
          <a:prstGeom prst="rect">
            <a:avLst/>
          </a:prstGeom>
        </p:spPr>
        <p:txBody>
          <a:bodyPr wrap="square" lIns="0" tIns="4445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35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45">
                <a:solidFill>
                  <a:srgbClr val="3E3E3E"/>
                </a:solidFill>
                <a:latin typeface="Calibri"/>
                <a:cs typeface="Calibri"/>
              </a:rPr>
              <a:t>Todo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lo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aprendido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C,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aplicable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C++:</a:t>
            </a:r>
            <a:endParaRPr sz="18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22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Variables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simples: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char,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short,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int,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long,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float,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double,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signed, unsigned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21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aritméticas: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+</a:t>
            </a:r>
            <a:r>
              <a:rPr dirty="0" sz="1600" spc="3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-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*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/</a:t>
            </a:r>
            <a:r>
              <a:rPr dirty="0" sz="16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%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21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bit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bit: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&amp;</a:t>
            </a:r>
            <a:r>
              <a:rPr dirty="0" sz="16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|</a:t>
            </a:r>
            <a:r>
              <a:rPr dirty="0" sz="16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ˆ</a:t>
            </a:r>
            <a:r>
              <a:rPr dirty="0" sz="1600" spc="3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~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21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Operadores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comparación: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&lt;</a:t>
            </a:r>
            <a:r>
              <a:rPr dirty="0" sz="1600" spc="3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&gt;</a:t>
            </a:r>
            <a:r>
              <a:rPr dirty="0" sz="1600" spc="3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&lt;=</a:t>
            </a:r>
            <a:r>
              <a:rPr dirty="0" sz="1600" spc="3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&gt;=</a:t>
            </a:r>
            <a:r>
              <a:rPr dirty="0" sz="1600" spc="3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!=</a:t>
            </a:r>
            <a:r>
              <a:rPr dirty="0" sz="1600" spc="3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==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21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Saltos condicionales: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35">
                <a:solidFill>
                  <a:srgbClr val="3E3E3E"/>
                </a:solidFill>
                <a:latin typeface="Calibri"/>
                <a:cs typeface="Calibri"/>
              </a:rPr>
              <a:t>if,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if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-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else, if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-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else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if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-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else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21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Caminos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alternativos: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switch,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goto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21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Comprobaciones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multicondicionales: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&amp;&amp;</a:t>
            </a:r>
            <a:r>
              <a:rPr dirty="0" sz="1600" spc="3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||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21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Bucles: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while, do-while,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for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21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Funciones,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retorno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21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Tuplas</a:t>
            </a:r>
            <a:r>
              <a:rPr dirty="0" sz="1600" spc="-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struct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21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Definición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typedef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21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Tablas</a:t>
            </a:r>
            <a:r>
              <a:rPr dirty="0" sz="1600" spc="-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[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]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21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Punteros: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&amp;</a:t>
            </a:r>
            <a:r>
              <a:rPr dirty="0" sz="1600" spc="3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.</a:t>
            </a:r>
            <a:r>
              <a:rPr dirty="0" sz="1600" spc="3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-&gt;</a:t>
            </a:r>
            <a:r>
              <a:rPr dirty="0" sz="1600" spc="3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[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]</a:t>
            </a:r>
            <a:r>
              <a:rPr dirty="0" sz="1600" spc="3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malloc</a:t>
            </a:r>
            <a:r>
              <a:rPr dirty="0" sz="16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free</a:t>
            </a:r>
            <a:r>
              <a:rPr dirty="0" sz="1600" spc="3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NULL</a:t>
            </a:r>
            <a:r>
              <a:rPr dirty="0" sz="1600" spc="3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void*</a:t>
            </a:r>
            <a:endParaRPr sz="1600">
              <a:latin typeface="Calibri"/>
              <a:cs typeface="Calibri"/>
            </a:endParaRPr>
          </a:p>
          <a:p>
            <a:pPr marL="194945" marR="5080" indent="-182880">
              <a:lnSpc>
                <a:spcPct val="80000"/>
              </a:lnSpc>
              <a:spcBef>
                <a:spcPts val="59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8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fundamentos</a:t>
            </a:r>
            <a:r>
              <a:rPr dirty="0" sz="18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8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sintaxis</a:t>
            </a:r>
            <a:r>
              <a:rPr dirty="0" sz="18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18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rigurosamente</a:t>
            </a:r>
            <a:r>
              <a:rPr dirty="0" sz="18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8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mismos.</a:t>
            </a:r>
            <a:r>
              <a:rPr dirty="0" sz="18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800" spc="18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 b="1">
                <a:solidFill>
                  <a:srgbClr val="3E3E3E"/>
                </a:solidFill>
                <a:latin typeface="Calibri"/>
                <a:cs typeface="Calibri"/>
              </a:rPr>
              <a:t>programa </a:t>
            </a:r>
            <a:r>
              <a:rPr dirty="0" sz="1800" spc="-39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escrito</a:t>
            </a:r>
            <a:r>
              <a:rPr dirty="0" sz="1800" spc="-2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800" b="1">
                <a:solidFill>
                  <a:srgbClr val="3E3E3E"/>
                </a:solidFill>
                <a:latin typeface="Calibri"/>
                <a:cs typeface="Calibri"/>
              </a:rPr>
              <a:t> C puede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 compilarse </a:t>
            </a: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800" spc="5" b="1">
                <a:solidFill>
                  <a:srgbClr val="3E3E3E"/>
                </a:solidFill>
                <a:latin typeface="Calibri"/>
                <a:cs typeface="Calibri"/>
              </a:rPr>
              <a:t>C++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8</a:t>
            </a:r>
          </a:p>
        </p:txBody>
      </p:sp>
    </p:spTree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55968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0"/>
              <a:t>De</a:t>
            </a:r>
            <a:r>
              <a:rPr dirty="0" spc="-204"/>
              <a:t> </a:t>
            </a:r>
            <a:r>
              <a:rPr dirty="0"/>
              <a:t>C</a:t>
            </a:r>
            <a:r>
              <a:rPr dirty="0" spc="-200"/>
              <a:t> </a:t>
            </a:r>
            <a:r>
              <a:rPr dirty="0"/>
              <a:t>a</a:t>
            </a:r>
            <a:r>
              <a:rPr dirty="0" spc="-204"/>
              <a:t> </a:t>
            </a:r>
            <a:r>
              <a:rPr dirty="0" spc="-55"/>
              <a:t>C++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/>
          <p:nvPr/>
        </p:nvSpPr>
        <p:spPr>
          <a:xfrm>
            <a:off x="2215133" y="3974591"/>
            <a:ext cx="4759960" cy="2030730"/>
          </a:xfrm>
          <a:custGeom>
            <a:avLst/>
            <a:gdLst/>
            <a:ahLst/>
            <a:cxnLst/>
            <a:rect l="l" t="t" r="r" b="b"/>
            <a:pathLst>
              <a:path w="4759959" h="2030729">
                <a:moveTo>
                  <a:pt x="4759452" y="0"/>
                </a:moveTo>
                <a:lnTo>
                  <a:pt x="0" y="0"/>
                </a:lnTo>
                <a:lnTo>
                  <a:pt x="0" y="2030729"/>
                </a:lnTo>
                <a:lnTo>
                  <a:pt x="4759452" y="2030729"/>
                </a:lnTo>
                <a:lnTo>
                  <a:pt x="4759452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15"/>
              <a:t>Hay</a:t>
            </a:r>
            <a:r>
              <a:rPr dirty="0" spc="30"/>
              <a:t> </a:t>
            </a:r>
            <a:r>
              <a:rPr dirty="0" spc="-5"/>
              <a:t>algunas</a:t>
            </a:r>
            <a:r>
              <a:rPr dirty="0" spc="30"/>
              <a:t> </a:t>
            </a:r>
            <a:r>
              <a:rPr dirty="0" spc="-10"/>
              <a:t>diferencias</a:t>
            </a:r>
            <a:r>
              <a:rPr dirty="0" spc="30"/>
              <a:t> </a:t>
            </a:r>
            <a:r>
              <a:rPr dirty="0" spc="-10"/>
              <a:t>entre</a:t>
            </a:r>
            <a:r>
              <a:rPr dirty="0" spc="35"/>
              <a:t> </a:t>
            </a:r>
            <a:r>
              <a:rPr dirty="0" spc="-5"/>
              <a:t>C</a:t>
            </a:r>
            <a:r>
              <a:rPr dirty="0" spc="40"/>
              <a:t> </a:t>
            </a:r>
            <a:r>
              <a:rPr dirty="0" spc="-5"/>
              <a:t>y</a:t>
            </a:r>
            <a:r>
              <a:rPr dirty="0" spc="25"/>
              <a:t> </a:t>
            </a:r>
            <a:r>
              <a:rPr dirty="0"/>
              <a:t>C++</a:t>
            </a:r>
            <a:r>
              <a:rPr dirty="0" spc="35"/>
              <a:t> </a:t>
            </a:r>
            <a:r>
              <a:rPr dirty="0" spc="-5"/>
              <a:t>que</a:t>
            </a:r>
            <a:r>
              <a:rPr dirty="0" spc="40"/>
              <a:t> </a:t>
            </a:r>
            <a:r>
              <a:rPr dirty="0" spc="-5"/>
              <a:t>modifican</a:t>
            </a:r>
            <a:r>
              <a:rPr dirty="0" spc="35"/>
              <a:t> </a:t>
            </a:r>
            <a:r>
              <a:rPr dirty="0" spc="-5"/>
              <a:t>la</a:t>
            </a:r>
            <a:r>
              <a:rPr dirty="0" spc="45"/>
              <a:t> </a:t>
            </a:r>
            <a:r>
              <a:rPr dirty="0" spc="-5"/>
              <a:t>escritura</a:t>
            </a:r>
            <a:r>
              <a:rPr dirty="0" spc="40"/>
              <a:t> </a:t>
            </a:r>
            <a:r>
              <a:rPr dirty="0" spc="-10"/>
              <a:t>pero </a:t>
            </a:r>
            <a:r>
              <a:rPr dirty="0" spc="-434"/>
              <a:t> </a:t>
            </a:r>
            <a:r>
              <a:rPr dirty="0" spc="-5"/>
              <a:t>no</a:t>
            </a:r>
            <a:r>
              <a:rPr dirty="0" spc="-15"/>
              <a:t> </a:t>
            </a:r>
            <a:r>
              <a:rPr dirty="0" spc="-5"/>
              <a:t>el</a:t>
            </a:r>
            <a:r>
              <a:rPr dirty="0" spc="5"/>
              <a:t> </a:t>
            </a:r>
            <a:r>
              <a:rPr dirty="0" spc="-5"/>
              <a:t>diseño</a:t>
            </a:r>
            <a:r>
              <a:rPr dirty="0" spc="15"/>
              <a:t> </a:t>
            </a:r>
            <a:r>
              <a:rPr dirty="0" spc="-5"/>
              <a:t>del</a:t>
            </a:r>
            <a:r>
              <a:rPr dirty="0" spc="10"/>
              <a:t> </a:t>
            </a:r>
            <a:r>
              <a:rPr dirty="0" spc="-10"/>
              <a:t>programa:</a:t>
            </a:r>
          </a:p>
          <a:p>
            <a:pPr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15" b="1">
                <a:latin typeface="Calibri"/>
                <a:cs typeface="Calibri"/>
              </a:rPr>
              <a:t>Entrada </a:t>
            </a:r>
            <a:r>
              <a:rPr dirty="0" spc="-5" b="1">
                <a:latin typeface="Calibri"/>
                <a:cs typeface="Calibri"/>
              </a:rPr>
              <a:t>/</a:t>
            </a:r>
            <a:r>
              <a:rPr dirty="0" spc="-20" b="1">
                <a:latin typeface="Calibri"/>
                <a:cs typeface="Calibri"/>
              </a:rPr>
              <a:t> </a:t>
            </a:r>
            <a:r>
              <a:rPr dirty="0" spc="-5" b="1">
                <a:latin typeface="Calibri"/>
                <a:cs typeface="Calibri"/>
              </a:rPr>
              <a:t>Salida</a:t>
            </a:r>
            <a:r>
              <a:rPr dirty="0" spc="-5"/>
              <a:t>:</a:t>
            </a:r>
          </a:p>
          <a:p>
            <a:pPr lvl="1" marL="561340" marR="5080" indent="-182880">
              <a:lnSpc>
                <a:spcPts val="1730"/>
              </a:lnSpc>
              <a:spcBef>
                <a:spcPts val="65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  <a:tab pos="957580" algn="l"/>
                <a:tab pos="1892935" algn="l"/>
                <a:tab pos="2625090" algn="l"/>
                <a:tab pos="2852420" algn="l"/>
                <a:tab pos="3600450" algn="l"/>
                <a:tab pos="4358640" algn="l"/>
                <a:tab pos="4673600" algn="l"/>
                <a:tab pos="5436870" algn="l"/>
                <a:tab pos="6071235" algn="l"/>
                <a:tab pos="706120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600" spc="-20" b="1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)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)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q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eg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utili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z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nd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n 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reemplazadas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mejoras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objetos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cout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cin</a:t>
            </a:r>
            <a:endParaRPr sz="1600">
              <a:latin typeface="Calibri"/>
              <a:cs typeface="Calibri"/>
            </a:endParaRPr>
          </a:p>
          <a:p>
            <a:pPr lvl="1" marL="561340" marR="508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  <a:tab pos="1151890" algn="l"/>
                <a:tab pos="1930400" algn="l"/>
                <a:tab pos="2882265" algn="l"/>
                <a:tab pos="3505200" algn="l"/>
                <a:tab pos="3874135" algn="l"/>
                <a:tab pos="4193540" algn="l"/>
                <a:tab pos="4606290" algn="l"/>
                <a:tab pos="5499100" algn="l"/>
                <a:tab pos="6467475" algn="l"/>
                <a:tab pos="677227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st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j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nece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incl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id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uti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z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li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ría 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correspondiente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(#include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&lt;iostream&gt;),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modificando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 uso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50"/>
          </a:p>
          <a:p>
            <a:pPr marL="1294765">
              <a:lnSpc>
                <a:spcPct val="100000"/>
              </a:lnSpc>
            </a:pPr>
            <a:r>
              <a:rPr dirty="0" sz="1400" spc="-5">
                <a:solidFill>
                  <a:srgbClr val="000000"/>
                </a:solidFill>
              </a:rPr>
              <a:t>#include </a:t>
            </a:r>
            <a:r>
              <a:rPr dirty="0" sz="1400" spc="-10">
                <a:solidFill>
                  <a:srgbClr val="000000"/>
                </a:solidFill>
              </a:rPr>
              <a:t>&lt;iostream&gt;</a:t>
            </a:r>
            <a:endParaRPr sz="1400"/>
          </a:p>
        </p:txBody>
      </p:sp>
      <p:sp>
        <p:nvSpPr>
          <p:cNvPr id="6" name="object 6"/>
          <p:cNvSpPr txBox="1"/>
          <p:nvPr/>
        </p:nvSpPr>
        <p:spPr>
          <a:xfrm>
            <a:off x="2294120" y="4422485"/>
            <a:ext cx="3627120" cy="6654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main()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 spc="-3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number;</a:t>
            </a:r>
            <a:endParaRPr sz="14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std::cout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&lt;&lt;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"Enter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a number:"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&lt;&lt; </a:t>
            </a:r>
            <a:r>
              <a:rPr dirty="0" sz="1400" spc="-10">
                <a:latin typeface="Calibri"/>
                <a:cs typeface="Calibri"/>
              </a:rPr>
              <a:t>std::endl;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751301" y="5062716"/>
            <a:ext cx="3946525" cy="6654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std::cin</a:t>
            </a:r>
            <a:r>
              <a:rPr dirty="0" sz="1400" spc="-5">
                <a:latin typeface="Calibri"/>
                <a:cs typeface="Calibri"/>
              </a:rPr>
              <a:t> &gt;&gt;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number;</a:t>
            </a:r>
            <a:endParaRPr sz="1400">
              <a:latin typeface="Calibri"/>
              <a:cs typeface="Calibri"/>
            </a:endParaRPr>
          </a:p>
          <a:p>
            <a:pPr marL="12700" marR="5080" indent="-63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std::cout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&lt;&lt;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"The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number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is: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" &lt;&lt; number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&lt;&lt;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std::endl;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return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0;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94297" y="5702947"/>
            <a:ext cx="8128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5167312" y="4802314"/>
            <a:ext cx="2016125" cy="386080"/>
            <a:chOff x="5167312" y="4802314"/>
            <a:chExt cx="2016125" cy="386080"/>
          </a:xfrm>
        </p:grpSpPr>
        <p:sp>
          <p:nvSpPr>
            <p:cNvPr id="10" name="object 10"/>
            <p:cNvSpPr/>
            <p:nvPr/>
          </p:nvSpPr>
          <p:spPr>
            <a:xfrm>
              <a:off x="5181600" y="4816602"/>
              <a:ext cx="795020" cy="357505"/>
            </a:xfrm>
            <a:custGeom>
              <a:avLst/>
              <a:gdLst/>
              <a:ahLst/>
              <a:cxnLst/>
              <a:rect l="l" t="t" r="r" b="b"/>
              <a:pathLst>
                <a:path w="795020" h="357504">
                  <a:moveTo>
                    <a:pt x="0" y="178689"/>
                  </a:moveTo>
                  <a:lnTo>
                    <a:pt x="20258" y="122207"/>
                  </a:lnTo>
                  <a:lnTo>
                    <a:pt x="76671" y="73155"/>
                  </a:lnTo>
                  <a:lnTo>
                    <a:pt x="116390" y="52335"/>
                  </a:lnTo>
                  <a:lnTo>
                    <a:pt x="162693" y="34475"/>
                  </a:lnTo>
                  <a:lnTo>
                    <a:pt x="214762" y="19944"/>
                  </a:lnTo>
                  <a:lnTo>
                    <a:pt x="271779" y="9109"/>
                  </a:lnTo>
                  <a:lnTo>
                    <a:pt x="332925" y="2338"/>
                  </a:lnTo>
                  <a:lnTo>
                    <a:pt x="397383" y="0"/>
                  </a:lnTo>
                  <a:lnTo>
                    <a:pt x="461840" y="2338"/>
                  </a:lnTo>
                  <a:lnTo>
                    <a:pt x="522986" y="9109"/>
                  </a:lnTo>
                  <a:lnTo>
                    <a:pt x="580003" y="19944"/>
                  </a:lnTo>
                  <a:lnTo>
                    <a:pt x="632072" y="34475"/>
                  </a:lnTo>
                  <a:lnTo>
                    <a:pt x="678375" y="52335"/>
                  </a:lnTo>
                  <a:lnTo>
                    <a:pt x="718094" y="73155"/>
                  </a:lnTo>
                  <a:lnTo>
                    <a:pt x="750410" y="96569"/>
                  </a:lnTo>
                  <a:lnTo>
                    <a:pt x="789564" y="149703"/>
                  </a:lnTo>
                  <a:lnTo>
                    <a:pt x="794766" y="178689"/>
                  </a:lnTo>
                  <a:lnTo>
                    <a:pt x="789564" y="207674"/>
                  </a:lnTo>
                  <a:lnTo>
                    <a:pt x="750410" y="260808"/>
                  </a:lnTo>
                  <a:lnTo>
                    <a:pt x="718094" y="284222"/>
                  </a:lnTo>
                  <a:lnTo>
                    <a:pt x="678375" y="305042"/>
                  </a:lnTo>
                  <a:lnTo>
                    <a:pt x="632072" y="322902"/>
                  </a:lnTo>
                  <a:lnTo>
                    <a:pt x="580003" y="337433"/>
                  </a:lnTo>
                  <a:lnTo>
                    <a:pt x="522986" y="348268"/>
                  </a:lnTo>
                  <a:lnTo>
                    <a:pt x="461840" y="355039"/>
                  </a:lnTo>
                  <a:lnTo>
                    <a:pt x="397383" y="357378"/>
                  </a:lnTo>
                  <a:lnTo>
                    <a:pt x="332925" y="355039"/>
                  </a:lnTo>
                  <a:lnTo>
                    <a:pt x="271779" y="348268"/>
                  </a:lnTo>
                  <a:lnTo>
                    <a:pt x="214762" y="337433"/>
                  </a:lnTo>
                  <a:lnTo>
                    <a:pt x="162693" y="322902"/>
                  </a:lnTo>
                  <a:lnTo>
                    <a:pt x="116390" y="305042"/>
                  </a:lnTo>
                  <a:lnTo>
                    <a:pt x="76671" y="284222"/>
                  </a:lnTo>
                  <a:lnTo>
                    <a:pt x="44355" y="260808"/>
                  </a:lnTo>
                  <a:lnTo>
                    <a:pt x="5201" y="207674"/>
                  </a:lnTo>
                  <a:lnTo>
                    <a:pt x="0" y="178689"/>
                  </a:lnTo>
                  <a:close/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6047804" y="4995028"/>
              <a:ext cx="1121410" cy="1905"/>
            </a:xfrm>
            <a:custGeom>
              <a:avLst/>
              <a:gdLst/>
              <a:ahLst/>
              <a:cxnLst/>
              <a:rect l="l" t="t" r="r" b="b"/>
              <a:pathLst>
                <a:path w="1121409" h="1904">
                  <a:moveTo>
                    <a:pt x="1121257" y="1777"/>
                  </a:moveTo>
                  <a:lnTo>
                    <a:pt x="0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976371" y="4952187"/>
              <a:ext cx="86360" cy="85725"/>
            </a:xfrm>
            <a:custGeom>
              <a:avLst/>
              <a:gdLst/>
              <a:ahLst/>
              <a:cxnLst/>
              <a:rect l="l" t="t" r="r" b="b"/>
              <a:pathLst>
                <a:path w="86360" h="85725">
                  <a:moveTo>
                    <a:pt x="85788" y="0"/>
                  </a:moveTo>
                  <a:lnTo>
                    <a:pt x="0" y="42722"/>
                  </a:lnTo>
                  <a:lnTo>
                    <a:pt x="85648" y="85724"/>
                  </a:lnTo>
                  <a:lnTo>
                    <a:pt x="8578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" name="object 13"/>
          <p:cNvSpPr txBox="1"/>
          <p:nvPr/>
        </p:nvSpPr>
        <p:spPr>
          <a:xfrm>
            <a:off x="7287039" y="4478630"/>
            <a:ext cx="1537970" cy="1000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L="12700" marR="5080" indent="-635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latin typeface="Calibri"/>
                <a:cs typeface="Calibri"/>
              </a:rPr>
              <a:t>Con \n la salida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será</a:t>
            </a:r>
            <a:r>
              <a:rPr dirty="0" sz="1600" spc="-5">
                <a:latin typeface="Calibri"/>
                <a:cs typeface="Calibri"/>
              </a:rPr>
              <a:t> la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misma,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pero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aparecerá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en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tiempo </a:t>
            </a:r>
            <a:r>
              <a:rPr dirty="0" sz="1600" spc="-10">
                <a:latin typeface="Calibri"/>
                <a:cs typeface="Calibri"/>
              </a:rPr>
              <a:t>real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9</a:t>
            </a:r>
          </a:p>
        </p:txBody>
      </p:sp>
    </p:spTree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78802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/>
              <a:t>C</a:t>
            </a:r>
            <a:r>
              <a:rPr dirty="0" spc="-170"/>
              <a:t> </a:t>
            </a:r>
            <a:r>
              <a:rPr dirty="0"/>
              <a:t>a</a:t>
            </a:r>
            <a:r>
              <a:rPr dirty="0" spc="-175"/>
              <a:t> </a:t>
            </a:r>
            <a:r>
              <a:rPr dirty="0" spc="-95"/>
              <a:t>C</a:t>
            </a:r>
            <a:r>
              <a:rPr dirty="0" spc="-65"/>
              <a:t>+</a:t>
            </a:r>
            <a:r>
              <a:rPr dirty="0" spc="-90"/>
              <a:t>+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nu</a:t>
            </a:r>
            <a:r>
              <a:rPr dirty="0" spc="-120"/>
              <a:t>e</a:t>
            </a:r>
            <a:r>
              <a:rPr dirty="0" spc="-135"/>
              <a:t>v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75"/>
              <a:t>t</a:t>
            </a:r>
            <a:r>
              <a:rPr dirty="0" spc="-65"/>
              <a:t>i</a:t>
            </a:r>
            <a:r>
              <a:rPr dirty="0" spc="-90"/>
              <a:t>pos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9175" cy="121348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Booleano: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Solo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tener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valores: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true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(1)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false</a:t>
            </a:r>
            <a:r>
              <a:rPr dirty="0" sz="1600" spc="-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(0)</a:t>
            </a:r>
            <a:endParaRPr sz="1600">
              <a:latin typeface="Calibri"/>
              <a:cs typeface="Calibri"/>
            </a:endParaRPr>
          </a:p>
          <a:p>
            <a:pPr lvl="1" marL="561340" marR="5080" indent="-18288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booleano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declara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otro</a:t>
            </a:r>
            <a:r>
              <a:rPr dirty="0" sz="16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tipo,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pero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palabra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reservada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bool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220408"/>
            <a:ext cx="7367905" cy="121348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String: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objetos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representan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secuencia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caracteres</a:t>
            </a:r>
            <a:endParaRPr sz="1600">
              <a:latin typeface="Calibri"/>
              <a:cs typeface="Calibri"/>
            </a:endParaRPr>
          </a:p>
          <a:p>
            <a:pPr lvl="1" marL="560705" marR="5080" indent="-18288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string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encuentra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dentro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espacio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nombres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 b="1">
                <a:solidFill>
                  <a:srgbClr val="3E3E3E"/>
                </a:solidFill>
                <a:latin typeface="Calibri"/>
                <a:cs typeface="Calibri"/>
              </a:rPr>
              <a:t>std</a:t>
            </a:r>
            <a:r>
              <a:rPr dirty="0" sz="1600" spc="5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librería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string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aunque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también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podemos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encontrar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std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librería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iostream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77186" y="4865030"/>
            <a:ext cx="7002145" cy="489584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marL="195580" marR="5080" indent="-182880">
              <a:lnSpc>
                <a:spcPts val="1730"/>
              </a:lnSpc>
              <a:spcBef>
                <a:spcPts val="3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string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declara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palabra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reservada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string</a:t>
            </a:r>
            <a:r>
              <a:rPr dirty="0" sz="1600" spc="114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cadena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caracteres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le debe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asignar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ir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comillas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dobles (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"</a:t>
            </a:r>
            <a:r>
              <a:rPr dirty="0" sz="16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"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377186" y="5730662"/>
            <a:ext cx="7002145" cy="489584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marL="195580" marR="5080" indent="-183515">
              <a:lnSpc>
                <a:spcPts val="1730"/>
              </a:lnSpc>
              <a:spcBef>
                <a:spcPts val="3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string</a:t>
            </a:r>
            <a:r>
              <a:rPr dirty="0" sz="16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1600" spc="1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1600" spc="1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accedidos</a:t>
            </a:r>
            <a:r>
              <a:rPr dirty="0" sz="16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16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(nombre[0])</a:t>
            </a:r>
            <a:r>
              <a:rPr dirty="0" sz="1600" spc="1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utilizados</a:t>
            </a:r>
            <a:r>
              <a:rPr dirty="0" sz="16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operadores: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&gt;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&lt;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&gt;=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&lt;=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==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!=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3696461" y="2936748"/>
            <a:ext cx="1751330" cy="33845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60"/>
              </a:spcBef>
            </a:pPr>
            <a:r>
              <a:rPr dirty="0" sz="1600" spc="-5" b="1">
                <a:latin typeface="Calibri"/>
                <a:cs typeface="Calibri"/>
              </a:rPr>
              <a:t>bool</a:t>
            </a:r>
            <a:r>
              <a:rPr dirty="0" sz="1600" spc="-25" b="1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existe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5">
                <a:latin typeface="Calibri"/>
                <a:cs typeface="Calibri"/>
              </a:rPr>
              <a:t> true;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10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822448" y="4482084"/>
            <a:ext cx="3499485" cy="33845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#include</a:t>
            </a:r>
            <a:r>
              <a:rPr dirty="0" sz="1600" spc="-10">
                <a:latin typeface="Calibri"/>
                <a:cs typeface="Calibri"/>
              </a:rPr>
              <a:t> &lt;string&gt;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#include</a:t>
            </a:r>
            <a:r>
              <a:rPr dirty="0" sz="1600" spc="-10">
                <a:latin typeface="Calibri"/>
                <a:cs typeface="Calibri"/>
              </a:rPr>
              <a:t> &lt;iostream&gt;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446526" y="5401817"/>
            <a:ext cx="2251075" cy="33845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0"/>
              </a:spcBef>
            </a:pPr>
            <a:r>
              <a:rPr dirty="0" sz="1600" spc="-5" b="1">
                <a:latin typeface="Calibri"/>
                <a:cs typeface="Calibri"/>
              </a:rPr>
              <a:t>string</a:t>
            </a:r>
            <a:r>
              <a:rPr dirty="0" sz="1600" spc="-20" b="1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nombre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5">
                <a:latin typeface="Calibri"/>
                <a:cs typeface="Calibri"/>
              </a:rPr>
              <a:t>"Juan";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119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0"/>
              <a:t>De</a:t>
            </a:r>
            <a:r>
              <a:rPr dirty="0" spc="-190"/>
              <a:t> </a:t>
            </a:r>
            <a:r>
              <a:rPr dirty="0"/>
              <a:t>C</a:t>
            </a:r>
            <a:r>
              <a:rPr dirty="0" spc="-190"/>
              <a:t> </a:t>
            </a:r>
            <a:r>
              <a:rPr dirty="0"/>
              <a:t>a</a:t>
            </a:r>
            <a:r>
              <a:rPr dirty="0" spc="-195"/>
              <a:t> </a:t>
            </a:r>
            <a:r>
              <a:rPr dirty="0" spc="-65"/>
              <a:t>C++:</a:t>
            </a:r>
            <a:r>
              <a:rPr dirty="0" spc="-180"/>
              <a:t> </a:t>
            </a:r>
            <a:r>
              <a:rPr dirty="0" spc="-80"/>
              <a:t>funciones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7905" cy="121348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Paso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referencia</a:t>
            </a:r>
            <a:r>
              <a:rPr dirty="0" sz="2000" spc="2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(modificar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parámetro)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lvl="1" marL="560705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posible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indicar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parámetro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será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pasado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referencia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sin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necesidad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hacerlo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llamada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utilizábamos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siguiente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forma: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77186" y="4185327"/>
            <a:ext cx="262572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1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C++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posible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hacerlo así: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77186" y="5663607"/>
            <a:ext cx="7002145" cy="489584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marL="195580" marR="5080" indent="-182880">
              <a:lnSpc>
                <a:spcPts val="1730"/>
              </a:lnSpc>
              <a:spcBef>
                <a:spcPts val="3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464820" algn="l"/>
                <a:tab pos="741680" algn="l"/>
                <a:tab pos="1744345" algn="l"/>
                <a:tab pos="2054860" algn="l"/>
                <a:tab pos="2994660" algn="l"/>
                <a:tab pos="3639185" algn="l"/>
                <a:tab pos="4137660" algn="l"/>
                <a:tab pos="4705350" algn="l"/>
                <a:tab pos="5049520" algn="l"/>
                <a:tab pos="5700395" algn="l"/>
                <a:tab pos="6840855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pa</a:t>
            </a:r>
            <a:r>
              <a:rPr dirty="0" sz="1600" spc="-4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á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on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st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600" spc="-20" b="1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&amp;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a)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dif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3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compilador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daría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error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(también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válido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para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punteros)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465325" y="3113532"/>
            <a:ext cx="3636010" cy="86106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54"/>
              </a:spcBef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poner_nota</a:t>
            </a:r>
            <a:r>
              <a:rPr dirty="0" sz="1600" spc="-10">
                <a:latin typeface="Calibri"/>
                <a:cs typeface="Calibri"/>
              </a:rPr>
              <a:t> (int* </a:t>
            </a:r>
            <a:r>
              <a:rPr dirty="0" sz="1600" spc="-5">
                <a:latin typeface="Calibri"/>
                <a:cs typeface="Calibri"/>
              </a:rPr>
              <a:t>nota){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*nota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5">
                <a:latin typeface="Calibri"/>
                <a:cs typeface="Calibri"/>
              </a:rPr>
              <a:t> 5; //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Se</a:t>
            </a:r>
            <a:r>
              <a:rPr dirty="0" sz="1600" spc="-5">
                <a:latin typeface="Calibri"/>
                <a:cs typeface="Calibri"/>
              </a:rPr>
              <a:t> modifica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el</a:t>
            </a:r>
            <a:r>
              <a:rPr dirty="0" sz="1600" spc="-5">
                <a:latin typeface="Calibri"/>
                <a:cs typeface="Calibri"/>
              </a:rPr>
              <a:t> original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11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5280659" y="3113532"/>
            <a:ext cx="2411730" cy="86106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1440" marR="186055">
              <a:lnSpc>
                <a:spcPct val="100000"/>
              </a:lnSpc>
              <a:spcBef>
                <a:spcPts val="254"/>
              </a:spcBef>
            </a:pPr>
            <a:r>
              <a:rPr dirty="0" sz="1600" spc="-10">
                <a:latin typeface="Calibri"/>
                <a:cs typeface="Calibri"/>
              </a:rPr>
              <a:t>int </a:t>
            </a:r>
            <a:r>
              <a:rPr dirty="0" sz="1600" spc="-5">
                <a:latin typeface="Calibri"/>
                <a:cs typeface="Calibri"/>
              </a:rPr>
              <a:t>nota_juan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5">
                <a:latin typeface="Calibri"/>
                <a:cs typeface="Calibri"/>
              </a:rPr>
              <a:t>0;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</a:t>
            </a:r>
            <a:r>
              <a:rPr dirty="0" sz="1600">
                <a:latin typeface="Calibri"/>
                <a:cs typeface="Calibri"/>
              </a:rPr>
              <a:t>o</a:t>
            </a:r>
            <a:r>
              <a:rPr dirty="0" sz="1600" spc="-5">
                <a:latin typeface="Calibri"/>
                <a:cs typeface="Calibri"/>
              </a:rPr>
              <a:t>ner</a:t>
            </a:r>
            <a:r>
              <a:rPr dirty="0" sz="1600">
                <a:latin typeface="Calibri"/>
                <a:cs typeface="Calibri"/>
              </a:rPr>
              <a:t>_</a:t>
            </a:r>
            <a:r>
              <a:rPr dirty="0" sz="1600" spc="-5">
                <a:latin typeface="Calibri"/>
                <a:cs typeface="Calibri"/>
              </a:rPr>
              <a:t>n</a:t>
            </a:r>
            <a:r>
              <a:rPr dirty="0" sz="1600">
                <a:latin typeface="Calibri"/>
                <a:cs typeface="Calibri"/>
              </a:rPr>
              <a:t>o</a:t>
            </a:r>
            <a:r>
              <a:rPr dirty="0" sz="1600" spc="-25">
                <a:latin typeface="Calibri"/>
                <a:cs typeface="Calibri"/>
              </a:rPr>
              <a:t>t</a:t>
            </a:r>
            <a:r>
              <a:rPr dirty="0" sz="1600">
                <a:latin typeface="Calibri"/>
                <a:cs typeface="Calibri"/>
              </a:rPr>
              <a:t>a</a:t>
            </a:r>
            <a:r>
              <a:rPr dirty="0" sz="1600" spc="-5">
                <a:latin typeface="Calibri"/>
                <a:cs typeface="Calibri"/>
              </a:rPr>
              <a:t>(&amp;n</a:t>
            </a:r>
            <a:r>
              <a:rPr dirty="0" sz="1600">
                <a:latin typeface="Calibri"/>
                <a:cs typeface="Calibri"/>
              </a:rPr>
              <a:t>o</a:t>
            </a:r>
            <a:r>
              <a:rPr dirty="0" sz="1600" spc="-25">
                <a:latin typeface="Calibri"/>
                <a:cs typeface="Calibri"/>
              </a:rPr>
              <a:t>t</a:t>
            </a:r>
            <a:r>
              <a:rPr dirty="0" sz="1600">
                <a:latin typeface="Calibri"/>
                <a:cs typeface="Calibri"/>
              </a:rPr>
              <a:t>a_j</a:t>
            </a:r>
            <a:r>
              <a:rPr dirty="0" sz="1600" spc="-5">
                <a:latin typeface="Calibri"/>
                <a:cs typeface="Calibri"/>
              </a:rPr>
              <a:t>u</a:t>
            </a:r>
            <a:r>
              <a:rPr dirty="0" sz="1600">
                <a:latin typeface="Calibri"/>
                <a:cs typeface="Calibri"/>
              </a:rPr>
              <a:t>a</a:t>
            </a:r>
            <a:r>
              <a:rPr dirty="0" sz="1600" spc="-5">
                <a:latin typeface="Calibri"/>
                <a:cs typeface="Calibri"/>
              </a:rPr>
              <a:t>n);  </a:t>
            </a:r>
            <a:r>
              <a:rPr dirty="0" sz="1600" spc="-5">
                <a:latin typeface="Calibri"/>
                <a:cs typeface="Calibri"/>
              </a:rPr>
              <a:t>printf("%d",nota_juan);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465325" y="4600955"/>
            <a:ext cx="3636010" cy="86106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54"/>
              </a:spcBef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poner_nota</a:t>
            </a:r>
            <a:r>
              <a:rPr dirty="0" sz="1600" spc="-10">
                <a:latin typeface="Calibri"/>
                <a:cs typeface="Calibri"/>
              </a:rPr>
              <a:t> (int&amp;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nota){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nota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5">
                <a:latin typeface="Calibri"/>
                <a:cs typeface="Calibri"/>
              </a:rPr>
              <a:t> 5; //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Se</a:t>
            </a:r>
            <a:r>
              <a:rPr dirty="0" sz="1600" spc="-5">
                <a:latin typeface="Calibri"/>
                <a:cs typeface="Calibri"/>
              </a:rPr>
              <a:t> modifica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el</a:t>
            </a:r>
            <a:r>
              <a:rPr dirty="0" sz="1600" spc="-5">
                <a:latin typeface="Calibri"/>
                <a:cs typeface="Calibri"/>
              </a:rPr>
              <a:t> original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0659" y="4600955"/>
            <a:ext cx="2411730" cy="86106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1440" marR="324485">
              <a:lnSpc>
                <a:spcPct val="100000"/>
              </a:lnSpc>
              <a:spcBef>
                <a:spcPts val="254"/>
              </a:spcBef>
            </a:pPr>
            <a:r>
              <a:rPr dirty="0" sz="1600" spc="-10">
                <a:latin typeface="Calibri"/>
                <a:cs typeface="Calibri"/>
              </a:rPr>
              <a:t>int </a:t>
            </a:r>
            <a:r>
              <a:rPr dirty="0" sz="1600" spc="-5">
                <a:latin typeface="Calibri"/>
                <a:cs typeface="Calibri"/>
              </a:rPr>
              <a:t>nota_juan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5">
                <a:latin typeface="Calibri"/>
                <a:cs typeface="Calibri"/>
              </a:rPr>
              <a:t>0;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</a:t>
            </a:r>
            <a:r>
              <a:rPr dirty="0" sz="1600">
                <a:latin typeface="Calibri"/>
                <a:cs typeface="Calibri"/>
              </a:rPr>
              <a:t>o</a:t>
            </a:r>
            <a:r>
              <a:rPr dirty="0" sz="1600" spc="-5">
                <a:latin typeface="Calibri"/>
                <a:cs typeface="Calibri"/>
              </a:rPr>
              <a:t>ner</a:t>
            </a:r>
            <a:r>
              <a:rPr dirty="0" sz="1600">
                <a:latin typeface="Calibri"/>
                <a:cs typeface="Calibri"/>
              </a:rPr>
              <a:t>_</a:t>
            </a:r>
            <a:r>
              <a:rPr dirty="0" sz="1600" spc="-5">
                <a:latin typeface="Calibri"/>
                <a:cs typeface="Calibri"/>
              </a:rPr>
              <a:t>n</a:t>
            </a:r>
            <a:r>
              <a:rPr dirty="0" sz="1600">
                <a:latin typeface="Calibri"/>
                <a:cs typeface="Calibri"/>
              </a:rPr>
              <a:t>o</a:t>
            </a:r>
            <a:r>
              <a:rPr dirty="0" sz="1600" spc="-25">
                <a:latin typeface="Calibri"/>
                <a:cs typeface="Calibri"/>
              </a:rPr>
              <a:t>t</a:t>
            </a:r>
            <a:r>
              <a:rPr dirty="0" sz="1600">
                <a:latin typeface="Calibri"/>
                <a:cs typeface="Calibri"/>
              </a:rPr>
              <a:t>a</a:t>
            </a:r>
            <a:r>
              <a:rPr dirty="0" sz="1600" spc="-5">
                <a:latin typeface="Calibri"/>
                <a:cs typeface="Calibri"/>
              </a:rPr>
              <a:t>(n</a:t>
            </a:r>
            <a:r>
              <a:rPr dirty="0" sz="1600">
                <a:latin typeface="Calibri"/>
                <a:cs typeface="Calibri"/>
              </a:rPr>
              <a:t>o</a:t>
            </a:r>
            <a:r>
              <a:rPr dirty="0" sz="1600" spc="-25">
                <a:latin typeface="Calibri"/>
                <a:cs typeface="Calibri"/>
              </a:rPr>
              <a:t>t</a:t>
            </a:r>
            <a:r>
              <a:rPr dirty="0" sz="1600">
                <a:latin typeface="Calibri"/>
                <a:cs typeface="Calibri"/>
              </a:rPr>
              <a:t>a_j</a:t>
            </a:r>
            <a:r>
              <a:rPr dirty="0" sz="1600" spc="-5">
                <a:latin typeface="Calibri"/>
                <a:cs typeface="Calibri"/>
              </a:rPr>
              <a:t>u</a:t>
            </a:r>
            <a:r>
              <a:rPr dirty="0" sz="1600">
                <a:latin typeface="Calibri"/>
                <a:cs typeface="Calibri"/>
              </a:rPr>
              <a:t>a</a:t>
            </a:r>
            <a:r>
              <a:rPr dirty="0" sz="1600" spc="-5">
                <a:latin typeface="Calibri"/>
                <a:cs typeface="Calibri"/>
              </a:rPr>
              <a:t>n);  </a:t>
            </a:r>
            <a:r>
              <a:rPr dirty="0" sz="1600" spc="-10">
                <a:latin typeface="Calibri"/>
                <a:cs typeface="Calibri"/>
              </a:rPr>
              <a:t>std::cout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nota_juan;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119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0"/>
              <a:t>De</a:t>
            </a:r>
            <a:r>
              <a:rPr dirty="0" spc="-190"/>
              <a:t> </a:t>
            </a:r>
            <a:r>
              <a:rPr dirty="0"/>
              <a:t>C</a:t>
            </a:r>
            <a:r>
              <a:rPr dirty="0" spc="-190"/>
              <a:t> </a:t>
            </a:r>
            <a:r>
              <a:rPr dirty="0"/>
              <a:t>a</a:t>
            </a:r>
            <a:r>
              <a:rPr dirty="0" spc="-195"/>
              <a:t> </a:t>
            </a:r>
            <a:r>
              <a:rPr dirty="0" spc="-65"/>
              <a:t>C++:</a:t>
            </a:r>
            <a:r>
              <a:rPr dirty="0" spc="-180"/>
              <a:t> </a:t>
            </a:r>
            <a:r>
              <a:rPr dirty="0" spc="-80"/>
              <a:t>funciones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8540" cy="357886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 b="1">
                <a:solidFill>
                  <a:srgbClr val="3E3E3E"/>
                </a:solidFill>
                <a:latin typeface="Calibri"/>
                <a:cs typeface="Calibri"/>
              </a:rPr>
              <a:t>Ventajas</a:t>
            </a:r>
            <a:r>
              <a:rPr dirty="0" sz="2000" spc="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paso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referencia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sintaxis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más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sencilla:</a:t>
            </a:r>
            <a:endParaRPr sz="1600">
              <a:latin typeface="Calibri"/>
              <a:cs typeface="Calibri"/>
            </a:endParaRPr>
          </a:p>
          <a:p>
            <a:pPr lvl="2" marL="1111250" indent="-22923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1111250" algn="l"/>
                <a:tab pos="111188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similar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paso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endParaRPr sz="1600">
              <a:latin typeface="Calibri"/>
              <a:cs typeface="Calibri"/>
            </a:endParaRPr>
          </a:p>
          <a:p>
            <a:pPr lvl="2" marL="1111250" indent="-22923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1111250" algn="l"/>
                <a:tab pos="111188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hay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realizar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indirecciones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Permite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modificar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pasada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parámetro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más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eficiente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paso por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estructuras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datos:</a:t>
            </a:r>
            <a:endParaRPr sz="1600">
              <a:latin typeface="Calibri"/>
              <a:cs typeface="Calibri"/>
            </a:endParaRPr>
          </a:p>
          <a:p>
            <a:pPr lvl="2" marL="1111250" indent="-22923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1111250" algn="l"/>
                <a:tab pos="111188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pasa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copia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sino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alias</a:t>
            </a:r>
            <a:endParaRPr sz="1600">
              <a:latin typeface="Calibri"/>
              <a:cs typeface="Calibri"/>
            </a:endParaRPr>
          </a:p>
          <a:p>
            <a:pPr lvl="2" marL="1111250" indent="-22923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1111250" algn="l"/>
                <a:tab pos="1111885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no queremos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pueda modificar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const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C++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paso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referencia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recomendado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pasar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parámetros:</a:t>
            </a:r>
            <a:endParaRPr sz="1600">
              <a:latin typeface="Calibri"/>
              <a:cs typeface="Calibri"/>
            </a:endParaRPr>
          </a:p>
          <a:p>
            <a:pPr lvl="2" marL="1111250" marR="5080" indent="-22860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1111250" algn="l"/>
                <a:tab pos="111188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Solamente</a:t>
            </a:r>
            <a:r>
              <a:rPr dirty="0" sz="1600" spc="1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tipos</a:t>
            </a:r>
            <a:r>
              <a:rPr dirty="0" sz="1600" spc="1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básicos</a:t>
            </a:r>
            <a:r>
              <a:rPr dirty="0" sz="1600" spc="1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1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haya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modificar</a:t>
            </a:r>
            <a:r>
              <a:rPr dirty="0" sz="1600" spc="1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</a:t>
            </a:r>
            <a:r>
              <a:rPr dirty="0" sz="16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paso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endParaRPr sz="1600">
              <a:latin typeface="Calibri"/>
              <a:cs typeface="Calibri"/>
            </a:endParaRPr>
          </a:p>
          <a:p>
            <a:pPr lvl="2" marL="1111250" indent="-22923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1111250" algn="l"/>
                <a:tab pos="111188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paso de dirección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reduce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fundamentalmente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arrays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12</a:t>
            </a:r>
          </a:p>
        </p:txBody>
      </p:sp>
    </p:spTree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119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0"/>
              <a:t>De</a:t>
            </a:r>
            <a:r>
              <a:rPr dirty="0" spc="-190"/>
              <a:t> </a:t>
            </a:r>
            <a:r>
              <a:rPr dirty="0"/>
              <a:t>C</a:t>
            </a:r>
            <a:r>
              <a:rPr dirty="0" spc="-190"/>
              <a:t> </a:t>
            </a:r>
            <a:r>
              <a:rPr dirty="0"/>
              <a:t>a</a:t>
            </a:r>
            <a:r>
              <a:rPr dirty="0" spc="-195"/>
              <a:t> </a:t>
            </a:r>
            <a:r>
              <a:rPr dirty="0" spc="-65"/>
              <a:t>C++:</a:t>
            </a:r>
            <a:r>
              <a:rPr dirty="0" spc="-180"/>
              <a:t> </a:t>
            </a:r>
            <a:r>
              <a:rPr dirty="0" spc="-80"/>
              <a:t>funciones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/>
          <p:nvPr/>
        </p:nvSpPr>
        <p:spPr>
          <a:xfrm>
            <a:off x="1769364" y="3396234"/>
            <a:ext cx="5651500" cy="2308225"/>
          </a:xfrm>
          <a:custGeom>
            <a:avLst/>
            <a:gdLst/>
            <a:ahLst/>
            <a:cxnLst/>
            <a:rect l="l" t="t" r="r" b="b"/>
            <a:pathLst>
              <a:path w="5651500" h="2308225">
                <a:moveTo>
                  <a:pt x="5650992" y="0"/>
                </a:moveTo>
                <a:lnTo>
                  <a:pt x="0" y="0"/>
                </a:lnTo>
                <a:lnTo>
                  <a:pt x="0" y="2308098"/>
                </a:lnTo>
                <a:lnTo>
                  <a:pt x="5650992" y="2308098"/>
                </a:lnTo>
                <a:lnTo>
                  <a:pt x="5650992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011426" y="1763464"/>
            <a:ext cx="6898005" cy="265366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 b="1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20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defecto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C++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permite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dar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defecto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defecto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omitidos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llamada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Deben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estar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siempre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final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2500">
              <a:latin typeface="Calibri"/>
              <a:cs typeface="Calibri"/>
            </a:endParaRPr>
          </a:p>
          <a:p>
            <a:pPr marL="848994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Declaración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ejemplo función</a:t>
            </a:r>
            <a:endParaRPr sz="1600">
              <a:latin typeface="Calibri"/>
              <a:cs typeface="Calibri"/>
            </a:endParaRPr>
          </a:p>
          <a:p>
            <a:pPr marL="848994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void </a:t>
            </a:r>
            <a:r>
              <a:rPr dirty="0" sz="1600" spc="-5">
                <a:latin typeface="Calibri"/>
                <a:cs typeface="Calibri"/>
              </a:rPr>
              <a:t>dibuja_rectangulo(const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rectangulo&amp;</a:t>
            </a:r>
            <a:r>
              <a:rPr dirty="0" sz="1600" spc="-10">
                <a:latin typeface="Calibri"/>
                <a:cs typeface="Calibri"/>
              </a:rPr>
              <a:t> rect,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float</a:t>
            </a:r>
            <a:r>
              <a:rPr dirty="0" sz="1600" spc="-5">
                <a:latin typeface="Calibri"/>
                <a:cs typeface="Calibri"/>
              </a:rPr>
              <a:t> escala=1.0)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130619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..........</a:t>
            </a:r>
            <a:endParaRPr sz="1600">
              <a:latin typeface="Calibri"/>
              <a:cs typeface="Calibri"/>
            </a:endParaRPr>
          </a:p>
          <a:p>
            <a:pPr marL="848994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13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60839" y="4879102"/>
            <a:ext cx="2465705" cy="7575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R="508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latin typeface="Calibri"/>
                <a:cs typeface="Calibri"/>
              </a:rPr>
              <a:t>// Llamada </a:t>
            </a:r>
            <a:r>
              <a:rPr dirty="0" sz="1600">
                <a:latin typeface="Calibri"/>
                <a:cs typeface="Calibri"/>
              </a:rPr>
              <a:t>a </a:t>
            </a:r>
            <a:r>
              <a:rPr dirty="0" sz="1600" spc="-5">
                <a:latin typeface="Calibri"/>
                <a:cs typeface="Calibri"/>
              </a:rPr>
              <a:t>la función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dibuja_rectangulo(rect1,</a:t>
            </a:r>
            <a:r>
              <a:rPr dirty="0" sz="1600" spc="-6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2.5);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dibuja_rectangulo(rect2);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04009" y="5122840"/>
            <a:ext cx="1022350" cy="5137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escala</a:t>
            </a:r>
            <a:r>
              <a:rPr dirty="0" sz="1600" spc="-6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2.5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escala</a:t>
            </a:r>
            <a:r>
              <a:rPr dirty="0" sz="1600" spc="-6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1.0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119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0"/>
              <a:t>De</a:t>
            </a:r>
            <a:r>
              <a:rPr dirty="0" spc="-190"/>
              <a:t> </a:t>
            </a:r>
            <a:r>
              <a:rPr dirty="0"/>
              <a:t>C</a:t>
            </a:r>
            <a:r>
              <a:rPr dirty="0" spc="-190"/>
              <a:t> </a:t>
            </a:r>
            <a:r>
              <a:rPr dirty="0"/>
              <a:t>a</a:t>
            </a:r>
            <a:r>
              <a:rPr dirty="0" spc="-195"/>
              <a:t> </a:t>
            </a:r>
            <a:r>
              <a:rPr dirty="0" spc="-65"/>
              <a:t>C++:</a:t>
            </a:r>
            <a:r>
              <a:rPr dirty="0" spc="-180"/>
              <a:t> </a:t>
            </a:r>
            <a:r>
              <a:rPr dirty="0" spc="-80"/>
              <a:t>funciones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6976745" cy="99377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Sobrecarga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C++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 función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 definir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tantas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veces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quiera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(sobrecarga)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definición debe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distinguirse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parámetros,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tipo: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77186" y="4210015"/>
            <a:ext cx="7002780" cy="836294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compilador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u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otra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según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los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endParaRPr sz="1600">
              <a:latin typeface="Calibri"/>
              <a:cs typeface="Calibri"/>
            </a:endParaRPr>
          </a:p>
          <a:p>
            <a:pPr marL="194945" marR="5080" indent="-18288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3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caso</a:t>
            </a:r>
            <a:r>
              <a:rPr dirty="0" sz="1600" spc="3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3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ambigüedad</a:t>
            </a:r>
            <a:r>
              <a:rPr dirty="0" sz="1600" spc="3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(una</a:t>
            </a:r>
            <a:r>
              <a:rPr dirty="0" sz="1600" spc="3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llamada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600" spc="3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coincidir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varias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funciones)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compilación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fallará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396746" y="2983229"/>
            <a:ext cx="6548120" cy="107696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0805" marR="225425">
              <a:lnSpc>
                <a:spcPct val="100000"/>
              </a:lnSpc>
              <a:spcBef>
                <a:spcPts val="254"/>
              </a:spcBef>
            </a:pPr>
            <a:r>
              <a:rPr dirty="0" sz="1600" spc="-5">
                <a:latin typeface="Calibri"/>
                <a:cs typeface="Calibri"/>
              </a:rPr>
              <a:t>multiplicar_matriz_escalar(matriz&amp; m, </a:t>
            </a:r>
            <a:r>
              <a:rPr dirty="0" sz="1600" spc="-10">
                <a:latin typeface="Calibri"/>
                <a:cs typeface="Calibri"/>
              </a:rPr>
              <a:t>int </a:t>
            </a:r>
            <a:r>
              <a:rPr dirty="0" sz="1600" spc="-5">
                <a:latin typeface="Calibri"/>
                <a:cs typeface="Calibri"/>
              </a:rPr>
              <a:t>escalar);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multiplicar_matriz_escalar(matriz&amp; m, double escalar);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multiplicar_matriz_escalar(matriz&amp; m, complejo escalar);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multiplicar_matriz_escalar(const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matriz&amp;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m,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25">
                <a:latin typeface="Calibri"/>
                <a:cs typeface="Calibri"/>
              </a:rPr>
              <a:t>escalar,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matriz&amp;</a:t>
            </a:r>
            <a:r>
              <a:rPr dirty="0" sz="1600" spc="3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resultado);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14</a:t>
            </a:r>
          </a:p>
        </p:txBody>
      </p:sp>
    </p:spTree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4641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D</a:t>
            </a:r>
            <a:r>
              <a:rPr dirty="0"/>
              <a:t>e</a:t>
            </a:r>
            <a:r>
              <a:rPr dirty="0" spc="-170"/>
              <a:t> </a:t>
            </a:r>
            <a:r>
              <a:rPr dirty="0"/>
              <a:t>C</a:t>
            </a:r>
            <a:r>
              <a:rPr dirty="0" spc="-170"/>
              <a:t> </a:t>
            </a:r>
            <a:r>
              <a:rPr dirty="0"/>
              <a:t>a</a:t>
            </a:r>
            <a:r>
              <a:rPr dirty="0" spc="-175"/>
              <a:t> </a:t>
            </a:r>
            <a:r>
              <a:rPr dirty="0" spc="-95"/>
              <a:t>C</a:t>
            </a:r>
            <a:r>
              <a:rPr dirty="0" spc="-65"/>
              <a:t>+</a:t>
            </a:r>
            <a:r>
              <a:rPr dirty="0" spc="-90"/>
              <a:t>+</a:t>
            </a:r>
            <a:r>
              <a:rPr dirty="0"/>
              <a:t>:</a:t>
            </a:r>
            <a:r>
              <a:rPr dirty="0" spc="-160"/>
              <a:t> </a:t>
            </a:r>
            <a:r>
              <a:rPr dirty="0" spc="-190"/>
              <a:t>f</a:t>
            </a:r>
            <a:r>
              <a:rPr dirty="0" spc="-95"/>
              <a:t>o</a:t>
            </a:r>
            <a:r>
              <a:rPr dirty="0" spc="-75"/>
              <a:t>r</a:t>
            </a:r>
            <a:r>
              <a:rPr dirty="0" spc="-180"/>
              <a:t>z</a:t>
            </a:r>
            <a:r>
              <a:rPr dirty="0" spc="-95"/>
              <a:t>a</a:t>
            </a:r>
            <a:r>
              <a:rPr dirty="0"/>
              <a:t>r</a:t>
            </a:r>
            <a:r>
              <a:rPr dirty="0" spc="-175"/>
              <a:t> </a:t>
            </a:r>
            <a:r>
              <a:rPr dirty="0" spc="-75"/>
              <a:t>t</a:t>
            </a:r>
            <a:r>
              <a:rPr dirty="0" spc="-65"/>
              <a:t>i</a:t>
            </a:r>
            <a:r>
              <a:rPr dirty="0" spc="-90"/>
              <a:t>pos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02500" cy="69850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C++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forzar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transformación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tipos: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Permite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programador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redefina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nuevos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forzamientos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tipos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estándar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4555433"/>
            <a:ext cx="7369809" cy="91757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Existen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conversiones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implícitas</a:t>
            </a:r>
            <a:endParaRPr sz="2000">
              <a:latin typeface="Calibri"/>
              <a:cs typeface="Calibri"/>
            </a:endParaRPr>
          </a:p>
          <a:p>
            <a:pPr lvl="1" marL="561340" marR="5080" indent="-183515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añade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automáticamente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compilador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realizan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ciertas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operaciones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pasan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predefinidos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2546604" y="2677667"/>
            <a:ext cx="4051300" cy="175450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 marR="3289935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float </a:t>
            </a:r>
            <a:r>
              <a:rPr dirty="0" sz="1800">
                <a:latin typeface="Calibri"/>
                <a:cs typeface="Calibri"/>
              </a:rPr>
              <a:t>c;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 </a:t>
            </a:r>
            <a:r>
              <a:rPr dirty="0" sz="1800">
                <a:latin typeface="Calibri"/>
                <a:cs typeface="Calibri"/>
              </a:rPr>
              <a:t>a; 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float</a:t>
            </a:r>
            <a:r>
              <a:rPr dirty="0" sz="1800" spc="-9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b;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.............</a:t>
            </a:r>
            <a:endParaRPr sz="1800">
              <a:latin typeface="Calibri"/>
              <a:cs typeface="Calibri"/>
            </a:endParaRPr>
          </a:p>
          <a:p>
            <a:pPr marL="91440" marR="196215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c=float(a)/b;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Se</a:t>
            </a:r>
            <a:r>
              <a:rPr dirty="0" sz="1800" spc="-5">
                <a:latin typeface="Calibri"/>
                <a:cs typeface="Calibri"/>
              </a:rPr>
              <a:t> pasa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el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tipo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 </a:t>
            </a:r>
            <a:r>
              <a:rPr dirty="0" sz="1800" spc="-10">
                <a:latin typeface="Calibri"/>
                <a:cs typeface="Calibri"/>
              </a:rPr>
              <a:t>float </a:t>
            </a:r>
            <a:r>
              <a:rPr dirty="0" sz="1800" spc="-5">
                <a:latin typeface="Calibri"/>
                <a:cs typeface="Calibri"/>
              </a:rPr>
              <a:t> c=(float)a/b;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 </a:t>
            </a:r>
            <a:r>
              <a:rPr dirty="0" sz="1800" spc="-5">
                <a:latin typeface="Calibri"/>
                <a:cs typeface="Calibri"/>
              </a:rPr>
              <a:t>Lo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mismo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(más</a:t>
            </a:r>
            <a:r>
              <a:rPr dirty="0" sz="1800" spc="-5">
                <a:latin typeface="Calibri"/>
                <a:cs typeface="Calibri"/>
              </a:rPr>
              <a:t> utilizado)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15</a:t>
            </a:r>
          </a:p>
        </p:txBody>
      </p:sp>
    </p:spTree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72148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D</a:t>
            </a:r>
            <a:r>
              <a:rPr dirty="0"/>
              <a:t>e</a:t>
            </a:r>
            <a:r>
              <a:rPr dirty="0" spc="-170"/>
              <a:t> </a:t>
            </a:r>
            <a:r>
              <a:rPr dirty="0"/>
              <a:t>C</a:t>
            </a:r>
            <a:r>
              <a:rPr dirty="0" spc="-170"/>
              <a:t> </a:t>
            </a:r>
            <a:r>
              <a:rPr dirty="0"/>
              <a:t>a</a:t>
            </a:r>
            <a:r>
              <a:rPr dirty="0" spc="-175"/>
              <a:t> </a:t>
            </a:r>
            <a:r>
              <a:rPr dirty="0" spc="-95"/>
              <a:t>C</a:t>
            </a:r>
            <a:r>
              <a:rPr dirty="0" spc="-65"/>
              <a:t>+</a:t>
            </a:r>
            <a:r>
              <a:rPr dirty="0" spc="-90"/>
              <a:t>+</a:t>
            </a:r>
            <a:r>
              <a:rPr dirty="0"/>
              <a:t>:</a:t>
            </a:r>
            <a:r>
              <a:rPr dirty="0" spc="-160"/>
              <a:t> </a:t>
            </a:r>
            <a:r>
              <a:rPr dirty="0" spc="-114"/>
              <a:t>m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</a:t>
            </a:r>
            <a:r>
              <a:rPr dirty="0"/>
              <a:t>a</a:t>
            </a:r>
            <a:r>
              <a:rPr dirty="0" spc="-190"/>
              <a:t> </a:t>
            </a:r>
            <a:r>
              <a:rPr dirty="0" spc="-90"/>
              <a:t>d</a:t>
            </a:r>
            <a:r>
              <a:rPr dirty="0" spc="-65"/>
              <a:t>i</a:t>
            </a:r>
            <a:r>
              <a:rPr dirty="0" spc="-95"/>
              <a:t>ná</a:t>
            </a:r>
            <a:r>
              <a:rPr dirty="0" spc="-120"/>
              <a:t>m</a:t>
            </a:r>
            <a:r>
              <a:rPr dirty="0" spc="-80"/>
              <a:t>i</a:t>
            </a:r>
            <a:r>
              <a:rPr dirty="0" spc="-140"/>
              <a:t>c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6842"/>
            <a:ext cx="7368540" cy="168656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194945" marR="5080" indent="-182880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939800" algn="l"/>
                <a:tab pos="3763010" algn="l"/>
                <a:tab pos="6589395" algn="l"/>
                <a:tab pos="7192645" algn="l"/>
              </a:tabLst>
            </a:pP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e	m</a:t>
            </a:r>
            <a:r>
              <a:rPr dirty="0" sz="1800" spc="-3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800" spc="-2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r </a:t>
            </a:r>
            <a:r>
              <a:rPr dirty="0" sz="18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8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enc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8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ar</a:t>
            </a:r>
            <a:r>
              <a:rPr dirty="0" sz="1800" spc="-3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llan	l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s </a:t>
            </a:r>
            <a:r>
              <a:rPr dirty="0" sz="18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1800" spc="-2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800" spc="-3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s </a:t>
            </a:r>
            <a:r>
              <a:rPr dirty="0" sz="18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s </a:t>
            </a:r>
            <a:r>
              <a:rPr dirty="0" sz="18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cua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nd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18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se	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nen	al 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concepto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dinámica</a:t>
            </a:r>
            <a:endParaRPr sz="1800">
              <a:latin typeface="Calibri"/>
              <a:cs typeface="Calibri"/>
            </a:endParaRPr>
          </a:p>
          <a:p>
            <a:pPr marL="195580" marR="5715" indent="-183515">
              <a:lnSpc>
                <a:spcPts val="1939"/>
              </a:lnSpc>
              <a:spcBef>
                <a:spcPts val="61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C++</a:t>
            </a:r>
            <a:r>
              <a:rPr dirty="0" sz="18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dispone</a:t>
            </a:r>
            <a:r>
              <a:rPr dirty="0" sz="1800" spc="2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2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18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operadores</a:t>
            </a:r>
            <a:r>
              <a:rPr dirty="0" sz="1800" spc="2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8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acceder</a:t>
            </a:r>
            <a:r>
              <a:rPr dirty="0" sz="18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800" spc="2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2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18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dinámica,</a:t>
            </a:r>
            <a:r>
              <a:rPr dirty="0" sz="18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son </a:t>
            </a:r>
            <a:r>
              <a:rPr dirty="0" sz="1800" spc="-3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“</a:t>
            </a: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new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”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“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delete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”</a:t>
            </a:r>
            <a:r>
              <a:rPr dirty="0" sz="18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(en</a:t>
            </a:r>
            <a:r>
              <a:rPr dirty="0" sz="18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vez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malloc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free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8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librería)</a:t>
            </a:r>
            <a:endParaRPr sz="1800">
              <a:latin typeface="Calibri"/>
              <a:cs typeface="Calibri"/>
            </a:endParaRPr>
          </a:p>
          <a:p>
            <a:pPr marL="195580" marR="5080" indent="-183515">
              <a:lnSpc>
                <a:spcPts val="1939"/>
              </a:lnSpc>
              <a:spcBef>
                <a:spcPts val="61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45" b="1">
                <a:solidFill>
                  <a:srgbClr val="3E3E3E"/>
                </a:solidFill>
                <a:latin typeface="Calibri"/>
                <a:cs typeface="Calibri"/>
              </a:rPr>
              <a:t>Toda</a:t>
            </a:r>
            <a:r>
              <a:rPr dirty="0" sz="1800" b="1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8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1800" b="1">
                <a:solidFill>
                  <a:srgbClr val="3E3E3E"/>
                </a:solidFill>
                <a:latin typeface="Calibri"/>
                <a:cs typeface="Calibri"/>
              </a:rPr>
              <a:t> que </a:t>
            </a: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8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reserve</a:t>
            </a:r>
            <a:r>
              <a:rPr dirty="0" sz="18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durante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 b="1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18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8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liberarla</a:t>
            </a: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antes </a:t>
            </a:r>
            <a:r>
              <a:rPr dirty="0" sz="1800" spc="-3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salir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programa.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seguir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regla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8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tener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consecuencias</a:t>
            </a:r>
            <a:r>
              <a:rPr dirty="0" sz="18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fatales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515891"/>
            <a:ext cx="2348230" cy="1870710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algn="just" marL="195580" indent="-182880">
              <a:lnSpc>
                <a:spcPct val="100000"/>
              </a:lnSpc>
              <a:spcBef>
                <a:spcPts val="3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b="1">
                <a:solidFill>
                  <a:srgbClr val="3E3E3E"/>
                </a:solidFill>
                <a:latin typeface="Calibri"/>
                <a:cs typeface="Calibri"/>
              </a:rPr>
              <a:t>¡Y</a:t>
            </a:r>
            <a:r>
              <a:rPr dirty="0" sz="1800" spc="-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mucho</a:t>
            </a:r>
            <a:r>
              <a:rPr dirty="0" sz="1800" spc="-3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cuidado!</a:t>
            </a:r>
            <a:endParaRPr sz="1800">
              <a:latin typeface="Calibri"/>
              <a:cs typeface="Calibri"/>
            </a:endParaRPr>
          </a:p>
          <a:p>
            <a:pPr algn="just" marL="196850" marR="5080">
              <a:lnSpc>
                <a:spcPts val="1939"/>
              </a:lnSpc>
              <a:spcBef>
                <a:spcPts val="495"/>
              </a:spcBef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ya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sabemos,</a:t>
            </a:r>
            <a:r>
              <a:rPr dirty="0" sz="1800" spc="3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 pierde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puntero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800" spc="-3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variable reservada </a:t>
            </a:r>
            <a:r>
              <a:rPr dirty="0" sz="1800" spc="-3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dinámicamente,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dicha </a:t>
            </a:r>
            <a:r>
              <a:rPr dirty="0" sz="1800" spc="-3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variable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NO se puede 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liberar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3995165" y="3592829"/>
            <a:ext cx="3038475" cy="2677795"/>
          </a:xfrm>
          <a:custGeom>
            <a:avLst/>
            <a:gdLst/>
            <a:ahLst/>
            <a:cxnLst/>
            <a:rect l="l" t="t" r="r" b="b"/>
            <a:pathLst>
              <a:path w="3038475" h="2677795">
                <a:moveTo>
                  <a:pt x="3038093" y="0"/>
                </a:moveTo>
                <a:lnTo>
                  <a:pt x="0" y="0"/>
                </a:lnTo>
                <a:lnTo>
                  <a:pt x="0" y="2677668"/>
                </a:lnTo>
                <a:lnTo>
                  <a:pt x="3038093" y="2677668"/>
                </a:lnTo>
                <a:lnTo>
                  <a:pt x="3038093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4073691" y="3614154"/>
            <a:ext cx="2811145" cy="4521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int*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a;</a:t>
            </a:r>
            <a:endParaRPr sz="1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struct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stPunto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float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x,y;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};</a:t>
            </a:r>
            <a:r>
              <a:rPr dirty="0" sz="1400" spc="-10">
                <a:latin typeface="Calibri"/>
                <a:cs typeface="Calibri"/>
              </a:rPr>
              <a:t> stPunto*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d;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16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4073513" y="4254207"/>
            <a:ext cx="1238250" cy="4521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a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new int;</a:t>
            </a:r>
            <a:endParaRPr sz="1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d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new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stPunto;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073513" y="4894261"/>
            <a:ext cx="818515" cy="6654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*a</a:t>
            </a:r>
            <a:r>
              <a:rPr dirty="0" sz="1400" spc="-3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10;</a:t>
            </a:r>
            <a:endParaRPr sz="14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d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-&gt;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x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12;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-&gt;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y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15;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073513" y="5747724"/>
            <a:ext cx="665480" cy="4521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delete </a:t>
            </a:r>
            <a:r>
              <a:rPr dirty="0" sz="1400" spc="-5">
                <a:latin typeface="Calibri"/>
                <a:cs typeface="Calibri"/>
              </a:rPr>
              <a:t>a;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delete</a:t>
            </a:r>
            <a:r>
              <a:rPr dirty="0" sz="1400" spc="-5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d;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450715" cy="3383279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Presentación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Objetivos</a:t>
            </a:r>
            <a:r>
              <a:rPr dirty="0" sz="3600" spc="-4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4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25">
                <a:solidFill>
                  <a:srgbClr val="E1E0E0"/>
                </a:solidFill>
                <a:latin typeface="Calibri"/>
                <a:cs typeface="Calibri"/>
              </a:rPr>
              <a:t>destrezas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0">
                <a:solidFill>
                  <a:srgbClr val="E1E0E0"/>
                </a:solidFill>
                <a:latin typeface="Calibri"/>
                <a:cs typeface="Calibri"/>
              </a:rPr>
              <a:t>Temario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Metodología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Bibliografía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557622" y="6582023"/>
            <a:ext cx="74485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PRESENTACIÓN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8465"/>
            <a:ext cx="3220085" cy="4025265"/>
          </a:xfrm>
          <a:prstGeom prst="rect">
            <a:avLst/>
          </a:prstGeom>
        </p:spPr>
        <p:txBody>
          <a:bodyPr wrap="square" lIns="0" tIns="7556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5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Sistema</a:t>
            </a:r>
            <a:r>
              <a:rPr dirty="0" sz="25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1E0E0"/>
                </a:solidFill>
                <a:latin typeface="Calibri"/>
                <a:cs typeface="Calibri"/>
              </a:rPr>
              <a:t>Operativo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Procesos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Rutas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20">
                <a:solidFill>
                  <a:srgbClr val="3E3E3E"/>
                </a:solidFill>
                <a:latin typeface="Calibri"/>
                <a:cs typeface="Calibri"/>
              </a:rPr>
              <a:t>Variables</a:t>
            </a:r>
            <a:r>
              <a:rPr dirty="0" sz="25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500" spc="-10">
                <a:solidFill>
                  <a:srgbClr val="3E3E3E"/>
                </a:solidFill>
                <a:latin typeface="Calibri"/>
                <a:cs typeface="Calibri"/>
              </a:rPr>
              <a:t>entorno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1E0E0"/>
                </a:solidFill>
                <a:latin typeface="Calibri"/>
                <a:cs typeface="Calibri"/>
              </a:rPr>
              <a:t>Metacaracteres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Ejecución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Editor</a:t>
            </a:r>
            <a:r>
              <a:rPr dirty="0" sz="2500" spc="-5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vi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Comandos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25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15</a:t>
            </a:r>
          </a:p>
        </p:txBody>
      </p:sp>
    </p:spTree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72148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D</a:t>
            </a:r>
            <a:r>
              <a:rPr dirty="0"/>
              <a:t>e</a:t>
            </a:r>
            <a:r>
              <a:rPr dirty="0" spc="-170"/>
              <a:t> </a:t>
            </a:r>
            <a:r>
              <a:rPr dirty="0"/>
              <a:t>C</a:t>
            </a:r>
            <a:r>
              <a:rPr dirty="0" spc="-170"/>
              <a:t> </a:t>
            </a:r>
            <a:r>
              <a:rPr dirty="0"/>
              <a:t>a</a:t>
            </a:r>
            <a:r>
              <a:rPr dirty="0" spc="-175"/>
              <a:t> </a:t>
            </a:r>
            <a:r>
              <a:rPr dirty="0" spc="-95"/>
              <a:t>C</a:t>
            </a:r>
            <a:r>
              <a:rPr dirty="0" spc="-65"/>
              <a:t>+</a:t>
            </a:r>
            <a:r>
              <a:rPr dirty="0" spc="-90"/>
              <a:t>+</a:t>
            </a:r>
            <a:r>
              <a:rPr dirty="0"/>
              <a:t>:</a:t>
            </a:r>
            <a:r>
              <a:rPr dirty="0" spc="-160"/>
              <a:t> </a:t>
            </a:r>
            <a:r>
              <a:rPr dirty="0" spc="-114"/>
              <a:t>m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</a:t>
            </a:r>
            <a:r>
              <a:rPr dirty="0"/>
              <a:t>a</a:t>
            </a:r>
            <a:r>
              <a:rPr dirty="0" spc="-190"/>
              <a:t> </a:t>
            </a:r>
            <a:r>
              <a:rPr dirty="0" spc="-90"/>
              <a:t>d</a:t>
            </a:r>
            <a:r>
              <a:rPr dirty="0" spc="-65"/>
              <a:t>i</a:t>
            </a:r>
            <a:r>
              <a:rPr dirty="0" spc="-95"/>
              <a:t>ná</a:t>
            </a:r>
            <a:r>
              <a:rPr dirty="0" spc="-120"/>
              <a:t>m</a:t>
            </a:r>
            <a:r>
              <a:rPr dirty="0" spc="-80"/>
              <a:t>i</a:t>
            </a:r>
            <a:r>
              <a:rPr dirty="0" spc="-140"/>
              <a:t>c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594106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new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sirve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reservar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dinámica: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021752"/>
            <a:ext cx="7367905" cy="1723389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marL="560705" marR="5080" indent="-182880">
              <a:lnSpc>
                <a:spcPts val="1730"/>
              </a:lnSpc>
              <a:spcBef>
                <a:spcPts val="31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inicialización,</a:t>
            </a:r>
            <a:r>
              <a:rPr dirty="0" sz="16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aparece,</a:t>
            </a:r>
            <a:r>
              <a:rPr dirty="0" sz="16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usará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asignar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iniciales</a:t>
            </a:r>
            <a:r>
              <a:rPr dirty="0" sz="16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memoria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reservada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new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pero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 puede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usada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arrays</a:t>
            </a:r>
            <a:endParaRPr sz="1600">
              <a:latin typeface="Calibri"/>
              <a:cs typeface="Calibri"/>
            </a:endParaRPr>
          </a:p>
          <a:p>
            <a:pPr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 reserva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tuvo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éxito,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new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devuelve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nulo</a:t>
            </a:r>
            <a:endParaRPr sz="1600">
              <a:latin typeface="Calibri"/>
              <a:cs typeface="Calibri"/>
            </a:endParaRPr>
          </a:p>
          <a:p>
            <a:pPr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Llama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u="sng" sz="1600" spc="-10">
                <a:solidFill>
                  <a:srgbClr val="3E3E3E"/>
                </a:solidFill>
                <a:uFill>
                  <a:solidFill>
                    <a:srgbClr val="3E3E3E"/>
                  </a:solidFill>
                </a:uFill>
                <a:latin typeface="Calibri"/>
                <a:cs typeface="Calibri"/>
              </a:rPr>
              <a:t>constructor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objeto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inicializarlo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215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delete</a:t>
            </a:r>
            <a:r>
              <a:rPr dirty="0" sz="20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libera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dinámica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reservada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new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673351" y="2291333"/>
            <a:ext cx="5843270" cy="5854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0"/>
              </a:spcBef>
            </a:pPr>
            <a:r>
              <a:rPr dirty="0" sz="1600" spc="-5" b="1">
                <a:latin typeface="Calibri"/>
                <a:cs typeface="Calibri"/>
              </a:rPr>
              <a:t>new</a:t>
            </a:r>
            <a:r>
              <a:rPr dirty="0" sz="1600" spc="-10" b="1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&lt;tipo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 </a:t>
            </a:r>
            <a:r>
              <a:rPr dirty="0" sz="1600" spc="-10">
                <a:latin typeface="Calibri"/>
                <a:cs typeface="Calibri"/>
              </a:rPr>
              <a:t>dato&gt;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[(&lt;inicialización&gt;)]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Tipo</a:t>
            </a:r>
            <a:r>
              <a:rPr dirty="0" sz="1600" spc="-10">
                <a:latin typeface="Calibri"/>
                <a:cs typeface="Calibri"/>
              </a:rPr>
              <a:t> básico, objeto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 spc="-5" b="1">
                <a:latin typeface="Calibri"/>
                <a:cs typeface="Calibri"/>
              </a:rPr>
              <a:t>new</a:t>
            </a:r>
            <a:r>
              <a:rPr dirty="0" sz="1600" spc="-15" b="1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&lt;tipo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 </a:t>
            </a:r>
            <a:r>
              <a:rPr dirty="0" sz="1600" spc="-10">
                <a:latin typeface="Calibri"/>
                <a:cs typeface="Calibri"/>
              </a:rPr>
              <a:t>dato&gt;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b="1">
                <a:latin typeface="Calibri"/>
                <a:cs typeface="Calibri"/>
              </a:rPr>
              <a:t>[</a:t>
            </a:r>
            <a:r>
              <a:rPr dirty="0" sz="1600" spc="5" b="1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&lt;número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elementos&gt;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b="1">
                <a:latin typeface="Calibri"/>
                <a:cs typeface="Calibri"/>
              </a:rPr>
              <a:t>]</a:t>
            </a:r>
            <a:r>
              <a:rPr dirty="0" sz="1600" spc="5" b="1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20">
                <a:latin typeface="Calibri"/>
                <a:cs typeface="Calibri"/>
              </a:rPr>
              <a:t> Arrays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dinámicos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17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673351" y="4930140"/>
            <a:ext cx="4772025" cy="5854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0"/>
              </a:spcBef>
            </a:pPr>
            <a:r>
              <a:rPr dirty="0" sz="1600" spc="-10" b="1">
                <a:latin typeface="Calibri"/>
                <a:cs typeface="Calibri"/>
              </a:rPr>
              <a:t>delete</a:t>
            </a:r>
            <a:r>
              <a:rPr dirty="0" sz="1600" spc="-35" b="1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&lt;nombre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del </a:t>
            </a:r>
            <a:r>
              <a:rPr dirty="0" sz="1600" spc="-10">
                <a:latin typeface="Calibri"/>
                <a:cs typeface="Calibri"/>
              </a:rPr>
              <a:t>puntero&gt;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Tipo</a:t>
            </a:r>
            <a:r>
              <a:rPr dirty="0" sz="1600" spc="-10">
                <a:latin typeface="Calibri"/>
                <a:cs typeface="Calibri"/>
              </a:rPr>
              <a:t> básico,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objeto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 spc="-10" b="1">
                <a:latin typeface="Calibri"/>
                <a:cs typeface="Calibri"/>
              </a:rPr>
              <a:t>delete</a:t>
            </a:r>
            <a:r>
              <a:rPr dirty="0" sz="1600" spc="-10">
                <a:latin typeface="Calibri"/>
                <a:cs typeface="Calibri"/>
              </a:rPr>
              <a:t>[] </a:t>
            </a:r>
            <a:r>
              <a:rPr dirty="0" sz="1600">
                <a:latin typeface="Calibri"/>
                <a:cs typeface="Calibri"/>
              </a:rPr>
              <a:t>&lt;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nombre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puntero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&gt;</a:t>
            </a:r>
            <a:r>
              <a:rPr dirty="0" sz="1600" spc="-5">
                <a:latin typeface="Calibri"/>
                <a:cs typeface="Calibri"/>
              </a:rPr>
              <a:t> //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20">
                <a:latin typeface="Calibri"/>
                <a:cs typeface="Calibri"/>
              </a:rPr>
              <a:t>Arrays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dinámicos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72148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D</a:t>
            </a:r>
            <a:r>
              <a:rPr dirty="0"/>
              <a:t>e</a:t>
            </a:r>
            <a:r>
              <a:rPr dirty="0" spc="-170"/>
              <a:t> </a:t>
            </a:r>
            <a:r>
              <a:rPr dirty="0"/>
              <a:t>C</a:t>
            </a:r>
            <a:r>
              <a:rPr dirty="0" spc="-170"/>
              <a:t> </a:t>
            </a:r>
            <a:r>
              <a:rPr dirty="0"/>
              <a:t>a</a:t>
            </a:r>
            <a:r>
              <a:rPr dirty="0" spc="-175"/>
              <a:t> </a:t>
            </a:r>
            <a:r>
              <a:rPr dirty="0" spc="-95"/>
              <a:t>C</a:t>
            </a:r>
            <a:r>
              <a:rPr dirty="0" spc="-65"/>
              <a:t>+</a:t>
            </a:r>
            <a:r>
              <a:rPr dirty="0" spc="-90"/>
              <a:t>+</a:t>
            </a:r>
            <a:r>
              <a:rPr dirty="0"/>
              <a:t>:</a:t>
            </a:r>
            <a:r>
              <a:rPr dirty="0" spc="-160"/>
              <a:t> </a:t>
            </a:r>
            <a:r>
              <a:rPr dirty="0" spc="-114"/>
              <a:t>m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o</a:t>
            </a:r>
            <a:r>
              <a:rPr dirty="0" spc="-85"/>
              <a:t>r</a:t>
            </a:r>
            <a:r>
              <a:rPr dirty="0" spc="-80"/>
              <a:t>i</a:t>
            </a:r>
            <a:r>
              <a:rPr dirty="0"/>
              <a:t>a</a:t>
            </a:r>
            <a:r>
              <a:rPr dirty="0" spc="-190"/>
              <a:t> </a:t>
            </a:r>
            <a:r>
              <a:rPr dirty="0" spc="-90"/>
              <a:t>d</a:t>
            </a:r>
            <a:r>
              <a:rPr dirty="0" spc="-65"/>
              <a:t>i</a:t>
            </a:r>
            <a:r>
              <a:rPr dirty="0" spc="-95"/>
              <a:t>ná</a:t>
            </a:r>
            <a:r>
              <a:rPr dirty="0" spc="-120"/>
              <a:t>m</a:t>
            </a:r>
            <a:r>
              <a:rPr dirty="0" spc="-80"/>
              <a:t>i</a:t>
            </a:r>
            <a:r>
              <a:rPr dirty="0" spc="-140"/>
              <a:t>c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651002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importante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liberar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siempre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reservada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new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213103" y="2382773"/>
            <a:ext cx="6764020" cy="353949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1440" marR="5920105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char *c;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float</a:t>
            </a:r>
            <a:r>
              <a:rPr dirty="0" sz="1600" spc="-6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**f;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50">
              <a:latin typeface="Calibri"/>
              <a:cs typeface="Calibri"/>
            </a:endParaRPr>
          </a:p>
          <a:p>
            <a:pPr marL="91440" marR="4344035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Cadena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122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caracteres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c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5">
                <a:latin typeface="Calibri"/>
                <a:cs typeface="Calibri"/>
              </a:rPr>
              <a:t> new char[123];</a:t>
            </a:r>
            <a:endParaRPr sz="1600">
              <a:latin typeface="Calibri"/>
              <a:cs typeface="Calibri"/>
            </a:endParaRPr>
          </a:p>
          <a:p>
            <a:pPr marL="91440" marR="18351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0">
                <a:latin typeface="Calibri"/>
                <a:cs typeface="Calibri"/>
              </a:rPr>
              <a:t> Matriz: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array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10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punteros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a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float,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cada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elemento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será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array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10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float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f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5">
                <a:latin typeface="Calibri"/>
                <a:cs typeface="Calibri"/>
              </a:rPr>
              <a:t> new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float*[10];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50">
              <a:latin typeface="Calibri"/>
              <a:cs typeface="Calibri"/>
            </a:endParaRPr>
          </a:p>
          <a:p>
            <a:pPr marL="90805" marR="292354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for(int </a:t>
            </a:r>
            <a:r>
              <a:rPr dirty="0" sz="1600">
                <a:latin typeface="Calibri"/>
                <a:cs typeface="Calibri"/>
              </a:rPr>
              <a:t>n = </a:t>
            </a:r>
            <a:r>
              <a:rPr dirty="0" sz="1600" spc="-5">
                <a:latin typeface="Calibri"/>
                <a:cs typeface="Calibri"/>
              </a:rPr>
              <a:t>0; </a:t>
            </a:r>
            <a:r>
              <a:rPr dirty="0" sz="1600">
                <a:latin typeface="Calibri"/>
                <a:cs typeface="Calibri"/>
              </a:rPr>
              <a:t>n &lt; </a:t>
            </a:r>
            <a:r>
              <a:rPr dirty="0" sz="1600" spc="-5">
                <a:latin typeface="Calibri"/>
                <a:cs typeface="Calibri"/>
              </a:rPr>
              <a:t>10; </a:t>
            </a:r>
            <a:r>
              <a:rPr dirty="0" sz="1600">
                <a:latin typeface="Calibri"/>
                <a:cs typeface="Calibri"/>
              </a:rPr>
              <a:t>n++) </a:t>
            </a:r>
            <a:r>
              <a:rPr dirty="0" sz="1600" spc="-5">
                <a:latin typeface="Calibri"/>
                <a:cs typeface="Calibri"/>
              </a:rPr>
              <a:t>f[n]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5">
                <a:latin typeface="Calibri"/>
                <a:cs typeface="Calibri"/>
              </a:rPr>
              <a:t>new float[10];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f[0][0]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5">
                <a:latin typeface="Calibri"/>
                <a:cs typeface="Calibri"/>
              </a:rPr>
              <a:t> 10.32;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c[0]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'a';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50">
              <a:latin typeface="Calibri"/>
              <a:cs typeface="Calibri"/>
            </a:endParaRPr>
          </a:p>
          <a:p>
            <a:pPr marL="90805" marR="3532504">
              <a:lnSpc>
                <a:spcPct val="100000"/>
              </a:lnSpc>
              <a:spcBef>
                <a:spcPts val="5"/>
              </a:spcBef>
            </a:pPr>
            <a:r>
              <a:rPr dirty="0" sz="1600" spc="-10">
                <a:latin typeface="Calibri"/>
                <a:cs typeface="Calibri"/>
              </a:rPr>
              <a:t>for(int </a:t>
            </a:r>
            <a:r>
              <a:rPr dirty="0" sz="1600">
                <a:latin typeface="Calibri"/>
                <a:cs typeface="Calibri"/>
              </a:rPr>
              <a:t>n = </a:t>
            </a:r>
            <a:r>
              <a:rPr dirty="0" sz="1600" spc="-5">
                <a:latin typeface="Calibri"/>
                <a:cs typeface="Calibri"/>
              </a:rPr>
              <a:t>0; </a:t>
            </a:r>
            <a:r>
              <a:rPr dirty="0" sz="1600">
                <a:latin typeface="Calibri"/>
                <a:cs typeface="Calibri"/>
              </a:rPr>
              <a:t>n &lt; </a:t>
            </a:r>
            <a:r>
              <a:rPr dirty="0" sz="1600" spc="-5">
                <a:latin typeface="Calibri"/>
                <a:cs typeface="Calibri"/>
              </a:rPr>
              <a:t>10; </a:t>
            </a:r>
            <a:r>
              <a:rPr dirty="0" sz="1600">
                <a:latin typeface="Calibri"/>
                <a:cs typeface="Calibri"/>
              </a:rPr>
              <a:t>n++) </a:t>
            </a:r>
            <a:r>
              <a:rPr dirty="0" sz="1600" spc="-5">
                <a:latin typeface="Calibri"/>
                <a:cs typeface="Calibri"/>
              </a:rPr>
              <a:t>delete[] f[n];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delete[]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f; delete[]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c;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18</a:t>
            </a:r>
          </a:p>
        </p:txBody>
      </p:sp>
    </p:spTree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8617"/>
            <a:ext cx="4128135" cy="3937000"/>
          </a:xfrm>
          <a:prstGeom prst="rect">
            <a:avLst/>
          </a:prstGeom>
        </p:spPr>
        <p:txBody>
          <a:bodyPr wrap="square" lIns="0" tIns="9842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7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Diferencias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C++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Programación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Orientada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Ejemplo:</a:t>
            </a:r>
            <a:r>
              <a:rPr dirty="0" sz="20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clase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Pila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Sobrecarga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operadores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Puntero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this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Funciones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clases</a:t>
            </a:r>
            <a:r>
              <a:rPr dirty="0" sz="2000" spc="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inline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friend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Métodos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 y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miembros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const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static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Espacios de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nombres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Compilación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19</a:t>
            </a:r>
          </a:p>
        </p:txBody>
      </p:sp>
    </p:spTree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1036575"/>
            <a:ext cx="6722745" cy="635635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4000" spc="-125"/>
              <a:t>P</a:t>
            </a:r>
            <a:r>
              <a:rPr dirty="0" sz="4000" spc="-150"/>
              <a:t>r</a:t>
            </a:r>
            <a:r>
              <a:rPr dirty="0" sz="4000" spc="-85"/>
              <a:t>og</a:t>
            </a:r>
            <a:r>
              <a:rPr dirty="0" sz="4000" spc="-160"/>
              <a:t>r</a:t>
            </a:r>
            <a:r>
              <a:rPr dirty="0" sz="4000" spc="-85"/>
              <a:t>a</a:t>
            </a:r>
            <a:r>
              <a:rPr dirty="0" sz="4000" spc="-120"/>
              <a:t>m</a:t>
            </a:r>
            <a:r>
              <a:rPr dirty="0" sz="4000" spc="-85"/>
              <a:t>a</a:t>
            </a:r>
            <a:r>
              <a:rPr dirty="0" sz="4000" spc="-80"/>
              <a:t>c</a:t>
            </a:r>
            <a:r>
              <a:rPr dirty="0" sz="4000" spc="-70"/>
              <a:t>i</a:t>
            </a:r>
            <a:r>
              <a:rPr dirty="0" sz="4000" spc="-90"/>
              <a:t>ó</a:t>
            </a:r>
            <a:r>
              <a:rPr dirty="0" sz="4000"/>
              <a:t>n</a:t>
            </a:r>
            <a:r>
              <a:rPr dirty="0" sz="4000" spc="-180"/>
              <a:t> </a:t>
            </a:r>
            <a:r>
              <a:rPr dirty="0" sz="4000" spc="-95"/>
              <a:t>O</a:t>
            </a:r>
            <a:r>
              <a:rPr dirty="0" sz="4000" spc="-80"/>
              <a:t>r</a:t>
            </a:r>
            <a:r>
              <a:rPr dirty="0" sz="4000" spc="-70"/>
              <a:t>i</a:t>
            </a:r>
            <a:r>
              <a:rPr dirty="0" sz="4000" spc="-95"/>
              <a:t>e</a:t>
            </a:r>
            <a:r>
              <a:rPr dirty="0" sz="4000" spc="-135"/>
              <a:t>nt</a:t>
            </a:r>
            <a:r>
              <a:rPr dirty="0" sz="4000" spc="-85"/>
              <a:t>a</a:t>
            </a:r>
            <a:r>
              <a:rPr dirty="0" sz="4000" spc="-95"/>
              <a:t>d</a:t>
            </a:r>
            <a:r>
              <a:rPr dirty="0" sz="4000"/>
              <a:t>a</a:t>
            </a:r>
            <a:r>
              <a:rPr dirty="0" sz="4000" spc="-175"/>
              <a:t> </a:t>
            </a:r>
            <a:r>
              <a:rPr dirty="0" sz="4000"/>
              <a:t>a</a:t>
            </a:r>
            <a:r>
              <a:rPr dirty="0" sz="4000" spc="-150"/>
              <a:t> </a:t>
            </a:r>
            <a:r>
              <a:rPr dirty="0" sz="4000" spc="-95"/>
              <a:t>O</a:t>
            </a:r>
            <a:r>
              <a:rPr dirty="0" sz="4000" spc="-90"/>
              <a:t>b</a:t>
            </a:r>
            <a:r>
              <a:rPr dirty="0" sz="4000" spc="-70"/>
              <a:t>j</a:t>
            </a:r>
            <a:r>
              <a:rPr dirty="0" sz="4000" spc="-114"/>
              <a:t>et</a:t>
            </a:r>
            <a:r>
              <a:rPr dirty="0" sz="4000" spc="-90"/>
              <a:t>o</a:t>
            </a:r>
            <a:r>
              <a:rPr dirty="0" sz="4000"/>
              <a:t>s</a:t>
            </a:r>
            <a:endParaRPr sz="4000"/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573023" y="2376677"/>
            <a:ext cx="4311015" cy="341630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376555" indent="-286385">
              <a:lnSpc>
                <a:spcPct val="100000"/>
              </a:lnSpc>
              <a:spcBef>
                <a:spcPts val="254"/>
              </a:spcBef>
              <a:buFont typeface="Arial"/>
              <a:buChar char="•"/>
              <a:tabLst>
                <a:tab pos="376555" algn="l"/>
                <a:tab pos="377190" algn="l"/>
              </a:tabLst>
            </a:pPr>
            <a:r>
              <a:rPr dirty="0" sz="1600" spc="-5">
                <a:latin typeface="Calibri"/>
                <a:cs typeface="Calibri"/>
              </a:rPr>
              <a:t>Descomposición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funcional:</a:t>
            </a:r>
            <a:endParaRPr sz="1600">
              <a:latin typeface="Calibri"/>
              <a:cs typeface="Calibri"/>
            </a:endParaRPr>
          </a:p>
          <a:p>
            <a:pPr lvl="1" marL="833755" marR="518159" indent="-286385">
              <a:lnSpc>
                <a:spcPct val="100000"/>
              </a:lnSpc>
              <a:buFont typeface="Wingdings"/>
              <a:buChar char=""/>
              <a:tabLst>
                <a:tab pos="834390" algn="l"/>
              </a:tabLst>
            </a:pPr>
            <a:r>
              <a:rPr dirty="0" sz="1600">
                <a:latin typeface="Calibri"/>
                <a:cs typeface="Calibri"/>
              </a:rPr>
              <a:t>Se </a:t>
            </a:r>
            <a:r>
              <a:rPr dirty="0" sz="1600" spc="-10">
                <a:latin typeface="Calibri"/>
                <a:cs typeface="Calibri"/>
              </a:rPr>
              <a:t>identifican </a:t>
            </a:r>
            <a:r>
              <a:rPr dirty="0" sz="1600" spc="-5">
                <a:latin typeface="Calibri"/>
                <a:cs typeface="Calibri"/>
              </a:rPr>
              <a:t>las funciones que se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necesitan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para </a:t>
            </a:r>
            <a:r>
              <a:rPr dirty="0" sz="1600" spc="-10">
                <a:latin typeface="Calibri"/>
                <a:cs typeface="Calibri"/>
              </a:rPr>
              <a:t>resolver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el</a:t>
            </a:r>
            <a:r>
              <a:rPr dirty="0" sz="1600" spc="-10">
                <a:latin typeface="Calibri"/>
                <a:cs typeface="Calibri"/>
              </a:rPr>
              <a:t> problema</a:t>
            </a:r>
            <a:endParaRPr sz="1600">
              <a:latin typeface="Calibri"/>
              <a:cs typeface="Calibri"/>
            </a:endParaRPr>
          </a:p>
          <a:p>
            <a:pPr lvl="1" marL="833755" marR="133350" indent="-286385">
              <a:lnSpc>
                <a:spcPts val="1920"/>
              </a:lnSpc>
              <a:spcBef>
                <a:spcPts val="65"/>
              </a:spcBef>
              <a:buFont typeface="Wingdings"/>
              <a:buChar char=""/>
              <a:tabLst>
                <a:tab pos="834390" algn="l"/>
              </a:tabLst>
            </a:pP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problema </a:t>
            </a:r>
            <a:r>
              <a:rPr dirty="0" sz="1600" spc="-5">
                <a:latin typeface="Calibri"/>
                <a:cs typeface="Calibri"/>
              </a:rPr>
              <a:t>se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resuelve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con un </a:t>
            </a:r>
            <a:r>
              <a:rPr dirty="0" sz="1600" spc="-10">
                <a:latin typeface="Calibri"/>
                <a:cs typeface="Calibri"/>
              </a:rPr>
              <a:t>conjunto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llamadas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a</a:t>
            </a:r>
            <a:r>
              <a:rPr dirty="0" sz="1600" spc="-10">
                <a:latin typeface="Calibri"/>
                <a:cs typeface="Calibri"/>
              </a:rPr>
              <a:t> estas</a:t>
            </a:r>
            <a:r>
              <a:rPr dirty="0" sz="1600" spc="-5">
                <a:latin typeface="Calibri"/>
                <a:cs typeface="Calibri"/>
              </a:rPr>
              <a:t> funciones</a:t>
            </a:r>
            <a:endParaRPr sz="16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20"/>
              </a:spcBef>
              <a:buFont typeface="Wingdings"/>
              <a:buChar char=""/>
            </a:pPr>
            <a:endParaRPr sz="1500">
              <a:latin typeface="Calibri"/>
              <a:cs typeface="Calibri"/>
            </a:endParaRPr>
          </a:p>
          <a:p>
            <a:pPr marL="376555" indent="-286385">
              <a:lnSpc>
                <a:spcPct val="100000"/>
              </a:lnSpc>
              <a:buFont typeface="Arial"/>
              <a:buChar char="•"/>
              <a:tabLst>
                <a:tab pos="376555" algn="l"/>
                <a:tab pos="377190" algn="l"/>
              </a:tabLst>
            </a:pPr>
            <a:r>
              <a:rPr dirty="0" sz="1600" spc="-10">
                <a:latin typeface="Calibri"/>
                <a:cs typeface="Calibri"/>
              </a:rPr>
              <a:t>Control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flujo:</a:t>
            </a:r>
            <a:endParaRPr sz="1600">
              <a:latin typeface="Calibri"/>
              <a:cs typeface="Calibri"/>
            </a:endParaRPr>
          </a:p>
          <a:p>
            <a:pPr lvl="1" marL="834390" marR="365125" indent="-286385">
              <a:lnSpc>
                <a:spcPct val="100000"/>
              </a:lnSpc>
              <a:buFont typeface="Wingdings"/>
              <a:buChar char=""/>
              <a:tabLst>
                <a:tab pos="835025" algn="l"/>
              </a:tabLst>
            </a:pPr>
            <a:r>
              <a:rPr dirty="0" sz="1600">
                <a:latin typeface="Calibri"/>
                <a:cs typeface="Calibri"/>
              </a:rPr>
              <a:t>A </a:t>
            </a:r>
            <a:r>
              <a:rPr dirty="0" sz="1600" spc="-5">
                <a:latin typeface="Calibri"/>
                <a:cs typeface="Calibri"/>
              </a:rPr>
              <a:t>partir de unos </a:t>
            </a:r>
            <a:r>
              <a:rPr dirty="0" sz="1600" spc="-10">
                <a:latin typeface="Calibri"/>
                <a:cs typeface="Calibri"/>
              </a:rPr>
              <a:t>datos </a:t>
            </a:r>
            <a:r>
              <a:rPr dirty="0" sz="1600" spc="-5">
                <a:latin typeface="Calibri"/>
                <a:cs typeface="Calibri"/>
              </a:rPr>
              <a:t>de </a:t>
            </a:r>
            <a:r>
              <a:rPr dirty="0" sz="1600" spc="-10">
                <a:latin typeface="Calibri"/>
                <a:cs typeface="Calibri"/>
              </a:rPr>
              <a:t>entrada </a:t>
            </a:r>
            <a:r>
              <a:rPr dirty="0" sz="1600" spc="-15">
                <a:latin typeface="Calibri"/>
                <a:cs typeface="Calibri"/>
              </a:rPr>
              <a:t>hay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que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conseguir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unos </a:t>
            </a:r>
            <a:r>
              <a:rPr dirty="0" sz="1600" spc="-10">
                <a:latin typeface="Calibri"/>
                <a:cs typeface="Calibri"/>
              </a:rPr>
              <a:t>datos</a:t>
            </a:r>
            <a:r>
              <a:rPr dirty="0" sz="1600" spc="-5">
                <a:latin typeface="Calibri"/>
                <a:cs typeface="Calibri"/>
              </a:rPr>
              <a:t> de salida</a:t>
            </a:r>
            <a:endParaRPr sz="1600">
              <a:latin typeface="Calibri"/>
              <a:cs typeface="Calibri"/>
            </a:endParaRPr>
          </a:p>
          <a:p>
            <a:pPr lvl="1" marL="834390" marR="118745" indent="-286385">
              <a:lnSpc>
                <a:spcPts val="1920"/>
              </a:lnSpc>
              <a:spcBef>
                <a:spcPts val="65"/>
              </a:spcBef>
              <a:buFont typeface="Wingdings"/>
              <a:buChar char=""/>
              <a:tabLst>
                <a:tab pos="835025" algn="l"/>
              </a:tabLst>
            </a:pPr>
            <a:r>
              <a:rPr dirty="0" sz="1600" spc="-10">
                <a:latin typeface="Calibri"/>
                <a:cs typeface="Calibri"/>
              </a:rPr>
              <a:t>Identifica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las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estructuras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datos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que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necesitan</a:t>
            </a:r>
            <a:endParaRPr sz="1600">
              <a:latin typeface="Calibri"/>
              <a:cs typeface="Calibri"/>
            </a:endParaRPr>
          </a:p>
          <a:p>
            <a:pPr lvl="1" marL="834390" marR="709930" indent="-286385">
              <a:lnSpc>
                <a:spcPts val="1920"/>
              </a:lnSpc>
              <a:buFont typeface="Wingdings"/>
              <a:buChar char=""/>
              <a:tabLst>
                <a:tab pos="835025" algn="l"/>
              </a:tabLst>
            </a:pPr>
            <a:r>
              <a:rPr dirty="0" sz="1600" spc="-5">
                <a:latin typeface="Calibri"/>
                <a:cs typeface="Calibri"/>
              </a:rPr>
              <a:t>El </a:t>
            </a:r>
            <a:r>
              <a:rPr dirty="0" sz="1600" spc="-10">
                <a:latin typeface="Calibri"/>
                <a:cs typeface="Calibri"/>
              </a:rPr>
              <a:t>problema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 </a:t>
            </a:r>
            <a:r>
              <a:rPr dirty="0" sz="1600" spc="-10">
                <a:latin typeface="Calibri"/>
                <a:cs typeface="Calibri"/>
              </a:rPr>
              <a:t>resuelve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haciendo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transformación </a:t>
            </a:r>
            <a:r>
              <a:rPr dirty="0" sz="1600" spc="-5">
                <a:latin typeface="Calibri"/>
                <a:cs typeface="Calibri"/>
              </a:rPr>
              <a:t>de </a:t>
            </a:r>
            <a:r>
              <a:rPr dirty="0" sz="1600" spc="-10">
                <a:latin typeface="Calibri"/>
                <a:cs typeface="Calibri"/>
              </a:rPr>
              <a:t>estos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datos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067300" y="2376677"/>
            <a:ext cx="3503929" cy="23082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4" rIns="0" bIns="0" rtlCol="0" vert="horz">
            <a:spAutoFit/>
          </a:bodyPr>
          <a:lstStyle/>
          <a:p>
            <a:pPr marL="376555" marR="356235" indent="-285750">
              <a:lnSpc>
                <a:spcPct val="100000"/>
              </a:lnSpc>
              <a:spcBef>
                <a:spcPts val="244"/>
              </a:spcBef>
              <a:buFont typeface="Arial"/>
              <a:buChar char="•"/>
              <a:tabLst>
                <a:tab pos="376555" algn="l"/>
                <a:tab pos="377190" algn="l"/>
              </a:tabLst>
            </a:pPr>
            <a:r>
              <a:rPr dirty="0" sz="1800">
                <a:latin typeface="Calibri"/>
                <a:cs typeface="Calibri"/>
              </a:rPr>
              <a:t>Se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identifican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los</a:t>
            </a:r>
            <a:r>
              <a:rPr dirty="0" sz="1800" spc="-10">
                <a:latin typeface="Calibri"/>
                <a:cs typeface="Calibri"/>
              </a:rPr>
              <a:t> objetos 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abstractos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que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representan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el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dominio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problema</a:t>
            </a:r>
            <a:endParaRPr sz="1800">
              <a:latin typeface="Calibri"/>
              <a:cs typeface="Calibri"/>
            </a:endParaRPr>
          </a:p>
          <a:p>
            <a:pPr marL="376555" marR="241935" indent="-285750">
              <a:lnSpc>
                <a:spcPct val="100000"/>
              </a:lnSpc>
              <a:buFont typeface="Arial"/>
              <a:buChar char="•"/>
              <a:tabLst>
                <a:tab pos="376555" algn="l"/>
                <a:tab pos="377190" algn="l"/>
              </a:tabLst>
            </a:pPr>
            <a:r>
              <a:rPr dirty="0" sz="1800">
                <a:latin typeface="Calibri"/>
                <a:cs typeface="Calibri"/>
              </a:rPr>
              <a:t>Se </a:t>
            </a:r>
            <a:r>
              <a:rPr dirty="0" sz="1800" spc="-5">
                <a:latin typeface="Calibri"/>
                <a:cs typeface="Calibri"/>
              </a:rPr>
              <a:t>identifican </a:t>
            </a:r>
            <a:r>
              <a:rPr dirty="0" sz="1800">
                <a:latin typeface="Calibri"/>
                <a:cs typeface="Calibri"/>
              </a:rPr>
              <a:t>las </a:t>
            </a:r>
            <a:r>
              <a:rPr dirty="0" sz="1800" spc="-5">
                <a:latin typeface="Calibri"/>
                <a:cs typeface="Calibri"/>
              </a:rPr>
              <a:t>operaciones 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abstractas </a:t>
            </a:r>
            <a:r>
              <a:rPr dirty="0" sz="1800">
                <a:latin typeface="Calibri"/>
                <a:cs typeface="Calibri"/>
              </a:rPr>
              <a:t>que </a:t>
            </a:r>
            <a:r>
              <a:rPr dirty="0" sz="1800" spc="-15">
                <a:latin typeface="Calibri"/>
                <a:cs typeface="Calibri"/>
              </a:rPr>
              <a:t>hay </a:t>
            </a:r>
            <a:r>
              <a:rPr dirty="0" sz="1800">
                <a:latin typeface="Calibri"/>
                <a:cs typeface="Calibri"/>
              </a:rPr>
              <a:t>que </a:t>
            </a:r>
            <a:r>
              <a:rPr dirty="0" sz="1800" spc="-10">
                <a:latin typeface="Calibri"/>
                <a:cs typeface="Calibri"/>
              </a:rPr>
              <a:t>realizar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estos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objetos</a:t>
            </a:r>
            <a:endParaRPr sz="1800">
              <a:latin typeface="Calibri"/>
              <a:cs typeface="Calibri"/>
            </a:endParaRPr>
          </a:p>
          <a:p>
            <a:pPr marL="376555" marR="95885" indent="-285750">
              <a:lnSpc>
                <a:spcPct val="100000"/>
              </a:lnSpc>
              <a:buFont typeface="Arial"/>
              <a:buChar char="•"/>
              <a:tabLst>
                <a:tab pos="376555" algn="l"/>
                <a:tab pos="377190" algn="l"/>
              </a:tabLst>
            </a:pP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solución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estos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problemas es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una llamada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estos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objetos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539796" y="2009568"/>
            <a:ext cx="687895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659504" algn="l"/>
              </a:tabLst>
            </a:pPr>
            <a:r>
              <a:rPr dirty="0" sz="1800" spc="-10">
                <a:latin typeface="Calibri"/>
                <a:cs typeface="Calibri"/>
              </a:rPr>
              <a:t>Programación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tradicional	</a:t>
            </a:r>
            <a:r>
              <a:rPr dirty="0" sz="1800" spc="-10">
                <a:latin typeface="Calibri"/>
                <a:cs typeface="Calibri"/>
              </a:rPr>
              <a:t>Programación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Orientada</a:t>
            </a:r>
            <a:r>
              <a:rPr dirty="0" sz="1800">
                <a:latin typeface="Calibri"/>
                <a:cs typeface="Calibri"/>
              </a:rPr>
              <a:t> 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Objetos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242303" y="5235860"/>
            <a:ext cx="3152775" cy="848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dirty="0" u="sng" sz="18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CONCLUSIÓN</a:t>
            </a:r>
            <a:endParaRPr sz="1800">
              <a:latin typeface="Calibri"/>
              <a:cs typeface="Calibri"/>
            </a:endParaRPr>
          </a:p>
          <a:p>
            <a:pPr algn="ctr" marL="12700" marR="508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CÓDIGO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MÁS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20">
                <a:latin typeface="Calibri"/>
                <a:cs typeface="Calibri"/>
              </a:rPr>
              <a:t>ROBUSTO,</a:t>
            </a:r>
            <a:r>
              <a:rPr dirty="0" sz="1800" spc="-4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FLEXIBLE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ANTE</a:t>
            </a:r>
            <a:r>
              <a:rPr dirty="0" sz="1800" spc="-15">
                <a:latin typeface="Calibri"/>
                <a:cs typeface="Calibri"/>
              </a:rPr>
              <a:t> TODO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REUTILIZABLE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6733786" y="4685157"/>
            <a:ext cx="171450" cy="532765"/>
            <a:chOff x="6733786" y="4685157"/>
            <a:chExt cx="171450" cy="532765"/>
          </a:xfrm>
        </p:grpSpPr>
        <p:sp>
          <p:nvSpPr>
            <p:cNvPr id="9" name="object 9"/>
            <p:cNvSpPr/>
            <p:nvPr/>
          </p:nvSpPr>
          <p:spPr>
            <a:xfrm>
              <a:off x="6819519" y="4685157"/>
              <a:ext cx="0" cy="389890"/>
            </a:xfrm>
            <a:custGeom>
              <a:avLst/>
              <a:gdLst/>
              <a:ahLst/>
              <a:cxnLst/>
              <a:rect l="l" t="t" r="r" b="b"/>
              <a:pathLst>
                <a:path w="0" h="389889">
                  <a:moveTo>
                    <a:pt x="0" y="0"/>
                  </a:moveTo>
                  <a:lnTo>
                    <a:pt x="0" y="389674"/>
                  </a:lnTo>
                </a:path>
              </a:pathLst>
            </a:custGeom>
            <a:ln w="5715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6733786" y="5046247"/>
              <a:ext cx="171450" cy="172085"/>
            </a:xfrm>
            <a:custGeom>
              <a:avLst/>
              <a:gdLst/>
              <a:ahLst/>
              <a:cxnLst/>
              <a:rect l="l" t="t" r="r" b="b"/>
              <a:pathLst>
                <a:path w="171450" h="172085">
                  <a:moveTo>
                    <a:pt x="171450" y="0"/>
                  </a:moveTo>
                  <a:lnTo>
                    <a:pt x="0" y="12"/>
                  </a:lnTo>
                  <a:lnTo>
                    <a:pt x="85737" y="171462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20</a:t>
            </a:r>
          </a:p>
        </p:txBody>
      </p:sp>
    </p:spTree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33285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O</a:t>
            </a:r>
            <a:r>
              <a:rPr dirty="0" spc="-90"/>
              <a:t>b</a:t>
            </a:r>
            <a:r>
              <a:rPr dirty="0" spc="-65"/>
              <a:t>j</a:t>
            </a:r>
            <a:r>
              <a:rPr dirty="0" spc="-120"/>
              <a:t>et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5"/>
              <a:t> </a:t>
            </a:r>
            <a:r>
              <a:rPr dirty="0"/>
              <a:t>y</a:t>
            </a:r>
            <a:r>
              <a:rPr dirty="0" spc="-160"/>
              <a:t> </a:t>
            </a:r>
            <a:r>
              <a:rPr dirty="0" spc="-80"/>
              <a:t>c</a:t>
            </a:r>
            <a:r>
              <a:rPr dirty="0" spc="-70"/>
              <a:t>l</a:t>
            </a:r>
            <a:r>
              <a:rPr dirty="0" spc="-95"/>
              <a:t>a</a:t>
            </a:r>
            <a:r>
              <a:rPr dirty="0" spc="-90"/>
              <a:t>s</a:t>
            </a:r>
            <a:r>
              <a:rPr dirty="0" spc="-95"/>
              <a:t>e</a:t>
            </a:r>
            <a:r>
              <a:rPr dirty="0" spc="-90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d</a:t>
            </a:r>
            <a:r>
              <a:rPr dirty="0" spc="-135"/>
              <a:t>e</a:t>
            </a:r>
            <a:r>
              <a:rPr dirty="0" spc="-75"/>
              <a:t>f</a:t>
            </a:r>
            <a:r>
              <a:rPr dirty="0" spc="-70"/>
              <a:t>i</a:t>
            </a:r>
            <a:r>
              <a:rPr dirty="0" spc="-95"/>
              <a:t>n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7905" cy="239585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lvl="1" marL="560705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usamos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representar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cualquier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cosa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(real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abstracta)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definimos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combine:</a:t>
            </a:r>
            <a:endParaRPr sz="1600">
              <a:latin typeface="Calibri"/>
              <a:cs typeface="Calibri"/>
            </a:endParaRPr>
          </a:p>
          <a:p>
            <a:pPr lvl="2" marL="910590" indent="-22923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910590" algn="l"/>
                <a:tab pos="91122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conjunto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variables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(atributos,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variables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miembro)</a:t>
            </a:r>
            <a:endParaRPr sz="1600">
              <a:latin typeface="Calibri"/>
              <a:cs typeface="Calibri"/>
            </a:endParaRPr>
          </a:p>
          <a:p>
            <a:pPr lvl="2" marL="910590" indent="-22923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910590" algn="l"/>
                <a:tab pos="91122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conjunto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funciones (métodos,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funciones miembro)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 variables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otras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clases</a:t>
            </a:r>
            <a:endParaRPr sz="16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50"/>
              </a:spcBef>
              <a:buClr>
                <a:srgbClr val="D34817"/>
              </a:buClr>
              <a:buFont typeface="Arial"/>
              <a:buChar char="•"/>
            </a:pPr>
            <a:endParaRPr sz="22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Ejemplo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declaración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clase: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3163061" y="4328921"/>
            <a:ext cx="2818130" cy="15697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Gato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  <a:p>
            <a:pPr algn="just" marL="1005205" marR="285115" indent="-63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unsigned</a:t>
            </a:r>
            <a:r>
              <a:rPr dirty="0" sz="1600" spc="-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Edad;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unsigned </a:t>
            </a:r>
            <a:r>
              <a:rPr dirty="0" sz="1600" spc="-10">
                <a:latin typeface="Calibri"/>
                <a:cs typeface="Calibri"/>
              </a:rPr>
              <a:t>int Peso;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void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Maullar();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21</a:t>
            </a:r>
          </a:p>
        </p:txBody>
      </p:sp>
    </p:spTree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33285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O</a:t>
            </a:r>
            <a:r>
              <a:rPr dirty="0" spc="-90"/>
              <a:t>b</a:t>
            </a:r>
            <a:r>
              <a:rPr dirty="0" spc="-65"/>
              <a:t>j</a:t>
            </a:r>
            <a:r>
              <a:rPr dirty="0" spc="-120"/>
              <a:t>et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5"/>
              <a:t> </a:t>
            </a:r>
            <a:r>
              <a:rPr dirty="0"/>
              <a:t>y</a:t>
            </a:r>
            <a:r>
              <a:rPr dirty="0" spc="-160"/>
              <a:t> </a:t>
            </a:r>
            <a:r>
              <a:rPr dirty="0" spc="-80"/>
              <a:t>c</a:t>
            </a:r>
            <a:r>
              <a:rPr dirty="0" spc="-70"/>
              <a:t>l</a:t>
            </a:r>
            <a:r>
              <a:rPr dirty="0" spc="-95"/>
              <a:t>a</a:t>
            </a:r>
            <a:r>
              <a:rPr dirty="0" spc="-90"/>
              <a:t>s</a:t>
            </a:r>
            <a:r>
              <a:rPr dirty="0" spc="-95"/>
              <a:t>e</a:t>
            </a:r>
            <a:r>
              <a:rPr dirty="0" spc="-90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d</a:t>
            </a:r>
            <a:r>
              <a:rPr dirty="0" spc="-135"/>
              <a:t>e</a:t>
            </a:r>
            <a:r>
              <a:rPr dirty="0" spc="-75"/>
              <a:t>f</a:t>
            </a:r>
            <a:r>
              <a:rPr dirty="0" spc="-70"/>
              <a:t>i</a:t>
            </a:r>
            <a:r>
              <a:rPr dirty="0" spc="-95"/>
              <a:t>n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7905" cy="224345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lvl="1" marL="560705" marR="5715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sí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misma</a:t>
            </a:r>
            <a:r>
              <a:rPr dirty="0" sz="16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reserva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'Gato',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ni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usar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directamente</a:t>
            </a:r>
            <a:endParaRPr sz="1600">
              <a:latin typeface="Calibri"/>
              <a:cs typeface="Calibri"/>
            </a:endParaRPr>
          </a:p>
          <a:p>
            <a:pPr lvl="1" marL="561340" marR="508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define</a:t>
            </a:r>
            <a:r>
              <a:rPr dirty="0" sz="16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cómo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'Gato',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qué</a:t>
            </a:r>
            <a:r>
              <a:rPr dirty="0" sz="16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contiene</a:t>
            </a:r>
            <a:r>
              <a:rPr dirty="0" sz="16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qué</a:t>
            </a:r>
            <a:r>
              <a:rPr dirty="0" sz="16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cosas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6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hacer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(Maullar)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usaremos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clases, sino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objetos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esa clase</a:t>
            </a:r>
            <a:endParaRPr sz="1600">
              <a:latin typeface="Calibri"/>
              <a:cs typeface="Calibri"/>
            </a:endParaRPr>
          </a:p>
          <a:p>
            <a:pPr lvl="1" marL="561340" marR="5080" indent="-183515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sistema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real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estará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formado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varios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tipos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objetos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distintas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clases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interactúan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sí,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colaborando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pasándose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información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otros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22</a:t>
            </a:r>
          </a:p>
        </p:txBody>
      </p:sp>
    </p:spTree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33285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O</a:t>
            </a:r>
            <a:r>
              <a:rPr dirty="0" spc="-90"/>
              <a:t>b</a:t>
            </a:r>
            <a:r>
              <a:rPr dirty="0" spc="-65"/>
              <a:t>j</a:t>
            </a:r>
            <a:r>
              <a:rPr dirty="0" spc="-120"/>
              <a:t>et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5"/>
              <a:t> </a:t>
            </a:r>
            <a:r>
              <a:rPr dirty="0"/>
              <a:t>y</a:t>
            </a:r>
            <a:r>
              <a:rPr dirty="0" spc="-160"/>
              <a:t> </a:t>
            </a:r>
            <a:r>
              <a:rPr dirty="0" spc="-80"/>
              <a:t>c</a:t>
            </a:r>
            <a:r>
              <a:rPr dirty="0" spc="-70"/>
              <a:t>l</a:t>
            </a:r>
            <a:r>
              <a:rPr dirty="0" spc="-95"/>
              <a:t>a</a:t>
            </a:r>
            <a:r>
              <a:rPr dirty="0" spc="-90"/>
              <a:t>s</a:t>
            </a:r>
            <a:r>
              <a:rPr dirty="0" spc="-95"/>
              <a:t>e</a:t>
            </a:r>
            <a:r>
              <a:rPr dirty="0" spc="-90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d</a:t>
            </a:r>
            <a:r>
              <a:rPr dirty="0" spc="-135"/>
              <a:t>e</a:t>
            </a:r>
            <a:r>
              <a:rPr dirty="0" spc="-75"/>
              <a:t>f</a:t>
            </a:r>
            <a:r>
              <a:rPr dirty="0" spc="-70"/>
              <a:t>i</a:t>
            </a:r>
            <a:r>
              <a:rPr dirty="0" spc="-95"/>
              <a:t>n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6634" cy="91757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Objeto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lvl="1" marL="561340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objeto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instanciación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determinada,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definido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clase: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77186" y="3498002"/>
            <a:ext cx="7003415" cy="708660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algn="just" marL="194945" marR="5080" indent="-182880">
              <a:lnSpc>
                <a:spcPts val="1730"/>
              </a:lnSpc>
              <a:spcBef>
                <a:spcPts val="3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Sobre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instancia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gato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sí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podemos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actuar,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accede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variables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(atributos)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(métodos)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misma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campos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estructura: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77186" y="5023527"/>
            <a:ext cx="224980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1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utilizamos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puntero: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698498" y="2817876"/>
            <a:ext cx="1489075" cy="5848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1440" marR="199390">
              <a:lnSpc>
                <a:spcPct val="100000"/>
              </a:lnSpc>
              <a:spcBef>
                <a:spcPts val="254"/>
              </a:spcBef>
            </a:pPr>
            <a:r>
              <a:rPr dirty="0" sz="1600" spc="-15">
                <a:latin typeface="Calibri"/>
                <a:cs typeface="Calibri"/>
              </a:rPr>
              <a:t>Gato </a:t>
            </a:r>
            <a:r>
              <a:rPr dirty="0" sz="1600" spc="-10">
                <a:latin typeface="Calibri"/>
                <a:cs typeface="Calibri"/>
              </a:rPr>
              <a:t>Silvestre; </a:t>
            </a:r>
            <a:r>
              <a:rPr dirty="0" sz="1600" spc="-35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contador;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23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698498" y="5415534"/>
            <a:ext cx="5927090" cy="83058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54"/>
              </a:spcBef>
            </a:pPr>
            <a:r>
              <a:rPr dirty="0" sz="1600" spc="-10">
                <a:latin typeface="Calibri"/>
                <a:cs typeface="Calibri"/>
              </a:rPr>
              <a:t>Gato*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punteroGato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new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Gato();</a:t>
            </a:r>
            <a:endParaRPr sz="1600">
              <a:latin typeface="Calibri"/>
              <a:cs typeface="Calibri"/>
            </a:endParaRPr>
          </a:p>
          <a:p>
            <a:pPr marL="91440" marR="266065">
              <a:lnSpc>
                <a:spcPct val="100000"/>
              </a:lnSpc>
            </a:pPr>
            <a:r>
              <a:rPr dirty="0" sz="1600" spc="-15">
                <a:latin typeface="Calibri"/>
                <a:cs typeface="Calibri"/>
              </a:rPr>
              <a:t>punteroGato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-&gt; </a:t>
            </a:r>
            <a:r>
              <a:rPr dirty="0" sz="1600" spc="-10">
                <a:latin typeface="Calibri"/>
                <a:cs typeface="Calibri"/>
              </a:rPr>
              <a:t>Edad</a:t>
            </a:r>
            <a:r>
              <a:rPr dirty="0" sz="1600">
                <a:latin typeface="Calibri"/>
                <a:cs typeface="Calibri"/>
              </a:rPr>
              <a:t> =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3;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// </a:t>
            </a:r>
            <a:r>
              <a:rPr dirty="0" sz="1600" spc="-15">
                <a:latin typeface="Calibri"/>
                <a:cs typeface="Calibri"/>
              </a:rPr>
              <a:t>Equivalente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a </a:t>
            </a:r>
            <a:r>
              <a:rPr dirty="0" sz="1600" spc="-10">
                <a:latin typeface="Calibri"/>
                <a:cs typeface="Calibri"/>
              </a:rPr>
              <a:t>(*punteroGato).Edad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5">
                <a:latin typeface="Calibri"/>
                <a:cs typeface="Calibri"/>
              </a:rPr>
              <a:t>3;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punteroGato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-&gt;</a:t>
            </a:r>
            <a:r>
              <a:rPr dirty="0" sz="1600" spc="-5">
                <a:latin typeface="Calibri"/>
                <a:cs typeface="Calibri"/>
              </a:rPr>
              <a:t> Maullar();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698498" y="4317491"/>
            <a:ext cx="2237740" cy="5854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1440" marR="578485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Silvestre.Edad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5">
                <a:latin typeface="Calibri"/>
                <a:cs typeface="Calibri"/>
              </a:rPr>
              <a:t>3;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Silvestre.Maullar();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33285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O</a:t>
            </a:r>
            <a:r>
              <a:rPr dirty="0" spc="-90"/>
              <a:t>b</a:t>
            </a:r>
            <a:r>
              <a:rPr dirty="0" spc="-65"/>
              <a:t>j</a:t>
            </a:r>
            <a:r>
              <a:rPr dirty="0" spc="-120"/>
              <a:t>et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5"/>
              <a:t> </a:t>
            </a:r>
            <a:r>
              <a:rPr dirty="0"/>
              <a:t>y</a:t>
            </a:r>
            <a:r>
              <a:rPr dirty="0" spc="-160"/>
              <a:t> </a:t>
            </a:r>
            <a:r>
              <a:rPr dirty="0" spc="-80"/>
              <a:t>c</a:t>
            </a:r>
            <a:r>
              <a:rPr dirty="0" spc="-70"/>
              <a:t>l</a:t>
            </a:r>
            <a:r>
              <a:rPr dirty="0" spc="-95"/>
              <a:t>a</a:t>
            </a:r>
            <a:r>
              <a:rPr dirty="0" spc="-90"/>
              <a:t>s</a:t>
            </a:r>
            <a:r>
              <a:rPr dirty="0" spc="-95"/>
              <a:t>e</a:t>
            </a:r>
            <a:r>
              <a:rPr dirty="0" spc="-90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d</a:t>
            </a:r>
            <a:r>
              <a:rPr dirty="0" spc="-135"/>
              <a:t>e</a:t>
            </a:r>
            <a:r>
              <a:rPr dirty="0" spc="-75"/>
              <a:t>f</a:t>
            </a:r>
            <a:r>
              <a:rPr dirty="0" spc="-70"/>
              <a:t>i</a:t>
            </a:r>
            <a:r>
              <a:rPr dirty="0" spc="-95"/>
              <a:t>n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7270" cy="121348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Objeto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lvl="1" marL="561340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Esa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diferencia: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clases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‘concepto’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definición,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objetos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materializaciones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dichas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definiciones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 manipular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objeto,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estamos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atados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clase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que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dicho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objeto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pertenece: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359914" y="3130295"/>
            <a:ext cx="4424680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Silvestre.Ladrar();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Esto</a:t>
            </a:r>
            <a:r>
              <a:rPr dirty="0" sz="1800">
                <a:latin typeface="Calibri"/>
                <a:cs typeface="Calibri"/>
              </a:rPr>
              <a:t> no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puede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funcionar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24</a:t>
            </a:r>
          </a:p>
        </p:txBody>
      </p:sp>
    </p:spTree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95693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O</a:t>
            </a:r>
            <a:r>
              <a:rPr dirty="0" spc="-90"/>
              <a:t>b</a:t>
            </a:r>
            <a:r>
              <a:rPr dirty="0" spc="-65"/>
              <a:t>j</a:t>
            </a:r>
            <a:r>
              <a:rPr dirty="0" spc="-120"/>
              <a:t>et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5"/>
              <a:t> </a:t>
            </a:r>
            <a:r>
              <a:rPr dirty="0"/>
              <a:t>y</a:t>
            </a:r>
            <a:r>
              <a:rPr dirty="0" spc="-160"/>
              <a:t> </a:t>
            </a:r>
            <a:r>
              <a:rPr dirty="0" spc="-80"/>
              <a:t>c</a:t>
            </a:r>
            <a:r>
              <a:rPr dirty="0" spc="-70"/>
              <a:t>l</a:t>
            </a:r>
            <a:r>
              <a:rPr dirty="0" spc="-95"/>
              <a:t>a</a:t>
            </a:r>
            <a:r>
              <a:rPr dirty="0" spc="-90"/>
              <a:t>s</a:t>
            </a:r>
            <a:r>
              <a:rPr dirty="0" spc="-95"/>
              <a:t>e</a:t>
            </a:r>
            <a:r>
              <a:rPr dirty="0" spc="-90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2348906"/>
            <a:ext cx="82931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se: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4506890"/>
            <a:ext cx="99758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b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j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30" b="1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2373629" y="1770126"/>
            <a:ext cx="6087110" cy="452501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#include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&lt;iostream&gt;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50">
              <a:latin typeface="Calibri"/>
              <a:cs typeface="Calibri"/>
            </a:endParaRPr>
          </a:p>
          <a:p>
            <a:pPr algn="r" marR="4919345">
              <a:lnSpc>
                <a:spcPct val="100000"/>
              </a:lnSpc>
            </a:pPr>
            <a:r>
              <a:rPr dirty="0" sz="1800" spc="-5" b="1">
                <a:latin typeface="Calibri"/>
                <a:cs typeface="Calibri"/>
              </a:rPr>
              <a:t>class</a:t>
            </a:r>
            <a:r>
              <a:rPr dirty="0" sz="1800" spc="-30" b="1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Gato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algn="r" marR="4893310">
              <a:lnSpc>
                <a:spcPct val="100000"/>
              </a:lnSpc>
            </a:pPr>
            <a:r>
              <a:rPr dirty="0" sz="1800" spc="-5" b="1">
                <a:latin typeface="Calibri"/>
                <a:cs typeface="Calibri"/>
              </a:rPr>
              <a:t>public</a:t>
            </a:r>
            <a:r>
              <a:rPr dirty="0" sz="1800" spc="-5">
                <a:latin typeface="Calibri"/>
                <a:cs typeface="Calibri"/>
              </a:rPr>
              <a:t>:</a:t>
            </a:r>
            <a:endParaRPr sz="1800">
              <a:latin typeface="Calibri"/>
              <a:cs typeface="Calibri"/>
            </a:endParaRPr>
          </a:p>
          <a:p>
            <a:pPr algn="just" marL="1006475" marR="3335654" indent="-635">
              <a:lnSpc>
                <a:spcPct val="100000"/>
              </a:lnSpc>
            </a:pPr>
            <a:r>
              <a:rPr dirty="0" sz="1800" spc="-5" b="1">
                <a:latin typeface="Calibri"/>
                <a:cs typeface="Calibri"/>
              </a:rPr>
              <a:t>unsigned</a:t>
            </a:r>
            <a:r>
              <a:rPr dirty="0" sz="1800" spc="-35" b="1">
                <a:latin typeface="Calibri"/>
                <a:cs typeface="Calibri"/>
              </a:rPr>
              <a:t> </a:t>
            </a:r>
            <a:r>
              <a:rPr dirty="0" sz="1800" spc="-10" b="1">
                <a:latin typeface="Calibri"/>
                <a:cs typeface="Calibri"/>
              </a:rPr>
              <a:t>int</a:t>
            </a:r>
            <a:r>
              <a:rPr dirty="0" sz="1800" spc="-40" b="1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Edad;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 b="1">
                <a:latin typeface="Calibri"/>
                <a:cs typeface="Calibri"/>
              </a:rPr>
              <a:t>unsigned </a:t>
            </a:r>
            <a:r>
              <a:rPr dirty="0" sz="1800" spc="-10" b="1">
                <a:latin typeface="Calibri"/>
                <a:cs typeface="Calibri"/>
              </a:rPr>
              <a:t>int </a:t>
            </a:r>
            <a:r>
              <a:rPr dirty="0" sz="1800" spc="-10">
                <a:latin typeface="Calibri"/>
                <a:cs typeface="Calibri"/>
              </a:rPr>
              <a:t>Peso;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0" b="1">
                <a:latin typeface="Calibri"/>
                <a:cs typeface="Calibri"/>
              </a:rPr>
              <a:t>void</a:t>
            </a:r>
            <a:r>
              <a:rPr dirty="0" sz="1800" spc="-15" b="1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Maullar();</a:t>
            </a:r>
            <a:endParaRPr sz="1800">
              <a:latin typeface="Calibri"/>
              <a:cs typeface="Calibri"/>
            </a:endParaRPr>
          </a:p>
          <a:p>
            <a:pPr marL="92075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>
              <a:latin typeface="Calibri"/>
              <a:cs typeface="Calibri"/>
            </a:endParaRPr>
          </a:p>
          <a:p>
            <a:pPr marL="92075">
              <a:lnSpc>
                <a:spcPct val="100000"/>
              </a:lnSpc>
            </a:pPr>
            <a:r>
              <a:rPr dirty="0" sz="1800" spc="-10" b="1">
                <a:latin typeface="Calibri"/>
                <a:cs typeface="Calibri"/>
              </a:rPr>
              <a:t>int</a:t>
            </a:r>
            <a:r>
              <a:rPr dirty="0" sz="1800" spc="-25" b="1">
                <a:latin typeface="Calibri"/>
                <a:cs typeface="Calibri"/>
              </a:rPr>
              <a:t> </a:t>
            </a:r>
            <a:r>
              <a:rPr dirty="0" sz="1800" spc="-5" b="1">
                <a:latin typeface="Calibri"/>
                <a:cs typeface="Calibri"/>
              </a:rPr>
              <a:t>main</a:t>
            </a:r>
            <a:r>
              <a:rPr dirty="0" sz="1800" spc="-5">
                <a:latin typeface="Calibri"/>
                <a:cs typeface="Calibri"/>
              </a:rPr>
              <a:t>()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9275" marR="3839845">
              <a:lnSpc>
                <a:spcPct val="100000"/>
              </a:lnSpc>
            </a:pPr>
            <a:r>
              <a:rPr dirty="0" sz="1800" spc="-15">
                <a:latin typeface="Calibri"/>
                <a:cs typeface="Calibri"/>
              </a:rPr>
              <a:t>Gato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Silvestre; 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Silvestre.Edad</a:t>
            </a:r>
            <a:r>
              <a:rPr dirty="0" sz="1800" spc="-4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5;</a:t>
            </a:r>
            <a:endParaRPr sz="1800">
              <a:latin typeface="Calibri"/>
              <a:cs typeface="Calibri"/>
            </a:endParaRPr>
          </a:p>
          <a:p>
            <a:pPr marL="549275">
              <a:lnSpc>
                <a:spcPct val="100000"/>
              </a:lnSpc>
            </a:pPr>
            <a:r>
              <a:rPr dirty="0" sz="1800" spc="-10" b="1">
                <a:latin typeface="Calibri"/>
                <a:cs typeface="Calibri"/>
              </a:rPr>
              <a:t>std::cout </a:t>
            </a:r>
            <a:r>
              <a:rPr dirty="0" sz="1800" spc="-5">
                <a:latin typeface="Calibri"/>
                <a:cs typeface="Calibri"/>
              </a:rPr>
              <a:t>&lt;&lt;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"Silvestre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tiene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"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&lt;&lt;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Silvestre.Edad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&lt;&lt;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"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años";</a:t>
            </a:r>
            <a:endParaRPr sz="1800">
              <a:latin typeface="Calibri"/>
              <a:cs typeface="Calibri"/>
            </a:endParaRPr>
          </a:p>
          <a:p>
            <a:pPr marL="549275">
              <a:lnSpc>
                <a:spcPct val="100000"/>
              </a:lnSpc>
            </a:pPr>
            <a:r>
              <a:rPr dirty="0" sz="1800" spc="-10" b="1">
                <a:latin typeface="Calibri"/>
                <a:cs typeface="Calibri"/>
              </a:rPr>
              <a:t>return</a:t>
            </a:r>
            <a:r>
              <a:rPr dirty="0" sz="1800" spc="-40" b="1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0;</a:t>
            </a:r>
            <a:endParaRPr sz="1800">
              <a:latin typeface="Calibri"/>
              <a:cs typeface="Calibri"/>
            </a:endParaRPr>
          </a:p>
          <a:p>
            <a:pPr marL="9207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25</a:t>
            </a:r>
          </a:p>
        </p:txBody>
      </p:sp>
    </p:spTree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07111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Clases:</a:t>
            </a:r>
            <a:r>
              <a:rPr dirty="0" spc="-170"/>
              <a:t> </a:t>
            </a:r>
            <a:r>
              <a:rPr dirty="0" spc="-105"/>
              <a:t>características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8540" cy="302069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Encapsulamiento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lvl="1" marL="560705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combina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diferentes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tipos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junto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procesan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Abstracción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 clase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permite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implementar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abstractos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(generalización)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 spc="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miembro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Privados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private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):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Sólo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utilizados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interior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clase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Públicos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public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):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Pueden ser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utilizados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desde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fuera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endParaRPr sz="1600">
              <a:latin typeface="Calibri"/>
              <a:cs typeface="Calibri"/>
            </a:endParaRPr>
          </a:p>
          <a:p>
            <a:pPr lvl="1" marL="560705" marR="5080" indent="-18288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Protegidos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protected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):</a:t>
            </a:r>
            <a:r>
              <a:rPr dirty="0" sz="16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Sólo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utilizados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interior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por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derivadas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(Herencia)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26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45465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365"/>
              <a:t>V</a:t>
            </a:r>
            <a:r>
              <a:rPr dirty="0" spc="-90"/>
              <a:t>a</a:t>
            </a:r>
            <a:r>
              <a:rPr dirty="0" spc="-80"/>
              <a:t>ri</a:t>
            </a:r>
            <a:r>
              <a:rPr dirty="0" spc="-95"/>
              <a:t>ab</a:t>
            </a:r>
            <a:r>
              <a:rPr dirty="0" spc="-80"/>
              <a:t>l</a:t>
            </a:r>
            <a:r>
              <a:rPr dirty="0" spc="-95"/>
              <a:t>e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90"/>
              <a:t>e</a:t>
            </a:r>
            <a:r>
              <a:rPr dirty="0" spc="-140"/>
              <a:t>n</a:t>
            </a:r>
            <a:r>
              <a:rPr dirty="0" spc="-120"/>
              <a:t>t</a:t>
            </a:r>
            <a:r>
              <a:rPr dirty="0" spc="-100"/>
              <a:t>o</a:t>
            </a:r>
            <a:r>
              <a:rPr dirty="0" spc="-80"/>
              <a:t>r</a:t>
            </a:r>
            <a:r>
              <a:rPr dirty="0" spc="-95"/>
              <a:t>n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10937"/>
            <a:ext cx="7369175" cy="1318260"/>
          </a:xfrm>
          <a:prstGeom prst="rect">
            <a:avLst/>
          </a:prstGeom>
        </p:spPr>
        <p:txBody>
          <a:bodyPr wrap="square" lIns="0" tIns="69215" rIns="0" bIns="0" rtlCol="0" vert="horz">
            <a:spAutoFit/>
          </a:bodyPr>
          <a:lstStyle/>
          <a:p>
            <a:pPr algn="just" marL="195580" marR="5080" indent="-182880">
              <a:lnSpc>
                <a:spcPts val="1820"/>
              </a:lnSpc>
              <a:spcBef>
                <a:spcPts val="5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9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entorno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9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9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nombre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 asociado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19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cadena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5">
                <a:solidFill>
                  <a:srgbClr val="3E3E3E"/>
                </a:solidFill>
                <a:latin typeface="Calibri"/>
                <a:cs typeface="Calibri"/>
              </a:rPr>
              <a:t>caracteres</a:t>
            </a:r>
            <a:endParaRPr sz="1900">
              <a:latin typeface="Calibri"/>
              <a:cs typeface="Calibri"/>
            </a:endParaRPr>
          </a:p>
          <a:p>
            <a:pPr algn="just" marL="195580" marR="5080" indent="-183515">
              <a:lnSpc>
                <a:spcPts val="1820"/>
              </a:lnSpc>
              <a:spcBef>
                <a:spcPts val="6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Dependiendo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variable, su utilidad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puede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ser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distinta.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Algunas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son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 útiles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 no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tener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19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escribir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muchas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opciones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ejecutar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un </a:t>
            </a:r>
            <a:r>
              <a:rPr dirty="0" sz="19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programa,</a:t>
            </a:r>
            <a:r>
              <a:rPr dirty="0" sz="19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otras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9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utiliza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900" spc="-5">
                <a:solidFill>
                  <a:srgbClr val="3E3E3E"/>
                </a:solidFill>
                <a:latin typeface="Calibri"/>
                <a:cs typeface="Calibri"/>
              </a:rPr>
              <a:t> propio</a:t>
            </a:r>
            <a:r>
              <a:rPr dirty="0" sz="19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shell</a:t>
            </a:r>
            <a:r>
              <a:rPr dirty="0" sz="19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900" spc="-50">
                <a:solidFill>
                  <a:srgbClr val="3E3E3E"/>
                </a:solidFill>
                <a:latin typeface="Calibri"/>
                <a:cs typeface="Calibri"/>
              </a:rPr>
              <a:t>(PATH,</a:t>
            </a:r>
            <a:r>
              <a:rPr dirty="0" sz="1900">
                <a:solidFill>
                  <a:srgbClr val="3E3E3E"/>
                </a:solidFill>
                <a:latin typeface="Calibri"/>
                <a:cs typeface="Calibri"/>
              </a:rPr>
              <a:t> PS1,…)</a:t>
            </a:r>
            <a:endParaRPr sz="19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982696" y="3265073"/>
          <a:ext cx="4825365" cy="29159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98550"/>
                <a:gridCol w="3712845"/>
              </a:tblGrid>
              <a:tr h="294005"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359"/>
                        </a:spcBef>
                      </a:pPr>
                      <a:r>
                        <a:rPr dirty="0" sz="1200" spc="-10">
                          <a:latin typeface="Calibri"/>
                          <a:cs typeface="Calibri"/>
                        </a:rPr>
                        <a:t>Variable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45719">
                    <a:lnL w="9525">
                      <a:solidFill>
                        <a:srgbClr val="898989"/>
                      </a:solidFill>
                      <a:prstDash val="solid"/>
                    </a:lnL>
                    <a:lnR w="9525">
                      <a:solidFill>
                        <a:srgbClr val="898989"/>
                      </a:solidFill>
                      <a:prstDash val="solid"/>
                    </a:lnR>
                    <a:lnT w="9525">
                      <a:solidFill>
                        <a:srgbClr val="898989"/>
                      </a:solidFill>
                      <a:prstDash val="solid"/>
                    </a:lnT>
                    <a:lnB w="9525">
                      <a:solidFill>
                        <a:srgbClr val="898989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359"/>
                        </a:spcBef>
                      </a:pPr>
                      <a:r>
                        <a:rPr dirty="0" sz="1200" spc="-5">
                          <a:latin typeface="Calibri"/>
                          <a:cs typeface="Calibri"/>
                        </a:rPr>
                        <a:t>Descripción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45719">
                    <a:lnL w="9525">
                      <a:solidFill>
                        <a:srgbClr val="898989"/>
                      </a:solidFill>
                      <a:prstDash val="solid"/>
                    </a:lnL>
                    <a:lnR w="9525">
                      <a:solidFill>
                        <a:srgbClr val="898989"/>
                      </a:solidFill>
                      <a:prstDash val="solid"/>
                    </a:lnR>
                    <a:lnT w="9525">
                      <a:solidFill>
                        <a:srgbClr val="898989"/>
                      </a:solidFill>
                      <a:prstDash val="solid"/>
                    </a:lnT>
                    <a:lnB w="9525">
                      <a:solidFill>
                        <a:srgbClr val="898989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269875"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1200" spc="-15">
                          <a:latin typeface="Calibri"/>
                          <a:cs typeface="Calibri"/>
                        </a:rPr>
                        <a:t>DISPLAY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33655">
                    <a:lnL w="9525">
                      <a:solidFill>
                        <a:srgbClr val="898989"/>
                      </a:solidFill>
                      <a:prstDash val="solid"/>
                    </a:lnL>
                    <a:lnR w="9525">
                      <a:solidFill>
                        <a:srgbClr val="898989"/>
                      </a:solidFill>
                      <a:prstDash val="solid"/>
                    </a:lnR>
                    <a:lnT w="9525">
                      <a:solidFill>
                        <a:srgbClr val="898989"/>
                      </a:solidFill>
                      <a:prstDash val="solid"/>
                    </a:lnT>
                    <a:lnB w="9525">
                      <a:solidFill>
                        <a:srgbClr val="89898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1200" spc="-5">
                          <a:latin typeface="Calibri"/>
                          <a:cs typeface="Calibri"/>
                        </a:rPr>
                        <a:t>Donde</a:t>
                      </a:r>
                      <a:r>
                        <a:rPr dirty="0" sz="12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aparecen</a:t>
                      </a:r>
                      <a:r>
                        <a:rPr dirty="0" sz="12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2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salidas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 X-Windows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33655">
                    <a:lnL w="9525">
                      <a:solidFill>
                        <a:srgbClr val="898989"/>
                      </a:solidFill>
                      <a:prstDash val="solid"/>
                    </a:lnL>
                    <a:lnR w="9525">
                      <a:solidFill>
                        <a:srgbClr val="898989"/>
                      </a:solidFill>
                      <a:prstDash val="solid"/>
                    </a:lnR>
                    <a:lnT w="9525">
                      <a:solidFill>
                        <a:srgbClr val="898989"/>
                      </a:solidFill>
                      <a:prstDash val="solid"/>
                    </a:lnT>
                    <a:lnB w="9525">
                      <a:solidFill>
                        <a:srgbClr val="898989"/>
                      </a:solidFill>
                      <a:prstDash val="solid"/>
                    </a:lnB>
                  </a:tcPr>
                </a:tc>
              </a:tr>
              <a:tr h="294005"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dirty="0" sz="1200" spc="-5">
                          <a:latin typeface="Calibri"/>
                          <a:cs typeface="Calibri"/>
                        </a:rPr>
                        <a:t>HOME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45720">
                    <a:lnL w="9525">
                      <a:solidFill>
                        <a:srgbClr val="898989"/>
                      </a:solidFill>
                      <a:prstDash val="solid"/>
                    </a:lnL>
                    <a:lnR w="9525">
                      <a:solidFill>
                        <a:srgbClr val="898989"/>
                      </a:solidFill>
                      <a:prstDash val="solid"/>
                    </a:lnR>
                    <a:lnT w="9525">
                      <a:solidFill>
                        <a:srgbClr val="898989"/>
                      </a:solidFill>
                      <a:prstDash val="solid"/>
                    </a:lnT>
                    <a:lnB w="9525">
                      <a:solidFill>
                        <a:srgbClr val="89898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dirty="0" sz="1200" spc="-5">
                          <a:latin typeface="Calibri"/>
                          <a:cs typeface="Calibri"/>
                        </a:rPr>
                        <a:t>Directorio</a:t>
                      </a:r>
                      <a:r>
                        <a:rPr dirty="0" sz="1200" spc="-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personal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45720">
                    <a:lnL w="9525">
                      <a:solidFill>
                        <a:srgbClr val="898989"/>
                      </a:solidFill>
                      <a:prstDash val="solid"/>
                    </a:lnL>
                    <a:lnR w="9525">
                      <a:solidFill>
                        <a:srgbClr val="898989"/>
                      </a:solidFill>
                      <a:prstDash val="solid"/>
                    </a:lnR>
                    <a:lnT w="9525">
                      <a:solidFill>
                        <a:srgbClr val="898989"/>
                      </a:solidFill>
                      <a:prstDash val="solid"/>
                    </a:lnT>
                    <a:lnB w="9525">
                      <a:solidFill>
                        <a:srgbClr val="898989"/>
                      </a:solidFill>
                      <a:prstDash val="solid"/>
                    </a:lnB>
                  </a:tcPr>
                </a:tc>
              </a:tr>
              <a:tr h="294005"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359"/>
                        </a:spcBef>
                      </a:pPr>
                      <a:r>
                        <a:rPr dirty="0" sz="1200" spc="-5">
                          <a:latin typeface="Calibri"/>
                          <a:cs typeface="Calibri"/>
                        </a:rPr>
                        <a:t>HOSTNAME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45719">
                    <a:lnL w="9525">
                      <a:solidFill>
                        <a:srgbClr val="898989"/>
                      </a:solidFill>
                      <a:prstDash val="solid"/>
                    </a:lnL>
                    <a:lnR w="9525">
                      <a:solidFill>
                        <a:srgbClr val="898989"/>
                      </a:solidFill>
                      <a:prstDash val="solid"/>
                    </a:lnR>
                    <a:lnT w="9525">
                      <a:solidFill>
                        <a:srgbClr val="898989"/>
                      </a:solidFill>
                      <a:prstDash val="solid"/>
                    </a:lnT>
                    <a:lnB w="9525">
                      <a:solidFill>
                        <a:srgbClr val="89898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359"/>
                        </a:spcBef>
                      </a:pPr>
                      <a:r>
                        <a:rPr dirty="0" sz="1200" spc="-10">
                          <a:latin typeface="Calibri"/>
                          <a:cs typeface="Calibri"/>
                        </a:rPr>
                        <a:t>Nombre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2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2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máquina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45719">
                    <a:lnL w="9525">
                      <a:solidFill>
                        <a:srgbClr val="898989"/>
                      </a:solidFill>
                      <a:prstDash val="solid"/>
                    </a:lnL>
                    <a:lnR w="9525">
                      <a:solidFill>
                        <a:srgbClr val="898989"/>
                      </a:solidFill>
                      <a:prstDash val="solid"/>
                    </a:lnR>
                    <a:lnT w="9525">
                      <a:solidFill>
                        <a:srgbClr val="898989"/>
                      </a:solidFill>
                      <a:prstDash val="solid"/>
                    </a:lnT>
                    <a:lnB w="9525">
                      <a:solidFill>
                        <a:srgbClr val="898989"/>
                      </a:solidFill>
                      <a:prstDash val="solid"/>
                    </a:lnB>
                  </a:tcPr>
                </a:tc>
              </a:tr>
              <a:tr h="294005"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359"/>
                        </a:spcBef>
                      </a:pPr>
                      <a:r>
                        <a:rPr dirty="0" sz="1200" spc="-5">
                          <a:latin typeface="Calibri"/>
                          <a:cs typeface="Calibri"/>
                        </a:rPr>
                        <a:t>MAIL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45719">
                    <a:lnL w="9525">
                      <a:solidFill>
                        <a:srgbClr val="898989"/>
                      </a:solidFill>
                      <a:prstDash val="solid"/>
                    </a:lnL>
                    <a:lnR w="9525">
                      <a:solidFill>
                        <a:srgbClr val="898989"/>
                      </a:solidFill>
                      <a:prstDash val="solid"/>
                    </a:lnR>
                    <a:lnT w="9525">
                      <a:solidFill>
                        <a:srgbClr val="898989"/>
                      </a:solidFill>
                      <a:prstDash val="solid"/>
                    </a:lnT>
                    <a:lnB w="9525">
                      <a:solidFill>
                        <a:srgbClr val="89898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359"/>
                        </a:spcBef>
                      </a:pPr>
                      <a:r>
                        <a:rPr dirty="0" sz="1200" spc="-10">
                          <a:latin typeface="Calibri"/>
                          <a:cs typeface="Calibri"/>
                        </a:rPr>
                        <a:t>Archivo</a:t>
                      </a:r>
                      <a:r>
                        <a:rPr dirty="0" sz="12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200" spc="-10">
                          <a:latin typeface="Calibri"/>
                          <a:cs typeface="Calibri"/>
                        </a:rPr>
                        <a:t> correo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45719">
                    <a:lnL w="9525">
                      <a:solidFill>
                        <a:srgbClr val="898989"/>
                      </a:solidFill>
                      <a:prstDash val="solid"/>
                    </a:lnL>
                    <a:lnR w="9525">
                      <a:solidFill>
                        <a:srgbClr val="898989"/>
                      </a:solidFill>
                      <a:prstDash val="solid"/>
                    </a:lnR>
                    <a:lnT w="9525">
                      <a:solidFill>
                        <a:srgbClr val="898989"/>
                      </a:solidFill>
                      <a:prstDash val="solid"/>
                    </a:lnT>
                    <a:lnB w="9525">
                      <a:solidFill>
                        <a:srgbClr val="898989"/>
                      </a:solidFill>
                      <a:prstDash val="solid"/>
                    </a:lnB>
                  </a:tcPr>
                </a:tc>
              </a:tr>
              <a:tr h="294005"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1200" spc="-50">
                          <a:latin typeface="Calibri"/>
                          <a:cs typeface="Calibri"/>
                        </a:rPr>
                        <a:t>PATH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45085">
                    <a:lnL w="9525">
                      <a:solidFill>
                        <a:srgbClr val="898989"/>
                      </a:solidFill>
                      <a:prstDash val="solid"/>
                    </a:lnL>
                    <a:lnR w="9525">
                      <a:solidFill>
                        <a:srgbClr val="898989"/>
                      </a:solidFill>
                      <a:prstDash val="solid"/>
                    </a:lnR>
                    <a:lnT w="9525">
                      <a:solidFill>
                        <a:srgbClr val="898989"/>
                      </a:solidFill>
                      <a:prstDash val="solid"/>
                    </a:lnT>
                    <a:lnB w="9525">
                      <a:solidFill>
                        <a:srgbClr val="89898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1200" spc="-10">
                          <a:latin typeface="Calibri"/>
                          <a:cs typeface="Calibri"/>
                        </a:rPr>
                        <a:t>Lista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 directorios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donde buscar</a:t>
                      </a:r>
                      <a:r>
                        <a:rPr dirty="0" sz="12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los</a:t>
                      </a:r>
                      <a:r>
                        <a:rPr dirty="0" sz="12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10">
                          <a:latin typeface="Calibri"/>
                          <a:cs typeface="Calibri"/>
                        </a:rPr>
                        <a:t>programas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45085">
                    <a:lnL w="9525">
                      <a:solidFill>
                        <a:srgbClr val="898989"/>
                      </a:solidFill>
                      <a:prstDash val="solid"/>
                    </a:lnL>
                    <a:lnR w="9525">
                      <a:solidFill>
                        <a:srgbClr val="898989"/>
                      </a:solidFill>
                      <a:prstDash val="solid"/>
                    </a:lnR>
                    <a:lnT w="9525">
                      <a:solidFill>
                        <a:srgbClr val="898989"/>
                      </a:solidFill>
                      <a:prstDash val="solid"/>
                    </a:lnT>
                    <a:lnB w="9525">
                      <a:solidFill>
                        <a:srgbClr val="898989"/>
                      </a:solidFill>
                      <a:prstDash val="solid"/>
                    </a:lnB>
                  </a:tcPr>
                </a:tc>
              </a:tr>
              <a:tr h="294005"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1200" spc="-5">
                          <a:latin typeface="Calibri"/>
                          <a:cs typeface="Calibri"/>
                        </a:rPr>
                        <a:t>PS1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45085">
                    <a:lnL w="9525">
                      <a:solidFill>
                        <a:srgbClr val="898989"/>
                      </a:solidFill>
                      <a:prstDash val="solid"/>
                    </a:lnL>
                    <a:lnR w="9525">
                      <a:solidFill>
                        <a:srgbClr val="898989"/>
                      </a:solidFill>
                      <a:prstDash val="solid"/>
                    </a:lnR>
                    <a:lnT w="9525">
                      <a:solidFill>
                        <a:srgbClr val="898989"/>
                      </a:solidFill>
                      <a:prstDash val="solid"/>
                    </a:lnT>
                    <a:lnB w="9525">
                      <a:solidFill>
                        <a:srgbClr val="89898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1200" spc="-10">
                          <a:latin typeface="Calibri"/>
                          <a:cs typeface="Calibri"/>
                        </a:rPr>
                        <a:t>Prompt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45085">
                    <a:lnL w="9525">
                      <a:solidFill>
                        <a:srgbClr val="898989"/>
                      </a:solidFill>
                      <a:prstDash val="solid"/>
                    </a:lnL>
                    <a:lnR w="9525">
                      <a:solidFill>
                        <a:srgbClr val="898989"/>
                      </a:solidFill>
                      <a:prstDash val="solid"/>
                    </a:lnR>
                    <a:lnT w="9525">
                      <a:solidFill>
                        <a:srgbClr val="898989"/>
                      </a:solidFill>
                      <a:prstDash val="solid"/>
                    </a:lnT>
                    <a:lnB w="9525">
                      <a:solidFill>
                        <a:srgbClr val="898989"/>
                      </a:solidFill>
                      <a:prstDash val="solid"/>
                    </a:lnB>
                  </a:tcPr>
                </a:tc>
              </a:tr>
              <a:tr h="294005"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1200" spc="-5">
                          <a:latin typeface="Calibri"/>
                          <a:cs typeface="Calibri"/>
                        </a:rPr>
                        <a:t>SHELL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45085">
                    <a:lnL w="9525">
                      <a:solidFill>
                        <a:srgbClr val="898989"/>
                      </a:solidFill>
                      <a:prstDash val="solid"/>
                    </a:lnL>
                    <a:lnR w="9525">
                      <a:solidFill>
                        <a:srgbClr val="898989"/>
                      </a:solidFill>
                      <a:prstDash val="solid"/>
                    </a:lnR>
                    <a:lnT w="9525">
                      <a:solidFill>
                        <a:srgbClr val="898989"/>
                      </a:solidFill>
                      <a:prstDash val="solid"/>
                    </a:lnT>
                    <a:lnB w="9525">
                      <a:solidFill>
                        <a:srgbClr val="89898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1200" spc="-10">
                          <a:latin typeface="Calibri"/>
                          <a:cs typeface="Calibri"/>
                        </a:rPr>
                        <a:t>Intérprete</a:t>
                      </a:r>
                      <a:r>
                        <a:rPr dirty="0" sz="12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2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comandos</a:t>
                      </a:r>
                      <a:r>
                        <a:rPr dirty="0" sz="12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por</a:t>
                      </a:r>
                      <a:r>
                        <a:rPr dirty="0" sz="12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10">
                          <a:latin typeface="Calibri"/>
                          <a:cs typeface="Calibri"/>
                        </a:rPr>
                        <a:t>defecto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45085">
                    <a:lnL w="9525">
                      <a:solidFill>
                        <a:srgbClr val="898989"/>
                      </a:solidFill>
                      <a:prstDash val="solid"/>
                    </a:lnL>
                    <a:lnR w="9525">
                      <a:solidFill>
                        <a:srgbClr val="898989"/>
                      </a:solidFill>
                      <a:prstDash val="solid"/>
                    </a:lnR>
                    <a:lnT w="9525">
                      <a:solidFill>
                        <a:srgbClr val="898989"/>
                      </a:solidFill>
                      <a:prstDash val="solid"/>
                    </a:lnT>
                    <a:lnB w="9525">
                      <a:solidFill>
                        <a:srgbClr val="898989"/>
                      </a:solidFill>
                      <a:prstDash val="solid"/>
                    </a:lnB>
                  </a:tcPr>
                </a:tc>
              </a:tr>
              <a:tr h="294005"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1200" spc="-5">
                          <a:latin typeface="Calibri"/>
                          <a:cs typeface="Calibri"/>
                        </a:rPr>
                        <a:t>TERM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45085">
                    <a:lnL w="9525">
                      <a:solidFill>
                        <a:srgbClr val="898989"/>
                      </a:solidFill>
                      <a:prstDash val="solid"/>
                    </a:lnL>
                    <a:lnR w="9525">
                      <a:solidFill>
                        <a:srgbClr val="898989"/>
                      </a:solidFill>
                      <a:prstDash val="solid"/>
                    </a:lnR>
                    <a:lnT w="9525">
                      <a:solidFill>
                        <a:srgbClr val="898989"/>
                      </a:solidFill>
                      <a:prstDash val="solid"/>
                    </a:lnT>
                    <a:lnB w="9525">
                      <a:solidFill>
                        <a:srgbClr val="89898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1200" spc="-5">
                          <a:latin typeface="Calibri"/>
                          <a:cs typeface="Calibri"/>
                        </a:rPr>
                        <a:t>Tipo</a:t>
                      </a:r>
                      <a:r>
                        <a:rPr dirty="0" sz="12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2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terminal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45085">
                    <a:lnL w="9525">
                      <a:solidFill>
                        <a:srgbClr val="898989"/>
                      </a:solidFill>
                      <a:prstDash val="solid"/>
                    </a:lnL>
                    <a:lnR w="9525">
                      <a:solidFill>
                        <a:srgbClr val="898989"/>
                      </a:solidFill>
                      <a:prstDash val="solid"/>
                    </a:lnR>
                    <a:lnT w="9525">
                      <a:solidFill>
                        <a:srgbClr val="898989"/>
                      </a:solidFill>
                      <a:prstDash val="solid"/>
                    </a:lnT>
                    <a:lnB w="9525">
                      <a:solidFill>
                        <a:srgbClr val="898989"/>
                      </a:solidFill>
                      <a:prstDash val="solid"/>
                    </a:lnB>
                  </a:tcPr>
                </a:tc>
              </a:tr>
              <a:tr h="294005"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1200" spc="-5">
                          <a:latin typeface="Calibri"/>
                          <a:cs typeface="Calibri"/>
                        </a:rPr>
                        <a:t>USER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45085">
                    <a:lnL w="9525">
                      <a:solidFill>
                        <a:srgbClr val="898989"/>
                      </a:solidFill>
                      <a:prstDash val="solid"/>
                    </a:lnL>
                    <a:lnR w="9525">
                      <a:solidFill>
                        <a:srgbClr val="898989"/>
                      </a:solidFill>
                      <a:prstDash val="solid"/>
                    </a:lnR>
                    <a:lnT w="9525">
                      <a:solidFill>
                        <a:srgbClr val="898989"/>
                      </a:solidFill>
                      <a:prstDash val="solid"/>
                    </a:lnT>
                    <a:lnB w="9525">
                      <a:solidFill>
                        <a:srgbClr val="89898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1200" spc="-10">
                          <a:latin typeface="Calibri"/>
                          <a:cs typeface="Calibri"/>
                        </a:rPr>
                        <a:t>Nombre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del</a:t>
                      </a:r>
                      <a:r>
                        <a:rPr dirty="0" sz="12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usuario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45085">
                    <a:lnL w="9525">
                      <a:solidFill>
                        <a:srgbClr val="898989"/>
                      </a:solidFill>
                      <a:prstDash val="solid"/>
                    </a:lnL>
                    <a:lnR w="9525">
                      <a:solidFill>
                        <a:srgbClr val="898989"/>
                      </a:solidFill>
                      <a:prstDash val="solid"/>
                    </a:lnR>
                    <a:lnT w="9525">
                      <a:solidFill>
                        <a:srgbClr val="898989"/>
                      </a:solidFill>
                      <a:prstDash val="solid"/>
                    </a:lnT>
                    <a:lnB w="9525">
                      <a:solidFill>
                        <a:srgbClr val="898989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16</a:t>
            </a:r>
          </a:p>
        </p:txBody>
      </p:sp>
    </p:spTree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07111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Clases:</a:t>
            </a:r>
            <a:r>
              <a:rPr dirty="0" spc="-170"/>
              <a:t> </a:t>
            </a:r>
            <a:r>
              <a:rPr dirty="0" spc="-105"/>
              <a:t>características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23138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Atención: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todos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miembros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privados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defecto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689098" y="2300477"/>
            <a:ext cx="3766185" cy="37858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19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59"/>
              </a:spcBef>
            </a:pPr>
            <a:r>
              <a:rPr dirty="0" sz="1600" spc="-5">
                <a:latin typeface="Calibri"/>
                <a:cs typeface="Calibri"/>
              </a:rPr>
              <a:t>#include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&lt;iostream&gt;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Gato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1005840" marR="1232535" indent="-63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unsigned</a:t>
            </a:r>
            <a:r>
              <a:rPr dirty="0" sz="1600" spc="-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Edad;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unsigned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Peso;</a:t>
            </a:r>
            <a:endParaRPr sz="1600">
              <a:latin typeface="Calibri"/>
              <a:cs typeface="Calibri"/>
            </a:endParaRPr>
          </a:p>
          <a:p>
            <a:pPr marL="54927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  <a:p>
            <a:pPr marL="100647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void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Maullar();</a:t>
            </a:r>
            <a:endParaRPr sz="1600">
              <a:latin typeface="Calibri"/>
              <a:cs typeface="Calibri"/>
            </a:endParaRPr>
          </a:p>
          <a:p>
            <a:pPr marL="9207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50">
              <a:latin typeface="Calibri"/>
              <a:cs typeface="Calibri"/>
            </a:endParaRPr>
          </a:p>
          <a:p>
            <a:pPr marL="92075">
              <a:lnSpc>
                <a:spcPct val="100000"/>
              </a:lnSpc>
              <a:spcBef>
                <a:spcPts val="5"/>
              </a:spcBef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main()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9275">
              <a:lnSpc>
                <a:spcPct val="100000"/>
              </a:lnSpc>
            </a:pPr>
            <a:r>
              <a:rPr dirty="0" sz="1600" spc="-15">
                <a:latin typeface="Calibri"/>
                <a:cs typeface="Calibri"/>
              </a:rPr>
              <a:t>Gato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Silvestre;</a:t>
            </a:r>
            <a:endParaRPr sz="1600">
              <a:latin typeface="Calibri"/>
              <a:cs typeface="Calibri"/>
            </a:endParaRPr>
          </a:p>
          <a:p>
            <a:pPr marL="549275" marR="518795">
              <a:lnSpc>
                <a:spcPct val="100000"/>
              </a:lnSpc>
              <a:tabLst>
                <a:tab pos="2188210" algn="l"/>
              </a:tabLst>
            </a:pPr>
            <a:r>
              <a:rPr dirty="0" sz="1600" spc="-10">
                <a:latin typeface="Calibri"/>
                <a:cs typeface="Calibri"/>
              </a:rPr>
              <a:t>Silvestre.Edad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5;	//</a:t>
            </a:r>
            <a:r>
              <a:rPr dirty="0" sz="1600" spc="-7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Incorrecto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Silvestre.Maullar(); </a:t>
            </a:r>
            <a:r>
              <a:rPr dirty="0" sz="1600" spc="-5">
                <a:latin typeface="Calibri"/>
                <a:cs typeface="Calibri"/>
              </a:rPr>
              <a:t>// </a:t>
            </a:r>
            <a:r>
              <a:rPr dirty="0" sz="1600" spc="-10">
                <a:latin typeface="Calibri"/>
                <a:cs typeface="Calibri"/>
              </a:rPr>
              <a:t>Correcto 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0;</a:t>
            </a:r>
            <a:endParaRPr sz="1600">
              <a:latin typeface="Calibri"/>
              <a:cs typeface="Calibri"/>
            </a:endParaRPr>
          </a:p>
          <a:p>
            <a:pPr marL="9207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27</a:t>
            </a:r>
          </a:p>
        </p:txBody>
      </p:sp>
    </p:spTree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1841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</a:t>
            </a:r>
            <a:r>
              <a:rPr dirty="0" spc="-65"/>
              <a:t>l</a:t>
            </a:r>
            <a:r>
              <a:rPr dirty="0" spc="-90"/>
              <a:t>ases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ac</a:t>
            </a:r>
            <a:r>
              <a:rPr dirty="0" spc="-95"/>
              <a:t>ce</a:t>
            </a:r>
            <a:r>
              <a:rPr dirty="0" spc="-90"/>
              <a:t>s</a:t>
            </a:r>
            <a:r>
              <a:rPr dirty="0"/>
              <a:t>o</a:t>
            </a:r>
            <a:r>
              <a:rPr dirty="0" spc="-180"/>
              <a:t> </a:t>
            </a:r>
            <a:r>
              <a:rPr dirty="0"/>
              <a:t>a</a:t>
            </a:r>
            <a:r>
              <a:rPr dirty="0" spc="-175"/>
              <a:t> </a:t>
            </a:r>
            <a:r>
              <a:rPr dirty="0" spc="-90"/>
              <a:t>d</a:t>
            </a:r>
            <a:r>
              <a:rPr dirty="0" spc="-130"/>
              <a:t>at</a:t>
            </a:r>
            <a:r>
              <a:rPr dirty="0" spc="-95"/>
              <a:t>o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69809" cy="33020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ts val="228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regla</a:t>
            </a:r>
            <a:r>
              <a:rPr dirty="0" sz="20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general,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variables</a:t>
            </a:r>
            <a:r>
              <a:rPr dirty="0" sz="2000" spc="12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miembros</a:t>
            </a:r>
            <a:r>
              <a:rPr dirty="0" sz="2000" spc="1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clases</a:t>
            </a:r>
            <a:r>
              <a:rPr dirty="0" sz="20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han</a:t>
            </a:r>
            <a:r>
              <a:rPr dirty="0" sz="20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endParaRPr sz="2000">
              <a:latin typeface="Calibri"/>
              <a:cs typeface="Calibri"/>
            </a:endParaRPr>
          </a:p>
          <a:p>
            <a:pPr marL="194945">
              <a:lnSpc>
                <a:spcPts val="2280"/>
              </a:lnSpc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privadas</a:t>
            </a:r>
            <a:endParaRPr sz="2000">
              <a:latin typeface="Calibri"/>
              <a:cs typeface="Calibri"/>
            </a:endParaRPr>
          </a:p>
          <a:p>
            <a:pPr algn="just" marL="194945" marR="6350" indent="-182880">
              <a:lnSpc>
                <a:spcPts val="2160"/>
              </a:lnSpc>
              <a:spcBef>
                <a:spcPts val="63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acceso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desde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exterior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consigue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proporcionando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métodos </a:t>
            </a:r>
            <a:r>
              <a:rPr dirty="0" sz="2000" spc="-44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públicos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serán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manipulen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dichas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variables</a:t>
            </a:r>
            <a:endParaRPr sz="2000">
              <a:latin typeface="Calibri"/>
              <a:cs typeface="Calibri"/>
            </a:endParaRPr>
          </a:p>
          <a:p>
            <a:pPr algn="just" marL="195580" marR="5080" indent="-18351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 separamos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detalles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cómo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están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guardados los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cómo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usan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dichos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(podemos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cambiar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dicha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representación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programas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la usan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tengan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ser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cambiados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vez)</a:t>
            </a:r>
            <a:endParaRPr sz="2000">
              <a:latin typeface="Calibri"/>
              <a:cs typeface="Calibri"/>
            </a:endParaRPr>
          </a:p>
          <a:p>
            <a:pPr algn="just" marL="195580" marR="5080" indent="-18351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métodos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devuelven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campo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privado</a:t>
            </a:r>
            <a:r>
              <a:rPr dirty="0" sz="2000" spc="4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conocen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accesores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(por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convenio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prefijo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get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),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los que los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modifican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mutadores</a:t>
            </a:r>
            <a:r>
              <a:rPr dirty="0" sz="2000" spc="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(con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prefijo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set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)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28</a:t>
            </a:r>
          </a:p>
        </p:txBody>
      </p:sp>
    </p:spTree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1841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</a:t>
            </a:r>
            <a:r>
              <a:rPr dirty="0" spc="-65"/>
              <a:t>l</a:t>
            </a:r>
            <a:r>
              <a:rPr dirty="0" spc="-90"/>
              <a:t>ases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ac</a:t>
            </a:r>
            <a:r>
              <a:rPr dirty="0" spc="-95"/>
              <a:t>ce</a:t>
            </a:r>
            <a:r>
              <a:rPr dirty="0" spc="-90"/>
              <a:t>s</a:t>
            </a:r>
            <a:r>
              <a:rPr dirty="0"/>
              <a:t>o</a:t>
            </a:r>
            <a:r>
              <a:rPr dirty="0" spc="-180"/>
              <a:t> </a:t>
            </a:r>
            <a:r>
              <a:rPr dirty="0"/>
              <a:t>a</a:t>
            </a:r>
            <a:r>
              <a:rPr dirty="0" spc="-175"/>
              <a:t> </a:t>
            </a:r>
            <a:r>
              <a:rPr dirty="0" spc="-90"/>
              <a:t>d</a:t>
            </a:r>
            <a:r>
              <a:rPr dirty="0" spc="-130"/>
              <a:t>at</a:t>
            </a:r>
            <a:r>
              <a:rPr dirty="0" spc="-95"/>
              <a:t>o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111633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689098" y="2182367"/>
            <a:ext cx="4395470" cy="39700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algn="r" marR="3235960">
              <a:lnSpc>
                <a:spcPct val="100000"/>
              </a:lnSpc>
              <a:spcBef>
                <a:spcPts val="240"/>
              </a:spcBef>
            </a:pPr>
            <a:r>
              <a:rPr dirty="0" sz="1800" spc="-5">
                <a:latin typeface="Calibri"/>
                <a:cs typeface="Calibri"/>
              </a:rPr>
              <a:t>class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Gato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algn="r" marR="32150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public:</a:t>
            </a:r>
            <a:endParaRPr sz="18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void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Maullar();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50">
              <a:latin typeface="Calibri"/>
              <a:cs typeface="Calibri"/>
            </a:endParaRPr>
          </a:p>
          <a:p>
            <a:pPr marL="1005840" marR="1231265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unsigned </a:t>
            </a:r>
            <a:r>
              <a:rPr dirty="0" sz="1800" spc="-10">
                <a:latin typeface="Calibri"/>
                <a:cs typeface="Calibri"/>
              </a:rPr>
              <a:t>int getEdad();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unsigned </a:t>
            </a: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getPeso();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50">
              <a:latin typeface="Calibri"/>
              <a:cs typeface="Calibri"/>
            </a:endParaRPr>
          </a:p>
          <a:p>
            <a:pPr marL="1005840" marR="33401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void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setEdad(unsigned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edad);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void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setPeso(unsigned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peso);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75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  <a:spcBef>
                <a:spcPts val="5"/>
              </a:spcBef>
            </a:pPr>
            <a:r>
              <a:rPr dirty="0" sz="1800" spc="-10">
                <a:latin typeface="Calibri"/>
                <a:cs typeface="Calibri"/>
              </a:rPr>
              <a:t>private:</a:t>
            </a:r>
            <a:endParaRPr sz="1800">
              <a:latin typeface="Calibri"/>
              <a:cs typeface="Calibri"/>
            </a:endParaRPr>
          </a:p>
          <a:p>
            <a:pPr marL="1005840" marR="1663064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unsigned </a:t>
            </a:r>
            <a:r>
              <a:rPr dirty="0" sz="1800" spc="-10">
                <a:latin typeface="Calibri"/>
                <a:cs typeface="Calibri"/>
              </a:rPr>
              <a:t>int Edad;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unsigned</a:t>
            </a:r>
            <a:r>
              <a:rPr dirty="0" sz="1800" spc="-10">
                <a:latin typeface="Calibri"/>
                <a:cs typeface="Calibri"/>
              </a:rPr>
              <a:t> int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Peso;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29</a:t>
            </a:r>
          </a:p>
        </p:txBody>
      </p:sp>
    </p:spTree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84047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</a:t>
            </a:r>
            <a:r>
              <a:rPr dirty="0" spc="-70"/>
              <a:t>l</a:t>
            </a:r>
            <a:r>
              <a:rPr dirty="0" spc="-90"/>
              <a:t>as</a:t>
            </a:r>
            <a:r>
              <a:rPr dirty="0" spc="-95"/>
              <a:t>e</a:t>
            </a:r>
            <a:r>
              <a:rPr dirty="0" spc="-90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114"/>
              <a:t>m</a:t>
            </a:r>
            <a:r>
              <a:rPr dirty="0" spc="-90"/>
              <a:t>é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 spc="-100"/>
              <a:t>d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150368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5580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Hasta</a:t>
            </a:r>
            <a:r>
              <a:rPr dirty="0" sz="20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ahora</a:t>
            </a:r>
            <a:r>
              <a:rPr dirty="0" sz="20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hemos</a:t>
            </a:r>
            <a:r>
              <a:rPr dirty="0" sz="20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visto</a:t>
            </a:r>
            <a:r>
              <a:rPr dirty="0" sz="20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cómo</a:t>
            </a:r>
            <a:r>
              <a:rPr dirty="0" sz="20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declaran</a:t>
            </a:r>
            <a:r>
              <a:rPr dirty="0" sz="2000" spc="1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clases,</a:t>
            </a:r>
            <a:r>
              <a:rPr dirty="0" sz="20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pero</a:t>
            </a:r>
            <a:r>
              <a:rPr dirty="0" sz="2000" spc="1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1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cómo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implementan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las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implementan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comenzando por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devuelve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método,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seguido de dos ':' y el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768345" y="3646932"/>
            <a:ext cx="3765550" cy="12001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tipo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clase::funcion(parametros)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Implementación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30</a:t>
            </a:r>
          </a:p>
        </p:txBody>
      </p:sp>
    </p:spTree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88213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</a:t>
            </a:r>
            <a:r>
              <a:rPr dirty="0" spc="-65"/>
              <a:t>l</a:t>
            </a:r>
            <a:r>
              <a:rPr dirty="0" spc="-90"/>
              <a:t>ases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114"/>
              <a:t>m</a:t>
            </a:r>
            <a:r>
              <a:rPr dirty="0" spc="-90"/>
              <a:t>é</a:t>
            </a:r>
            <a:r>
              <a:rPr dirty="0" spc="-130"/>
              <a:t>t</a:t>
            </a:r>
            <a:r>
              <a:rPr dirty="0" spc="-95"/>
              <a:t>odo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90"/>
              <a:t>u</a:t>
            </a:r>
            <a:r>
              <a:rPr dirty="0" spc="-95"/>
              <a:t>n</a:t>
            </a:r>
            <a:r>
              <a:rPr dirty="0"/>
              <a:t>a</a:t>
            </a:r>
            <a:r>
              <a:rPr dirty="0" spc="-180"/>
              <a:t> </a:t>
            </a:r>
            <a:r>
              <a:rPr dirty="0" spc="-80"/>
              <a:t>c</a:t>
            </a:r>
            <a:r>
              <a:rPr dirty="0" spc="-70"/>
              <a:t>l</a:t>
            </a:r>
            <a:r>
              <a:rPr dirty="0" spc="-95"/>
              <a:t>a</a:t>
            </a:r>
            <a:r>
              <a:rPr dirty="0" spc="-85"/>
              <a:t>s</a:t>
            </a:r>
            <a:r>
              <a:rPr dirty="0"/>
              <a:t>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8540" cy="320675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especiales:</a:t>
            </a:r>
            <a:endParaRPr sz="2000">
              <a:latin typeface="Calibri"/>
              <a:cs typeface="Calibri"/>
            </a:endParaRPr>
          </a:p>
          <a:p>
            <a:pPr lvl="1" marL="561340" marR="5080" indent="-183515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Constructor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3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ejecuta</a:t>
            </a:r>
            <a:r>
              <a:rPr dirty="0" sz="1600" spc="3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1600" spc="3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3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crea</a:t>
            </a:r>
            <a:r>
              <a:rPr dirty="0" sz="1600" spc="3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2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objeto.</a:t>
            </a:r>
            <a:r>
              <a:rPr dirty="0" sz="16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Atendiendo</a:t>
            </a:r>
            <a:r>
              <a:rPr dirty="0" sz="1600" spc="3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3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1600" spc="2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naturaleza,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 ser:</a:t>
            </a:r>
            <a:endParaRPr sz="1600">
              <a:latin typeface="Calibri"/>
              <a:cs typeface="Calibri"/>
            </a:endParaRPr>
          </a:p>
          <a:p>
            <a:pPr lvl="2" marL="1111250" indent="-22923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1111250" algn="l"/>
                <a:tab pos="111188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Constructor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defecto</a:t>
            </a:r>
            <a:endParaRPr sz="1600">
              <a:latin typeface="Calibri"/>
              <a:cs typeface="Calibri"/>
            </a:endParaRPr>
          </a:p>
          <a:p>
            <a:pPr lvl="2" marL="1111250" indent="-22923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1111250" algn="l"/>
                <a:tab pos="111188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Constructor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parametrizado</a:t>
            </a:r>
            <a:endParaRPr sz="1600">
              <a:latin typeface="Calibri"/>
              <a:cs typeface="Calibri"/>
            </a:endParaRPr>
          </a:p>
          <a:p>
            <a:pPr lvl="2" marL="1111250" indent="-22923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1111250" algn="l"/>
                <a:tab pos="111188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Constructor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copia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Destructor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ejecuta cuando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objeto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desaparece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Operadores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asignación</a:t>
            </a:r>
            <a:endParaRPr sz="16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25"/>
              </a:spcBef>
              <a:buClr>
                <a:srgbClr val="D34817"/>
              </a:buClr>
              <a:buFont typeface="Arial"/>
              <a:buChar char="•"/>
            </a:pPr>
            <a:endParaRPr sz="2400">
              <a:latin typeface="Calibri"/>
              <a:cs typeface="Calibri"/>
            </a:endParaRPr>
          </a:p>
          <a:p>
            <a:pPr lvl="1" marL="561340" marR="5715" indent="-182880">
              <a:lnSpc>
                <a:spcPts val="1730"/>
              </a:lnSpc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indicamos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constructor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destructor,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compilador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incluirá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uno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defecto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no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toma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hace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nada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31</a:t>
            </a:r>
          </a:p>
        </p:txBody>
      </p:sp>
    </p:spTree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782434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Con</a:t>
            </a:r>
            <a:r>
              <a:rPr dirty="0" spc="-140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  <a:r>
              <a:rPr dirty="0" spc="-175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90"/>
              <a:t>d</a:t>
            </a:r>
            <a:r>
              <a:rPr dirty="0" spc="-85"/>
              <a:t>e</a:t>
            </a:r>
            <a:r>
              <a:rPr dirty="0" spc="-145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5815330" cy="69850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Constructor: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constructor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 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mismo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nombre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2972570"/>
            <a:ext cx="7094220" cy="1586230"/>
          </a:xfrm>
          <a:prstGeom prst="rect">
            <a:avLst/>
          </a:prstGeom>
        </p:spPr>
        <p:txBody>
          <a:bodyPr wrap="square" lIns="0" tIns="8191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Destructor: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4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destructor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mismo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nombre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clase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símbolo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Times New Roman"/>
                <a:cs typeface="Times New Roman"/>
              </a:rPr>
              <a:t>~</a:t>
            </a:r>
            <a:r>
              <a:rPr dirty="0" sz="1600" spc="-35">
                <a:solidFill>
                  <a:srgbClr val="3E3E3E"/>
                </a:solidFill>
                <a:latin typeface="Times New Roman"/>
                <a:cs typeface="Times New Roman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delante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acepta</a:t>
            </a:r>
            <a:r>
              <a:rPr dirty="0" sz="16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argumentos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devuelven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valor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void)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pueden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declarar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virtual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1426" y="5276510"/>
            <a:ext cx="7368540" cy="8788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Usaremos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constructor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para llevar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cabo las inicializaciones 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requiera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construirse,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destructor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lo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contrario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(liberar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memoria,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 ejemplo)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destruya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3226307" y="2602992"/>
            <a:ext cx="2691765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clase::clase(parametros);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32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226307" y="4698491"/>
            <a:ext cx="2691765" cy="3689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54"/>
              </a:spcBef>
            </a:pPr>
            <a:r>
              <a:rPr dirty="0" sz="1800" spc="-5">
                <a:latin typeface="Calibri"/>
                <a:cs typeface="Calibri"/>
              </a:rPr>
              <a:t>clase::</a:t>
            </a:r>
            <a:r>
              <a:rPr dirty="0" sz="1800" spc="-5">
                <a:latin typeface="Times New Roman"/>
                <a:cs typeface="Times New Roman"/>
              </a:rPr>
              <a:t>~</a:t>
            </a:r>
            <a:r>
              <a:rPr dirty="0" sz="1800" spc="-5">
                <a:latin typeface="Calibri"/>
                <a:cs typeface="Calibri"/>
              </a:rPr>
              <a:t>clase();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8080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1948814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/>
              <a:t>o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748283" y="1960626"/>
            <a:ext cx="4239895" cy="369379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algn="r" marR="3081020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class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Gato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algn="r" marR="305879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public:</a:t>
            </a:r>
            <a:endParaRPr sz="18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  <a:tabLst>
                <a:tab pos="1919605" algn="l"/>
              </a:tabLst>
            </a:pPr>
            <a:r>
              <a:rPr dirty="0" sz="1800" spc="-10">
                <a:latin typeface="Calibri"/>
                <a:cs typeface="Calibri"/>
              </a:rPr>
              <a:t>Gato();	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Constructor</a:t>
            </a:r>
            <a:endParaRPr sz="1800">
              <a:latin typeface="Calibri"/>
              <a:cs typeface="Calibri"/>
            </a:endParaRPr>
          </a:p>
          <a:p>
            <a:pPr marL="1005840" marR="1076325">
              <a:lnSpc>
                <a:spcPct val="100000"/>
              </a:lnSpc>
              <a:tabLst>
                <a:tab pos="1919605" algn="l"/>
              </a:tabLst>
            </a:pPr>
            <a:r>
              <a:rPr dirty="0" sz="1800" spc="-10">
                <a:latin typeface="Calibri"/>
                <a:cs typeface="Calibri"/>
              </a:rPr>
              <a:t>~Gato();	</a:t>
            </a:r>
            <a:r>
              <a:rPr dirty="0" sz="1800">
                <a:latin typeface="Calibri"/>
                <a:cs typeface="Calibri"/>
              </a:rPr>
              <a:t>// </a:t>
            </a:r>
            <a:r>
              <a:rPr dirty="0" sz="1800" spc="-10">
                <a:latin typeface="Calibri"/>
                <a:cs typeface="Calibri"/>
              </a:rPr>
              <a:t>Destructor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void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Maullar(); 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unsigned </a:t>
            </a:r>
            <a:r>
              <a:rPr dirty="0" sz="1800" spc="-10">
                <a:latin typeface="Calibri"/>
                <a:cs typeface="Calibri"/>
              </a:rPr>
              <a:t>int getEdad();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unsigned </a:t>
            </a: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getPeso();</a:t>
            </a:r>
            <a:endParaRPr sz="1800">
              <a:latin typeface="Calibri"/>
              <a:cs typeface="Calibri"/>
            </a:endParaRPr>
          </a:p>
          <a:p>
            <a:pPr marL="1005840" marR="17907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void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setEdad(unsigned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edad);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void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setPeso(unsigned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peso);</a:t>
            </a:r>
            <a:endParaRPr sz="18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private:</a:t>
            </a:r>
            <a:endParaRPr sz="1800">
              <a:latin typeface="Calibri"/>
              <a:cs typeface="Calibri"/>
            </a:endParaRPr>
          </a:p>
          <a:p>
            <a:pPr marL="1005840" marR="1508125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unsigned </a:t>
            </a:r>
            <a:r>
              <a:rPr dirty="0" sz="1800" spc="-10">
                <a:latin typeface="Calibri"/>
                <a:cs typeface="Calibri"/>
              </a:rPr>
              <a:t>int Edad;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unsigned</a:t>
            </a:r>
            <a:r>
              <a:rPr dirty="0" sz="1800" spc="-10">
                <a:latin typeface="Calibri"/>
                <a:cs typeface="Calibri"/>
              </a:rPr>
              <a:t> int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Peso;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33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5093970" y="1960626"/>
            <a:ext cx="3504565" cy="34169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548640" marR="706120" indent="-45720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Gato::Gato()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r>
              <a:rPr dirty="0" sz="1800" spc="28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Constructor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Edad</a:t>
            </a:r>
            <a:r>
              <a:rPr dirty="0" sz="1800">
                <a:latin typeface="Calibri"/>
                <a:cs typeface="Calibri"/>
              </a:rPr>
              <a:t> =</a:t>
            </a:r>
            <a:r>
              <a:rPr dirty="0" sz="1800" spc="-5">
                <a:latin typeface="Calibri"/>
                <a:cs typeface="Calibri"/>
              </a:rPr>
              <a:t> 3;</a:t>
            </a:r>
            <a:endParaRPr sz="18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800" spc="-15">
                <a:latin typeface="Calibri"/>
                <a:cs typeface="Calibri"/>
              </a:rPr>
              <a:t>Peso</a:t>
            </a:r>
            <a:r>
              <a:rPr dirty="0" sz="1800" spc="-4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2;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50">
              <a:latin typeface="Calibri"/>
              <a:cs typeface="Calibri"/>
            </a:endParaRPr>
          </a:p>
          <a:p>
            <a:pPr marL="548640" marR="562610" indent="-45720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Gato::~Gato()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Destructor 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cout</a:t>
            </a:r>
            <a:r>
              <a:rPr dirty="0" sz="1800" spc="-5">
                <a:latin typeface="Calibri"/>
                <a:cs typeface="Calibri"/>
              </a:rPr>
              <a:t> &lt;&lt;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"Adios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al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gato\n";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void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Gato::Maullar()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…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1948814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/>
              <a:t>o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/>
          <p:nvPr/>
        </p:nvSpPr>
        <p:spPr>
          <a:xfrm>
            <a:off x="4760976" y="2343150"/>
            <a:ext cx="4359910" cy="3539490"/>
          </a:xfrm>
          <a:custGeom>
            <a:avLst/>
            <a:gdLst/>
            <a:ahLst/>
            <a:cxnLst/>
            <a:rect l="l" t="t" r="r" b="b"/>
            <a:pathLst>
              <a:path w="4359909" h="3539490">
                <a:moveTo>
                  <a:pt x="4359402" y="0"/>
                </a:moveTo>
                <a:lnTo>
                  <a:pt x="0" y="0"/>
                </a:lnTo>
                <a:lnTo>
                  <a:pt x="0" y="3539490"/>
                </a:lnTo>
                <a:lnTo>
                  <a:pt x="4359402" y="3539490"/>
                </a:lnTo>
                <a:lnTo>
                  <a:pt x="4359402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4839131" y="2363542"/>
            <a:ext cx="4183379" cy="3439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Gato::Gato()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46990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Edad</a:t>
            </a:r>
            <a:r>
              <a:rPr dirty="0" sz="1600" spc="-5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3;</a:t>
            </a:r>
            <a:endParaRPr sz="1600">
              <a:latin typeface="Calibri"/>
              <a:cs typeface="Calibri"/>
            </a:endParaRPr>
          </a:p>
          <a:p>
            <a:pPr marL="46990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Peso</a:t>
            </a:r>
            <a:r>
              <a:rPr dirty="0" sz="1600" spc="-4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2;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Gato::~Gato()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4699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cout&lt;&lt;"Adios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al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gato\n";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469900" marR="1555750" indent="-457834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Gato::Gato(unsigned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 </a:t>
            </a:r>
            <a:r>
              <a:rPr dirty="0" sz="1600" spc="-5">
                <a:latin typeface="Calibri"/>
                <a:cs typeface="Calibri"/>
              </a:rPr>
              <a:t>edad)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Edad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5">
                <a:latin typeface="Calibri"/>
                <a:cs typeface="Calibri"/>
              </a:rPr>
              <a:t> edad;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469900" marR="5080" indent="-45720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Gato::Gato(unsigned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edad,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unsigned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peso)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Edad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5">
                <a:latin typeface="Calibri"/>
                <a:cs typeface="Calibri"/>
              </a:rPr>
              <a:t>edad;</a:t>
            </a:r>
            <a:endParaRPr sz="1600">
              <a:latin typeface="Calibri"/>
              <a:cs typeface="Calibri"/>
            </a:endParaRPr>
          </a:p>
          <a:p>
            <a:pPr marL="469900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Peso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peso;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09054" y="1832270"/>
            <a:ext cx="425704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Podemos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tener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distintos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constructores: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3622" y="2343150"/>
            <a:ext cx="4699635" cy="3785870"/>
          </a:xfrm>
          <a:custGeom>
            <a:avLst/>
            <a:gdLst/>
            <a:ahLst/>
            <a:cxnLst/>
            <a:rect l="l" t="t" r="r" b="b"/>
            <a:pathLst>
              <a:path w="4699635" h="3785870">
                <a:moveTo>
                  <a:pt x="4699254" y="0"/>
                </a:moveTo>
                <a:lnTo>
                  <a:pt x="0" y="0"/>
                </a:lnTo>
                <a:lnTo>
                  <a:pt x="0" y="3785616"/>
                </a:lnTo>
                <a:lnTo>
                  <a:pt x="4699254" y="3785616"/>
                </a:lnTo>
                <a:lnTo>
                  <a:pt x="4699254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102664" y="2363542"/>
            <a:ext cx="4533265" cy="3683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Gato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  <a:p>
            <a:pPr marL="92646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Gato();</a:t>
            </a:r>
            <a:endParaRPr sz="1600">
              <a:latin typeface="Calibri"/>
              <a:cs typeface="Calibri"/>
            </a:endParaRPr>
          </a:p>
          <a:p>
            <a:pPr marL="92646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Gato(unsigned int </a:t>
            </a:r>
            <a:r>
              <a:rPr dirty="0" sz="1600" spc="-5">
                <a:latin typeface="Calibri"/>
                <a:cs typeface="Calibri"/>
              </a:rPr>
              <a:t>edad);</a:t>
            </a:r>
            <a:endParaRPr sz="1600">
              <a:latin typeface="Calibri"/>
              <a:cs typeface="Calibri"/>
            </a:endParaRPr>
          </a:p>
          <a:p>
            <a:pPr marL="92646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Gato(unsigned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edad, unsigned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peso);</a:t>
            </a:r>
            <a:endParaRPr sz="1600">
              <a:latin typeface="Calibri"/>
              <a:cs typeface="Calibri"/>
            </a:endParaRPr>
          </a:p>
          <a:p>
            <a:pPr marL="92646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~Gato();</a:t>
            </a:r>
            <a:endParaRPr sz="1600">
              <a:latin typeface="Calibri"/>
              <a:cs typeface="Calibri"/>
            </a:endParaRPr>
          </a:p>
          <a:p>
            <a:pPr marL="926465" marR="169227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void </a:t>
            </a:r>
            <a:r>
              <a:rPr dirty="0" sz="1600" spc="-5">
                <a:latin typeface="Calibri"/>
                <a:cs typeface="Calibri"/>
              </a:rPr>
              <a:t>Maullar();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unsigned </a:t>
            </a:r>
            <a:r>
              <a:rPr dirty="0" sz="1600" spc="-10">
                <a:latin typeface="Calibri"/>
                <a:cs typeface="Calibri"/>
              </a:rPr>
              <a:t>int getEdad();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unsigned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getPeso();</a:t>
            </a:r>
            <a:endParaRPr sz="1600">
              <a:latin typeface="Calibri"/>
              <a:cs typeface="Calibri"/>
            </a:endParaRPr>
          </a:p>
          <a:p>
            <a:pPr marL="926465" marR="89852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void </a:t>
            </a:r>
            <a:r>
              <a:rPr dirty="0" sz="1600" spc="-5">
                <a:latin typeface="Calibri"/>
                <a:cs typeface="Calibri"/>
              </a:rPr>
              <a:t>setEdad(unsigned </a:t>
            </a:r>
            <a:r>
              <a:rPr dirty="0" sz="1600" spc="-10">
                <a:latin typeface="Calibri"/>
                <a:cs typeface="Calibri"/>
              </a:rPr>
              <a:t>int </a:t>
            </a:r>
            <a:r>
              <a:rPr dirty="0" sz="1600" spc="-5">
                <a:latin typeface="Calibri"/>
                <a:cs typeface="Calibri"/>
              </a:rPr>
              <a:t>edad);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void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setPeso(unsigned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peso);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private:</a:t>
            </a:r>
            <a:endParaRPr sz="1600">
              <a:latin typeface="Calibri"/>
              <a:cs typeface="Calibri"/>
            </a:endParaRPr>
          </a:p>
          <a:p>
            <a:pPr marL="927100" marR="2078355" indent="-63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unsigned</a:t>
            </a:r>
            <a:r>
              <a:rPr dirty="0" sz="1600" spc="-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Edad;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unsigned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Peso;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34</a:t>
            </a:r>
          </a:p>
        </p:txBody>
      </p:sp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1948814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/>
              <a:t>o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909054" y="1832270"/>
            <a:ext cx="253746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Así,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instanciación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35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908729" y="2985292"/>
            <a:ext cx="7468870" cy="140779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2700" marR="5080">
              <a:lnSpc>
                <a:spcPts val="2160"/>
              </a:lnSpc>
              <a:spcBef>
                <a:spcPts val="370"/>
              </a:spcBef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20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primero</a:t>
            </a:r>
            <a:r>
              <a:rPr dirty="0" sz="20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ejecuta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constructor</a:t>
            </a:r>
            <a:r>
              <a:rPr dirty="0" sz="20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toma</a:t>
            </a:r>
            <a:r>
              <a:rPr dirty="0" sz="20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parámetros,</a:t>
            </a:r>
            <a:r>
              <a:rPr dirty="0" sz="20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inicializa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edad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peso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'Centella'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3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2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respectivamente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2000">
              <a:latin typeface="Calibri"/>
              <a:cs typeface="Calibri"/>
            </a:endParaRPr>
          </a:p>
          <a:p>
            <a:pPr marL="195580" indent="-183515">
              <a:lnSpc>
                <a:spcPct val="100000"/>
              </a:lnSpc>
              <a:spcBef>
                <a:spcPts val="1450"/>
              </a:spcBef>
              <a:buClr>
                <a:srgbClr val="D34817"/>
              </a:buClr>
              <a:buFont typeface="Arial"/>
              <a:buChar char="•"/>
              <a:tabLst>
                <a:tab pos="196215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08983" y="5179634"/>
            <a:ext cx="7470140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2700" marR="5080">
              <a:lnSpc>
                <a:spcPts val="2160"/>
              </a:lnSpc>
              <a:spcBef>
                <a:spcPts val="370"/>
              </a:spcBef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ejecuta</a:t>
            </a:r>
            <a:r>
              <a:rPr dirty="0" sz="20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constructor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toma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inicializa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peso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edad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4 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5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respectivamente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303782" y="4596384"/>
            <a:ext cx="1638300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15">
                <a:latin typeface="Calibri"/>
                <a:cs typeface="Calibri"/>
              </a:rPr>
              <a:t>Gato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Pipe(4,5);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303782" y="2383535"/>
            <a:ext cx="1638300" cy="3689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0"/>
              </a:spcBef>
            </a:pPr>
            <a:r>
              <a:rPr dirty="0" sz="1800" spc="-15">
                <a:latin typeface="Calibri"/>
                <a:cs typeface="Calibri"/>
              </a:rPr>
              <a:t>Gato </a:t>
            </a:r>
            <a:r>
              <a:rPr dirty="0" sz="1800" spc="-10">
                <a:latin typeface="Calibri"/>
                <a:cs typeface="Calibri"/>
              </a:rPr>
              <a:t>Centella;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9054" y="1832270"/>
            <a:ext cx="497903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resto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definirían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sigue: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1948814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/>
              <a:t>o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623566" y="2326385"/>
            <a:ext cx="3942715" cy="37858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54"/>
              </a:spcBef>
            </a:pPr>
            <a:r>
              <a:rPr dirty="0" sz="1600" spc="-10">
                <a:latin typeface="Calibri"/>
                <a:cs typeface="Calibri"/>
              </a:rPr>
              <a:t>void Gato::Maullar()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cout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&lt;&lt;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"MIAUUU\n";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548640" marR="1375410" indent="-457834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unsigned </a:t>
            </a:r>
            <a:r>
              <a:rPr dirty="0" sz="1600" spc="-10">
                <a:latin typeface="Calibri"/>
                <a:cs typeface="Calibri"/>
              </a:rPr>
              <a:t>int Gato::getEdad()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Edad;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549275" marR="1393190" indent="-457834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unsigned </a:t>
            </a:r>
            <a:r>
              <a:rPr dirty="0" sz="1600" spc="-10">
                <a:latin typeface="Calibri"/>
                <a:cs typeface="Calibri"/>
              </a:rPr>
              <a:t>int Gato::getPeso()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Peso;</a:t>
            </a:r>
            <a:endParaRPr sz="1600">
              <a:latin typeface="Calibri"/>
              <a:cs typeface="Calibri"/>
            </a:endParaRPr>
          </a:p>
          <a:p>
            <a:pPr marL="92075">
              <a:lnSpc>
                <a:spcPts val="192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549275" marR="581660" indent="-45720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void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Gato::setEdad(unsigned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edad)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Edad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5">
                <a:latin typeface="Calibri"/>
                <a:cs typeface="Calibri"/>
              </a:rPr>
              <a:t>edad;</a:t>
            </a:r>
            <a:endParaRPr sz="1600">
              <a:latin typeface="Calibri"/>
              <a:cs typeface="Calibri"/>
            </a:endParaRPr>
          </a:p>
          <a:p>
            <a:pPr marL="9207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549275" marR="614680" indent="-45720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void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Gato::setPeso(unsigned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peso)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Peso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5">
                <a:latin typeface="Calibri"/>
                <a:cs typeface="Calibri"/>
              </a:rPr>
              <a:t>peso;</a:t>
            </a:r>
            <a:endParaRPr sz="1600">
              <a:latin typeface="Calibri"/>
              <a:cs typeface="Calibri"/>
            </a:endParaRPr>
          </a:p>
          <a:p>
            <a:pPr marL="9207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36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45465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365"/>
              <a:t>V</a:t>
            </a:r>
            <a:r>
              <a:rPr dirty="0" spc="-90"/>
              <a:t>a</a:t>
            </a:r>
            <a:r>
              <a:rPr dirty="0" spc="-80"/>
              <a:t>ri</a:t>
            </a:r>
            <a:r>
              <a:rPr dirty="0" spc="-95"/>
              <a:t>ab</a:t>
            </a:r>
            <a:r>
              <a:rPr dirty="0" spc="-80"/>
              <a:t>l</a:t>
            </a:r>
            <a:r>
              <a:rPr dirty="0" spc="-95"/>
              <a:t>e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90"/>
              <a:t>e</a:t>
            </a:r>
            <a:r>
              <a:rPr dirty="0" spc="-140"/>
              <a:t>n</a:t>
            </a:r>
            <a:r>
              <a:rPr dirty="0" spc="-120"/>
              <a:t>t</a:t>
            </a:r>
            <a:r>
              <a:rPr dirty="0" spc="-100"/>
              <a:t>o</a:t>
            </a:r>
            <a:r>
              <a:rPr dirty="0" spc="-80"/>
              <a:t>r</a:t>
            </a:r>
            <a:r>
              <a:rPr dirty="0" spc="-95"/>
              <a:t>n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3"/>
            <a:ext cx="7369175" cy="374078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el directorio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raíz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del usuario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existen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archivos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inicialización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contienen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órdenes para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se ejecuten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automáticamente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cada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vez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usuario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inicie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sesión</a:t>
            </a:r>
            <a:endParaRPr sz="2000">
              <a:latin typeface="Calibri"/>
              <a:cs typeface="Calibri"/>
            </a:endParaRPr>
          </a:p>
          <a:p>
            <a:pPr algn="just" lvl="1" marL="560705" marR="5080" indent="-182880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archivo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.bashrc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contiene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definición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entorno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prompt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(utilizada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mostrar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indicativo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introducción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órdenes,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ejemplo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“disco1:home/usuario1&gt;”)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definiciones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alias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(palabras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equivalentes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órdenes, por ejemplo, si un usuario desea que al escribir una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orden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“la” puede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definir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alias: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alias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la='ls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–A')</a:t>
            </a:r>
            <a:endParaRPr sz="1600">
              <a:latin typeface="Calibri"/>
              <a:cs typeface="Calibri"/>
            </a:endParaRPr>
          </a:p>
          <a:p>
            <a:pPr algn="just" lvl="1" marL="561340" marR="6350" indent="-182880">
              <a:lnSpc>
                <a:spcPts val="1730"/>
              </a:lnSpc>
              <a:spcBef>
                <a:spcPts val="59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archivo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.profile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contiene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definición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tipo de terminal que se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está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usando,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ajustes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configuración,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variables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entorno,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etc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...</a:t>
            </a:r>
            <a:endParaRPr sz="1600">
              <a:latin typeface="Calibri"/>
              <a:cs typeface="Calibri"/>
            </a:endParaRPr>
          </a:p>
          <a:p>
            <a:pPr algn="just" marL="194945" marR="5715" indent="-182880">
              <a:lnSpc>
                <a:spcPts val="2160"/>
              </a:lnSpc>
              <a:spcBef>
                <a:spcPts val="57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archivos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leen cada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vez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usuario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inicia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sesión y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tanto,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utilizar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personalizar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otra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serie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de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variables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entorno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así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hacer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se ejecuten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programas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siempre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inicie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sesión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17</a:t>
            </a:r>
          </a:p>
        </p:txBody>
      </p:sp>
    </p:spTree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1036575"/>
            <a:ext cx="7186930" cy="635635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4000" spc="-85"/>
              <a:t>C</a:t>
            </a:r>
            <a:r>
              <a:rPr dirty="0" sz="4000" spc="-65"/>
              <a:t>l</a:t>
            </a:r>
            <a:r>
              <a:rPr dirty="0" sz="4000" spc="-85"/>
              <a:t>a</a:t>
            </a:r>
            <a:r>
              <a:rPr dirty="0" sz="4000" spc="-75"/>
              <a:t>s</a:t>
            </a:r>
            <a:r>
              <a:rPr dirty="0" sz="4000" spc="-90"/>
              <a:t>e</a:t>
            </a:r>
            <a:r>
              <a:rPr dirty="0" sz="4000" spc="-80"/>
              <a:t>s</a:t>
            </a:r>
            <a:r>
              <a:rPr dirty="0" sz="4000"/>
              <a:t>:</a:t>
            </a:r>
            <a:r>
              <a:rPr dirty="0" sz="4000" spc="-150"/>
              <a:t> </a:t>
            </a:r>
            <a:r>
              <a:rPr dirty="0" sz="4000" spc="-135"/>
              <a:t>v</a:t>
            </a:r>
            <a:r>
              <a:rPr dirty="0" sz="4000" spc="-80"/>
              <a:t>ar</a:t>
            </a:r>
            <a:r>
              <a:rPr dirty="0" sz="4000" spc="-75"/>
              <a:t>i</a:t>
            </a:r>
            <a:r>
              <a:rPr dirty="0" sz="4000" spc="-85"/>
              <a:t>a</a:t>
            </a:r>
            <a:r>
              <a:rPr dirty="0" sz="4000" spc="-95"/>
              <a:t>b</a:t>
            </a:r>
            <a:r>
              <a:rPr dirty="0" sz="4000" spc="-70"/>
              <a:t>l</a:t>
            </a:r>
            <a:r>
              <a:rPr dirty="0" sz="4000" spc="-95"/>
              <a:t>e</a:t>
            </a:r>
            <a:r>
              <a:rPr dirty="0" sz="4000"/>
              <a:t>s</a:t>
            </a:r>
            <a:r>
              <a:rPr dirty="0" sz="4000" spc="-160"/>
              <a:t> </a:t>
            </a:r>
            <a:r>
              <a:rPr dirty="0" sz="4000" spc="-85"/>
              <a:t>q</a:t>
            </a:r>
            <a:r>
              <a:rPr dirty="0" sz="4000" spc="-90"/>
              <a:t>u</a:t>
            </a:r>
            <a:r>
              <a:rPr dirty="0" sz="4000"/>
              <a:t>e</a:t>
            </a:r>
            <a:r>
              <a:rPr dirty="0" sz="4000" spc="-180"/>
              <a:t> </a:t>
            </a:r>
            <a:r>
              <a:rPr dirty="0" sz="4000" spc="-75"/>
              <a:t>s</a:t>
            </a:r>
            <a:r>
              <a:rPr dirty="0" sz="4000" spc="-85"/>
              <a:t>o</a:t>
            </a:r>
            <a:r>
              <a:rPr dirty="0" sz="4000"/>
              <a:t>n</a:t>
            </a:r>
            <a:r>
              <a:rPr dirty="0" sz="4000" spc="-165"/>
              <a:t> </a:t>
            </a:r>
            <a:r>
              <a:rPr dirty="0" sz="4000" spc="-85"/>
              <a:t>o</a:t>
            </a:r>
            <a:r>
              <a:rPr dirty="0" sz="4000" spc="-70"/>
              <a:t>t</a:t>
            </a:r>
            <a:r>
              <a:rPr dirty="0" sz="4000" spc="-150"/>
              <a:t>r</a:t>
            </a:r>
            <a:r>
              <a:rPr dirty="0" sz="4000" spc="-85"/>
              <a:t>a</a:t>
            </a:r>
            <a:r>
              <a:rPr dirty="0" sz="4000"/>
              <a:t>s</a:t>
            </a:r>
            <a:r>
              <a:rPr dirty="0" sz="4000" spc="-165"/>
              <a:t> </a:t>
            </a:r>
            <a:r>
              <a:rPr dirty="0" sz="4000" spc="-80"/>
              <a:t>c</a:t>
            </a:r>
            <a:r>
              <a:rPr dirty="0" sz="4000" spc="-65"/>
              <a:t>l</a:t>
            </a:r>
            <a:r>
              <a:rPr dirty="0" sz="4000" spc="-80"/>
              <a:t>a</a:t>
            </a:r>
            <a:r>
              <a:rPr dirty="0" sz="4000" spc="-75"/>
              <a:t>s</a:t>
            </a:r>
            <a:r>
              <a:rPr dirty="0" sz="4000" spc="-90"/>
              <a:t>e</a:t>
            </a:r>
            <a:r>
              <a:rPr dirty="0" sz="4000"/>
              <a:t>s</a:t>
            </a:r>
            <a:endParaRPr sz="4000"/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909054" y="1832270"/>
            <a:ext cx="7469505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871855" algn="l"/>
                <a:tab pos="1720850" algn="l"/>
                <a:tab pos="2780665" algn="l"/>
                <a:tab pos="3305175" algn="l"/>
                <a:tab pos="3955415" algn="l"/>
                <a:tab pos="5104130" algn="l"/>
                <a:tab pos="5763260" algn="l"/>
                <a:tab pos="651383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Nada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im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on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uir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il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z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 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previamente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37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435101" y="2824733"/>
            <a:ext cx="2388235" cy="255524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algn="r" marR="1255395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5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Punto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algn="r" marR="127825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  <a:p>
            <a:pPr algn="just" marL="1005840" marR="93980" indent="-63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void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setX(int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x);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void setY(int </a:t>
            </a:r>
            <a:r>
              <a:rPr dirty="0" sz="1600">
                <a:latin typeface="Calibri"/>
                <a:cs typeface="Calibri"/>
              </a:rPr>
              <a:t>y);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 getX();</a:t>
            </a:r>
            <a:endParaRPr sz="1600">
              <a:latin typeface="Calibri"/>
              <a:cs typeface="Calibri"/>
            </a:endParaRPr>
          </a:p>
          <a:p>
            <a:pPr algn="just" marL="548640" marR="569595" indent="45720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6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getY();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private:</a:t>
            </a:r>
            <a:endParaRPr sz="1600">
              <a:latin typeface="Calibri"/>
              <a:cs typeface="Calibri"/>
            </a:endParaRPr>
          </a:p>
          <a:p>
            <a:pPr algn="just" marL="1005840" marR="948055">
              <a:lnSpc>
                <a:spcPts val="1920"/>
              </a:lnSpc>
              <a:spcBef>
                <a:spcPts val="60"/>
              </a:spcBef>
            </a:pPr>
            <a:r>
              <a:rPr dirty="0" sz="1600" spc="-5">
                <a:latin typeface="Calibri"/>
                <a:cs typeface="Calibri"/>
              </a:rPr>
              <a:t>i</a:t>
            </a:r>
            <a:r>
              <a:rPr dirty="0" sz="1600" spc="-20">
                <a:latin typeface="Calibri"/>
                <a:cs typeface="Calibri"/>
              </a:rPr>
              <a:t>n</a:t>
            </a:r>
            <a:r>
              <a:rPr dirty="0" sz="1600">
                <a:latin typeface="Calibri"/>
                <a:cs typeface="Calibri"/>
              </a:rPr>
              <a:t>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X; 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5">
                <a:latin typeface="Calibri"/>
                <a:cs typeface="Calibri"/>
              </a:rPr>
              <a:t> </a:t>
            </a:r>
            <a:r>
              <a:rPr dirty="0" sz="1600" spc="-110">
                <a:latin typeface="Calibri"/>
                <a:cs typeface="Calibri"/>
              </a:rPr>
              <a:t>Y;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ts val="1855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946654" y="2824733"/>
            <a:ext cx="6037580" cy="206248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548640" marR="4474845" indent="-457200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Rectangulo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Rectangulo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(Punto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arriba_izquierda,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Punto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abajo_derecha);</a:t>
            </a:r>
            <a:endParaRPr sz="1600">
              <a:latin typeface="Calibri"/>
              <a:cs typeface="Calibri"/>
            </a:endParaRPr>
          </a:p>
          <a:p>
            <a:pPr marL="548005" marR="3823970" indent="45720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~Rectangulo();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private:</a:t>
            </a:r>
            <a:endParaRPr sz="1600">
              <a:latin typeface="Calibri"/>
              <a:cs typeface="Calibri"/>
            </a:endParaRPr>
          </a:p>
          <a:p>
            <a:pPr marL="1005205" marR="306260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Punto Arriba_Izquierda;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Punto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Abajo_Derecha;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ts val="192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8617"/>
            <a:ext cx="4128135" cy="3937000"/>
          </a:xfrm>
          <a:prstGeom prst="rect">
            <a:avLst/>
          </a:prstGeom>
        </p:spPr>
        <p:txBody>
          <a:bodyPr wrap="square" lIns="0" tIns="9842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7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Diferencias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C++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Programación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Orientada</a:t>
            </a:r>
            <a:r>
              <a:rPr dirty="0" sz="2000" spc="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a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Objetos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Ejemplo: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Pila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Sobrecarga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operadores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Puntero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this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Funciones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clases</a:t>
            </a:r>
            <a:r>
              <a:rPr dirty="0" sz="2000" spc="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inline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friend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Métodos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 y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miembros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const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static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Espacios de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nombres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Compilación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38</a:t>
            </a:r>
          </a:p>
        </p:txBody>
      </p:sp>
    </p:spTree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0626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 spc="-95"/>
              <a:t>o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95"/>
              <a:t>C</a:t>
            </a:r>
            <a:r>
              <a:rPr dirty="0" spc="-75"/>
              <a:t>l</a:t>
            </a:r>
            <a:r>
              <a:rPr dirty="0" spc="-90"/>
              <a:t>a</a:t>
            </a:r>
            <a:r>
              <a:rPr dirty="0" spc="-85"/>
              <a:t>s</a:t>
            </a:r>
            <a:r>
              <a:rPr dirty="0"/>
              <a:t>e</a:t>
            </a:r>
            <a:r>
              <a:rPr dirty="0" spc="-190"/>
              <a:t> </a:t>
            </a:r>
            <a:r>
              <a:rPr dirty="0" spc="-90"/>
              <a:t>P</a:t>
            </a:r>
            <a:r>
              <a:rPr dirty="0" spc="-70"/>
              <a:t>i</a:t>
            </a:r>
            <a:r>
              <a:rPr dirty="0" spc="-80"/>
              <a:t>l</a:t>
            </a:r>
            <a:r>
              <a:rPr dirty="0"/>
              <a:t>a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/>
          <p:nvPr/>
        </p:nvSpPr>
        <p:spPr>
          <a:xfrm>
            <a:off x="1895475" y="3431669"/>
            <a:ext cx="1312545" cy="729615"/>
          </a:xfrm>
          <a:custGeom>
            <a:avLst/>
            <a:gdLst/>
            <a:ahLst/>
            <a:cxnLst/>
            <a:rect l="l" t="t" r="r" b="b"/>
            <a:pathLst>
              <a:path w="1312545" h="729614">
                <a:moveTo>
                  <a:pt x="0" y="121538"/>
                </a:moveTo>
                <a:lnTo>
                  <a:pt x="9551" y="74232"/>
                </a:lnTo>
                <a:lnTo>
                  <a:pt x="35599" y="35599"/>
                </a:lnTo>
                <a:lnTo>
                  <a:pt x="74232" y="9551"/>
                </a:lnTo>
                <a:lnTo>
                  <a:pt x="121539" y="0"/>
                </a:lnTo>
                <a:lnTo>
                  <a:pt x="1190625" y="0"/>
                </a:lnTo>
                <a:lnTo>
                  <a:pt x="1237931" y="9551"/>
                </a:lnTo>
                <a:lnTo>
                  <a:pt x="1276564" y="35599"/>
                </a:lnTo>
                <a:lnTo>
                  <a:pt x="1302612" y="74232"/>
                </a:lnTo>
                <a:lnTo>
                  <a:pt x="1312164" y="121538"/>
                </a:lnTo>
                <a:lnTo>
                  <a:pt x="1312164" y="607694"/>
                </a:lnTo>
                <a:lnTo>
                  <a:pt x="1302612" y="655001"/>
                </a:lnTo>
                <a:lnTo>
                  <a:pt x="1276564" y="693634"/>
                </a:lnTo>
                <a:lnTo>
                  <a:pt x="1237931" y="719682"/>
                </a:lnTo>
                <a:lnTo>
                  <a:pt x="1190625" y="729233"/>
                </a:lnTo>
                <a:lnTo>
                  <a:pt x="121539" y="729233"/>
                </a:lnTo>
                <a:lnTo>
                  <a:pt x="74232" y="719682"/>
                </a:lnTo>
                <a:lnTo>
                  <a:pt x="35599" y="693634"/>
                </a:lnTo>
                <a:lnTo>
                  <a:pt x="9551" y="655001"/>
                </a:lnTo>
                <a:lnTo>
                  <a:pt x="0" y="607694"/>
                </a:lnTo>
                <a:lnTo>
                  <a:pt x="0" y="121538"/>
                </a:lnTo>
                <a:close/>
              </a:path>
            </a:pathLst>
          </a:custGeom>
          <a:ln w="57149">
            <a:solidFill>
              <a:srgbClr val="D3481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2161374" y="3631544"/>
            <a:ext cx="77978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pila.hpp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842384" y="3429383"/>
            <a:ext cx="1312545" cy="729615"/>
          </a:xfrm>
          <a:custGeom>
            <a:avLst/>
            <a:gdLst/>
            <a:ahLst/>
            <a:cxnLst/>
            <a:rect l="l" t="t" r="r" b="b"/>
            <a:pathLst>
              <a:path w="1312545" h="729614">
                <a:moveTo>
                  <a:pt x="0" y="121538"/>
                </a:moveTo>
                <a:lnTo>
                  <a:pt x="9551" y="74232"/>
                </a:lnTo>
                <a:lnTo>
                  <a:pt x="35599" y="35599"/>
                </a:lnTo>
                <a:lnTo>
                  <a:pt x="74232" y="9551"/>
                </a:lnTo>
                <a:lnTo>
                  <a:pt x="121539" y="0"/>
                </a:lnTo>
                <a:lnTo>
                  <a:pt x="1190625" y="0"/>
                </a:lnTo>
                <a:lnTo>
                  <a:pt x="1237931" y="9551"/>
                </a:lnTo>
                <a:lnTo>
                  <a:pt x="1276564" y="35599"/>
                </a:lnTo>
                <a:lnTo>
                  <a:pt x="1302612" y="74232"/>
                </a:lnTo>
                <a:lnTo>
                  <a:pt x="1312164" y="121538"/>
                </a:lnTo>
                <a:lnTo>
                  <a:pt x="1312164" y="607694"/>
                </a:lnTo>
                <a:lnTo>
                  <a:pt x="1302612" y="655001"/>
                </a:lnTo>
                <a:lnTo>
                  <a:pt x="1276564" y="693634"/>
                </a:lnTo>
                <a:lnTo>
                  <a:pt x="1237931" y="719682"/>
                </a:lnTo>
                <a:lnTo>
                  <a:pt x="1190625" y="729233"/>
                </a:lnTo>
                <a:lnTo>
                  <a:pt x="121539" y="729233"/>
                </a:lnTo>
                <a:lnTo>
                  <a:pt x="74232" y="719682"/>
                </a:lnTo>
                <a:lnTo>
                  <a:pt x="35599" y="693634"/>
                </a:lnTo>
                <a:lnTo>
                  <a:pt x="9551" y="655001"/>
                </a:lnTo>
                <a:lnTo>
                  <a:pt x="0" y="607694"/>
                </a:lnTo>
                <a:lnTo>
                  <a:pt x="0" y="121538"/>
                </a:lnTo>
                <a:close/>
              </a:path>
            </a:pathLst>
          </a:custGeom>
          <a:ln w="57149">
            <a:solidFill>
              <a:srgbClr val="D3481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4119975" y="3629096"/>
            <a:ext cx="7556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pila.cpp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922645" y="3429383"/>
            <a:ext cx="1311910" cy="729615"/>
          </a:xfrm>
          <a:custGeom>
            <a:avLst/>
            <a:gdLst/>
            <a:ahLst/>
            <a:cxnLst/>
            <a:rect l="l" t="t" r="r" b="b"/>
            <a:pathLst>
              <a:path w="1311909" h="729614">
                <a:moveTo>
                  <a:pt x="0" y="121538"/>
                </a:moveTo>
                <a:lnTo>
                  <a:pt x="9551" y="74232"/>
                </a:lnTo>
                <a:lnTo>
                  <a:pt x="35599" y="35599"/>
                </a:lnTo>
                <a:lnTo>
                  <a:pt x="74232" y="9551"/>
                </a:lnTo>
                <a:lnTo>
                  <a:pt x="121539" y="0"/>
                </a:lnTo>
                <a:lnTo>
                  <a:pt x="1189863" y="0"/>
                </a:lnTo>
                <a:lnTo>
                  <a:pt x="1237169" y="9551"/>
                </a:lnTo>
                <a:lnTo>
                  <a:pt x="1275802" y="35599"/>
                </a:lnTo>
                <a:lnTo>
                  <a:pt x="1301850" y="74232"/>
                </a:lnTo>
                <a:lnTo>
                  <a:pt x="1311402" y="121538"/>
                </a:lnTo>
                <a:lnTo>
                  <a:pt x="1311402" y="607694"/>
                </a:lnTo>
                <a:lnTo>
                  <a:pt x="1301850" y="655001"/>
                </a:lnTo>
                <a:lnTo>
                  <a:pt x="1275802" y="693634"/>
                </a:lnTo>
                <a:lnTo>
                  <a:pt x="1237169" y="719682"/>
                </a:lnTo>
                <a:lnTo>
                  <a:pt x="1189863" y="729233"/>
                </a:lnTo>
                <a:lnTo>
                  <a:pt x="121539" y="729233"/>
                </a:lnTo>
                <a:lnTo>
                  <a:pt x="74232" y="719682"/>
                </a:lnTo>
                <a:lnTo>
                  <a:pt x="35599" y="693634"/>
                </a:lnTo>
                <a:lnTo>
                  <a:pt x="9551" y="655001"/>
                </a:lnTo>
                <a:lnTo>
                  <a:pt x="0" y="607694"/>
                </a:lnTo>
                <a:lnTo>
                  <a:pt x="0" y="121538"/>
                </a:lnTo>
                <a:close/>
              </a:path>
            </a:pathLst>
          </a:custGeom>
          <a:ln w="57150">
            <a:solidFill>
              <a:srgbClr val="D3481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6134927" y="3629096"/>
            <a:ext cx="88646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main.cpp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790057" y="4865751"/>
            <a:ext cx="1575435" cy="557530"/>
          </a:xfrm>
          <a:prstGeom prst="rect">
            <a:avLst/>
          </a:prstGeom>
          <a:ln w="15875">
            <a:solidFill>
              <a:srgbClr val="000000"/>
            </a:solidFill>
          </a:ln>
        </p:spPr>
        <p:txBody>
          <a:bodyPr wrap="square" lIns="0" tIns="126364" rIns="0" bIns="0" rtlCol="0" vert="horz">
            <a:spAutoFit/>
          </a:bodyPr>
          <a:lstStyle/>
          <a:p>
            <a:pPr marL="100330">
              <a:lnSpc>
                <a:spcPct val="100000"/>
              </a:lnSpc>
              <a:spcBef>
                <a:spcPts val="994"/>
              </a:spcBef>
            </a:pPr>
            <a:r>
              <a:rPr dirty="0" sz="1800" spc="-5">
                <a:latin typeface="Calibri"/>
                <a:cs typeface="Calibri"/>
              </a:rPr>
              <a:t>Uso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 la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clase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634359" y="4865751"/>
            <a:ext cx="1729105" cy="557530"/>
          </a:xfrm>
          <a:prstGeom prst="rect">
            <a:avLst/>
          </a:prstGeom>
          <a:ln w="158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2075"/>
              </a:lnSpc>
            </a:pPr>
            <a:r>
              <a:rPr dirty="0" sz="1800" spc="-5">
                <a:latin typeface="Calibri"/>
                <a:cs typeface="Calibri"/>
              </a:rPr>
              <a:t>Implementación</a:t>
            </a:r>
            <a:endParaRPr sz="18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clase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780413" y="4865751"/>
            <a:ext cx="1537970" cy="557530"/>
          </a:xfrm>
          <a:prstGeom prst="rect">
            <a:avLst/>
          </a:prstGeom>
          <a:ln w="158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223520">
              <a:lnSpc>
                <a:spcPts val="2075"/>
              </a:lnSpc>
            </a:pPr>
            <a:r>
              <a:rPr dirty="0" sz="1800" spc="-5">
                <a:latin typeface="Calibri"/>
                <a:cs typeface="Calibri"/>
              </a:rPr>
              <a:t>Declaración</a:t>
            </a:r>
            <a:endParaRPr sz="1800">
              <a:latin typeface="Calibri"/>
              <a:cs typeface="Calibri"/>
            </a:endParaRPr>
          </a:p>
          <a:p>
            <a:pPr marL="28638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clase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539879" y="4158608"/>
            <a:ext cx="76200" cy="714375"/>
            <a:chOff x="6539879" y="4158608"/>
            <a:chExt cx="76200" cy="714375"/>
          </a:xfrm>
        </p:grpSpPr>
        <p:sp>
          <p:nvSpPr>
            <p:cNvPr id="14" name="object 14"/>
            <p:cNvSpPr/>
            <p:nvPr/>
          </p:nvSpPr>
          <p:spPr>
            <a:xfrm>
              <a:off x="6577203" y="4222112"/>
              <a:ext cx="1270" cy="644525"/>
            </a:xfrm>
            <a:custGeom>
              <a:avLst/>
              <a:gdLst/>
              <a:ahLst/>
              <a:cxnLst/>
              <a:rect l="l" t="t" r="r" b="b"/>
              <a:pathLst>
                <a:path w="1270" h="644525">
                  <a:moveTo>
                    <a:pt x="0" y="644372"/>
                  </a:moveTo>
                  <a:lnTo>
                    <a:pt x="787" y="0"/>
                  </a:lnTo>
                </a:path>
              </a:pathLst>
            </a:custGeom>
            <a:ln w="127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6539879" y="4158608"/>
              <a:ext cx="76200" cy="76835"/>
            </a:xfrm>
            <a:custGeom>
              <a:avLst/>
              <a:gdLst/>
              <a:ahLst/>
              <a:cxnLst/>
              <a:rect l="l" t="t" r="r" b="b"/>
              <a:pathLst>
                <a:path w="76200" h="76835">
                  <a:moveTo>
                    <a:pt x="38188" y="0"/>
                  </a:moveTo>
                  <a:lnTo>
                    <a:pt x="0" y="76161"/>
                  </a:lnTo>
                  <a:lnTo>
                    <a:pt x="76200" y="76250"/>
                  </a:lnTo>
                  <a:lnTo>
                    <a:pt x="3818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" name="object 16"/>
          <p:cNvGrpSpPr/>
          <p:nvPr/>
        </p:nvGrpSpPr>
        <p:grpSpPr>
          <a:xfrm>
            <a:off x="4460371" y="4158617"/>
            <a:ext cx="76200" cy="708025"/>
            <a:chOff x="4460371" y="4158617"/>
            <a:chExt cx="76200" cy="708025"/>
          </a:xfrm>
        </p:grpSpPr>
        <p:sp>
          <p:nvSpPr>
            <p:cNvPr id="17" name="object 17"/>
            <p:cNvSpPr/>
            <p:nvPr/>
          </p:nvSpPr>
          <p:spPr>
            <a:xfrm>
              <a:off x="4498469" y="4222112"/>
              <a:ext cx="635" cy="644525"/>
            </a:xfrm>
            <a:custGeom>
              <a:avLst/>
              <a:gdLst/>
              <a:ahLst/>
              <a:cxnLst/>
              <a:rect l="l" t="t" r="r" b="b"/>
              <a:pathLst>
                <a:path w="635" h="644525">
                  <a:moveTo>
                    <a:pt x="76" y="644372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4460371" y="4158617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>
                  <a:moveTo>
                    <a:pt x="38100" y="0"/>
                  </a:moveTo>
                  <a:lnTo>
                    <a:pt x="0" y="76200"/>
                  </a:lnTo>
                  <a:lnTo>
                    <a:pt x="76200" y="76200"/>
                  </a:lnTo>
                  <a:lnTo>
                    <a:pt x="3810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9" name="object 19"/>
          <p:cNvGrpSpPr/>
          <p:nvPr/>
        </p:nvGrpSpPr>
        <p:grpSpPr>
          <a:xfrm>
            <a:off x="2513077" y="4160899"/>
            <a:ext cx="76200" cy="711835"/>
            <a:chOff x="2513077" y="4160899"/>
            <a:chExt cx="76200" cy="711835"/>
          </a:xfrm>
        </p:grpSpPr>
        <p:sp>
          <p:nvSpPr>
            <p:cNvPr id="20" name="object 20"/>
            <p:cNvSpPr/>
            <p:nvPr/>
          </p:nvSpPr>
          <p:spPr>
            <a:xfrm>
              <a:off x="2549270" y="4224401"/>
              <a:ext cx="2540" cy="641985"/>
            </a:xfrm>
            <a:custGeom>
              <a:avLst/>
              <a:gdLst/>
              <a:ahLst/>
              <a:cxnLst/>
              <a:rect l="l" t="t" r="r" b="b"/>
              <a:pathLst>
                <a:path w="2539" h="641985">
                  <a:moveTo>
                    <a:pt x="0" y="641921"/>
                  </a:moveTo>
                  <a:lnTo>
                    <a:pt x="1943" y="0"/>
                  </a:lnTo>
                </a:path>
              </a:pathLst>
            </a:custGeom>
            <a:ln w="127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2513077" y="4160899"/>
              <a:ext cx="76200" cy="76835"/>
            </a:xfrm>
            <a:custGeom>
              <a:avLst/>
              <a:gdLst/>
              <a:ahLst/>
              <a:cxnLst/>
              <a:rect l="l" t="t" r="r" b="b"/>
              <a:pathLst>
                <a:path w="76200" h="76835">
                  <a:moveTo>
                    <a:pt x="38328" y="0"/>
                  </a:moveTo>
                  <a:lnTo>
                    <a:pt x="0" y="76085"/>
                  </a:lnTo>
                  <a:lnTo>
                    <a:pt x="76200" y="76314"/>
                  </a:lnTo>
                  <a:lnTo>
                    <a:pt x="3832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" name="object 22"/>
          <p:cNvSpPr/>
          <p:nvPr/>
        </p:nvSpPr>
        <p:spPr>
          <a:xfrm>
            <a:off x="1570863" y="3056004"/>
            <a:ext cx="3884929" cy="1450975"/>
          </a:xfrm>
          <a:custGeom>
            <a:avLst/>
            <a:gdLst/>
            <a:ahLst/>
            <a:cxnLst/>
            <a:rect l="l" t="t" r="r" b="b"/>
            <a:pathLst>
              <a:path w="3884929" h="1450975">
                <a:moveTo>
                  <a:pt x="0" y="241808"/>
                </a:moveTo>
                <a:lnTo>
                  <a:pt x="4912" y="193073"/>
                </a:lnTo>
                <a:lnTo>
                  <a:pt x="19003" y="147682"/>
                </a:lnTo>
                <a:lnTo>
                  <a:pt x="41298" y="106608"/>
                </a:lnTo>
                <a:lnTo>
                  <a:pt x="70826" y="70821"/>
                </a:lnTo>
                <a:lnTo>
                  <a:pt x="106613" y="41295"/>
                </a:lnTo>
                <a:lnTo>
                  <a:pt x="147688" y="19001"/>
                </a:lnTo>
                <a:lnTo>
                  <a:pt x="193077" y="4912"/>
                </a:lnTo>
                <a:lnTo>
                  <a:pt x="241808" y="0"/>
                </a:lnTo>
                <a:lnTo>
                  <a:pt x="3642867" y="0"/>
                </a:lnTo>
                <a:lnTo>
                  <a:pt x="3691598" y="4912"/>
                </a:lnTo>
                <a:lnTo>
                  <a:pt x="3736987" y="19001"/>
                </a:lnTo>
                <a:lnTo>
                  <a:pt x="3778062" y="41295"/>
                </a:lnTo>
                <a:lnTo>
                  <a:pt x="3813849" y="70821"/>
                </a:lnTo>
                <a:lnTo>
                  <a:pt x="3843377" y="106608"/>
                </a:lnTo>
                <a:lnTo>
                  <a:pt x="3865672" y="147682"/>
                </a:lnTo>
                <a:lnTo>
                  <a:pt x="3879763" y="193073"/>
                </a:lnTo>
                <a:lnTo>
                  <a:pt x="3884676" y="241808"/>
                </a:lnTo>
                <a:lnTo>
                  <a:pt x="3884676" y="1209027"/>
                </a:lnTo>
                <a:lnTo>
                  <a:pt x="3879763" y="1257762"/>
                </a:lnTo>
                <a:lnTo>
                  <a:pt x="3865672" y="1303154"/>
                </a:lnTo>
                <a:lnTo>
                  <a:pt x="3843377" y="1344231"/>
                </a:lnTo>
                <a:lnTo>
                  <a:pt x="3813849" y="1380020"/>
                </a:lnTo>
                <a:lnTo>
                  <a:pt x="3778062" y="1409548"/>
                </a:lnTo>
                <a:lnTo>
                  <a:pt x="3736987" y="1431844"/>
                </a:lnTo>
                <a:lnTo>
                  <a:pt x="3691598" y="1445935"/>
                </a:lnTo>
                <a:lnTo>
                  <a:pt x="3642867" y="1450848"/>
                </a:lnTo>
                <a:lnTo>
                  <a:pt x="241808" y="1450848"/>
                </a:lnTo>
                <a:lnTo>
                  <a:pt x="193077" y="1445935"/>
                </a:lnTo>
                <a:lnTo>
                  <a:pt x="147688" y="1431844"/>
                </a:lnTo>
                <a:lnTo>
                  <a:pt x="106613" y="1409548"/>
                </a:lnTo>
                <a:lnTo>
                  <a:pt x="70826" y="1380020"/>
                </a:lnTo>
                <a:lnTo>
                  <a:pt x="41298" y="1344231"/>
                </a:lnTo>
                <a:lnTo>
                  <a:pt x="19003" y="1303154"/>
                </a:lnTo>
                <a:lnTo>
                  <a:pt x="4912" y="1257762"/>
                </a:lnTo>
                <a:lnTo>
                  <a:pt x="0" y="1209027"/>
                </a:lnTo>
                <a:lnTo>
                  <a:pt x="0" y="241808"/>
                </a:lnTo>
                <a:close/>
              </a:path>
            </a:pathLst>
          </a:custGeom>
          <a:ln w="57150">
            <a:solidFill>
              <a:srgbClr val="D3481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3058990" y="2637574"/>
            <a:ext cx="8978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Clase</a:t>
            </a:r>
            <a:r>
              <a:rPr dirty="0" sz="1800" spc="-6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Pila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39</a:t>
            </a:r>
          </a:p>
        </p:txBody>
      </p:sp>
    </p:spTree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0626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 spc="-95"/>
              <a:t>o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95"/>
              <a:t>C</a:t>
            </a:r>
            <a:r>
              <a:rPr dirty="0" spc="-75"/>
              <a:t>l</a:t>
            </a:r>
            <a:r>
              <a:rPr dirty="0" spc="-90"/>
              <a:t>a</a:t>
            </a:r>
            <a:r>
              <a:rPr dirty="0" spc="-85"/>
              <a:t>s</a:t>
            </a:r>
            <a:r>
              <a:rPr dirty="0"/>
              <a:t>e</a:t>
            </a:r>
            <a:r>
              <a:rPr dirty="0" spc="-190"/>
              <a:t> </a:t>
            </a:r>
            <a:r>
              <a:rPr dirty="0" spc="-90"/>
              <a:t>P</a:t>
            </a:r>
            <a:r>
              <a:rPr dirty="0" spc="-70"/>
              <a:t>i</a:t>
            </a:r>
            <a:r>
              <a:rPr dirty="0" spc="-80"/>
              <a:t>l</a:t>
            </a:r>
            <a:r>
              <a:rPr dirty="0"/>
              <a:t>a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/>
          <p:nvPr/>
        </p:nvSpPr>
        <p:spPr>
          <a:xfrm>
            <a:off x="1418844" y="1796033"/>
            <a:ext cx="6352540" cy="4524375"/>
          </a:xfrm>
          <a:custGeom>
            <a:avLst/>
            <a:gdLst/>
            <a:ahLst/>
            <a:cxnLst/>
            <a:rect l="l" t="t" r="r" b="b"/>
            <a:pathLst>
              <a:path w="6352540" h="4524375">
                <a:moveTo>
                  <a:pt x="6352032" y="0"/>
                </a:moveTo>
                <a:lnTo>
                  <a:pt x="0" y="0"/>
                </a:lnTo>
                <a:lnTo>
                  <a:pt x="0" y="4523994"/>
                </a:lnTo>
                <a:lnTo>
                  <a:pt x="6352032" y="4523994"/>
                </a:lnTo>
                <a:lnTo>
                  <a:pt x="6352032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497878" y="1815794"/>
            <a:ext cx="6021070" cy="441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 b="1">
                <a:latin typeface="Calibri"/>
                <a:cs typeface="Calibri"/>
              </a:rPr>
              <a:t>class</a:t>
            </a:r>
            <a:r>
              <a:rPr dirty="0" sz="1600" spc="-35" b="1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CPila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600" spc="-10" b="1">
                <a:latin typeface="Calibri"/>
                <a:cs typeface="Calibri"/>
              </a:rPr>
              <a:t>private:</a:t>
            </a:r>
            <a:endParaRPr sz="1600">
              <a:latin typeface="Calibri"/>
              <a:cs typeface="Calibri"/>
            </a:endParaRPr>
          </a:p>
          <a:p>
            <a:pPr marL="927100">
              <a:lnSpc>
                <a:spcPct val="100000"/>
              </a:lnSpc>
            </a:pPr>
            <a:r>
              <a:rPr dirty="0" sz="1600" spc="-10" b="1">
                <a:latin typeface="Calibri"/>
                <a:cs typeface="Calibri"/>
              </a:rPr>
              <a:t>int</a:t>
            </a:r>
            <a:r>
              <a:rPr dirty="0" sz="1600" spc="-15" b="1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tam;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tamaño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 la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pila</a:t>
            </a:r>
            <a:endParaRPr sz="1600">
              <a:latin typeface="Calibri"/>
              <a:cs typeface="Calibri"/>
            </a:endParaRPr>
          </a:p>
          <a:p>
            <a:pPr marL="927100">
              <a:lnSpc>
                <a:spcPct val="100000"/>
              </a:lnSpc>
            </a:pPr>
            <a:r>
              <a:rPr dirty="0" sz="1600" spc="-5" b="1">
                <a:latin typeface="Calibri"/>
                <a:cs typeface="Calibri"/>
              </a:rPr>
              <a:t>char*</a:t>
            </a:r>
            <a:r>
              <a:rPr dirty="0" sz="1600" spc="5" b="1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ppila;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puntero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pila</a:t>
            </a:r>
            <a:endParaRPr sz="1600">
              <a:latin typeface="Calibri"/>
              <a:cs typeface="Calibri"/>
            </a:endParaRPr>
          </a:p>
          <a:p>
            <a:pPr marL="927100">
              <a:lnSpc>
                <a:spcPct val="100000"/>
              </a:lnSpc>
            </a:pPr>
            <a:r>
              <a:rPr dirty="0" sz="1600" spc="-10" b="1">
                <a:latin typeface="Calibri"/>
                <a:cs typeface="Calibri"/>
              </a:rPr>
              <a:t>int </a:t>
            </a:r>
            <a:r>
              <a:rPr dirty="0" sz="1600" spc="-10">
                <a:latin typeface="Calibri"/>
                <a:cs typeface="Calibri"/>
              </a:rPr>
              <a:t>top;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última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posición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ocupada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+ 1</a:t>
            </a:r>
            <a:endParaRPr sz="1600">
              <a:latin typeface="Calibri"/>
              <a:cs typeface="Calibri"/>
            </a:endParaRPr>
          </a:p>
          <a:p>
            <a:pPr marL="469900">
              <a:lnSpc>
                <a:spcPct val="100000"/>
              </a:lnSpc>
            </a:pPr>
            <a:r>
              <a:rPr dirty="0" sz="1600" spc="-5" b="1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  <a:p>
            <a:pPr marL="927100" marR="144716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CPila(const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t=20);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constructor 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CPila(const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CPila&amp; pila);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0">
                <a:latin typeface="Calibri"/>
                <a:cs typeface="Calibri"/>
              </a:rPr>
              <a:t> constructor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copia</a:t>
            </a:r>
            <a:endParaRPr sz="1600">
              <a:latin typeface="Calibri"/>
              <a:cs typeface="Calibri"/>
            </a:endParaRPr>
          </a:p>
          <a:p>
            <a:pPr marL="927100">
              <a:lnSpc>
                <a:spcPts val="1920"/>
              </a:lnSpc>
            </a:pPr>
            <a:r>
              <a:rPr dirty="0" sz="1600" spc="-5">
                <a:latin typeface="Calibri"/>
                <a:cs typeface="Calibri"/>
              </a:rPr>
              <a:t>~CPila();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destructor</a:t>
            </a:r>
            <a:endParaRPr sz="1600">
              <a:latin typeface="Calibri"/>
              <a:cs typeface="Calibri"/>
            </a:endParaRPr>
          </a:p>
          <a:p>
            <a:pPr marL="927100">
              <a:lnSpc>
                <a:spcPct val="100000"/>
              </a:lnSpc>
            </a:pPr>
            <a:r>
              <a:rPr dirty="0" sz="1600" b="1">
                <a:latin typeface="Calibri"/>
                <a:cs typeface="Calibri"/>
              </a:rPr>
              <a:t>//</a:t>
            </a:r>
            <a:r>
              <a:rPr dirty="0" sz="1600" spc="-5" b="1">
                <a:latin typeface="Calibri"/>
                <a:cs typeface="Calibri"/>
              </a:rPr>
              <a:t> </a:t>
            </a:r>
            <a:r>
              <a:rPr dirty="0" sz="1600" spc="-10" b="1">
                <a:latin typeface="Calibri"/>
                <a:cs typeface="Calibri"/>
              </a:rPr>
              <a:t>operador</a:t>
            </a:r>
            <a:r>
              <a:rPr dirty="0" sz="1600" spc="5" b="1">
                <a:latin typeface="Calibri"/>
                <a:cs typeface="Calibri"/>
              </a:rPr>
              <a:t> </a:t>
            </a:r>
            <a:r>
              <a:rPr dirty="0" sz="1600" spc="-5" b="1">
                <a:latin typeface="Calibri"/>
                <a:cs typeface="Calibri"/>
              </a:rPr>
              <a:t>de asignación:</a:t>
            </a:r>
            <a:endParaRPr sz="1600">
              <a:latin typeface="Calibri"/>
              <a:cs typeface="Calibri"/>
            </a:endParaRPr>
          </a:p>
          <a:p>
            <a:pPr marL="9271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CPila</a:t>
            </a:r>
            <a:r>
              <a:rPr dirty="0" sz="1600" spc="-5" b="1">
                <a:latin typeface="Calibri"/>
                <a:cs typeface="Calibri"/>
              </a:rPr>
              <a:t>&amp;</a:t>
            </a:r>
            <a:r>
              <a:rPr dirty="0" sz="1600" spc="-30" b="1">
                <a:latin typeface="Calibri"/>
                <a:cs typeface="Calibri"/>
              </a:rPr>
              <a:t> </a:t>
            </a:r>
            <a:r>
              <a:rPr dirty="0" sz="1600" spc="-10" b="1">
                <a:latin typeface="Calibri"/>
                <a:cs typeface="Calibri"/>
              </a:rPr>
              <a:t>operator=</a:t>
            </a:r>
            <a:r>
              <a:rPr dirty="0" sz="1600" spc="-10">
                <a:latin typeface="Calibri"/>
                <a:cs typeface="Calibri"/>
              </a:rPr>
              <a:t>(const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CPila&amp;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pila);</a:t>
            </a:r>
            <a:endParaRPr sz="1600">
              <a:latin typeface="Calibri"/>
              <a:cs typeface="Calibri"/>
            </a:endParaRPr>
          </a:p>
          <a:p>
            <a:pPr marL="926465">
              <a:lnSpc>
                <a:spcPct val="100000"/>
              </a:lnSpc>
            </a:pPr>
            <a:r>
              <a:rPr dirty="0" sz="1600" spc="-5" b="1">
                <a:latin typeface="Calibri"/>
                <a:cs typeface="Calibri"/>
              </a:rPr>
              <a:t>void</a:t>
            </a:r>
            <a:r>
              <a:rPr dirty="0" sz="1600" b="1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poner_en_pila(char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c); </a:t>
            </a: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introduce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carácter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en</a:t>
            </a:r>
            <a:r>
              <a:rPr dirty="0" sz="1600" spc="-5">
                <a:latin typeface="Calibri"/>
                <a:cs typeface="Calibri"/>
              </a:rPr>
              <a:t> la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pila</a:t>
            </a:r>
            <a:endParaRPr sz="1600">
              <a:latin typeface="Calibri"/>
              <a:cs typeface="Calibri"/>
            </a:endParaRPr>
          </a:p>
          <a:p>
            <a:pPr marL="927100">
              <a:lnSpc>
                <a:spcPct val="100000"/>
              </a:lnSpc>
            </a:pPr>
            <a:r>
              <a:rPr dirty="0" sz="1600" spc="-5" b="1">
                <a:latin typeface="Calibri"/>
                <a:cs typeface="Calibri"/>
              </a:rPr>
              <a:t>char</a:t>
            </a:r>
            <a:r>
              <a:rPr dirty="0" sz="1600" spc="5" b="1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sacar_de_pila();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extrae</a:t>
            </a:r>
            <a:r>
              <a:rPr dirty="0" sz="1600" spc="-5">
                <a:latin typeface="Calibri"/>
                <a:cs typeface="Calibri"/>
              </a:rPr>
              <a:t> un</a:t>
            </a:r>
            <a:r>
              <a:rPr dirty="0" sz="1600" spc="-10">
                <a:latin typeface="Calibri"/>
                <a:cs typeface="Calibri"/>
              </a:rPr>
              <a:t> carácter</a:t>
            </a:r>
            <a:r>
              <a:rPr dirty="0" sz="1600" spc="-5">
                <a:latin typeface="Calibri"/>
                <a:cs typeface="Calibri"/>
              </a:rPr>
              <a:t> de la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pila</a:t>
            </a:r>
            <a:endParaRPr sz="1600">
              <a:latin typeface="Calibri"/>
              <a:cs typeface="Calibri"/>
            </a:endParaRPr>
          </a:p>
          <a:p>
            <a:pPr marL="927100">
              <a:lnSpc>
                <a:spcPct val="100000"/>
              </a:lnSpc>
            </a:pPr>
            <a:r>
              <a:rPr dirty="0" sz="1600" spc="-5" b="1">
                <a:latin typeface="Calibri"/>
                <a:cs typeface="Calibri"/>
              </a:rPr>
              <a:t>bool</a:t>
            </a:r>
            <a:r>
              <a:rPr dirty="0" sz="1600" spc="-10" b="1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vacia();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comprueba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si la pila</a:t>
            </a:r>
            <a:r>
              <a:rPr dirty="0" sz="1600" spc="-15">
                <a:latin typeface="Calibri"/>
                <a:cs typeface="Calibri"/>
              </a:rPr>
              <a:t> está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vacía</a:t>
            </a:r>
            <a:endParaRPr sz="1600">
              <a:latin typeface="Calibri"/>
              <a:cs typeface="Calibri"/>
            </a:endParaRPr>
          </a:p>
          <a:p>
            <a:pPr marL="927100">
              <a:lnSpc>
                <a:spcPct val="100000"/>
              </a:lnSpc>
            </a:pPr>
            <a:r>
              <a:rPr dirty="0" sz="1600" spc="-5" b="1">
                <a:latin typeface="Calibri"/>
                <a:cs typeface="Calibri"/>
              </a:rPr>
              <a:t>bool</a:t>
            </a:r>
            <a:r>
              <a:rPr dirty="0" sz="1600" spc="-10" b="1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llena();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comprueba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si la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pila</a:t>
            </a:r>
            <a:r>
              <a:rPr dirty="0" sz="1600" spc="-15">
                <a:latin typeface="Calibri"/>
                <a:cs typeface="Calibri"/>
              </a:rPr>
              <a:t> está</a:t>
            </a:r>
            <a:r>
              <a:rPr dirty="0" sz="1600" spc="-5">
                <a:latin typeface="Calibri"/>
                <a:cs typeface="Calibri"/>
              </a:rPr>
              <a:t> llena</a:t>
            </a:r>
            <a:endParaRPr sz="1600">
              <a:latin typeface="Calibri"/>
              <a:cs typeface="Calibri"/>
            </a:endParaRPr>
          </a:p>
          <a:p>
            <a:pPr marL="927100">
              <a:lnSpc>
                <a:spcPct val="100000"/>
              </a:lnSpc>
            </a:pPr>
            <a:r>
              <a:rPr dirty="0" sz="1600" b="1">
                <a:latin typeface="Calibri"/>
                <a:cs typeface="Calibri"/>
              </a:rPr>
              <a:t>// </a:t>
            </a:r>
            <a:r>
              <a:rPr dirty="0" sz="1600" spc="-5" b="1">
                <a:latin typeface="Calibri"/>
                <a:cs typeface="Calibri"/>
              </a:rPr>
              <a:t>Función</a:t>
            </a:r>
            <a:r>
              <a:rPr dirty="0" sz="1600" b="1">
                <a:latin typeface="Calibri"/>
                <a:cs typeface="Calibri"/>
              </a:rPr>
              <a:t> </a:t>
            </a:r>
            <a:r>
              <a:rPr dirty="0" sz="1600" spc="-10" b="1">
                <a:latin typeface="Calibri"/>
                <a:cs typeface="Calibri"/>
              </a:rPr>
              <a:t>externa, amiga</a:t>
            </a:r>
            <a:r>
              <a:rPr dirty="0" sz="1600" spc="-15" b="1">
                <a:latin typeface="Calibri"/>
                <a:cs typeface="Calibri"/>
              </a:rPr>
              <a:t> </a:t>
            </a:r>
            <a:r>
              <a:rPr dirty="0" sz="1600" spc="-5" b="1">
                <a:latin typeface="Calibri"/>
                <a:cs typeface="Calibri"/>
              </a:rPr>
              <a:t>de </a:t>
            </a:r>
            <a:r>
              <a:rPr dirty="0" sz="1600" b="1">
                <a:latin typeface="Calibri"/>
                <a:cs typeface="Calibri"/>
              </a:rPr>
              <a:t>la</a:t>
            </a:r>
            <a:r>
              <a:rPr dirty="0" sz="1600" spc="-10" b="1">
                <a:latin typeface="Calibri"/>
                <a:cs typeface="Calibri"/>
              </a:rPr>
              <a:t> </a:t>
            </a:r>
            <a:r>
              <a:rPr dirty="0" sz="1600" spc="-5" b="1">
                <a:latin typeface="Calibri"/>
                <a:cs typeface="Calibri"/>
              </a:rPr>
              <a:t>clase:</a:t>
            </a:r>
            <a:endParaRPr sz="1600">
              <a:latin typeface="Calibri"/>
              <a:cs typeface="Calibri"/>
            </a:endParaRPr>
          </a:p>
          <a:p>
            <a:pPr marL="927100">
              <a:lnSpc>
                <a:spcPct val="100000"/>
              </a:lnSpc>
            </a:pPr>
            <a:r>
              <a:rPr dirty="0" sz="1600" spc="-5" b="1">
                <a:latin typeface="Calibri"/>
                <a:cs typeface="Calibri"/>
              </a:rPr>
              <a:t>friend</a:t>
            </a:r>
            <a:r>
              <a:rPr dirty="0" sz="1600" b="1">
                <a:latin typeface="Calibri"/>
                <a:cs typeface="Calibri"/>
              </a:rPr>
              <a:t> </a:t>
            </a:r>
            <a:r>
              <a:rPr dirty="0" sz="1600" spc="-5" b="1">
                <a:latin typeface="Calibri"/>
                <a:cs typeface="Calibri"/>
              </a:rPr>
              <a:t>bool</a:t>
            </a:r>
            <a:r>
              <a:rPr dirty="0" sz="1600" spc="-10" b="1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pilas_iguales(const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CPila&amp;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s1,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</a:t>
            </a:r>
            <a:r>
              <a:rPr dirty="0" sz="1600" spc="-5">
                <a:latin typeface="Calibri"/>
                <a:cs typeface="Calibri"/>
              </a:rPr>
              <a:t> CPila&amp;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s2);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40</a:t>
            </a:r>
          </a:p>
        </p:txBody>
      </p:sp>
    </p:spTree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8617"/>
            <a:ext cx="4128135" cy="3937000"/>
          </a:xfrm>
          <a:prstGeom prst="rect">
            <a:avLst/>
          </a:prstGeom>
        </p:spPr>
        <p:txBody>
          <a:bodyPr wrap="square" lIns="0" tIns="9842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7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Diferencias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C++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Programación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Orientada</a:t>
            </a:r>
            <a:r>
              <a:rPr dirty="0" sz="2000" spc="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a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Objetos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Ejemplo:</a:t>
            </a:r>
            <a:r>
              <a:rPr dirty="0" sz="20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clase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Pila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Sobrecarga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operadores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Puntero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this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Funciones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clases</a:t>
            </a:r>
            <a:r>
              <a:rPr dirty="0" sz="2000" spc="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inline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friend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Métodos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 y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miembros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const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static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Espacios de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nombres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Compilación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41</a:t>
            </a:r>
          </a:p>
        </p:txBody>
      </p:sp>
    </p:spTree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95070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S</a:t>
            </a:r>
            <a:r>
              <a:rPr dirty="0" spc="-95"/>
              <a:t>ob</a:t>
            </a:r>
            <a:r>
              <a:rPr dirty="0" spc="-150"/>
              <a:t>r</a:t>
            </a:r>
            <a:r>
              <a:rPr dirty="0" spc="-95"/>
              <a:t>e</a:t>
            </a:r>
            <a:r>
              <a:rPr dirty="0" spc="-140"/>
              <a:t>c</a:t>
            </a:r>
            <a:r>
              <a:rPr dirty="0" spc="-95"/>
              <a:t>a</a:t>
            </a:r>
            <a:r>
              <a:rPr dirty="0" spc="-155"/>
              <a:t>r</a:t>
            </a:r>
            <a:r>
              <a:rPr dirty="0" spc="-190"/>
              <a:t>g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65"/>
              <a:t>l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70"/>
              <a:t> </a:t>
            </a:r>
            <a:r>
              <a:rPr dirty="0" spc="-95"/>
              <a:t>op</a:t>
            </a:r>
            <a:r>
              <a:rPr dirty="0" spc="-90"/>
              <a:t>e</a:t>
            </a:r>
            <a:r>
              <a:rPr dirty="0" spc="-175"/>
              <a:t>r</a:t>
            </a:r>
            <a:r>
              <a:rPr dirty="0" spc="-95"/>
              <a:t>ado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909054" y="1832270"/>
            <a:ext cx="7470140" cy="147383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operadores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lenguaje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(+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-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*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/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++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...)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redefinir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tratar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estándar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Ejemplo:</a:t>
            </a:r>
            <a:endParaRPr sz="2000">
              <a:latin typeface="Calibri"/>
              <a:cs typeface="Calibri"/>
            </a:endParaRPr>
          </a:p>
          <a:p>
            <a:pPr lvl="1" marL="561340" marR="5080" indent="-183515">
              <a:lnSpc>
                <a:spcPts val="1730"/>
              </a:lnSpc>
              <a:spcBef>
                <a:spcPts val="65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Definimos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nuevo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denominado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complejo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queremos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usar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expresiones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a+b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donde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b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complejos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42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909054" y="5508158"/>
            <a:ext cx="604012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operadores</a:t>
            </a:r>
            <a:r>
              <a:rPr dirty="0" sz="2000" spc="4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.</a:t>
            </a:r>
            <a:r>
              <a:rPr dirty="0" sz="2000" spc="45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2000" spc="44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#</a:t>
            </a:r>
            <a:r>
              <a:rPr dirty="0" sz="2000" spc="45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.*</a:t>
            </a:r>
            <a:r>
              <a:rPr dirty="0" sz="2000" spc="45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::</a:t>
            </a:r>
            <a:r>
              <a:rPr dirty="0" sz="2000" spc="44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?:</a:t>
            </a:r>
            <a:r>
              <a:rPr dirty="0" sz="2000" spc="45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sobrecargar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529333" y="3614165"/>
            <a:ext cx="6085840" cy="15697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19" rIns="0" bIns="0" rtlCol="0" vert="horz">
            <a:spAutoFit/>
          </a:bodyPr>
          <a:lstStyle/>
          <a:p>
            <a:pPr marL="548640" marR="159385" indent="-457200">
              <a:lnSpc>
                <a:spcPct val="100000"/>
              </a:lnSpc>
              <a:spcBef>
                <a:spcPts val="259"/>
              </a:spcBef>
            </a:pPr>
            <a:r>
              <a:rPr dirty="0" sz="1600" spc="-5">
                <a:latin typeface="Calibri"/>
                <a:cs typeface="Calibri"/>
              </a:rPr>
              <a:t>complejo </a:t>
            </a:r>
            <a:r>
              <a:rPr dirty="0" sz="1600" spc="-10">
                <a:latin typeface="Calibri"/>
                <a:cs typeface="Calibri"/>
              </a:rPr>
              <a:t>operator+(const</a:t>
            </a:r>
            <a:r>
              <a:rPr dirty="0" sz="1600" spc="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complejo&amp;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oper1,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complejo&amp;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oper2)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complejo</a:t>
            </a:r>
            <a:r>
              <a:rPr dirty="0" sz="1600" spc="-10">
                <a:latin typeface="Calibri"/>
                <a:cs typeface="Calibri"/>
              </a:rPr>
              <a:t> resultado;</a:t>
            </a:r>
            <a:endParaRPr sz="1600">
              <a:latin typeface="Calibri"/>
              <a:cs typeface="Calibri"/>
            </a:endParaRPr>
          </a:p>
          <a:p>
            <a:pPr marL="548640" marR="581660">
              <a:lnSpc>
                <a:spcPts val="1920"/>
              </a:lnSpc>
              <a:spcBef>
                <a:spcPts val="60"/>
              </a:spcBef>
            </a:pPr>
            <a:r>
              <a:rPr dirty="0" sz="1600" spc="-10">
                <a:latin typeface="Calibri"/>
                <a:cs typeface="Calibri"/>
              </a:rPr>
              <a:t>resultado.real</a:t>
            </a:r>
            <a:r>
              <a:rPr dirty="0" sz="1600">
                <a:latin typeface="Calibri"/>
                <a:cs typeface="Calibri"/>
              </a:rPr>
              <a:t> =</a:t>
            </a:r>
            <a:r>
              <a:rPr dirty="0" sz="1600" spc="-5">
                <a:latin typeface="Calibri"/>
                <a:cs typeface="Calibri"/>
              </a:rPr>
              <a:t> oper1.real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+ </a:t>
            </a:r>
            <a:r>
              <a:rPr dirty="0" sz="1600" spc="-5">
                <a:latin typeface="Calibri"/>
                <a:cs typeface="Calibri"/>
              </a:rPr>
              <a:t>oper2.real;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resultado.imaginaria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oper1.imaginaria</a:t>
            </a:r>
            <a:r>
              <a:rPr dirty="0" sz="1600">
                <a:latin typeface="Calibri"/>
                <a:cs typeface="Calibri"/>
              </a:rPr>
              <a:t> +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oper2.imaginaria;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resultado;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ts val="1855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8617"/>
            <a:ext cx="4128135" cy="3937000"/>
          </a:xfrm>
          <a:prstGeom prst="rect">
            <a:avLst/>
          </a:prstGeom>
        </p:spPr>
        <p:txBody>
          <a:bodyPr wrap="square" lIns="0" tIns="9842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7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Diferencias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C++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Programación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Orientada</a:t>
            </a:r>
            <a:r>
              <a:rPr dirty="0" sz="2000" spc="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a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Objetos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Ejemplo:</a:t>
            </a:r>
            <a:r>
              <a:rPr dirty="0" sz="20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clase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Pila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Sobrecarga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operadores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this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Funciones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clases</a:t>
            </a:r>
            <a:r>
              <a:rPr dirty="0" sz="2000" spc="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inline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friend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Métodos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 y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miembros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const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static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Espacios de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nombres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Compilación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43</a:t>
            </a:r>
          </a:p>
        </p:txBody>
      </p:sp>
    </p:spTree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42900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/>
              <a:t>l</a:t>
            </a:r>
            <a:r>
              <a:rPr dirty="0" spc="-165"/>
              <a:t> </a:t>
            </a:r>
            <a:r>
              <a:rPr dirty="0" spc="-90"/>
              <a:t>pu</a:t>
            </a:r>
            <a:r>
              <a:rPr dirty="0" spc="-140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75"/>
              <a:t>r</a:t>
            </a:r>
            <a:r>
              <a:rPr dirty="0"/>
              <a:t>o</a:t>
            </a:r>
            <a:r>
              <a:rPr dirty="0" spc="-175"/>
              <a:t> </a:t>
            </a:r>
            <a:r>
              <a:rPr dirty="0" spc="-75"/>
              <a:t>t</a:t>
            </a:r>
            <a:r>
              <a:rPr dirty="0" spc="-90"/>
              <a:t>h</a:t>
            </a:r>
            <a:r>
              <a:rPr dirty="0" spc="-70"/>
              <a:t>i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909054" y="1786246"/>
            <a:ext cx="6517005" cy="107696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45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C++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dispone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predefinido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llamado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‘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this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’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6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solo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accesible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miembro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clases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6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Apunta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desde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llamó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(método)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44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486661" y="3113532"/>
            <a:ext cx="6080125" cy="255460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548640" marR="2454910" indent="-457834">
              <a:lnSpc>
                <a:spcPct val="100000"/>
              </a:lnSpc>
              <a:spcBef>
                <a:spcPts val="254"/>
              </a:spcBef>
            </a:pPr>
            <a:r>
              <a:rPr dirty="0" sz="1600" spc="-5">
                <a:latin typeface="Calibri"/>
                <a:cs typeface="Calibri"/>
              </a:rPr>
              <a:t>CPila&amp; </a:t>
            </a:r>
            <a:r>
              <a:rPr dirty="0" sz="1600" spc="-10">
                <a:latin typeface="Calibri"/>
                <a:cs typeface="Calibri"/>
              </a:rPr>
              <a:t>CPila::operator=(const </a:t>
            </a:r>
            <a:r>
              <a:rPr dirty="0" sz="1600" spc="-5">
                <a:latin typeface="Calibri"/>
                <a:cs typeface="Calibri"/>
              </a:rPr>
              <a:t>CPila&amp; pila)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">
                <a:latin typeface="Calibri"/>
                <a:cs typeface="Calibri"/>
              </a:rPr>
              <a:t> i;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ts val="1920"/>
              </a:lnSpc>
            </a:pPr>
            <a:r>
              <a:rPr dirty="0" sz="1600" spc="-5">
                <a:latin typeface="Calibri"/>
                <a:cs typeface="Calibri"/>
              </a:rPr>
              <a:t>if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(tam!=pila.tam) </a:t>
            </a:r>
            <a:r>
              <a:rPr dirty="0" sz="1600" spc="-5">
                <a:latin typeface="Calibri"/>
                <a:cs typeface="Calibri"/>
              </a:rPr>
              <a:t>// equivale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a</a:t>
            </a:r>
            <a:r>
              <a:rPr dirty="0" sz="1600" spc="-5">
                <a:latin typeface="Calibri"/>
                <a:cs typeface="Calibri"/>
              </a:rPr>
              <a:t> “if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(this-&gt;tam!=pila.tam)”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cout</a:t>
            </a:r>
            <a:r>
              <a:rPr dirty="0" sz="1600">
                <a:latin typeface="Calibri"/>
                <a:cs typeface="Calibri"/>
              </a:rPr>
              <a:t> &lt;&lt; </a:t>
            </a:r>
            <a:r>
              <a:rPr dirty="0" sz="1600" spc="-5">
                <a:latin typeface="Calibri"/>
                <a:cs typeface="Calibri"/>
              </a:rPr>
              <a:t>"No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pueden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asignar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pilas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 tamaño </a:t>
            </a:r>
            <a:r>
              <a:rPr dirty="0" sz="1600" spc="-15">
                <a:latin typeface="Calibri"/>
                <a:cs typeface="Calibri"/>
              </a:rPr>
              <a:t>diferente";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latin typeface="Calibri"/>
                <a:cs typeface="Calibri"/>
              </a:rPr>
              <a:t>else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1005840" marR="99949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top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10">
                <a:latin typeface="Calibri"/>
                <a:cs typeface="Calibri"/>
              </a:rPr>
              <a:t>pila.top; </a:t>
            </a:r>
            <a:r>
              <a:rPr dirty="0" sz="1600" spc="-5">
                <a:latin typeface="Calibri"/>
                <a:cs typeface="Calibri"/>
              </a:rPr>
              <a:t>// equivale </a:t>
            </a:r>
            <a:r>
              <a:rPr dirty="0" sz="1600">
                <a:latin typeface="Calibri"/>
                <a:cs typeface="Calibri"/>
              </a:rPr>
              <a:t>a </a:t>
            </a:r>
            <a:r>
              <a:rPr dirty="0" sz="1600" spc="-5">
                <a:latin typeface="Calibri"/>
                <a:cs typeface="Calibri"/>
              </a:rPr>
              <a:t>“this-&gt;top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10">
                <a:latin typeface="Calibri"/>
                <a:cs typeface="Calibri"/>
              </a:rPr>
              <a:t>pila.top;”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for(i=0;i&lt;top;i++)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ppila[i]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5">
                <a:latin typeface="Calibri"/>
                <a:cs typeface="Calibri"/>
              </a:rPr>
              <a:t>pila.ppila[i];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ts val="192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*this;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8617"/>
            <a:ext cx="4128135" cy="3937000"/>
          </a:xfrm>
          <a:prstGeom prst="rect">
            <a:avLst/>
          </a:prstGeom>
        </p:spPr>
        <p:txBody>
          <a:bodyPr wrap="square" lIns="0" tIns="9842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7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Diferencias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C++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Programación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Orientada</a:t>
            </a:r>
            <a:r>
              <a:rPr dirty="0" sz="2000" spc="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a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Objetos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Ejemplo:</a:t>
            </a:r>
            <a:r>
              <a:rPr dirty="0" sz="20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clase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Pila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Sobrecarga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operadores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Puntero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this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inline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friend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Métodos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 y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miembros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const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static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Espacios de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nombres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Compilación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45</a:t>
            </a:r>
          </a:p>
        </p:txBody>
      </p:sp>
    </p:spTree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82016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F</a:t>
            </a:r>
            <a:r>
              <a:rPr dirty="0" spc="-90"/>
              <a:t>u</a:t>
            </a:r>
            <a:r>
              <a:rPr dirty="0" spc="-95"/>
              <a:t>nc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  <a:r>
              <a:rPr dirty="0" spc="-160"/>
              <a:t> </a:t>
            </a:r>
            <a:r>
              <a:rPr dirty="0" spc="-65"/>
              <a:t>i</a:t>
            </a:r>
            <a:r>
              <a:rPr dirty="0" spc="-90"/>
              <a:t>n</a:t>
            </a:r>
            <a:r>
              <a:rPr dirty="0" spc="-70"/>
              <a:t>l</a:t>
            </a:r>
            <a:r>
              <a:rPr dirty="0" spc="-80"/>
              <a:t>i</a:t>
            </a:r>
            <a:r>
              <a:rPr dirty="0" spc="-95"/>
              <a:t>n</a:t>
            </a:r>
            <a:r>
              <a:rPr dirty="0"/>
              <a:t>e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909054" y="1832270"/>
            <a:ext cx="7468870" cy="122936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310" marR="5080" indent="-18224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modificador “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inline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”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hace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compilador optimice la velocidad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ejecución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pequeñas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repitiendo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código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cada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llamada</a:t>
            </a:r>
            <a:endParaRPr sz="20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equivalente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definir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dentro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cuerpo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46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2999232" y="3387090"/>
            <a:ext cx="2891790" cy="132334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548005" marR="325755" indent="-457200">
              <a:lnSpc>
                <a:spcPct val="100000"/>
              </a:lnSpc>
              <a:spcBef>
                <a:spcPts val="254"/>
              </a:spcBef>
            </a:pPr>
            <a:r>
              <a:rPr dirty="0" sz="1600" spc="-5">
                <a:latin typeface="Calibri"/>
                <a:cs typeface="Calibri"/>
              </a:rPr>
              <a:t>inline</a:t>
            </a:r>
            <a:r>
              <a:rPr dirty="0" sz="1600" spc="-10">
                <a:latin typeface="Calibri"/>
                <a:cs typeface="Calibri"/>
              </a:rPr>
              <a:t> CPila::CPila(const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">
                <a:latin typeface="Calibri"/>
                <a:cs typeface="Calibri"/>
              </a:rPr>
              <a:t> t)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ppila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new char[t];</a:t>
            </a:r>
            <a:endParaRPr sz="1600">
              <a:latin typeface="Calibri"/>
              <a:cs typeface="Calibri"/>
            </a:endParaRPr>
          </a:p>
          <a:p>
            <a:pPr marL="548005" marR="1695450">
              <a:lnSpc>
                <a:spcPts val="1920"/>
              </a:lnSpc>
              <a:spcBef>
                <a:spcPts val="65"/>
              </a:spcBef>
            </a:pPr>
            <a:r>
              <a:rPr dirty="0" sz="1600" spc="-10">
                <a:latin typeface="Calibri"/>
                <a:cs typeface="Calibri"/>
              </a:rPr>
              <a:t>tam</a:t>
            </a:r>
            <a:r>
              <a:rPr dirty="0" sz="1600" spc="-5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t;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top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0;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ts val="1855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84530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365"/>
              <a:t>V</a:t>
            </a:r>
            <a:r>
              <a:rPr dirty="0" spc="-90"/>
              <a:t>a</a:t>
            </a:r>
            <a:r>
              <a:rPr dirty="0" spc="-80"/>
              <a:t>ri</a:t>
            </a:r>
            <a:r>
              <a:rPr dirty="0" spc="-95"/>
              <a:t>ab</a:t>
            </a:r>
            <a:r>
              <a:rPr dirty="0" spc="-80"/>
              <a:t>l</a:t>
            </a:r>
            <a:r>
              <a:rPr dirty="0" spc="-95"/>
              <a:t>e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90"/>
              <a:t>e</a:t>
            </a:r>
            <a:r>
              <a:rPr dirty="0" spc="-140"/>
              <a:t>n</a:t>
            </a:r>
            <a:r>
              <a:rPr dirty="0" spc="-120"/>
              <a:t>t</a:t>
            </a:r>
            <a:r>
              <a:rPr dirty="0" spc="-100"/>
              <a:t>o</a:t>
            </a:r>
            <a:r>
              <a:rPr dirty="0" spc="-80"/>
              <a:t>r</a:t>
            </a:r>
            <a:r>
              <a:rPr dirty="0" spc="-95"/>
              <a:t>no</a:t>
            </a:r>
            <a:r>
              <a:rPr dirty="0"/>
              <a:t>:</a:t>
            </a:r>
            <a:r>
              <a:rPr dirty="0" spc="-155"/>
              <a:t> </a:t>
            </a:r>
            <a:r>
              <a:rPr dirty="0" spc="-90"/>
              <a:t>ba</a:t>
            </a:r>
            <a:r>
              <a:rPr dirty="0" spc="-85"/>
              <a:t>s</a:t>
            </a:r>
            <a:r>
              <a:rPr dirty="0"/>
              <a:t>h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3"/>
            <a:ext cx="7364730" cy="348869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20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definir</a:t>
            </a:r>
            <a:r>
              <a:rPr dirty="0" sz="20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20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entorno</a:t>
            </a:r>
            <a:r>
              <a:rPr dirty="0" sz="20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cambia</a:t>
            </a:r>
            <a:r>
              <a:rPr dirty="0" sz="20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interprete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comandos,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bash: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export</a:t>
            </a:r>
            <a:r>
              <a:rPr dirty="0" sz="16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VARIABLE=Valor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3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ejemplo,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definir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DISPLAY: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export</a:t>
            </a:r>
            <a:r>
              <a:rPr dirty="0" sz="16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DISPLAY=localhost:0.0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80">
                <a:solidFill>
                  <a:srgbClr val="3E3E3E"/>
                </a:solidFill>
                <a:latin typeface="Calibri"/>
                <a:cs typeface="Calibri"/>
              </a:rPr>
              <a:t>PATH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exporta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manera: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export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45">
                <a:solidFill>
                  <a:srgbClr val="3E3E3E"/>
                </a:solidFill>
                <a:latin typeface="Calibri"/>
                <a:cs typeface="Calibri"/>
              </a:rPr>
              <a:t>PATH=……:$PATH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ver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contenido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las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variables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entorno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env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34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queremos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particular: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echo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$VARIABLE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(echo </a:t>
            </a:r>
            <a:r>
              <a:rPr dirty="0" sz="1600" spc="-45">
                <a:solidFill>
                  <a:srgbClr val="3E3E3E"/>
                </a:solidFill>
                <a:latin typeface="Calibri"/>
                <a:cs typeface="Calibri"/>
              </a:rPr>
              <a:t>$PATH)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18</a:t>
            </a:r>
          </a:p>
        </p:txBody>
      </p:sp>
    </p:spTree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84390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F</a:t>
            </a:r>
            <a:r>
              <a:rPr dirty="0" spc="-90"/>
              <a:t>u</a:t>
            </a:r>
            <a:r>
              <a:rPr dirty="0" spc="-95"/>
              <a:t>nc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  <a:r>
              <a:rPr dirty="0" spc="-175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80"/>
              <a:t>c</a:t>
            </a:r>
            <a:r>
              <a:rPr dirty="0" spc="-70"/>
              <a:t>l</a:t>
            </a:r>
            <a:r>
              <a:rPr dirty="0" spc="-95"/>
              <a:t>a</a:t>
            </a:r>
            <a:r>
              <a:rPr dirty="0" spc="-85"/>
              <a:t>s</a:t>
            </a:r>
            <a:r>
              <a:rPr dirty="0" spc="-100"/>
              <a:t>e</a:t>
            </a:r>
            <a:r>
              <a:rPr dirty="0"/>
              <a:t>s</a:t>
            </a:r>
            <a:r>
              <a:rPr dirty="0" spc="-165"/>
              <a:t> </a:t>
            </a:r>
            <a:r>
              <a:rPr dirty="0" spc="-70"/>
              <a:t>f</a:t>
            </a:r>
            <a:r>
              <a:rPr dirty="0" spc="-75"/>
              <a:t>r</a:t>
            </a:r>
            <a:r>
              <a:rPr dirty="0" spc="-70"/>
              <a:t>i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/>
              <a:t>d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909054" y="1763464"/>
            <a:ext cx="7470775" cy="150939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amigas:</a:t>
            </a:r>
            <a:endParaRPr sz="2000">
              <a:latin typeface="Calibri"/>
              <a:cs typeface="Calibri"/>
            </a:endParaRPr>
          </a:p>
          <a:p>
            <a:pPr lvl="1" marL="560705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Permiten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“global”,</a:t>
            </a:r>
            <a:r>
              <a:rPr dirty="0" sz="16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externa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clase,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pueda</a:t>
            </a:r>
            <a:r>
              <a:rPr dirty="0" sz="16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acceder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miembros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una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como si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fuera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método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misma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Ejemplo,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compara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pilas:</a:t>
            </a:r>
            <a:endParaRPr sz="1600">
              <a:latin typeface="Calibri"/>
              <a:cs typeface="Calibri"/>
            </a:endParaRPr>
          </a:p>
          <a:p>
            <a:pPr lvl="2" marL="910590" indent="-22923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910590" algn="l"/>
                <a:tab pos="91122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Debe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poder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acceder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los miembros 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clase,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privados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47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578852" y="4776639"/>
            <a:ext cx="496379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Clr>
                <a:srgbClr val="D34817"/>
              </a:buClr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solucionarlo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declarar amiga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clase pila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517648" y="3331464"/>
            <a:ext cx="4109085" cy="13849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548640" marR="185420" indent="-457834">
              <a:lnSpc>
                <a:spcPct val="100000"/>
              </a:lnSpc>
              <a:spcBef>
                <a:spcPts val="265"/>
              </a:spcBef>
            </a:pPr>
            <a:r>
              <a:rPr dirty="0" sz="1400" spc="-5">
                <a:latin typeface="Calibri"/>
                <a:cs typeface="Calibri"/>
              </a:rPr>
              <a:t>bool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pilas_iguales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(const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CPila&amp;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s1,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const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CPila&amp;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s2)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if </a:t>
            </a:r>
            <a:r>
              <a:rPr dirty="0" sz="1400" spc="-10">
                <a:latin typeface="Calibri"/>
                <a:cs typeface="Calibri"/>
              </a:rPr>
              <a:t>(s1.top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!=</a:t>
            </a:r>
            <a:r>
              <a:rPr dirty="0" sz="1400" spc="-10">
                <a:latin typeface="Calibri"/>
                <a:cs typeface="Calibri"/>
              </a:rPr>
              <a:t> s2.top)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return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false;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 spc="-15">
                <a:latin typeface="Calibri"/>
                <a:cs typeface="Calibri"/>
              </a:rPr>
              <a:t>for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(int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i=0;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&lt;</a:t>
            </a:r>
            <a:r>
              <a:rPr dirty="0" sz="1400" spc="-10">
                <a:latin typeface="Calibri"/>
                <a:cs typeface="Calibri"/>
              </a:rPr>
              <a:t> s1.top;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i++)</a:t>
            </a:r>
            <a:endParaRPr sz="1400">
              <a:latin typeface="Calibri"/>
              <a:cs typeface="Calibri"/>
            </a:endParaRPr>
          </a:p>
          <a:p>
            <a:pPr marL="548640" marR="289560" indent="45656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if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(s1.ppila[i]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!=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s2.ppila[i])</a:t>
            </a:r>
            <a:r>
              <a:rPr dirty="0" sz="1400" spc="3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return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false;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return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true;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  <a:spcBef>
                <a:spcPts val="5"/>
              </a:spcBef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904238" y="5100828"/>
            <a:ext cx="5381625" cy="11696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5"/>
              </a:spcBef>
            </a:pPr>
            <a:r>
              <a:rPr dirty="0" sz="1400" spc="-5">
                <a:latin typeface="Calibri"/>
                <a:cs typeface="Calibri"/>
              </a:rPr>
              <a:t>class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CPila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640" marR="434213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… 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publi</a:t>
            </a:r>
            <a:r>
              <a:rPr dirty="0" sz="1400" spc="-5">
                <a:latin typeface="Calibri"/>
                <a:cs typeface="Calibri"/>
              </a:rPr>
              <a:t>c:</a:t>
            </a:r>
            <a:endParaRPr sz="14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  <a:spcBef>
                <a:spcPts val="5"/>
              </a:spcBef>
            </a:pPr>
            <a:r>
              <a:rPr dirty="0" sz="1400" spc="-5">
                <a:latin typeface="Calibri"/>
                <a:cs typeface="Calibri"/>
              </a:rPr>
              <a:t>friend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bool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pilas_iguales(const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CPila&amp;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s1, </a:t>
            </a:r>
            <a:r>
              <a:rPr dirty="0" sz="1400" spc="-10">
                <a:latin typeface="Calibri"/>
                <a:cs typeface="Calibri"/>
              </a:rPr>
              <a:t>const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CPila&amp;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s2);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};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84390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F</a:t>
            </a:r>
            <a:r>
              <a:rPr dirty="0" spc="-90"/>
              <a:t>u</a:t>
            </a:r>
            <a:r>
              <a:rPr dirty="0" spc="-95"/>
              <a:t>nc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  <a:r>
              <a:rPr dirty="0" spc="-175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80"/>
              <a:t>c</a:t>
            </a:r>
            <a:r>
              <a:rPr dirty="0" spc="-70"/>
              <a:t>l</a:t>
            </a:r>
            <a:r>
              <a:rPr dirty="0" spc="-95"/>
              <a:t>a</a:t>
            </a:r>
            <a:r>
              <a:rPr dirty="0" spc="-85"/>
              <a:t>s</a:t>
            </a:r>
            <a:r>
              <a:rPr dirty="0" spc="-100"/>
              <a:t>e</a:t>
            </a:r>
            <a:r>
              <a:rPr dirty="0"/>
              <a:t>s</a:t>
            </a:r>
            <a:r>
              <a:rPr dirty="0" spc="-165"/>
              <a:t> </a:t>
            </a:r>
            <a:r>
              <a:rPr dirty="0" spc="-70"/>
              <a:t>f</a:t>
            </a:r>
            <a:r>
              <a:rPr dirty="0" spc="-75"/>
              <a:t>r</a:t>
            </a:r>
            <a:r>
              <a:rPr dirty="0" spc="-70"/>
              <a:t>i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/>
              <a:t>d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909054" y="1763464"/>
            <a:ext cx="7470140" cy="91757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amigas:</a:t>
            </a:r>
            <a:endParaRPr sz="2000">
              <a:latin typeface="Calibri"/>
              <a:cs typeface="Calibri"/>
            </a:endParaRPr>
          </a:p>
          <a:p>
            <a:pPr lvl="1" marL="561340" marR="5080" indent="-183515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Permite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pueda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acceder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miembros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otra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(clases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sin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ninguna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relación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herencia)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48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2061210" y="2907792"/>
            <a:ext cx="5067300" cy="304673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54"/>
              </a:spcBef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item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private:</a:t>
            </a:r>
            <a:endParaRPr sz="1600">
              <a:latin typeface="Calibri"/>
              <a:cs typeface="Calibri"/>
            </a:endParaRPr>
          </a:p>
          <a:p>
            <a:pPr marL="548005" marR="3369310" indent="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i</a:t>
            </a:r>
            <a:r>
              <a:rPr dirty="0" sz="1600" spc="-20">
                <a:latin typeface="Calibri"/>
                <a:cs typeface="Calibri"/>
              </a:rPr>
              <a:t>n</a:t>
            </a:r>
            <a:r>
              <a:rPr dirty="0" sz="1600">
                <a:latin typeface="Calibri"/>
                <a:cs typeface="Calibri"/>
              </a:rPr>
              <a:t>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</a:t>
            </a:r>
            <a:r>
              <a:rPr dirty="0" sz="1600" spc="-20">
                <a:latin typeface="Calibri"/>
                <a:cs typeface="Calibri"/>
              </a:rPr>
              <a:t>a</a:t>
            </a:r>
            <a:r>
              <a:rPr dirty="0" sz="1600" spc="-25">
                <a:latin typeface="Calibri"/>
                <a:cs typeface="Calibri"/>
              </a:rPr>
              <a:t>t</a:t>
            </a:r>
            <a:r>
              <a:rPr dirty="0" sz="1600">
                <a:latin typeface="Calibri"/>
                <a:cs typeface="Calibri"/>
              </a:rPr>
              <a:t>a;  </a:t>
            </a:r>
            <a:r>
              <a:rPr dirty="0" sz="1600" spc="-5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...</a:t>
            </a:r>
            <a:endParaRPr sz="16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friend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ConjuntoItems;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50">
              <a:latin typeface="Calibri"/>
              <a:cs typeface="Calibri"/>
            </a:endParaRPr>
          </a:p>
          <a:p>
            <a:pPr algn="r" marR="320865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ConjuntoItems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algn="r" marR="318706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..........................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puede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acceder </a:t>
            </a:r>
            <a:r>
              <a:rPr dirty="0" sz="1600">
                <a:latin typeface="Calibri"/>
                <a:cs typeface="Calibri"/>
              </a:rPr>
              <a:t>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miembros </a:t>
            </a:r>
            <a:r>
              <a:rPr dirty="0" sz="1600" spc="-15">
                <a:latin typeface="Calibri"/>
                <a:cs typeface="Calibri"/>
              </a:rPr>
              <a:t>data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clase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item;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8617"/>
            <a:ext cx="4128135" cy="3937000"/>
          </a:xfrm>
          <a:prstGeom prst="rect">
            <a:avLst/>
          </a:prstGeom>
        </p:spPr>
        <p:txBody>
          <a:bodyPr wrap="square" lIns="0" tIns="9842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7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Diferencias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C++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Programación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Orientada</a:t>
            </a:r>
            <a:r>
              <a:rPr dirty="0" sz="2000" spc="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a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Objetos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Ejemplo:</a:t>
            </a:r>
            <a:r>
              <a:rPr dirty="0" sz="20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clase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Pila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Sobrecarga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operadores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Puntero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this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Funciones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clases</a:t>
            </a:r>
            <a:r>
              <a:rPr dirty="0" sz="2000" spc="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inline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friend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miembros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const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static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Espacios de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nombres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Compilación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49</a:t>
            </a:r>
          </a:p>
        </p:txBody>
      </p:sp>
    </p:spTree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4293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20"/>
              <a:t>M</a:t>
            </a:r>
            <a:r>
              <a:rPr dirty="0" spc="-95"/>
              <a:t>é</a:t>
            </a:r>
            <a:r>
              <a:rPr dirty="0" spc="-125"/>
              <a:t>t</a:t>
            </a:r>
            <a:r>
              <a:rPr dirty="0" spc="-95"/>
              <a:t>o</a:t>
            </a:r>
            <a:r>
              <a:rPr dirty="0" spc="-100"/>
              <a:t>d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5"/>
              <a:t> </a:t>
            </a:r>
            <a:r>
              <a:rPr dirty="0"/>
              <a:t>y</a:t>
            </a:r>
            <a:r>
              <a:rPr dirty="0" spc="-160"/>
              <a:t> </a:t>
            </a:r>
            <a:r>
              <a:rPr dirty="0" spc="-114"/>
              <a:t>m</a:t>
            </a:r>
            <a:r>
              <a:rPr dirty="0" spc="-70"/>
              <a:t>i</a:t>
            </a:r>
            <a:r>
              <a:rPr dirty="0" spc="-95"/>
              <a:t>e</a:t>
            </a:r>
            <a:r>
              <a:rPr dirty="0" spc="-130"/>
              <a:t>m</a:t>
            </a:r>
            <a:r>
              <a:rPr dirty="0" spc="-95"/>
              <a:t>b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50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90"/>
              <a:t>n</a:t>
            </a:r>
            <a:r>
              <a:rPr dirty="0" spc="-145"/>
              <a:t>s</a:t>
            </a:r>
            <a:r>
              <a:rPr dirty="0"/>
              <a:t>t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909054" y="1832270"/>
            <a:ext cx="7469505" cy="122936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746125" algn="l"/>
                <a:tab pos="1656714" algn="l"/>
                <a:tab pos="2049145" algn="l"/>
                <a:tab pos="2570480" algn="l"/>
                <a:tab pos="3218815" algn="l"/>
                <a:tab pos="4319270" algn="l"/>
                <a:tab pos="4678680" algn="l"/>
                <a:tab pos="5464810" algn="l"/>
                <a:tab pos="644144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é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odo)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uede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-4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on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 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(const)</a:t>
            </a:r>
            <a:endParaRPr sz="2000">
              <a:latin typeface="Calibri"/>
              <a:cs typeface="Calibri"/>
            </a:endParaRPr>
          </a:p>
          <a:p>
            <a:pPr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Esto</a:t>
            </a:r>
            <a:r>
              <a:rPr dirty="0" sz="20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significa</a:t>
            </a:r>
            <a:r>
              <a:rPr dirty="0" sz="20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20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modifica</a:t>
            </a:r>
            <a:r>
              <a:rPr dirty="0" sz="20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</a:t>
            </a:r>
            <a:r>
              <a:rPr dirty="0" sz="20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invocada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compilador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dará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mensaje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error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50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777745" y="3278123"/>
            <a:ext cx="5634355" cy="230886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CPila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algn="r" marR="444754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private:</a:t>
            </a:r>
            <a:endParaRPr sz="1600">
              <a:latin typeface="Calibri"/>
              <a:cs typeface="Calibri"/>
            </a:endParaRPr>
          </a:p>
          <a:p>
            <a:pPr algn="r" marR="441579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....</a:t>
            </a:r>
            <a:endParaRPr sz="1600">
              <a:latin typeface="Calibri"/>
              <a:cs typeface="Calibri"/>
            </a:endParaRPr>
          </a:p>
          <a:p>
            <a:pPr marL="548640" marR="1468755" indent="45720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int top; </a:t>
            </a:r>
            <a:r>
              <a:rPr dirty="0" sz="1600" spc="-5">
                <a:latin typeface="Calibri"/>
                <a:cs typeface="Calibri"/>
              </a:rPr>
              <a:t>// última posición ocupada </a:t>
            </a:r>
            <a:r>
              <a:rPr dirty="0" sz="1600">
                <a:latin typeface="Calibri"/>
                <a:cs typeface="Calibri"/>
              </a:rPr>
              <a:t>+ 1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ts val="1920"/>
              </a:lnSpc>
            </a:pPr>
            <a:r>
              <a:rPr dirty="0" sz="1600" spc="-5">
                <a:latin typeface="Calibri"/>
                <a:cs typeface="Calibri"/>
              </a:rPr>
              <a:t>.......</a:t>
            </a:r>
            <a:endParaRPr sz="1600">
              <a:latin typeface="Calibri"/>
              <a:cs typeface="Calibri"/>
            </a:endParaRPr>
          </a:p>
          <a:p>
            <a:pPr marL="1005840" marR="19431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bool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vacia()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 puede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modificar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los </a:t>
            </a:r>
            <a:r>
              <a:rPr dirty="0" sz="1600" spc="-10">
                <a:latin typeface="Calibri"/>
                <a:cs typeface="Calibri"/>
              </a:rPr>
              <a:t>atributos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bool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llena()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puede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modificar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los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atributos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4293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20"/>
              <a:t>M</a:t>
            </a:r>
            <a:r>
              <a:rPr dirty="0" spc="-95"/>
              <a:t>é</a:t>
            </a:r>
            <a:r>
              <a:rPr dirty="0" spc="-125"/>
              <a:t>t</a:t>
            </a:r>
            <a:r>
              <a:rPr dirty="0" spc="-95"/>
              <a:t>o</a:t>
            </a:r>
            <a:r>
              <a:rPr dirty="0" spc="-100"/>
              <a:t>d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5"/>
              <a:t> </a:t>
            </a:r>
            <a:r>
              <a:rPr dirty="0"/>
              <a:t>y</a:t>
            </a:r>
            <a:r>
              <a:rPr dirty="0" spc="-160"/>
              <a:t> </a:t>
            </a:r>
            <a:r>
              <a:rPr dirty="0" spc="-114"/>
              <a:t>m</a:t>
            </a:r>
            <a:r>
              <a:rPr dirty="0" spc="-70"/>
              <a:t>i</a:t>
            </a:r>
            <a:r>
              <a:rPr dirty="0" spc="-95"/>
              <a:t>e</a:t>
            </a:r>
            <a:r>
              <a:rPr dirty="0" spc="-130"/>
              <a:t>m</a:t>
            </a:r>
            <a:r>
              <a:rPr dirty="0" spc="-95"/>
              <a:t>b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50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90"/>
              <a:t>n</a:t>
            </a:r>
            <a:r>
              <a:rPr dirty="0" spc="-145"/>
              <a:t>s</a:t>
            </a:r>
            <a:r>
              <a:rPr dirty="0"/>
              <a:t>t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909054" y="1786246"/>
            <a:ext cx="5372100" cy="107696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45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miembros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constantes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6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inicializar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únicamente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crean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6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inicialización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sintaxis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especial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975104" y="3005327"/>
            <a:ext cx="5240020" cy="3047365"/>
          </a:xfrm>
          <a:custGeom>
            <a:avLst/>
            <a:gdLst/>
            <a:ahLst/>
            <a:cxnLst/>
            <a:rect l="l" t="t" r="r" b="b"/>
            <a:pathLst>
              <a:path w="5240020" h="3047365">
                <a:moveTo>
                  <a:pt x="5239512" y="0"/>
                </a:moveTo>
                <a:lnTo>
                  <a:pt x="0" y="0"/>
                </a:lnTo>
                <a:lnTo>
                  <a:pt x="0" y="3047238"/>
                </a:lnTo>
                <a:lnTo>
                  <a:pt x="5239512" y="3047238"/>
                </a:lnTo>
                <a:lnTo>
                  <a:pt x="5239512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1975104" y="3005327"/>
            <a:ext cx="5240020" cy="3047365"/>
          </a:xfrm>
          <a:prstGeom prst="rect">
            <a:avLst/>
          </a:prstGeom>
        </p:spPr>
        <p:txBody>
          <a:bodyPr wrap="square" lIns="0" tIns="33019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59"/>
              </a:spcBef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CPila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private:</a:t>
            </a:r>
            <a:endParaRPr sz="16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................</a:t>
            </a:r>
            <a:endParaRPr sz="1600">
              <a:latin typeface="Calibri"/>
              <a:cs typeface="Calibri"/>
            </a:endParaRPr>
          </a:p>
          <a:p>
            <a:pPr marL="548640" marR="539750" indent="45656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const int tam; </a:t>
            </a:r>
            <a:r>
              <a:rPr dirty="0" sz="1600" spc="-5">
                <a:latin typeface="Calibri"/>
                <a:cs typeface="Calibri"/>
              </a:rPr>
              <a:t>// última posición ocupada </a:t>
            </a:r>
            <a:r>
              <a:rPr dirty="0" sz="1600">
                <a:latin typeface="Calibri"/>
                <a:cs typeface="Calibri"/>
              </a:rPr>
              <a:t>+ 1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CPila(const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t=20);// </a:t>
            </a:r>
            <a:r>
              <a:rPr dirty="0" sz="1600" spc="-10">
                <a:latin typeface="Calibri"/>
                <a:cs typeface="Calibri"/>
              </a:rPr>
              <a:t>constructor</a:t>
            </a:r>
            <a:endParaRPr sz="16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................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  <a:p>
            <a:pPr marL="548640" marR="2509520" indent="-457834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CPila::CPila(const int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t)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: </a:t>
            </a:r>
            <a:r>
              <a:rPr dirty="0" sz="1600" spc="-10">
                <a:latin typeface="Calibri"/>
                <a:cs typeface="Calibri"/>
              </a:rPr>
              <a:t>tam(t)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ppila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new char[t];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top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0;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041266" y="4883277"/>
            <a:ext cx="548640" cy="509905"/>
          </a:xfrm>
          <a:custGeom>
            <a:avLst/>
            <a:gdLst/>
            <a:ahLst/>
            <a:cxnLst/>
            <a:rect l="l" t="t" r="r" b="b"/>
            <a:pathLst>
              <a:path w="548639" h="509904">
                <a:moveTo>
                  <a:pt x="0" y="254889"/>
                </a:moveTo>
                <a:lnTo>
                  <a:pt x="4419" y="209073"/>
                </a:lnTo>
                <a:lnTo>
                  <a:pt x="17162" y="165951"/>
                </a:lnTo>
                <a:lnTo>
                  <a:pt x="37453" y="126243"/>
                </a:lnTo>
                <a:lnTo>
                  <a:pt x="64518" y="90669"/>
                </a:lnTo>
                <a:lnTo>
                  <a:pt x="97580" y="59948"/>
                </a:lnTo>
                <a:lnTo>
                  <a:pt x="135867" y="34800"/>
                </a:lnTo>
                <a:lnTo>
                  <a:pt x="178602" y="15947"/>
                </a:lnTo>
                <a:lnTo>
                  <a:pt x="225011" y="4106"/>
                </a:lnTo>
                <a:lnTo>
                  <a:pt x="274320" y="0"/>
                </a:lnTo>
                <a:lnTo>
                  <a:pt x="323628" y="4106"/>
                </a:lnTo>
                <a:lnTo>
                  <a:pt x="370037" y="15947"/>
                </a:lnTo>
                <a:lnTo>
                  <a:pt x="412772" y="34800"/>
                </a:lnTo>
                <a:lnTo>
                  <a:pt x="451059" y="59948"/>
                </a:lnTo>
                <a:lnTo>
                  <a:pt x="484121" y="90669"/>
                </a:lnTo>
                <a:lnTo>
                  <a:pt x="511186" y="126243"/>
                </a:lnTo>
                <a:lnTo>
                  <a:pt x="531477" y="165951"/>
                </a:lnTo>
                <a:lnTo>
                  <a:pt x="544220" y="209073"/>
                </a:lnTo>
                <a:lnTo>
                  <a:pt x="548640" y="254889"/>
                </a:lnTo>
                <a:lnTo>
                  <a:pt x="544220" y="300704"/>
                </a:lnTo>
                <a:lnTo>
                  <a:pt x="531477" y="343826"/>
                </a:lnTo>
                <a:lnTo>
                  <a:pt x="511186" y="383534"/>
                </a:lnTo>
                <a:lnTo>
                  <a:pt x="484121" y="419108"/>
                </a:lnTo>
                <a:lnTo>
                  <a:pt x="451059" y="449829"/>
                </a:lnTo>
                <a:lnTo>
                  <a:pt x="412772" y="474977"/>
                </a:lnTo>
                <a:lnTo>
                  <a:pt x="370037" y="493830"/>
                </a:lnTo>
                <a:lnTo>
                  <a:pt x="323628" y="505671"/>
                </a:lnTo>
                <a:lnTo>
                  <a:pt x="274320" y="509778"/>
                </a:lnTo>
                <a:lnTo>
                  <a:pt x="225011" y="505671"/>
                </a:lnTo>
                <a:lnTo>
                  <a:pt x="178602" y="493830"/>
                </a:lnTo>
                <a:lnTo>
                  <a:pt x="135867" y="474977"/>
                </a:lnTo>
                <a:lnTo>
                  <a:pt x="97580" y="449829"/>
                </a:lnTo>
                <a:lnTo>
                  <a:pt x="64518" y="419108"/>
                </a:lnTo>
                <a:lnTo>
                  <a:pt x="37453" y="383534"/>
                </a:lnTo>
                <a:lnTo>
                  <a:pt x="17162" y="343826"/>
                </a:lnTo>
                <a:lnTo>
                  <a:pt x="4419" y="300704"/>
                </a:lnTo>
                <a:lnTo>
                  <a:pt x="0" y="254889"/>
                </a:lnTo>
                <a:close/>
              </a:path>
            </a:pathLst>
          </a:custGeom>
          <a:ln w="15875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51</a:t>
            </a:r>
          </a:p>
        </p:txBody>
      </p:sp>
    </p:spTree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40143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20"/>
              <a:t>M</a:t>
            </a:r>
            <a:r>
              <a:rPr dirty="0" spc="-95"/>
              <a:t>é</a:t>
            </a:r>
            <a:r>
              <a:rPr dirty="0" spc="-125"/>
              <a:t>t</a:t>
            </a:r>
            <a:r>
              <a:rPr dirty="0" spc="-95"/>
              <a:t>o</a:t>
            </a:r>
            <a:r>
              <a:rPr dirty="0" spc="-100"/>
              <a:t>d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5"/>
              <a:t> </a:t>
            </a:r>
            <a:r>
              <a:rPr dirty="0"/>
              <a:t>y</a:t>
            </a:r>
            <a:r>
              <a:rPr dirty="0" spc="-160"/>
              <a:t> </a:t>
            </a:r>
            <a:r>
              <a:rPr dirty="0" spc="-114"/>
              <a:t>m</a:t>
            </a:r>
            <a:r>
              <a:rPr dirty="0" spc="-70"/>
              <a:t>i</a:t>
            </a:r>
            <a:r>
              <a:rPr dirty="0" spc="-95"/>
              <a:t>e</a:t>
            </a:r>
            <a:r>
              <a:rPr dirty="0" spc="-130"/>
              <a:t>m</a:t>
            </a:r>
            <a:r>
              <a:rPr dirty="0" spc="-95"/>
              <a:t>b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50"/>
              <a:t> </a:t>
            </a:r>
            <a:r>
              <a:rPr dirty="0" spc="-135"/>
              <a:t>s</a:t>
            </a:r>
            <a:r>
              <a:rPr dirty="0" spc="-145"/>
              <a:t>t</a:t>
            </a:r>
            <a:r>
              <a:rPr dirty="0" spc="-140"/>
              <a:t>a</a:t>
            </a:r>
            <a:r>
              <a:rPr dirty="0" spc="-80"/>
              <a:t>ti</a:t>
            </a:r>
            <a:r>
              <a:rPr dirty="0"/>
              <a:t>c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909054" y="1832270"/>
            <a:ext cx="7470775" cy="2128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6215" marR="5715" indent="-18415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C++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permite definir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tanto datos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métodos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comunes a todos los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(abstractos)</a:t>
            </a:r>
            <a:endParaRPr sz="2000">
              <a:latin typeface="Calibri"/>
              <a:cs typeface="Calibri"/>
            </a:endParaRPr>
          </a:p>
          <a:p>
            <a:pPr algn="just" marL="195580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variable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estática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tiene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duración estática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(existe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mientras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existe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programa)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se inicializa a 0 a menos que se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especifique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contrario.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Dicha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comparte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todas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instancias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endParaRPr sz="2000">
              <a:latin typeface="Calibri"/>
              <a:cs typeface="Calibri"/>
            </a:endParaRPr>
          </a:p>
          <a:p>
            <a:pPr algn="just" marL="194945" marR="762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 estático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solo puede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acceder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otros datos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también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sean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estáticos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52</a:t>
            </a:r>
          </a:p>
        </p:txBody>
      </p:sp>
    </p:spTree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40143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20"/>
              <a:t>M</a:t>
            </a:r>
            <a:r>
              <a:rPr dirty="0" spc="-95"/>
              <a:t>é</a:t>
            </a:r>
            <a:r>
              <a:rPr dirty="0" spc="-125"/>
              <a:t>t</a:t>
            </a:r>
            <a:r>
              <a:rPr dirty="0" spc="-95"/>
              <a:t>o</a:t>
            </a:r>
            <a:r>
              <a:rPr dirty="0" spc="-100"/>
              <a:t>d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5"/>
              <a:t> </a:t>
            </a:r>
            <a:r>
              <a:rPr dirty="0"/>
              <a:t>y</a:t>
            </a:r>
            <a:r>
              <a:rPr dirty="0" spc="-160"/>
              <a:t> </a:t>
            </a:r>
            <a:r>
              <a:rPr dirty="0" spc="-114"/>
              <a:t>m</a:t>
            </a:r>
            <a:r>
              <a:rPr dirty="0" spc="-70"/>
              <a:t>i</a:t>
            </a:r>
            <a:r>
              <a:rPr dirty="0" spc="-95"/>
              <a:t>e</a:t>
            </a:r>
            <a:r>
              <a:rPr dirty="0" spc="-130"/>
              <a:t>m</a:t>
            </a:r>
            <a:r>
              <a:rPr dirty="0" spc="-95"/>
              <a:t>b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50"/>
              <a:t> </a:t>
            </a:r>
            <a:r>
              <a:rPr dirty="0" spc="-135"/>
              <a:t>s</a:t>
            </a:r>
            <a:r>
              <a:rPr dirty="0" spc="-145"/>
              <a:t>t</a:t>
            </a:r>
            <a:r>
              <a:rPr dirty="0" spc="-140"/>
              <a:t>a</a:t>
            </a:r>
            <a:r>
              <a:rPr dirty="0" spc="-80"/>
              <a:t>ti</a:t>
            </a:r>
            <a:r>
              <a:rPr dirty="0"/>
              <a:t>c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909054" y="1832270"/>
            <a:ext cx="440245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Ejemplo: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Contador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instancias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CPila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53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090422" y="2520695"/>
            <a:ext cx="2727960" cy="181610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19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59"/>
              </a:spcBef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CPila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private: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........................</a:t>
            </a:r>
            <a:endParaRPr sz="1600">
              <a:latin typeface="Calibri"/>
              <a:cs typeface="Calibri"/>
            </a:endParaRPr>
          </a:p>
          <a:p>
            <a:pPr marL="548640" marR="166370" indent="457200">
              <a:lnSpc>
                <a:spcPct val="100000"/>
              </a:lnSpc>
            </a:pPr>
            <a:r>
              <a:rPr dirty="0" sz="1600" spc="-15">
                <a:latin typeface="Calibri"/>
                <a:cs typeface="Calibri"/>
              </a:rPr>
              <a:t>static </a:t>
            </a:r>
            <a:r>
              <a:rPr dirty="0" sz="1600" spc="-10">
                <a:latin typeface="Calibri"/>
                <a:cs typeface="Calibri"/>
              </a:rPr>
              <a:t>int contador;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........................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709921" y="2520695"/>
            <a:ext cx="2569845" cy="329374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19" rIns="0" bIns="0" rtlCol="0" vert="horz">
            <a:spAutoFit/>
          </a:bodyPr>
          <a:lstStyle/>
          <a:p>
            <a:pPr marL="548005" marR="410209" indent="-457200">
              <a:lnSpc>
                <a:spcPct val="100000"/>
              </a:lnSpc>
              <a:spcBef>
                <a:spcPts val="259"/>
              </a:spcBef>
            </a:pPr>
            <a:r>
              <a:rPr dirty="0" sz="1600" spc="-10">
                <a:latin typeface="Calibri"/>
                <a:cs typeface="Calibri"/>
              </a:rPr>
              <a:t>CPila::CPila(const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">
                <a:latin typeface="Calibri"/>
                <a:cs typeface="Calibri"/>
              </a:rPr>
              <a:t> t)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ppila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new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char[t];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top</a:t>
            </a:r>
            <a:r>
              <a:rPr dirty="0" sz="1600">
                <a:latin typeface="Calibri"/>
                <a:cs typeface="Calibri"/>
              </a:rPr>
              <a:t> 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0;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contador++;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ts val="192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5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CPila::~CPila()</a:t>
            </a:r>
            <a:r>
              <a:rPr dirty="0" sz="1600" spc="-5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005" marR="81661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delete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[]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ppila;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contador--;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55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Inicialización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int CPila::contador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5">
                <a:latin typeface="Calibri"/>
                <a:cs typeface="Calibri"/>
              </a:rPr>
              <a:t> 0;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40143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20"/>
              <a:t>M</a:t>
            </a:r>
            <a:r>
              <a:rPr dirty="0" spc="-95"/>
              <a:t>é</a:t>
            </a:r>
            <a:r>
              <a:rPr dirty="0" spc="-125"/>
              <a:t>t</a:t>
            </a:r>
            <a:r>
              <a:rPr dirty="0" spc="-95"/>
              <a:t>o</a:t>
            </a:r>
            <a:r>
              <a:rPr dirty="0" spc="-100"/>
              <a:t>d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5"/>
              <a:t> </a:t>
            </a:r>
            <a:r>
              <a:rPr dirty="0"/>
              <a:t>y</a:t>
            </a:r>
            <a:r>
              <a:rPr dirty="0" spc="-160"/>
              <a:t> </a:t>
            </a:r>
            <a:r>
              <a:rPr dirty="0" spc="-114"/>
              <a:t>m</a:t>
            </a:r>
            <a:r>
              <a:rPr dirty="0" spc="-70"/>
              <a:t>i</a:t>
            </a:r>
            <a:r>
              <a:rPr dirty="0" spc="-95"/>
              <a:t>e</a:t>
            </a:r>
            <a:r>
              <a:rPr dirty="0" spc="-130"/>
              <a:t>m</a:t>
            </a:r>
            <a:r>
              <a:rPr dirty="0" spc="-95"/>
              <a:t>b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50"/>
              <a:t> </a:t>
            </a:r>
            <a:r>
              <a:rPr dirty="0" spc="-135"/>
              <a:t>s</a:t>
            </a:r>
            <a:r>
              <a:rPr dirty="0" spc="-145"/>
              <a:t>t</a:t>
            </a:r>
            <a:r>
              <a:rPr dirty="0" spc="-140"/>
              <a:t>a</a:t>
            </a:r>
            <a:r>
              <a:rPr dirty="0" spc="-80"/>
              <a:t>ti</a:t>
            </a:r>
            <a:r>
              <a:rPr dirty="0"/>
              <a:t>c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909054" y="1832270"/>
            <a:ext cx="7469505" cy="115316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3675" marR="5080" indent="-18161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Ejemplo: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contador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clase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CPila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privado,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tanto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accedida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desde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exterior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clase.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queremos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preguntar cuantas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pilas </a:t>
            </a:r>
            <a:r>
              <a:rPr dirty="0" sz="2000" spc="-50">
                <a:solidFill>
                  <a:srgbClr val="3E3E3E"/>
                </a:solidFill>
                <a:latin typeface="Calibri"/>
                <a:cs typeface="Calibri"/>
              </a:rPr>
              <a:t>hay,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sin necesidad de disponer de 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objeto,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hay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estático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54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467105" y="3100577"/>
            <a:ext cx="3767454" cy="23082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1440" marR="2722880">
              <a:lnSpc>
                <a:spcPct val="100000"/>
              </a:lnSpc>
              <a:spcBef>
                <a:spcPts val="254"/>
              </a:spcBef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CPila</a:t>
            </a:r>
            <a:r>
              <a:rPr dirty="0" sz="1600" spc="-5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private: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.................</a:t>
            </a:r>
            <a:endParaRPr sz="1600">
              <a:latin typeface="Calibri"/>
              <a:cs typeface="Calibri"/>
            </a:endParaRPr>
          </a:p>
          <a:p>
            <a:pPr marL="91440" marR="1662430" indent="457200">
              <a:lnSpc>
                <a:spcPct val="100000"/>
              </a:lnSpc>
            </a:pPr>
            <a:r>
              <a:rPr dirty="0" sz="1600" spc="-15">
                <a:latin typeface="Calibri"/>
                <a:cs typeface="Calibri"/>
              </a:rPr>
              <a:t>static </a:t>
            </a:r>
            <a:r>
              <a:rPr dirty="0" sz="1600" spc="-10">
                <a:latin typeface="Calibri"/>
                <a:cs typeface="Calibri"/>
              </a:rPr>
              <a:t>int contador;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.................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">
                <a:latin typeface="Calibri"/>
                <a:cs typeface="Calibri"/>
              </a:rPr>
              <a:t> numero_pilas()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{return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contador;}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requiere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que</a:t>
            </a:r>
            <a:r>
              <a:rPr dirty="0" sz="1600" spc="-15">
                <a:latin typeface="Calibri"/>
                <a:cs typeface="Calibri"/>
              </a:rPr>
              <a:t> haya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objeto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88179" y="3100577"/>
            <a:ext cx="4219575" cy="23082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0805" marR="3175000">
              <a:lnSpc>
                <a:spcPct val="100000"/>
              </a:lnSpc>
              <a:spcBef>
                <a:spcPts val="254"/>
              </a:spcBef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CPila</a:t>
            </a:r>
            <a:r>
              <a:rPr dirty="0" sz="1600" spc="-5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private: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.................</a:t>
            </a:r>
            <a:endParaRPr sz="1600">
              <a:latin typeface="Calibri"/>
              <a:cs typeface="Calibri"/>
            </a:endParaRPr>
          </a:p>
          <a:p>
            <a:pPr marL="90805" marR="2115185" indent="457200">
              <a:lnSpc>
                <a:spcPct val="100000"/>
              </a:lnSpc>
            </a:pPr>
            <a:r>
              <a:rPr dirty="0" sz="1600" spc="-15">
                <a:latin typeface="Calibri"/>
                <a:cs typeface="Calibri"/>
              </a:rPr>
              <a:t>static </a:t>
            </a:r>
            <a:r>
              <a:rPr dirty="0" sz="1600" spc="-10">
                <a:latin typeface="Calibri"/>
                <a:cs typeface="Calibri"/>
              </a:rPr>
              <a:t>int contador;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.................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 spc="-15">
                <a:latin typeface="Calibri"/>
                <a:cs typeface="Calibri"/>
              </a:rPr>
              <a:t>static</a:t>
            </a:r>
            <a:r>
              <a:rPr dirty="0" sz="1600" spc="-10">
                <a:latin typeface="Calibri"/>
                <a:cs typeface="Calibri"/>
              </a:rPr>
              <a:t> int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numero_pilas()</a:t>
            </a:r>
            <a:r>
              <a:rPr dirty="0" sz="1600" spc="-10">
                <a:latin typeface="Calibri"/>
                <a:cs typeface="Calibri"/>
              </a:rPr>
              <a:t> {return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contador;}</a:t>
            </a:r>
            <a:endParaRPr sz="1600">
              <a:latin typeface="Calibri"/>
              <a:cs typeface="Calibri"/>
            </a:endParaRPr>
          </a:p>
          <a:p>
            <a:pPr marL="54737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requiere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que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haya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objeto</a:t>
            </a:r>
            <a:endParaRPr sz="1600">
              <a:latin typeface="Calibri"/>
              <a:cs typeface="Calibri"/>
            </a:endParaRPr>
          </a:p>
          <a:p>
            <a:pPr marL="9017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833372" y="5764529"/>
            <a:ext cx="5309235" cy="33909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cout </a:t>
            </a:r>
            <a:r>
              <a:rPr dirty="0" sz="1600">
                <a:latin typeface="Calibri"/>
                <a:cs typeface="Calibri"/>
              </a:rPr>
              <a:t>&lt;&lt; </a:t>
            </a:r>
            <a:r>
              <a:rPr dirty="0" sz="1600" spc="-10">
                <a:latin typeface="Calibri"/>
                <a:cs typeface="Calibri"/>
              </a:rPr>
              <a:t>"Número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 pilas: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"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&lt;&lt;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CPila::numero_pilas()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endl;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8617"/>
            <a:ext cx="4128135" cy="3937000"/>
          </a:xfrm>
          <a:prstGeom prst="rect">
            <a:avLst/>
          </a:prstGeom>
        </p:spPr>
        <p:txBody>
          <a:bodyPr wrap="square" lIns="0" tIns="9842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7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Diferencias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C++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Programación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Orientada</a:t>
            </a:r>
            <a:r>
              <a:rPr dirty="0" sz="2000" spc="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a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Objetos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Ejemplo:</a:t>
            </a:r>
            <a:r>
              <a:rPr dirty="0" sz="20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clase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Pila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Sobrecarga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operadores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Puntero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this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Funciones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clases</a:t>
            </a:r>
            <a:r>
              <a:rPr dirty="0" sz="2000" spc="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inline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friend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Métodos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 y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miembros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const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static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Espacios 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Compilación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55</a:t>
            </a:r>
          </a:p>
        </p:txBody>
      </p:sp>
    </p:spTree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97205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5"/>
              <a:t>s</a:t>
            </a:r>
            <a:r>
              <a:rPr dirty="0" spc="-100"/>
              <a:t>p</a:t>
            </a:r>
            <a:r>
              <a:rPr dirty="0" spc="-95"/>
              <a:t>ac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90"/>
              <a:t>no</a:t>
            </a:r>
            <a:r>
              <a:rPr dirty="0" spc="-114"/>
              <a:t>m</a:t>
            </a:r>
            <a:r>
              <a:rPr dirty="0" spc="-90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909054" y="1832270"/>
            <a:ext cx="7470775" cy="266890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5580" marR="762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clásico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adolece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algunos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problemas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relativos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manejo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identificadores</a:t>
            </a:r>
            <a:endParaRPr sz="2000">
              <a:latin typeface="Calibri"/>
              <a:cs typeface="Calibri"/>
            </a:endParaRPr>
          </a:p>
          <a:p>
            <a:pPr algn="just" marL="194945" marR="571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alcanzaba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gran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tamaño,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empezaban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presentarse</a:t>
            </a:r>
            <a:r>
              <a:rPr dirty="0" sz="2000" spc="4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problemas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colisión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4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4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nombres</a:t>
            </a:r>
            <a:r>
              <a:rPr dirty="0" sz="2000" spc="4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asignados</a:t>
            </a:r>
            <a:r>
              <a:rPr dirty="0" sz="2000" spc="4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objetos</a:t>
            </a:r>
            <a:endParaRPr sz="20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resolver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C++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C++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muy adecuado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programación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grandes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sistemas</a:t>
            </a:r>
            <a:endParaRPr sz="1600">
              <a:latin typeface="Calibri"/>
              <a:cs typeface="Calibri"/>
            </a:endParaRPr>
          </a:p>
          <a:p>
            <a:pPr lvl="1" marL="561340" marR="5080" indent="-183515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Permite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separar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nombres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clases,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variables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espacios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nombres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56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8465"/>
            <a:ext cx="3220085" cy="4025265"/>
          </a:xfrm>
          <a:prstGeom prst="rect">
            <a:avLst/>
          </a:prstGeom>
        </p:spPr>
        <p:txBody>
          <a:bodyPr wrap="square" lIns="0" tIns="7556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5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Sistema</a:t>
            </a:r>
            <a:r>
              <a:rPr dirty="0" sz="25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1E0E0"/>
                </a:solidFill>
                <a:latin typeface="Calibri"/>
                <a:cs typeface="Calibri"/>
              </a:rPr>
              <a:t>Operativo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Procesos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Rutas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20">
                <a:solidFill>
                  <a:srgbClr val="E1E0E0"/>
                </a:solidFill>
                <a:latin typeface="Calibri"/>
                <a:cs typeface="Calibri"/>
              </a:rPr>
              <a:t>Variables</a:t>
            </a:r>
            <a:r>
              <a:rPr dirty="0" sz="25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entorno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3E3E3E"/>
                </a:solidFill>
                <a:latin typeface="Calibri"/>
                <a:cs typeface="Calibri"/>
              </a:rPr>
              <a:t>Metacaracteres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Ejecución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Editor</a:t>
            </a:r>
            <a:r>
              <a:rPr dirty="0" sz="2500" spc="-5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vi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Comandos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25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19</a:t>
            </a:r>
          </a:p>
        </p:txBody>
      </p:sp>
    </p:spTree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97205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5"/>
              <a:t>s</a:t>
            </a:r>
            <a:r>
              <a:rPr dirty="0" spc="-100"/>
              <a:t>p</a:t>
            </a:r>
            <a:r>
              <a:rPr dirty="0" spc="-95"/>
              <a:t>ac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90"/>
              <a:t>no</a:t>
            </a:r>
            <a:r>
              <a:rPr dirty="0" spc="-114"/>
              <a:t>m</a:t>
            </a:r>
            <a:r>
              <a:rPr dirty="0" spc="-90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909054" y="1832270"/>
            <a:ext cx="7470140" cy="384429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espacios de nombres son posibles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porque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C++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permite dividir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espacio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total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los identificadores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(lo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denomina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espacio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general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nombres)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subespacios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distintos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independientes</a:t>
            </a:r>
            <a:endParaRPr sz="2000">
              <a:latin typeface="Calibri"/>
              <a:cs typeface="Calibri"/>
            </a:endParaRPr>
          </a:p>
          <a:p>
            <a:pPr algn="just" lvl="1" marL="74422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Dispone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una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palabra clave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específica: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namespace</a:t>
            </a:r>
            <a:endParaRPr sz="16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30"/>
              </a:spcBef>
              <a:buClr>
                <a:srgbClr val="D34817"/>
              </a:buClr>
              <a:buFont typeface="Arial"/>
              <a:buChar char="•"/>
            </a:pPr>
            <a:endParaRPr sz="2550">
              <a:latin typeface="Calibri"/>
              <a:cs typeface="Calibri"/>
            </a:endParaRPr>
          </a:p>
          <a:p>
            <a:pPr algn="just" marL="194945" marR="5715" indent="-182880">
              <a:lnSpc>
                <a:spcPts val="2160"/>
              </a:lnSpc>
              <a:spcBef>
                <a:spcPts val="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síntesis,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proceso consiste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declarar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un espacio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nombres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asignándole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identificador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delimitándolo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bloque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entre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llaves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Dentro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cuerpo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declararse</a:t>
            </a:r>
            <a:r>
              <a:rPr dirty="0" sz="2000" spc="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4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correspondientes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mismo,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después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pueden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accederse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mediante diversas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técnicas. 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más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directa mediante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::,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denominado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precisamente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“de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resolución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ámbito”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57</a:t>
            </a:r>
          </a:p>
        </p:txBody>
      </p:sp>
    </p:spTree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97205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5"/>
              <a:t>s</a:t>
            </a:r>
            <a:r>
              <a:rPr dirty="0" spc="-100"/>
              <a:t>p</a:t>
            </a:r>
            <a:r>
              <a:rPr dirty="0" spc="-95"/>
              <a:t>ac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90"/>
              <a:t>no</a:t>
            </a:r>
            <a:r>
              <a:rPr dirty="0" spc="-114"/>
              <a:t>m</a:t>
            </a:r>
            <a:r>
              <a:rPr dirty="0" spc="-90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909054" y="1832270"/>
            <a:ext cx="111633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58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782317" y="2234945"/>
            <a:ext cx="5522595" cy="40322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namespace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ALPHA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...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long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double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LD;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float </a:t>
            </a:r>
            <a:r>
              <a:rPr dirty="0" sz="1600" spc="-5">
                <a:latin typeface="Calibri"/>
                <a:cs typeface="Calibri"/>
              </a:rPr>
              <a:t>f(float </a:t>
            </a:r>
            <a:r>
              <a:rPr dirty="0" sz="1600">
                <a:latin typeface="Calibri"/>
                <a:cs typeface="Calibri"/>
              </a:rPr>
              <a:t>y)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r>
              <a:rPr dirty="0" sz="1600" spc="-10">
                <a:latin typeface="Calibri"/>
                <a:cs typeface="Calibri"/>
              </a:rPr>
              <a:t> return</a:t>
            </a:r>
            <a:r>
              <a:rPr dirty="0" sz="1600">
                <a:latin typeface="Calibri"/>
                <a:cs typeface="Calibri"/>
              </a:rPr>
              <a:t> y;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namespace</a:t>
            </a:r>
            <a:r>
              <a:rPr dirty="0" sz="1600" spc="-35">
                <a:latin typeface="Calibri"/>
                <a:cs typeface="Calibri"/>
              </a:rPr>
              <a:t> BETA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...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long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double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LD;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float </a:t>
            </a:r>
            <a:r>
              <a:rPr dirty="0" sz="1600" spc="-5">
                <a:latin typeface="Calibri"/>
                <a:cs typeface="Calibri"/>
              </a:rPr>
              <a:t>f(float z)</a:t>
            </a:r>
            <a:r>
              <a:rPr dirty="0" sz="1600">
                <a:latin typeface="Calibri"/>
                <a:cs typeface="Calibri"/>
              </a:rPr>
              <a:t> {</a:t>
            </a:r>
            <a:r>
              <a:rPr dirty="0" sz="1600" spc="-10">
                <a:latin typeface="Calibri"/>
                <a:cs typeface="Calibri"/>
              </a:rPr>
              <a:t> return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z;</a:t>
            </a:r>
            <a:r>
              <a:rPr dirty="0" sz="1600">
                <a:latin typeface="Calibri"/>
                <a:cs typeface="Calibri"/>
              </a:rPr>
              <a:t> }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550">
              <a:latin typeface="Calibri"/>
              <a:cs typeface="Calibri"/>
            </a:endParaRPr>
          </a:p>
          <a:p>
            <a:pPr marL="91440" marR="554990">
              <a:lnSpc>
                <a:spcPct val="100000"/>
              </a:lnSpc>
              <a:spcBef>
                <a:spcPts val="5"/>
              </a:spcBef>
              <a:tabLst>
                <a:tab pos="1508760" algn="l"/>
              </a:tabLst>
            </a:pPr>
            <a:r>
              <a:rPr dirty="0" sz="1600" spc="-5">
                <a:latin typeface="Calibri"/>
                <a:cs typeface="Calibri"/>
              </a:rPr>
              <a:t>ALPHA::LD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5">
                <a:latin typeface="Calibri"/>
                <a:cs typeface="Calibri"/>
              </a:rPr>
              <a:t>1.1; // Acceso </a:t>
            </a:r>
            <a:r>
              <a:rPr dirty="0" sz="1600">
                <a:latin typeface="Calibri"/>
                <a:cs typeface="Calibri"/>
              </a:rPr>
              <a:t>a </a:t>
            </a:r>
            <a:r>
              <a:rPr dirty="0" sz="1600" spc="-5">
                <a:latin typeface="Calibri"/>
                <a:cs typeface="Calibri"/>
              </a:rPr>
              <a:t>variable LD del espacio ALPHA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ALPHA::f(1.1);	//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Acceso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función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f </a:t>
            </a:r>
            <a:r>
              <a:rPr dirty="0" sz="1600" spc="-5">
                <a:latin typeface="Calibri"/>
                <a:cs typeface="Calibri"/>
              </a:rPr>
              <a:t>de ALPHA</a:t>
            </a:r>
            <a:endParaRPr sz="1600">
              <a:latin typeface="Calibri"/>
              <a:cs typeface="Calibri"/>
            </a:endParaRPr>
          </a:p>
          <a:p>
            <a:pPr marL="91440" marR="699770">
              <a:lnSpc>
                <a:spcPts val="1920"/>
              </a:lnSpc>
              <a:spcBef>
                <a:spcPts val="60"/>
              </a:spcBef>
              <a:tabLst>
                <a:tab pos="1508760" algn="l"/>
              </a:tabLst>
            </a:pPr>
            <a:r>
              <a:rPr dirty="0" sz="1600" spc="-20">
                <a:latin typeface="Calibri"/>
                <a:cs typeface="Calibri"/>
              </a:rPr>
              <a:t>BETA::LD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1.0;	// Acceso </a:t>
            </a:r>
            <a:r>
              <a:rPr dirty="0" sz="1600">
                <a:latin typeface="Calibri"/>
                <a:cs typeface="Calibri"/>
              </a:rPr>
              <a:t>a </a:t>
            </a:r>
            <a:r>
              <a:rPr dirty="0" sz="1600" spc="-5">
                <a:latin typeface="Calibri"/>
                <a:cs typeface="Calibri"/>
              </a:rPr>
              <a:t>variable LD del espacio </a:t>
            </a:r>
            <a:r>
              <a:rPr dirty="0" sz="1600" spc="-35">
                <a:latin typeface="Calibri"/>
                <a:cs typeface="Calibri"/>
              </a:rPr>
              <a:t>BETA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BETA::f(1.1);	</a:t>
            </a: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Acceso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función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f </a:t>
            </a:r>
            <a:r>
              <a:rPr dirty="0" sz="1600" spc="-5">
                <a:latin typeface="Calibri"/>
                <a:cs typeface="Calibri"/>
              </a:rPr>
              <a:t>de </a:t>
            </a:r>
            <a:r>
              <a:rPr dirty="0" sz="1600" spc="-35">
                <a:latin typeface="Calibri"/>
                <a:cs typeface="Calibri"/>
              </a:rPr>
              <a:t>BETA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ts val="1860"/>
              </a:lnSpc>
              <a:tabLst>
                <a:tab pos="1508760" algn="l"/>
              </a:tabLst>
            </a:pPr>
            <a:r>
              <a:rPr dirty="0" sz="1600" spc="-25">
                <a:latin typeface="Calibri"/>
                <a:cs typeface="Calibri"/>
              </a:rPr>
              <a:t>BETA::X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1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;	</a:t>
            </a: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Error: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Elemento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X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definido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en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35">
                <a:latin typeface="Calibri"/>
                <a:cs typeface="Calibri"/>
              </a:rPr>
              <a:t>BETA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97205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5"/>
              <a:t>s</a:t>
            </a:r>
            <a:r>
              <a:rPr dirty="0" spc="-100"/>
              <a:t>p</a:t>
            </a:r>
            <a:r>
              <a:rPr dirty="0" spc="-95"/>
              <a:t>ac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90"/>
              <a:t>no</a:t>
            </a:r>
            <a:r>
              <a:rPr dirty="0" spc="-114"/>
              <a:t>m</a:t>
            </a:r>
            <a:r>
              <a:rPr dirty="0" spc="-90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909054" y="1832270"/>
            <a:ext cx="7469505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555625" algn="l"/>
                <a:tab pos="1701800" algn="l"/>
                <a:tab pos="2739390" algn="l"/>
                <a:tab pos="3133090" algn="l"/>
                <a:tab pos="4194175" algn="l"/>
                <a:tab pos="4552315" algn="l"/>
                <a:tab pos="5735955" algn="l"/>
                <a:tab pos="6878320" algn="l"/>
                <a:tab pos="7270115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b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án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pla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ill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enc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4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z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ada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 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espacio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std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273302" y="2659379"/>
            <a:ext cx="5048250" cy="132397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0805" marR="3272790">
              <a:lnSpc>
                <a:spcPct val="100000"/>
              </a:lnSpc>
              <a:spcBef>
                <a:spcPts val="254"/>
              </a:spcBef>
            </a:pPr>
            <a:r>
              <a:rPr dirty="0" sz="1600" spc="-5">
                <a:latin typeface="Calibri"/>
                <a:cs typeface="Calibri"/>
              </a:rPr>
              <a:t>#include</a:t>
            </a:r>
            <a:r>
              <a:rPr dirty="0" sz="1600" spc="-5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&lt;iostream&gt;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">
                <a:latin typeface="Calibri"/>
                <a:cs typeface="Calibri"/>
              </a:rPr>
              <a:t> main()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005" marR="209550">
              <a:lnSpc>
                <a:spcPts val="1920"/>
              </a:lnSpc>
              <a:spcBef>
                <a:spcPts val="65"/>
              </a:spcBef>
            </a:pPr>
            <a:r>
              <a:rPr dirty="0" sz="1600" spc="-5">
                <a:latin typeface="Calibri"/>
                <a:cs typeface="Calibri"/>
              </a:rPr>
              <a:t>cout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"Salida</a:t>
            </a:r>
            <a:r>
              <a:rPr dirty="0" sz="1600" spc="-10">
                <a:latin typeface="Calibri"/>
                <a:cs typeface="Calibri"/>
              </a:rPr>
              <a:t> estándar incorrecta."</a:t>
            </a:r>
            <a:r>
              <a:rPr dirty="0" sz="1600" spc="-5">
                <a:latin typeface="Calibri"/>
                <a:cs typeface="Calibri"/>
              </a:rPr>
              <a:t> &lt;&lt;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endl;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std::cout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"Salida </a:t>
            </a:r>
            <a:r>
              <a:rPr dirty="0" sz="1600" spc="-10">
                <a:latin typeface="Calibri"/>
                <a:cs typeface="Calibri"/>
              </a:rPr>
              <a:t>estándar correcta."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std::endl;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ts val="186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273302" y="4331208"/>
            <a:ext cx="5048250" cy="1816100"/>
          </a:xfrm>
          <a:custGeom>
            <a:avLst/>
            <a:gdLst/>
            <a:ahLst/>
            <a:cxnLst/>
            <a:rect l="l" t="t" r="r" b="b"/>
            <a:pathLst>
              <a:path w="5048250" h="1816100">
                <a:moveTo>
                  <a:pt x="5048250" y="0"/>
                </a:moveTo>
                <a:lnTo>
                  <a:pt x="0" y="0"/>
                </a:lnTo>
                <a:lnTo>
                  <a:pt x="0" y="1815846"/>
                </a:lnTo>
                <a:lnTo>
                  <a:pt x="5048250" y="1815846"/>
                </a:lnTo>
                <a:lnTo>
                  <a:pt x="5048250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1351775" y="4351548"/>
            <a:ext cx="2248535" cy="7575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51815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latin typeface="Calibri"/>
                <a:cs typeface="Calibri"/>
              </a:rPr>
              <a:t>#include</a:t>
            </a:r>
            <a:r>
              <a:rPr dirty="0" sz="1600" spc="-5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&lt;iostream&gt;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">
                <a:latin typeface="Calibri"/>
                <a:cs typeface="Calibri"/>
              </a:rPr>
              <a:t> main()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ts val="1920"/>
              </a:lnSpc>
            </a:pPr>
            <a:r>
              <a:rPr dirty="0" sz="1600" spc="-5">
                <a:latin typeface="Calibri"/>
                <a:cs typeface="Calibri"/>
              </a:rPr>
              <a:t>using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namespace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std;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808936" y="5082965"/>
            <a:ext cx="4341495" cy="7575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A</a:t>
            </a:r>
            <a:r>
              <a:rPr dirty="0" sz="1600" spc="-5">
                <a:latin typeface="Calibri"/>
                <a:cs typeface="Calibri"/>
              </a:rPr>
              <a:t> partir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 aquí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si alguna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variable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encuentra</a:t>
            </a:r>
            <a:endParaRPr sz="1600">
              <a:latin typeface="Calibri"/>
              <a:cs typeface="Calibri"/>
            </a:endParaRPr>
          </a:p>
          <a:p>
            <a:pPr marL="12700" marR="75247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// se </a:t>
            </a:r>
            <a:r>
              <a:rPr dirty="0" sz="1600" spc="-10">
                <a:latin typeface="Calibri"/>
                <a:cs typeface="Calibri"/>
              </a:rPr>
              <a:t>busca </a:t>
            </a:r>
            <a:r>
              <a:rPr dirty="0" sz="1600">
                <a:latin typeface="Calibri"/>
                <a:cs typeface="Calibri"/>
              </a:rPr>
              <a:t>en el </a:t>
            </a:r>
            <a:r>
              <a:rPr dirty="0" sz="1600" spc="-5">
                <a:latin typeface="Calibri"/>
                <a:cs typeface="Calibri"/>
              </a:rPr>
              <a:t>espacio de nombres </a:t>
            </a:r>
            <a:r>
              <a:rPr dirty="0" sz="1600" spc="-25">
                <a:latin typeface="Calibri"/>
                <a:cs typeface="Calibri"/>
              </a:rPr>
              <a:t>std 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cout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"Salida</a:t>
            </a:r>
            <a:r>
              <a:rPr dirty="0" sz="1600" spc="-10">
                <a:latin typeface="Calibri"/>
                <a:cs typeface="Calibri"/>
              </a:rPr>
              <a:t> estándar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correcta."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endl;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351775" y="5814382"/>
            <a:ext cx="8953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09055" y="4544510"/>
            <a:ext cx="1793875" cy="848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Es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posible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común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ponerlo </a:t>
            </a:r>
            <a:r>
              <a:rPr dirty="0" sz="1800" spc="-10">
                <a:latin typeface="Calibri"/>
                <a:cs typeface="Calibri"/>
              </a:rPr>
              <a:t>detrás </a:t>
            </a:r>
            <a:r>
              <a:rPr dirty="0" sz="1800">
                <a:latin typeface="Calibri"/>
                <a:cs typeface="Calibri"/>
              </a:rPr>
              <a:t>de 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los #include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3718175" y="4901938"/>
            <a:ext cx="2908300" cy="171450"/>
            <a:chOff x="3718175" y="4901938"/>
            <a:chExt cx="2908300" cy="171450"/>
          </a:xfrm>
        </p:grpSpPr>
        <p:sp>
          <p:nvSpPr>
            <p:cNvPr id="12" name="object 12"/>
            <p:cNvSpPr/>
            <p:nvPr/>
          </p:nvSpPr>
          <p:spPr>
            <a:xfrm>
              <a:off x="3861049" y="4987671"/>
              <a:ext cx="2765425" cy="0"/>
            </a:xfrm>
            <a:custGeom>
              <a:avLst/>
              <a:gdLst/>
              <a:ahLst/>
              <a:cxnLst/>
              <a:rect l="l" t="t" r="r" b="b"/>
              <a:pathLst>
                <a:path w="2765425" h="0">
                  <a:moveTo>
                    <a:pt x="2765005" y="0"/>
                  </a:moveTo>
                  <a:lnTo>
                    <a:pt x="0" y="0"/>
                  </a:lnTo>
                </a:path>
              </a:pathLst>
            </a:custGeom>
            <a:ln w="5715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3718175" y="4901938"/>
              <a:ext cx="172085" cy="171450"/>
            </a:xfrm>
            <a:custGeom>
              <a:avLst/>
              <a:gdLst/>
              <a:ahLst/>
              <a:cxnLst/>
              <a:rect l="l" t="t" r="r" b="b"/>
              <a:pathLst>
                <a:path w="172085" h="171450">
                  <a:moveTo>
                    <a:pt x="171450" y="0"/>
                  </a:moveTo>
                  <a:lnTo>
                    <a:pt x="0" y="85737"/>
                  </a:lnTo>
                  <a:lnTo>
                    <a:pt x="171462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59</a:t>
            </a:r>
          </a:p>
        </p:txBody>
      </p:sp>
    </p:spTree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97205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5"/>
              <a:t>s</a:t>
            </a:r>
            <a:r>
              <a:rPr dirty="0" spc="-100"/>
              <a:t>p</a:t>
            </a:r>
            <a:r>
              <a:rPr dirty="0" spc="-95"/>
              <a:t>ac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90"/>
              <a:t>no</a:t>
            </a:r>
            <a:r>
              <a:rPr dirty="0" spc="-114"/>
              <a:t>m</a:t>
            </a:r>
            <a:r>
              <a:rPr dirty="0" spc="-90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909054" y="1832270"/>
            <a:ext cx="7469505" cy="33934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Existen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cuatro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formas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acceder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subespacio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(veremos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solamente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una):</a:t>
            </a:r>
            <a:endParaRPr sz="2000">
              <a:latin typeface="Calibri"/>
              <a:cs typeface="Calibri"/>
            </a:endParaRPr>
          </a:p>
          <a:p>
            <a:pPr lvl="1" marL="1018540" indent="-457200">
              <a:lnSpc>
                <a:spcPct val="100000"/>
              </a:lnSpc>
              <a:spcBef>
                <a:spcPts val="365"/>
              </a:spcBef>
              <a:buClr>
                <a:srgbClr val="D34817"/>
              </a:buClr>
              <a:buAutoNum type="arabicPeriod"/>
              <a:tabLst>
                <a:tab pos="1017905" algn="l"/>
                <a:tab pos="101854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declaración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explícita</a:t>
            </a:r>
            <a:endParaRPr sz="1800">
              <a:latin typeface="Calibri"/>
              <a:cs typeface="Calibri"/>
            </a:endParaRPr>
          </a:p>
          <a:p>
            <a:pPr lvl="1" marL="1018540" indent="-457200">
              <a:lnSpc>
                <a:spcPct val="100000"/>
              </a:lnSpc>
              <a:spcBef>
                <a:spcPts val="384"/>
              </a:spcBef>
              <a:buClr>
                <a:srgbClr val="D34817"/>
              </a:buClr>
              <a:buAutoNum type="arabicPeriod"/>
              <a:tabLst>
                <a:tab pos="1017905" algn="l"/>
                <a:tab pos="101854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declaración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using</a:t>
            </a:r>
            <a:endParaRPr sz="1800">
              <a:latin typeface="Calibri"/>
              <a:cs typeface="Calibri"/>
            </a:endParaRPr>
          </a:p>
          <a:p>
            <a:pPr lvl="1" marL="1018540" indent="-45720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AutoNum type="arabicPeriod"/>
              <a:tabLst>
                <a:tab pos="1017905" algn="l"/>
                <a:tab pos="101854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directiva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using</a:t>
            </a:r>
            <a:endParaRPr sz="1800">
              <a:latin typeface="Calibri"/>
              <a:cs typeface="Calibri"/>
            </a:endParaRPr>
          </a:p>
          <a:p>
            <a:pPr lvl="1" marL="1018540" indent="-457200">
              <a:lnSpc>
                <a:spcPct val="100000"/>
              </a:lnSpc>
              <a:spcBef>
                <a:spcPts val="385"/>
              </a:spcBef>
              <a:buClr>
                <a:srgbClr val="D34817"/>
              </a:buClr>
              <a:buAutoNum type="arabicPeriod"/>
              <a:tabLst>
                <a:tab pos="1017905" algn="l"/>
                <a:tab pos="101854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Búsqueda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espacio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argumentos</a:t>
            </a:r>
            <a:endParaRPr sz="18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50"/>
              </a:spcBef>
              <a:buClr>
                <a:srgbClr val="D34817"/>
              </a:buClr>
              <a:buFont typeface="Calibri"/>
              <a:buAutoNum type="arabicPeriod"/>
            </a:pPr>
            <a:endParaRPr sz="255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 dos primeras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utilizan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accesos 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individuales.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tercera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permite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cómodo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acceso 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todos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elementos de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subespacio. La última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caso especial, y se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refiere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un mecanismo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acceso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automático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implícito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todas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C++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60</a:t>
            </a:r>
          </a:p>
        </p:txBody>
      </p:sp>
    </p:spTree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8617"/>
            <a:ext cx="4128135" cy="3937000"/>
          </a:xfrm>
          <a:prstGeom prst="rect">
            <a:avLst/>
          </a:prstGeom>
        </p:spPr>
        <p:txBody>
          <a:bodyPr wrap="square" lIns="0" tIns="9842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7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Diferencias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C++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Programación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Orientada</a:t>
            </a:r>
            <a:r>
              <a:rPr dirty="0" sz="2000" spc="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a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Objetos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Ejemplo:</a:t>
            </a:r>
            <a:r>
              <a:rPr dirty="0" sz="20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clase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Pila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Sobrecarga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operadores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Puntero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this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Funciones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clases</a:t>
            </a:r>
            <a:r>
              <a:rPr dirty="0" sz="2000" spc="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inline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friend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Métodos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 y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miembros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const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static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Espacios de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nombres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Compilación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61</a:t>
            </a:r>
          </a:p>
        </p:txBody>
      </p:sp>
    </p:spTree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69011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Co</a:t>
            </a:r>
            <a:r>
              <a:rPr dirty="0" spc="-114"/>
              <a:t>m</a:t>
            </a:r>
            <a:r>
              <a:rPr dirty="0" spc="-90"/>
              <a:t>p</a:t>
            </a:r>
            <a:r>
              <a:rPr dirty="0" spc="-70"/>
              <a:t>i</a:t>
            </a:r>
            <a:r>
              <a:rPr dirty="0" spc="-80"/>
              <a:t>l</a:t>
            </a:r>
            <a:r>
              <a:rPr dirty="0" spc="-95"/>
              <a:t>ac</a:t>
            </a:r>
            <a:r>
              <a:rPr dirty="0" spc="-80"/>
              <a:t>i</a:t>
            </a:r>
            <a:r>
              <a:rPr dirty="0" spc="-95"/>
              <a:t>ó</a:t>
            </a:r>
            <a:r>
              <a:rPr dirty="0"/>
              <a:t>n</a:t>
            </a:r>
            <a:r>
              <a:rPr dirty="0" spc="-190"/>
              <a:t> </a:t>
            </a:r>
            <a:r>
              <a:rPr dirty="0" spc="-90"/>
              <a:t>e</a:t>
            </a:r>
            <a:r>
              <a:rPr dirty="0"/>
              <a:t>n</a:t>
            </a:r>
            <a:r>
              <a:rPr dirty="0" spc="-180"/>
              <a:t> </a:t>
            </a:r>
            <a:r>
              <a:rPr dirty="0" spc="-95"/>
              <a:t>C</a:t>
            </a:r>
            <a:r>
              <a:rPr dirty="0" spc="-65"/>
              <a:t>+</a:t>
            </a:r>
            <a:r>
              <a:rPr dirty="0"/>
              <a:t>+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6842"/>
            <a:ext cx="7368540" cy="168656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algn="just" marL="194945" marR="5080" indent="-182880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5" b="1">
                <a:solidFill>
                  <a:srgbClr val="3E3E3E"/>
                </a:solidFill>
                <a:latin typeface="Calibri"/>
                <a:cs typeface="Calibri"/>
              </a:rPr>
              <a:t>g++</a:t>
            </a:r>
            <a:r>
              <a:rPr dirty="0" sz="18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permite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realizar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controlar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etapas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preproceso,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compilación,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ensamblado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enlazado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necesarias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generar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código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objeto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endParaRPr sz="1800">
              <a:latin typeface="Calibri"/>
              <a:cs typeface="Calibri"/>
            </a:endParaRPr>
          </a:p>
          <a:p>
            <a:pPr algn="just" marL="195580" marR="5715" indent="-183515">
              <a:lnSpc>
                <a:spcPts val="1939"/>
              </a:lnSpc>
              <a:spcBef>
                <a:spcPts val="6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orden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10" b="1">
                <a:solidFill>
                  <a:srgbClr val="3E3E3E"/>
                </a:solidFill>
                <a:latin typeface="Calibri"/>
                <a:cs typeface="Calibri"/>
              </a:rPr>
              <a:t>g++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genera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defecto,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resultado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compilación,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un 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archivo con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nombre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a.out</a:t>
            </a:r>
            <a:r>
              <a:rPr dirty="0" sz="1800" spc="-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código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ejecutable</a:t>
            </a:r>
            <a:endParaRPr sz="18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36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2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especificar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otro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archivo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destino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8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utilizar el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flag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77186" y="4092362"/>
            <a:ext cx="7001509" cy="43116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ts val="1595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devuelve,</a:t>
            </a:r>
            <a:r>
              <a:rPr dirty="0" sz="1400" spc="3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400" spc="3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caso</a:t>
            </a:r>
            <a:r>
              <a:rPr dirty="0" sz="1400" spc="3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400" spc="3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400" spc="3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compilación</a:t>
            </a:r>
            <a:r>
              <a:rPr dirty="0" sz="1400" spc="3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sin</a:t>
            </a:r>
            <a:r>
              <a:rPr dirty="0" sz="1400" spc="3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errores,</a:t>
            </a:r>
            <a:r>
              <a:rPr dirty="0" sz="1400" spc="3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400" spc="3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archivo</a:t>
            </a:r>
            <a:r>
              <a:rPr dirty="0" sz="1400" spc="3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ejecutable</a:t>
            </a:r>
            <a:r>
              <a:rPr dirty="0" sz="14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400" spc="3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400" spc="3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nombre</a:t>
            </a:r>
            <a:endParaRPr sz="1400">
              <a:latin typeface="Calibri"/>
              <a:cs typeface="Calibri"/>
            </a:endParaRPr>
          </a:p>
          <a:p>
            <a:pPr marL="195580">
              <a:lnSpc>
                <a:spcPts val="1595"/>
              </a:lnSpc>
            </a:pPr>
            <a:r>
              <a:rPr dirty="0" sz="1400" spc="-10" b="1">
                <a:solidFill>
                  <a:srgbClr val="3E3E3E"/>
                </a:solidFill>
                <a:latin typeface="Calibri"/>
                <a:cs typeface="Calibri"/>
              </a:rPr>
              <a:t>ejecutable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resultado</a:t>
            </a:r>
            <a:r>
              <a:rPr dirty="0" sz="14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compilar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3E3E3E"/>
                </a:solidFill>
                <a:latin typeface="Calibri"/>
                <a:cs typeface="Calibri"/>
              </a:rPr>
              <a:t>prueba.c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1426" y="5053312"/>
            <a:ext cx="7367270" cy="84201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compila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3E3E3E"/>
                </a:solidFill>
                <a:latin typeface="Calibri"/>
                <a:cs typeface="Calibri"/>
              </a:rPr>
              <a:t>main.cpp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 b="1">
                <a:solidFill>
                  <a:srgbClr val="3E3E3E"/>
                </a:solidFill>
                <a:latin typeface="Calibri"/>
                <a:cs typeface="Calibri"/>
              </a:rPr>
              <a:t>arch1.cpp</a:t>
            </a:r>
            <a:r>
              <a:rPr dirty="0" sz="14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3E3E3E"/>
                </a:solidFill>
                <a:latin typeface="Calibri"/>
                <a:cs typeface="Calibri"/>
              </a:rPr>
              <a:t>arch2.cpp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enlaza</a:t>
            </a:r>
            <a:r>
              <a:rPr dirty="0" sz="14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generando</a:t>
            </a:r>
            <a:r>
              <a:rPr dirty="0" sz="14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3E3E3E"/>
                </a:solidFill>
                <a:latin typeface="Calibri"/>
                <a:cs typeface="Calibri"/>
              </a:rPr>
              <a:t>salida</a:t>
            </a:r>
            <a:endParaRPr sz="1400">
              <a:latin typeface="Calibri"/>
              <a:cs typeface="Calibri"/>
            </a:endParaRPr>
          </a:p>
          <a:p>
            <a:pPr marL="194945" marR="5080" indent="-182880">
              <a:lnSpc>
                <a:spcPts val="1939"/>
              </a:lnSpc>
              <a:spcBef>
                <a:spcPts val="61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709295" algn="l"/>
                <a:tab pos="1503680" algn="l"/>
                <a:tab pos="2034539" algn="l"/>
                <a:tab pos="2729865" algn="l"/>
                <a:tab pos="3240405" algn="l"/>
                <a:tab pos="3850004" algn="l"/>
                <a:tab pos="4702810" algn="l"/>
                <a:tab pos="6050280" algn="l"/>
                <a:tab pos="7111365" algn="l"/>
              </a:tabLst>
            </a:pP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g</a:t>
            </a:r>
            <a:r>
              <a:rPr dirty="0" sz="1800" spc="20" b="1">
                <a:solidFill>
                  <a:srgbClr val="3E3E3E"/>
                </a:solidFill>
                <a:latin typeface="Calibri"/>
                <a:cs typeface="Calibri"/>
              </a:rPr>
              <a:t>+</a:t>
            </a:r>
            <a:r>
              <a:rPr dirty="0" sz="1800" b="1">
                <a:solidFill>
                  <a:srgbClr val="3E3E3E"/>
                </a:solidFill>
                <a:latin typeface="Calibri"/>
                <a:cs typeface="Calibri"/>
              </a:rPr>
              <a:t>+	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ecide	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q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ué	hac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r	</a:t>
            </a:r>
            <a:r>
              <a:rPr dirty="0" sz="1800" spc="-2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n	</a:t>
            </a:r>
            <a:r>
              <a:rPr dirty="0" sz="1800" spc="-2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da	a</a:t>
            </a:r>
            <a:r>
              <a:rPr dirty="0" sz="1800" spc="-2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chi</a:t>
            </a:r>
            <a:r>
              <a:rPr dirty="0" sz="1800" spc="-25">
                <a:solidFill>
                  <a:srgbClr val="3E3E3E"/>
                </a:solidFill>
                <a:latin typeface="Calibri"/>
                <a:cs typeface="Calibri"/>
              </a:rPr>
              <a:t>v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o	(p</a:t>
            </a:r>
            <a:r>
              <a:rPr dirty="0" sz="1800" spc="-2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ep</a:t>
            </a:r>
            <a:r>
              <a:rPr dirty="0" sz="1800" spc="-3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800" spc="-2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,	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nla</a:t>
            </a:r>
            <a:r>
              <a:rPr dirty="0" sz="1800" spc="-30">
                <a:solidFill>
                  <a:srgbClr val="3E3E3E"/>
                </a:solidFill>
                <a:latin typeface="Calibri"/>
                <a:cs typeface="Calibri"/>
              </a:rPr>
              <a:t>z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ad</a:t>
            </a:r>
            <a:r>
              <a:rPr dirty="0" sz="1800" spc="-3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,	.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.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.) 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dependiendo</a:t>
            </a:r>
            <a:r>
              <a:rPr dirty="0" sz="18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extensión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archivo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origen:</a:t>
            </a:r>
            <a:r>
              <a:rPr dirty="0" sz="18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.cpp,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.o,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...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2939795" y="3649217"/>
            <a:ext cx="2666365" cy="33845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19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59"/>
              </a:spcBef>
            </a:pPr>
            <a:r>
              <a:rPr dirty="0" sz="1600">
                <a:latin typeface="Calibri"/>
                <a:cs typeface="Calibri"/>
              </a:rPr>
              <a:t>g++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prueba.cpp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-o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ejecutable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62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512314" y="4672584"/>
            <a:ext cx="3954779" cy="33845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54"/>
              </a:spcBef>
            </a:pPr>
            <a:r>
              <a:rPr dirty="0" sz="1600">
                <a:latin typeface="Calibri"/>
                <a:cs typeface="Calibri"/>
              </a:rPr>
              <a:t>g++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main.cpp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arch1.cpp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arch2.cpp</a:t>
            </a:r>
            <a:r>
              <a:rPr dirty="0" sz="1600" spc="33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-o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salida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1036575"/>
            <a:ext cx="7122795" cy="635635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4000" spc="-85"/>
              <a:t>A</a:t>
            </a:r>
            <a:r>
              <a:rPr dirty="0" sz="4000" spc="-135"/>
              <a:t>r</a:t>
            </a:r>
            <a:r>
              <a:rPr dirty="0" sz="4000" spc="-85"/>
              <a:t>c</a:t>
            </a:r>
            <a:r>
              <a:rPr dirty="0" sz="4000" spc="-90"/>
              <a:t>h</a:t>
            </a:r>
            <a:r>
              <a:rPr dirty="0" sz="4000" spc="-70"/>
              <a:t>i</a:t>
            </a:r>
            <a:r>
              <a:rPr dirty="0" sz="4000" spc="-125"/>
              <a:t>v</a:t>
            </a:r>
            <a:r>
              <a:rPr dirty="0" sz="4000" spc="-90"/>
              <a:t>o</a:t>
            </a:r>
            <a:r>
              <a:rPr dirty="0" sz="4000"/>
              <a:t>s</a:t>
            </a:r>
            <a:r>
              <a:rPr dirty="0" sz="4000" spc="-165"/>
              <a:t> </a:t>
            </a:r>
            <a:r>
              <a:rPr dirty="0" sz="4000" spc="-70"/>
              <a:t>f</a:t>
            </a:r>
            <a:r>
              <a:rPr dirty="0" sz="4000" spc="-85"/>
              <a:t>u</a:t>
            </a:r>
            <a:r>
              <a:rPr dirty="0" sz="4000" spc="-90"/>
              <a:t>e</a:t>
            </a:r>
            <a:r>
              <a:rPr dirty="0" sz="4000" spc="-135"/>
              <a:t>n</a:t>
            </a:r>
            <a:r>
              <a:rPr dirty="0" sz="4000" spc="-114"/>
              <a:t>t</a:t>
            </a:r>
            <a:r>
              <a:rPr dirty="0" sz="4000"/>
              <a:t>e</a:t>
            </a:r>
            <a:r>
              <a:rPr dirty="0" sz="4000" spc="-180"/>
              <a:t> </a:t>
            </a:r>
            <a:r>
              <a:rPr dirty="0" sz="4000" spc="-55"/>
              <a:t>.</a:t>
            </a:r>
            <a:r>
              <a:rPr dirty="0" sz="4000" spc="-80"/>
              <a:t>c</a:t>
            </a:r>
            <a:r>
              <a:rPr dirty="0" sz="4000" spc="-85"/>
              <a:t>p</a:t>
            </a:r>
            <a:r>
              <a:rPr dirty="0" sz="4000"/>
              <a:t>p</a:t>
            </a:r>
            <a:r>
              <a:rPr dirty="0" sz="4000" spc="-180"/>
              <a:t> </a:t>
            </a:r>
            <a:r>
              <a:rPr dirty="0" sz="3600"/>
              <a:t>y</a:t>
            </a:r>
            <a:r>
              <a:rPr dirty="0" sz="3600" spc="-50"/>
              <a:t> </a:t>
            </a:r>
            <a:r>
              <a:rPr dirty="0" sz="4000" spc="-120"/>
              <a:t>c</a:t>
            </a:r>
            <a:r>
              <a:rPr dirty="0" sz="4000" spc="-80"/>
              <a:t>a</a:t>
            </a:r>
            <a:r>
              <a:rPr dirty="0" sz="4000" spc="-85"/>
              <a:t>b</a:t>
            </a:r>
            <a:r>
              <a:rPr dirty="0" sz="4000" spc="-90"/>
              <a:t>e</a:t>
            </a:r>
            <a:r>
              <a:rPr dirty="0" sz="4000" spc="-80"/>
              <a:t>c</a:t>
            </a:r>
            <a:r>
              <a:rPr dirty="0" sz="4000" spc="-90"/>
              <a:t>e</a:t>
            </a:r>
            <a:r>
              <a:rPr dirty="0" sz="4000" spc="-165"/>
              <a:t>r</a:t>
            </a:r>
            <a:r>
              <a:rPr dirty="0" sz="4000"/>
              <a:t>a</a:t>
            </a:r>
            <a:r>
              <a:rPr dirty="0" sz="4000" spc="-170"/>
              <a:t> </a:t>
            </a:r>
            <a:r>
              <a:rPr dirty="0" sz="4000" spc="-60"/>
              <a:t>.</a:t>
            </a:r>
            <a:r>
              <a:rPr dirty="0" sz="4000" spc="-90"/>
              <a:t>hpp</a:t>
            </a:r>
            <a:endParaRPr sz="4000"/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Los </a:t>
            </a:r>
            <a:r>
              <a:rPr dirty="0" spc="-10"/>
              <a:t>archivos </a:t>
            </a:r>
            <a:r>
              <a:rPr dirty="0" spc="-5"/>
              <a:t>llamados </a:t>
            </a:r>
            <a:r>
              <a:rPr dirty="0" spc="-10" b="1">
                <a:latin typeface="Calibri"/>
                <a:cs typeface="Calibri"/>
              </a:rPr>
              <a:t>cabeceras </a:t>
            </a:r>
            <a:r>
              <a:rPr dirty="0" b="1">
                <a:latin typeface="Calibri"/>
                <a:cs typeface="Calibri"/>
              </a:rPr>
              <a:t>(.hpp) que </a:t>
            </a:r>
            <a:r>
              <a:rPr dirty="0" spc="-5" b="1">
                <a:latin typeface="Calibri"/>
                <a:cs typeface="Calibri"/>
              </a:rPr>
              <a:t>contienen los </a:t>
            </a:r>
            <a:r>
              <a:rPr dirty="0" spc="-10" b="1">
                <a:latin typeface="Calibri"/>
                <a:cs typeface="Calibri"/>
              </a:rPr>
              <a:t>prototipos </a:t>
            </a:r>
            <a:r>
              <a:rPr dirty="0" spc="-5" b="1">
                <a:latin typeface="Calibri"/>
                <a:cs typeface="Calibri"/>
              </a:rPr>
              <a:t> </a:t>
            </a:r>
            <a:r>
              <a:rPr dirty="0" spc="-5"/>
              <a:t>de </a:t>
            </a:r>
            <a:r>
              <a:rPr dirty="0" spc="-5" b="1">
                <a:latin typeface="Calibri"/>
                <a:cs typeface="Calibri"/>
              </a:rPr>
              <a:t>las funciones y </a:t>
            </a:r>
            <a:r>
              <a:rPr dirty="0" b="1">
                <a:latin typeface="Calibri"/>
                <a:cs typeface="Calibri"/>
              </a:rPr>
              <a:t>de </a:t>
            </a:r>
            <a:r>
              <a:rPr dirty="0" spc="-5" b="1">
                <a:latin typeface="Calibri"/>
                <a:cs typeface="Calibri"/>
              </a:rPr>
              <a:t>las clases </a:t>
            </a:r>
            <a:r>
              <a:rPr dirty="0" spc="-5"/>
              <a:t>que </a:t>
            </a:r>
            <a:r>
              <a:rPr dirty="0" b="1">
                <a:latin typeface="Calibri"/>
                <a:cs typeface="Calibri"/>
              </a:rPr>
              <a:t>se </a:t>
            </a:r>
            <a:r>
              <a:rPr dirty="0" spc="-10" b="1">
                <a:latin typeface="Calibri"/>
                <a:cs typeface="Calibri"/>
              </a:rPr>
              <a:t>declaran </a:t>
            </a:r>
            <a:r>
              <a:rPr dirty="0" spc="-5" b="1">
                <a:latin typeface="Calibri"/>
                <a:cs typeface="Calibri"/>
              </a:rPr>
              <a:t>en el </a:t>
            </a:r>
            <a:r>
              <a:rPr dirty="0" spc="-10" b="1">
                <a:latin typeface="Calibri"/>
                <a:cs typeface="Calibri"/>
              </a:rPr>
              <a:t>archivo fuente </a:t>
            </a:r>
            <a:r>
              <a:rPr dirty="0" spc="-5" b="1">
                <a:latin typeface="Calibri"/>
                <a:cs typeface="Calibri"/>
              </a:rPr>
              <a:t> (.cpp)</a:t>
            </a:r>
            <a:r>
              <a:rPr dirty="0" spc="5" b="1">
                <a:latin typeface="Calibri"/>
                <a:cs typeface="Calibri"/>
              </a:rPr>
              <a:t> </a:t>
            </a:r>
            <a:r>
              <a:rPr dirty="0" spc="-10"/>
              <a:t>con</a:t>
            </a:r>
            <a:r>
              <a:rPr dirty="0" spc="-5"/>
              <a:t> </a:t>
            </a:r>
            <a:r>
              <a:rPr dirty="0" spc="-10"/>
              <a:t>mismo</a:t>
            </a:r>
            <a:r>
              <a:rPr dirty="0" spc="15"/>
              <a:t> </a:t>
            </a:r>
            <a:r>
              <a:rPr dirty="0" spc="-10"/>
              <a:t>nombre</a:t>
            </a:r>
          </a:p>
          <a:p>
            <a:pPr algn="just" marL="195580" marR="6350" indent="-18351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10"/>
              <a:t>Ahora</a:t>
            </a:r>
            <a:r>
              <a:rPr dirty="0" spc="-5"/>
              <a:t> </a:t>
            </a:r>
            <a:r>
              <a:rPr dirty="0" spc="-15"/>
              <a:t>hay</a:t>
            </a:r>
            <a:r>
              <a:rPr dirty="0" spc="-10"/>
              <a:t> </a:t>
            </a:r>
            <a:r>
              <a:rPr dirty="0" spc="-5"/>
              <a:t>que</a:t>
            </a:r>
            <a:r>
              <a:rPr dirty="0"/>
              <a:t> </a:t>
            </a:r>
            <a:r>
              <a:rPr dirty="0" spc="-5" b="1">
                <a:latin typeface="Calibri"/>
                <a:cs typeface="Calibri"/>
              </a:rPr>
              <a:t>incluir</a:t>
            </a:r>
            <a:r>
              <a:rPr dirty="0" b="1">
                <a:latin typeface="Calibri"/>
                <a:cs typeface="Calibri"/>
              </a:rPr>
              <a:t> </a:t>
            </a:r>
            <a:r>
              <a:rPr dirty="0" spc="-5" b="1">
                <a:latin typeface="Calibri"/>
                <a:cs typeface="Calibri"/>
              </a:rPr>
              <a:t>el</a:t>
            </a:r>
            <a:r>
              <a:rPr dirty="0" b="1">
                <a:latin typeface="Calibri"/>
                <a:cs typeface="Calibri"/>
              </a:rPr>
              <a:t> </a:t>
            </a:r>
            <a:r>
              <a:rPr dirty="0" spc="-10" b="1">
                <a:latin typeface="Calibri"/>
                <a:cs typeface="Calibri"/>
              </a:rPr>
              <a:t>archivo</a:t>
            </a:r>
            <a:r>
              <a:rPr dirty="0" spc="-5" b="1">
                <a:latin typeface="Calibri"/>
                <a:cs typeface="Calibri"/>
              </a:rPr>
              <a:t> </a:t>
            </a:r>
            <a:r>
              <a:rPr dirty="0" spc="-10" b="1">
                <a:latin typeface="Calibri"/>
                <a:cs typeface="Calibri"/>
              </a:rPr>
              <a:t>cabecera</a:t>
            </a:r>
            <a:r>
              <a:rPr dirty="0" spc="-10"/>
              <a:t>,</a:t>
            </a:r>
            <a:r>
              <a:rPr dirty="0" spc="-5"/>
              <a:t> en</a:t>
            </a:r>
            <a:r>
              <a:rPr dirty="0"/>
              <a:t> </a:t>
            </a:r>
            <a:r>
              <a:rPr dirty="0" spc="-5"/>
              <a:t>aquellos</a:t>
            </a:r>
            <a:r>
              <a:rPr dirty="0" spc="440"/>
              <a:t> </a:t>
            </a:r>
            <a:r>
              <a:rPr dirty="0" spc="-10"/>
              <a:t>archivos </a:t>
            </a:r>
            <a:r>
              <a:rPr dirty="0" spc="-5"/>
              <a:t> </a:t>
            </a:r>
            <a:r>
              <a:rPr dirty="0" spc="-10"/>
              <a:t>fuente</a:t>
            </a:r>
            <a:r>
              <a:rPr dirty="0" spc="10"/>
              <a:t> </a:t>
            </a:r>
            <a:r>
              <a:rPr dirty="0" spc="-5"/>
              <a:t>que</a:t>
            </a:r>
            <a:r>
              <a:rPr dirty="0" spc="10"/>
              <a:t> </a:t>
            </a:r>
            <a:r>
              <a:rPr dirty="0" spc="-10"/>
              <a:t>utilizan</a:t>
            </a:r>
            <a:r>
              <a:rPr dirty="0" spc="25"/>
              <a:t> </a:t>
            </a:r>
            <a:r>
              <a:rPr dirty="0" spc="-5"/>
              <a:t>la</a:t>
            </a:r>
            <a:r>
              <a:rPr dirty="0" spc="10"/>
              <a:t> </a:t>
            </a:r>
            <a:r>
              <a:rPr dirty="0" spc="-5"/>
              <a:t>función</a:t>
            </a:r>
            <a:r>
              <a:rPr dirty="0" spc="5"/>
              <a:t> </a:t>
            </a:r>
            <a:r>
              <a:rPr dirty="0" spc="-5" b="1">
                <a:latin typeface="Calibri"/>
                <a:cs typeface="Calibri"/>
              </a:rPr>
              <a:t>(#include</a:t>
            </a:r>
            <a:r>
              <a:rPr dirty="0" b="1">
                <a:latin typeface="Calibri"/>
                <a:cs typeface="Calibri"/>
              </a:rPr>
              <a:t> </a:t>
            </a:r>
            <a:r>
              <a:rPr dirty="0" spc="-10" b="1">
                <a:latin typeface="Calibri"/>
                <a:cs typeface="Calibri"/>
              </a:rPr>
              <a:t>"archivocabecera.hpp"</a:t>
            </a:r>
            <a:r>
              <a:rPr dirty="0" spc="-10"/>
              <a:t>)</a:t>
            </a:r>
          </a:p>
          <a:p>
            <a:pPr algn="just" lvl="1" marL="743585" marR="5080" indent="-182880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posible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incluir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archivo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cabecera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contiene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correspondientes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definiciones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su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archivo fuente para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se compruebe si 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declaración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definición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consistentes</a:t>
            </a:r>
            <a:endParaRPr sz="1600">
              <a:latin typeface="Calibri"/>
              <a:cs typeface="Calibri"/>
            </a:endParaRPr>
          </a:p>
          <a:p>
            <a:pPr algn="just" marL="194945" marR="6985" indent="-182880">
              <a:lnSpc>
                <a:spcPts val="2160"/>
              </a:lnSpc>
              <a:spcBef>
                <a:spcPts val="57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Las </a:t>
            </a:r>
            <a:r>
              <a:rPr dirty="0" spc="-10"/>
              <a:t>cabeceras </a:t>
            </a:r>
            <a:r>
              <a:rPr dirty="0" spc="-5"/>
              <a:t>#ifndef / #define / #endif son utilizadas </a:t>
            </a:r>
            <a:r>
              <a:rPr dirty="0" spc="-10"/>
              <a:t>para </a:t>
            </a:r>
            <a:r>
              <a:rPr dirty="0" spc="-5"/>
              <a:t>evitar </a:t>
            </a:r>
            <a:r>
              <a:rPr dirty="0"/>
              <a:t> </a:t>
            </a:r>
            <a:r>
              <a:rPr dirty="0" spc="-5"/>
              <a:t>múltiples importaciones. </a:t>
            </a:r>
            <a:r>
              <a:rPr dirty="0"/>
              <a:t>Así, </a:t>
            </a:r>
            <a:r>
              <a:rPr dirty="0" spc="-5"/>
              <a:t>solo se importa una </a:t>
            </a:r>
            <a:r>
              <a:rPr dirty="0" spc="-20"/>
              <a:t>vez </a:t>
            </a:r>
            <a:r>
              <a:rPr dirty="0" spc="-5"/>
              <a:t>aunque </a:t>
            </a:r>
            <a:r>
              <a:rPr dirty="0" spc="-20"/>
              <a:t>haya </a:t>
            </a:r>
            <a:r>
              <a:rPr dirty="0" spc="-15"/>
              <a:t> </a:t>
            </a:r>
            <a:r>
              <a:rPr dirty="0" spc="-5"/>
              <a:t>múltiples</a:t>
            </a:r>
            <a:r>
              <a:rPr dirty="0" spc="25"/>
              <a:t> </a:t>
            </a:r>
            <a:r>
              <a:rPr dirty="0" spc="-10"/>
              <a:t>archivos</a:t>
            </a:r>
            <a:r>
              <a:rPr dirty="0" spc="15"/>
              <a:t> </a:t>
            </a:r>
            <a:r>
              <a:rPr dirty="0" spc="-10"/>
              <a:t>fuentes</a:t>
            </a:r>
            <a:r>
              <a:rPr dirty="0" spc="20"/>
              <a:t> </a:t>
            </a:r>
            <a:r>
              <a:rPr dirty="0" spc="-5"/>
              <a:t>que</a:t>
            </a:r>
            <a:r>
              <a:rPr dirty="0" spc="5"/>
              <a:t> </a:t>
            </a:r>
            <a:r>
              <a:rPr dirty="0" spc="-5"/>
              <a:t>lo</a:t>
            </a:r>
            <a:r>
              <a:rPr dirty="0"/>
              <a:t> </a:t>
            </a:r>
            <a:r>
              <a:rPr dirty="0" spc="-10"/>
              <a:t>hagan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63</a:t>
            </a:r>
          </a:p>
        </p:txBody>
      </p:sp>
    </p:spTree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11426" y="1832270"/>
            <a:ext cx="2378710" cy="76835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mplo:</a:t>
            </a:r>
            <a:endParaRPr sz="2000">
              <a:latin typeface="Calibri"/>
              <a:cs typeface="Calibri"/>
            </a:endParaRPr>
          </a:p>
          <a:p>
            <a:pPr marL="749300">
              <a:lnSpc>
                <a:spcPct val="100000"/>
              </a:lnSpc>
              <a:spcBef>
                <a:spcPts val="1290"/>
              </a:spcBef>
            </a:pPr>
            <a:r>
              <a:rPr dirty="0" sz="1800" spc="-10">
                <a:latin typeface="Calibri"/>
                <a:cs typeface="Calibri"/>
              </a:rPr>
              <a:t>Archivo</a:t>
            </a:r>
            <a:r>
              <a:rPr dirty="0" sz="1800" spc="-5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Gato.hpp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5409438" y="2147316"/>
            <a:ext cx="3190240" cy="18167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algn="just" marL="91440" marR="1323975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#include </a:t>
            </a:r>
            <a:r>
              <a:rPr dirty="0" sz="1600" spc="-10">
                <a:latin typeface="Calibri"/>
                <a:cs typeface="Calibri"/>
              </a:rPr>
              <a:t>"Gato.hpp" </a:t>
            </a:r>
            <a:r>
              <a:rPr dirty="0" sz="1600" spc="-5">
                <a:latin typeface="Calibri"/>
                <a:cs typeface="Calibri"/>
              </a:rPr>
              <a:t> #include </a:t>
            </a:r>
            <a:r>
              <a:rPr dirty="0" sz="1600" spc="-10">
                <a:latin typeface="Calibri"/>
                <a:cs typeface="Calibri"/>
              </a:rPr>
              <a:t>&lt;iostream&gt; </a:t>
            </a:r>
            <a:r>
              <a:rPr dirty="0" sz="1600" spc="-5">
                <a:latin typeface="Calibri"/>
                <a:cs typeface="Calibri"/>
              </a:rPr>
              <a:t> using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namespace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std;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550">
              <a:latin typeface="Calibri"/>
              <a:cs typeface="Calibri"/>
            </a:endParaRPr>
          </a:p>
          <a:p>
            <a:pPr algn="just" marL="9144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void Gato::Maullar()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cout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&lt;&lt;</a:t>
            </a:r>
            <a:r>
              <a:rPr dirty="0" sz="1600" spc="-10">
                <a:latin typeface="Calibri"/>
                <a:cs typeface="Calibri"/>
              </a:rPr>
              <a:t> "MIAUUUU"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&lt;&lt;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endl;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64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5409438" y="4367021"/>
            <a:ext cx="3190240" cy="181610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#include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"Gato.hpp"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  <a:spcBef>
                <a:spcPts val="5"/>
              </a:spcBef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main(void){</a:t>
            </a:r>
            <a:endParaRPr sz="1600">
              <a:latin typeface="Calibri"/>
              <a:cs typeface="Calibri"/>
            </a:endParaRPr>
          </a:p>
          <a:p>
            <a:pPr marL="548640" marR="1073785">
              <a:lnSpc>
                <a:spcPct val="100000"/>
              </a:lnSpc>
            </a:pPr>
            <a:r>
              <a:rPr dirty="0" sz="1600" spc="-15">
                <a:latin typeface="Calibri"/>
                <a:cs typeface="Calibri"/>
              </a:rPr>
              <a:t>Gato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Silvestre; 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Silvestre.Maullar();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0;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ts val="192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186383" y="1804709"/>
            <a:ext cx="161798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Archivo</a:t>
            </a:r>
            <a:r>
              <a:rPr dirty="0" sz="1800" spc="-5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Gato.cpp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177010" y="4012299"/>
            <a:ext cx="16383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Archivo</a:t>
            </a:r>
            <a:r>
              <a:rPr dirty="0" sz="1800" spc="-4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main.cpp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380744" y="2650998"/>
            <a:ext cx="2411730" cy="329374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1440" marR="957580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#ifndef </a:t>
            </a:r>
            <a:r>
              <a:rPr dirty="0" sz="1600" spc="-30">
                <a:latin typeface="Calibri"/>
                <a:cs typeface="Calibri"/>
              </a:rPr>
              <a:t>GATO_H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#</a:t>
            </a:r>
            <a:r>
              <a:rPr dirty="0" sz="1600" spc="-5">
                <a:latin typeface="Calibri"/>
                <a:cs typeface="Calibri"/>
              </a:rPr>
              <a:t>d</a:t>
            </a:r>
            <a:r>
              <a:rPr dirty="0" sz="1600" spc="-15">
                <a:latin typeface="Calibri"/>
                <a:cs typeface="Calibri"/>
              </a:rPr>
              <a:t>e</a:t>
            </a:r>
            <a:r>
              <a:rPr dirty="0" sz="1600" spc="-5">
                <a:latin typeface="Calibri"/>
                <a:cs typeface="Calibri"/>
              </a:rPr>
              <a:t>fin</a:t>
            </a:r>
            <a:r>
              <a:rPr dirty="0" sz="1600">
                <a:latin typeface="Calibri"/>
                <a:cs typeface="Calibri"/>
              </a:rPr>
              <a:t>e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G</a:t>
            </a:r>
            <a:r>
              <a:rPr dirty="0" sz="1600" spc="-130">
                <a:latin typeface="Calibri"/>
                <a:cs typeface="Calibri"/>
              </a:rPr>
              <a:t>A</a:t>
            </a:r>
            <a:r>
              <a:rPr dirty="0" sz="1600" spc="-50">
                <a:latin typeface="Calibri"/>
                <a:cs typeface="Calibri"/>
              </a:rPr>
              <a:t>T</a:t>
            </a:r>
            <a:r>
              <a:rPr dirty="0" sz="1600">
                <a:latin typeface="Calibri"/>
                <a:cs typeface="Calibri"/>
              </a:rPr>
              <a:t>O_H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Gato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private:</a:t>
            </a:r>
            <a:endParaRPr sz="1600">
              <a:latin typeface="Calibri"/>
              <a:cs typeface="Calibri"/>
            </a:endParaRPr>
          </a:p>
          <a:p>
            <a:pPr marL="1005205" marR="67183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7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Edad;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Peso;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5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void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Maullar();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50">
              <a:latin typeface="Calibri"/>
              <a:cs typeface="Calibri"/>
            </a:endParaRPr>
          </a:p>
          <a:p>
            <a:pPr marL="13652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#endif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901700" y="1036575"/>
            <a:ext cx="7122795" cy="635635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4000" spc="-85"/>
              <a:t>A</a:t>
            </a:r>
            <a:r>
              <a:rPr dirty="0" sz="4000" spc="-135"/>
              <a:t>r</a:t>
            </a:r>
            <a:r>
              <a:rPr dirty="0" sz="4000" spc="-85"/>
              <a:t>c</a:t>
            </a:r>
            <a:r>
              <a:rPr dirty="0" sz="4000" spc="-90"/>
              <a:t>h</a:t>
            </a:r>
            <a:r>
              <a:rPr dirty="0" sz="4000" spc="-70"/>
              <a:t>i</a:t>
            </a:r>
            <a:r>
              <a:rPr dirty="0" sz="4000" spc="-125"/>
              <a:t>v</a:t>
            </a:r>
            <a:r>
              <a:rPr dirty="0" sz="4000" spc="-90"/>
              <a:t>o</a:t>
            </a:r>
            <a:r>
              <a:rPr dirty="0" sz="4000"/>
              <a:t>s</a:t>
            </a:r>
            <a:r>
              <a:rPr dirty="0" sz="4000" spc="-165"/>
              <a:t> </a:t>
            </a:r>
            <a:r>
              <a:rPr dirty="0" sz="4000" spc="-70"/>
              <a:t>f</a:t>
            </a:r>
            <a:r>
              <a:rPr dirty="0" sz="4000" spc="-85"/>
              <a:t>u</a:t>
            </a:r>
            <a:r>
              <a:rPr dirty="0" sz="4000" spc="-90"/>
              <a:t>e</a:t>
            </a:r>
            <a:r>
              <a:rPr dirty="0" sz="4000" spc="-135"/>
              <a:t>n</a:t>
            </a:r>
            <a:r>
              <a:rPr dirty="0" sz="4000" spc="-114"/>
              <a:t>t</a:t>
            </a:r>
            <a:r>
              <a:rPr dirty="0" sz="4000"/>
              <a:t>e</a:t>
            </a:r>
            <a:r>
              <a:rPr dirty="0" sz="4000" spc="-180"/>
              <a:t> </a:t>
            </a:r>
            <a:r>
              <a:rPr dirty="0" sz="4000" spc="-55"/>
              <a:t>.</a:t>
            </a:r>
            <a:r>
              <a:rPr dirty="0" sz="4000" spc="-80"/>
              <a:t>c</a:t>
            </a:r>
            <a:r>
              <a:rPr dirty="0" sz="4000" spc="-85"/>
              <a:t>p</a:t>
            </a:r>
            <a:r>
              <a:rPr dirty="0" sz="4000"/>
              <a:t>p</a:t>
            </a:r>
            <a:r>
              <a:rPr dirty="0" sz="4000" spc="-180"/>
              <a:t> </a:t>
            </a:r>
            <a:r>
              <a:rPr dirty="0" sz="3600"/>
              <a:t>y</a:t>
            </a:r>
            <a:r>
              <a:rPr dirty="0" sz="3600" spc="-50"/>
              <a:t> </a:t>
            </a:r>
            <a:r>
              <a:rPr dirty="0" sz="4000" spc="-120"/>
              <a:t>c</a:t>
            </a:r>
            <a:r>
              <a:rPr dirty="0" sz="4000" spc="-80"/>
              <a:t>a</a:t>
            </a:r>
            <a:r>
              <a:rPr dirty="0" sz="4000" spc="-85"/>
              <a:t>b</a:t>
            </a:r>
            <a:r>
              <a:rPr dirty="0" sz="4000" spc="-90"/>
              <a:t>e</a:t>
            </a:r>
            <a:r>
              <a:rPr dirty="0" sz="4000" spc="-80"/>
              <a:t>c</a:t>
            </a:r>
            <a:r>
              <a:rPr dirty="0" sz="4000" spc="-90"/>
              <a:t>e</a:t>
            </a:r>
            <a:r>
              <a:rPr dirty="0" sz="4000" spc="-165"/>
              <a:t>r</a:t>
            </a:r>
            <a:r>
              <a:rPr dirty="0" sz="4000"/>
              <a:t>a</a:t>
            </a:r>
            <a:r>
              <a:rPr dirty="0" sz="4000" spc="-170"/>
              <a:t> </a:t>
            </a:r>
            <a:r>
              <a:rPr dirty="0" sz="4000" spc="-60"/>
              <a:t>.</a:t>
            </a:r>
            <a:r>
              <a:rPr dirty="0" sz="4000" spc="-90"/>
              <a:t>hpp</a:t>
            </a:r>
            <a:endParaRPr sz="4000"/>
          </a:p>
        </p:txBody>
      </p:sp>
    </p:spTree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39826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Co</a:t>
            </a:r>
            <a:r>
              <a:rPr dirty="0" spc="-114"/>
              <a:t>m</a:t>
            </a:r>
            <a:r>
              <a:rPr dirty="0" spc="-90"/>
              <a:t>p</a:t>
            </a:r>
            <a:r>
              <a:rPr dirty="0" spc="-70"/>
              <a:t>i</a:t>
            </a:r>
            <a:r>
              <a:rPr dirty="0" spc="-80"/>
              <a:t>l</a:t>
            </a:r>
            <a:r>
              <a:rPr dirty="0" spc="-95"/>
              <a:t>a</a:t>
            </a:r>
            <a:r>
              <a:rPr dirty="0"/>
              <a:t>r</a:t>
            </a:r>
            <a:r>
              <a:rPr dirty="0" spc="-175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90"/>
              <a:t>en</a:t>
            </a:r>
            <a:r>
              <a:rPr dirty="0" spc="-75"/>
              <a:t>l</a:t>
            </a:r>
            <a:r>
              <a:rPr dirty="0" spc="-95"/>
              <a:t>a</a:t>
            </a:r>
            <a:r>
              <a:rPr dirty="0" spc="-190"/>
              <a:t>z</a:t>
            </a:r>
            <a:r>
              <a:rPr dirty="0" spc="-95"/>
              <a:t>a</a:t>
            </a:r>
            <a:r>
              <a:rPr dirty="0"/>
              <a:t>r</a:t>
            </a:r>
            <a:r>
              <a:rPr dirty="0" spc="-175"/>
              <a:t> </a:t>
            </a:r>
            <a:r>
              <a:rPr dirty="0" spc="-85"/>
              <a:t>a</a:t>
            </a:r>
            <a:r>
              <a:rPr dirty="0" spc="-150"/>
              <a:t>r</a:t>
            </a:r>
            <a:r>
              <a:rPr dirty="0" spc="-90"/>
              <a:t>c</a:t>
            </a:r>
            <a:r>
              <a:rPr dirty="0" spc="-95"/>
              <a:t>h</a:t>
            </a:r>
            <a:r>
              <a:rPr dirty="0" spc="-80"/>
              <a:t>i</a:t>
            </a:r>
            <a:r>
              <a:rPr dirty="0" spc="-135"/>
              <a:t>v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6842"/>
            <a:ext cx="7368540" cy="546735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194945" marR="5080" indent="-182880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8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compilar</a:t>
            </a:r>
            <a:r>
              <a:rPr dirty="0" sz="18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siguiente</a:t>
            </a:r>
            <a:r>
              <a:rPr dirty="0" sz="18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ejemplo</a:t>
            </a:r>
            <a:r>
              <a:rPr dirty="0" sz="18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podemos</a:t>
            </a:r>
            <a:r>
              <a:rPr dirty="0" sz="18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hacerlo</a:t>
            </a:r>
            <a:r>
              <a:rPr dirty="0" sz="18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18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8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C,</a:t>
            </a:r>
            <a:r>
              <a:rPr dirty="0" sz="18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manera </a:t>
            </a:r>
            <a:r>
              <a:rPr dirty="0" sz="1800" spc="-3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compilen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enlacen</a:t>
            </a:r>
            <a:r>
              <a:rPr dirty="0" sz="18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ellos: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052995"/>
            <a:ext cx="7368540" cy="79375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algn="just" marL="194945" marR="5080" indent="-182880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C,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compilación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se divide en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dos pasos: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uno de 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compilación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otro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enlazado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.</a:t>
            </a:r>
            <a:r>
              <a:rPr dirty="0" sz="18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paso</a:t>
            </a:r>
            <a:r>
              <a:rPr dirty="0" sz="18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compilación</a:t>
            </a:r>
            <a:r>
              <a:rPr dirty="0" sz="18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crea</a:t>
            </a:r>
            <a:r>
              <a:rPr dirty="0" sz="18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código</a:t>
            </a:r>
            <a:r>
              <a:rPr dirty="0" sz="18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ensamblador</a:t>
            </a:r>
            <a:r>
              <a:rPr dirty="0" sz="18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8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18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convierte </a:t>
            </a:r>
            <a:r>
              <a:rPr dirty="0" sz="1800" spc="-3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código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objeto.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Esto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hace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opción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3E3E3E"/>
                </a:solidFill>
                <a:latin typeface="Calibri"/>
                <a:cs typeface="Calibri"/>
              </a:rPr>
              <a:t>-c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1426" y="4516035"/>
            <a:ext cx="7368540" cy="1040765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algn="just" marL="194945" marR="5080" indent="-182880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Ahora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generar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archivo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ejecutable,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basta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con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ejecutar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paso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enlazado. </a:t>
            </a:r>
            <a:r>
              <a:rPr dirty="0" sz="1800" spc="-20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ello,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se llama al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comando </a:t>
            </a:r>
            <a:r>
              <a:rPr dirty="0" sz="1800" spc="10" b="1">
                <a:solidFill>
                  <a:srgbClr val="3E3E3E"/>
                </a:solidFill>
                <a:latin typeface="Calibri"/>
                <a:cs typeface="Calibri"/>
              </a:rPr>
              <a:t>g++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seguido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 la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lista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ficheros </a:t>
            </a: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.o </a:t>
            </a:r>
            <a:r>
              <a:rPr dirty="0" sz="1800" spc="-39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opción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3E3E3E"/>
                </a:solidFill>
                <a:latin typeface="Calibri"/>
                <a:cs typeface="Calibri"/>
              </a:rPr>
              <a:t>-o</a:t>
            </a:r>
            <a:r>
              <a:rPr dirty="0" sz="18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damos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nombre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al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ejecutable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1800" spc="-15" b="1">
                <a:solidFill>
                  <a:srgbClr val="3E3E3E"/>
                </a:solidFill>
                <a:latin typeface="Calibri"/>
                <a:cs typeface="Calibri"/>
              </a:rPr>
              <a:t>-Wall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nos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los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warnings):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3025139" y="2556510"/>
            <a:ext cx="3194685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>
                <a:latin typeface="Calibri"/>
                <a:cs typeface="Calibri"/>
              </a:rPr>
              <a:t>g++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main.cpp</a:t>
            </a:r>
            <a:r>
              <a:rPr dirty="0" sz="1800" spc="-10">
                <a:latin typeface="Calibri"/>
                <a:cs typeface="Calibri"/>
              </a:rPr>
              <a:t> Gato.cpp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-o</a:t>
            </a:r>
            <a:r>
              <a:rPr dirty="0" sz="1800" spc="-5">
                <a:latin typeface="Calibri"/>
                <a:cs typeface="Calibri"/>
              </a:rPr>
              <a:t> salida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65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715511" y="4018788"/>
            <a:ext cx="1758950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>
                <a:latin typeface="Calibri"/>
                <a:cs typeface="Calibri"/>
              </a:rPr>
              <a:t>g++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-c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main.cpp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54451" y="5745479"/>
            <a:ext cx="3481070" cy="3689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0"/>
              </a:spcBef>
              <a:tabLst>
                <a:tab pos="2490470" algn="l"/>
              </a:tabLst>
            </a:pPr>
            <a:r>
              <a:rPr dirty="0" sz="1800">
                <a:latin typeface="Calibri"/>
                <a:cs typeface="Calibri"/>
              </a:rPr>
              <a:t>g++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-Wall</a:t>
            </a:r>
            <a:r>
              <a:rPr dirty="0" sz="1800">
                <a:latin typeface="Calibri"/>
                <a:cs typeface="Calibri"/>
              </a:rPr>
              <a:t> main.o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Gato.o	</a:t>
            </a:r>
            <a:r>
              <a:rPr dirty="0" sz="1800">
                <a:latin typeface="Calibri"/>
                <a:cs typeface="Calibri"/>
              </a:rPr>
              <a:t>-o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salida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133858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20"/>
              <a:t>M</a:t>
            </a:r>
            <a:r>
              <a:rPr dirty="0" spc="-90"/>
              <a:t>a</a:t>
            </a:r>
            <a:r>
              <a:rPr dirty="0" spc="-260"/>
              <a:t>k</a:t>
            </a:r>
            <a:r>
              <a:rPr dirty="0"/>
              <a:t>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6842"/>
            <a:ext cx="7369175" cy="161036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algn="just" marL="195580" marR="5080" indent="-182880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utilidad </a:t>
            </a:r>
            <a:r>
              <a:rPr dirty="0" sz="1800" spc="-15" b="1">
                <a:solidFill>
                  <a:srgbClr val="3E3E3E"/>
                </a:solidFill>
                <a:latin typeface="Calibri"/>
                <a:cs typeface="Calibri"/>
              </a:rPr>
              <a:t>make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permite almacenar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reglas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compilación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enlazado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necesarias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para generar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archivos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 un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proyecto,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modo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proceso </a:t>
            </a:r>
            <a:r>
              <a:rPr dirty="0" sz="1800" spc="-3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pueda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automatizado</a:t>
            </a:r>
            <a:endParaRPr sz="18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1939"/>
              </a:lnSpc>
              <a:spcBef>
                <a:spcPts val="6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20" b="1">
                <a:solidFill>
                  <a:srgbClr val="3E3E3E"/>
                </a:solidFill>
                <a:latin typeface="Calibri"/>
                <a:cs typeface="Calibri"/>
              </a:rPr>
              <a:t>make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utiliza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archivo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texto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(Makefile)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contendrá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conjunto 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reglas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indican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800" spc="-15" b="1">
                <a:solidFill>
                  <a:srgbClr val="3E3E3E"/>
                </a:solidFill>
                <a:latin typeface="Calibri"/>
                <a:cs typeface="Calibri"/>
              </a:rPr>
              <a:t>make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cómo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crear cada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uno de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componentes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proyecto.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Antes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comando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haber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tabulación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4653195"/>
            <a:ext cx="7369175" cy="546735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195580" marR="5080" indent="-183515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8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variables</a:t>
            </a:r>
            <a:r>
              <a:rPr dirty="0" sz="18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8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nombran</a:t>
            </a:r>
            <a:r>
              <a:rPr dirty="0" sz="18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8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mayúsculas</a:t>
            </a:r>
            <a:r>
              <a:rPr dirty="0" sz="18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8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inicio</a:t>
            </a:r>
            <a:r>
              <a:rPr dirty="0" sz="18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(VARIABLE</a:t>
            </a:r>
            <a:r>
              <a:rPr dirty="0" sz="18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=</a:t>
            </a:r>
            <a:r>
              <a:rPr dirty="0" sz="18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…)</a:t>
            </a:r>
            <a:r>
              <a:rPr dirty="0" sz="18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8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8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utilizan </a:t>
            </a:r>
            <a:r>
              <a:rPr dirty="0" sz="1800" spc="-3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poniendo</a:t>
            </a:r>
            <a:r>
              <a:rPr dirty="0" sz="18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$(VARIABLE):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3365753" y="3508247"/>
            <a:ext cx="2458720" cy="107759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19" rIns="0" bIns="0" rtlCol="0" vert="horz">
            <a:spAutoFit/>
          </a:bodyPr>
          <a:lstStyle/>
          <a:p>
            <a:pPr marL="90805" marR="471170">
              <a:lnSpc>
                <a:spcPct val="100000"/>
              </a:lnSpc>
              <a:spcBef>
                <a:spcPts val="259"/>
              </a:spcBef>
            </a:pPr>
            <a:r>
              <a:rPr dirty="0" sz="1600" spc="-5">
                <a:latin typeface="Calibri"/>
                <a:cs typeface="Calibri"/>
              </a:rPr>
              <a:t>objetivo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: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dependencia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[tab]</a:t>
            </a:r>
            <a:r>
              <a:rPr dirty="0" sz="1600" spc="1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comando</a:t>
            </a:r>
            <a:endParaRPr sz="1600">
              <a:latin typeface="Calibri"/>
              <a:cs typeface="Calibri"/>
            </a:endParaRPr>
          </a:p>
          <a:p>
            <a:pPr marL="548005" marR="1129665" indent="-457200">
              <a:lnSpc>
                <a:spcPts val="1920"/>
              </a:lnSpc>
              <a:spcBef>
                <a:spcPts val="60"/>
              </a:spcBef>
            </a:pPr>
            <a:r>
              <a:rPr dirty="0" sz="1600" spc="-10">
                <a:latin typeface="Calibri"/>
                <a:cs typeface="Calibri"/>
              </a:rPr>
              <a:t>[tab]</a:t>
            </a:r>
            <a:r>
              <a:rPr dirty="0" sz="1600" spc="6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comando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[...]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66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5398770" y="5386578"/>
            <a:ext cx="1701800" cy="5854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Uso: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$(VARIABLE)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094738" y="5386578"/>
            <a:ext cx="1691005" cy="5854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1440" marR="172085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Declaración: 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VARIABLE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texto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24942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45"/>
              <a:t>5.</a:t>
            </a:r>
            <a:r>
              <a:rPr dirty="0" spc="-215"/>
              <a:t> </a:t>
            </a:r>
            <a:r>
              <a:rPr dirty="0" spc="-114"/>
              <a:t>Metacaracteres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46990" rIns="0" bIns="0" rtlCol="0" vert="horz">
            <a:spAutoFit/>
          </a:bodyPr>
          <a:lstStyle/>
          <a:p>
            <a:pPr algn="just" marL="194945" marR="635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Son</a:t>
            </a:r>
            <a:r>
              <a:rPr dirty="0"/>
              <a:t> </a:t>
            </a:r>
            <a:r>
              <a:rPr dirty="0" spc="-10"/>
              <a:t>caracteres</a:t>
            </a:r>
            <a:r>
              <a:rPr dirty="0" spc="-5"/>
              <a:t> que</a:t>
            </a:r>
            <a:r>
              <a:rPr dirty="0"/>
              <a:t> tienen</a:t>
            </a:r>
            <a:r>
              <a:rPr dirty="0" spc="5"/>
              <a:t> </a:t>
            </a:r>
            <a:r>
              <a:rPr dirty="0" spc="-5"/>
              <a:t>un</a:t>
            </a:r>
            <a:r>
              <a:rPr dirty="0"/>
              <a:t> </a:t>
            </a:r>
            <a:r>
              <a:rPr dirty="0" spc="-5"/>
              <a:t>significado</a:t>
            </a:r>
            <a:r>
              <a:rPr dirty="0"/>
              <a:t> </a:t>
            </a:r>
            <a:r>
              <a:rPr dirty="0" spc="-5"/>
              <a:t>especial,</a:t>
            </a:r>
            <a:r>
              <a:rPr dirty="0"/>
              <a:t> </a:t>
            </a:r>
            <a:r>
              <a:rPr dirty="0" spc="-5"/>
              <a:t>denominados </a:t>
            </a:r>
            <a:r>
              <a:rPr dirty="0"/>
              <a:t> </a:t>
            </a:r>
            <a:r>
              <a:rPr dirty="0" spc="-5" b="1">
                <a:latin typeface="Calibri"/>
                <a:cs typeface="Calibri"/>
              </a:rPr>
              <a:t>comodines</a:t>
            </a:r>
            <a:r>
              <a:rPr dirty="0" spc="-5"/>
              <a:t>. A </a:t>
            </a:r>
            <a:r>
              <a:rPr dirty="0" spc="-10"/>
              <a:t>diferencia </a:t>
            </a:r>
            <a:r>
              <a:rPr dirty="0"/>
              <a:t>del </a:t>
            </a:r>
            <a:r>
              <a:rPr dirty="0" spc="-15"/>
              <a:t>resto </a:t>
            </a:r>
            <a:r>
              <a:rPr dirty="0" spc="-5"/>
              <a:t>de los </a:t>
            </a:r>
            <a:r>
              <a:rPr dirty="0" spc="-10"/>
              <a:t>caracteres, </a:t>
            </a:r>
            <a:r>
              <a:rPr dirty="0" spc="-5"/>
              <a:t>no </a:t>
            </a:r>
            <a:r>
              <a:rPr dirty="0"/>
              <a:t>tienen </a:t>
            </a:r>
            <a:r>
              <a:rPr dirty="0" spc="-10"/>
              <a:t>un </a:t>
            </a:r>
            <a:r>
              <a:rPr dirty="0" spc="-5"/>
              <a:t> significado</a:t>
            </a:r>
            <a:r>
              <a:rPr dirty="0" spc="20"/>
              <a:t> </a:t>
            </a:r>
            <a:r>
              <a:rPr dirty="0" spc="-15"/>
              <a:t>literal</a:t>
            </a:r>
          </a:p>
          <a:p>
            <a:pPr lvl="1" marL="560705" marR="6985" indent="-182880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carácter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*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representa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cualquier cadena de cero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más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caracteres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dentro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3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nombre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archivo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carácter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?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corresponde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 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único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carácter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éste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cuál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sea</a:t>
            </a:r>
            <a:endParaRPr sz="1600">
              <a:latin typeface="Calibri"/>
              <a:cs typeface="Calibri"/>
            </a:endParaRPr>
          </a:p>
          <a:p>
            <a:pPr lvl="1" marL="561340" marR="5080" indent="-183515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secuencia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caracteres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encerrada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corchetes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[</a:t>
            </a:r>
            <a:r>
              <a:rPr dirty="0" sz="1600" spc="9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]</a:t>
            </a:r>
            <a:r>
              <a:rPr dirty="0" sz="1600" spc="9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)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corresponde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único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carácter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especificados,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presentándose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siguientes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excepciones:</a:t>
            </a:r>
            <a:endParaRPr sz="1600">
              <a:latin typeface="Calibri"/>
              <a:cs typeface="Calibri"/>
            </a:endParaRPr>
          </a:p>
          <a:p>
            <a:pPr lvl="2" marL="910590" marR="6350" indent="-22860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910590" algn="l"/>
                <a:tab pos="911225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primer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carácter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secuencia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!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corresponde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cualquier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carácter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excepto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especificados</a:t>
            </a:r>
            <a:endParaRPr sz="1600">
              <a:latin typeface="Calibri"/>
              <a:cs typeface="Calibri"/>
            </a:endParaRPr>
          </a:p>
          <a:p>
            <a:pPr lvl="2" marL="910590" marR="5080" indent="-22860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910590" algn="l"/>
                <a:tab pos="911225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aparece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3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-</a:t>
            </a:r>
            <a:r>
              <a:rPr dirty="0" sz="1600" spc="3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1600" spc="3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caracteres</a:t>
            </a:r>
            <a:r>
              <a:rPr dirty="0" sz="1600" spc="3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secuencia,</a:t>
            </a:r>
            <a:r>
              <a:rPr dirty="0" sz="1600" spc="3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corresponde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cualquier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carácter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rango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ambos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20</a:t>
            </a:r>
          </a:p>
        </p:txBody>
      </p:sp>
    </p:spTree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08368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/>
              <a:t>o</a:t>
            </a:r>
            <a:r>
              <a:rPr dirty="0" spc="-180"/>
              <a:t> </a:t>
            </a:r>
            <a:r>
              <a:rPr dirty="0" spc="-120"/>
              <a:t>M</a:t>
            </a:r>
            <a:r>
              <a:rPr dirty="0" spc="-90"/>
              <a:t>a</a:t>
            </a:r>
            <a:r>
              <a:rPr dirty="0" spc="-260"/>
              <a:t>k</a:t>
            </a:r>
            <a:r>
              <a:rPr dirty="0" spc="-150"/>
              <a:t>e</a:t>
            </a:r>
            <a:r>
              <a:rPr dirty="0" spc="-75"/>
              <a:t>f</a:t>
            </a:r>
            <a:r>
              <a:rPr dirty="0" spc="-70"/>
              <a:t>i</a:t>
            </a:r>
            <a:r>
              <a:rPr dirty="0" spc="-80"/>
              <a:t>l</a:t>
            </a:r>
            <a:r>
              <a:rPr dirty="0"/>
              <a:t>e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822960" y="1796033"/>
            <a:ext cx="7543800" cy="44005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91440" marR="5222240">
              <a:lnSpc>
                <a:spcPct val="100000"/>
              </a:lnSpc>
              <a:spcBef>
                <a:spcPts val="265"/>
              </a:spcBef>
            </a:pPr>
            <a:r>
              <a:rPr dirty="0" sz="1400" spc="-5">
                <a:latin typeface="Calibri"/>
                <a:cs typeface="Calibri"/>
              </a:rPr>
              <a:t>#</a:t>
            </a:r>
            <a:r>
              <a:rPr dirty="0" sz="1400" spc="-10">
                <a:latin typeface="Calibri"/>
                <a:cs typeface="Calibri"/>
              </a:rPr>
              <a:t> Directorio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 </a:t>
            </a:r>
            <a:r>
              <a:rPr dirty="0" sz="1400" spc="-10">
                <a:latin typeface="Calibri"/>
                <a:cs typeface="Calibri"/>
              </a:rPr>
              <a:t>archivos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fuente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SRCDIR</a:t>
            </a:r>
            <a:r>
              <a:rPr dirty="0" sz="1400" spc="-5">
                <a:latin typeface="Calibri"/>
                <a:cs typeface="Calibri"/>
              </a:rPr>
              <a:t> = ./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0805" marR="23876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#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"all"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es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el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objetivo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por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defecto.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Sus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dependencias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se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comprueban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cuando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ejecute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la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orden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"make"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en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el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directorio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actual.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Puede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haber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más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una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dependencia.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all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:</a:t>
            </a:r>
            <a:r>
              <a:rPr dirty="0" sz="1400" spc="-3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salida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0805" marR="2416175">
              <a:lnSpc>
                <a:spcPct val="100000"/>
              </a:lnSpc>
              <a:spcBef>
                <a:spcPts val="5"/>
              </a:spcBef>
            </a:pPr>
            <a:r>
              <a:rPr dirty="0" sz="1400" spc="-5">
                <a:latin typeface="Calibri"/>
                <a:cs typeface="Calibri"/>
              </a:rPr>
              <a:t>####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Reglas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secundarias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para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compilar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cada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una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las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dependencias.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salida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: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main.o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Gato.o</a:t>
            </a:r>
            <a:endParaRPr sz="14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400">
                <a:latin typeface="Calibri"/>
                <a:cs typeface="Calibri"/>
              </a:rPr>
              <a:t>g++</a:t>
            </a:r>
            <a:r>
              <a:rPr dirty="0" sz="1400" spc="-5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-Wall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main.o </a:t>
            </a:r>
            <a:r>
              <a:rPr dirty="0" sz="1400" spc="-10">
                <a:latin typeface="Calibri"/>
                <a:cs typeface="Calibri"/>
              </a:rPr>
              <a:t>Gato.o</a:t>
            </a:r>
            <a:r>
              <a:rPr dirty="0" sz="1400" spc="-5">
                <a:latin typeface="Calibri"/>
                <a:cs typeface="Calibri"/>
              </a:rPr>
              <a:t> -o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salida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main.o: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$(SRCDIR)main.cpp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>
                <a:latin typeface="Calibri"/>
                <a:cs typeface="Calibri"/>
              </a:rPr>
              <a:t>g++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-c</a:t>
            </a:r>
            <a:r>
              <a:rPr dirty="0" sz="1400" spc="-3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$(SRCDIR)main.cpp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Gato.o:</a:t>
            </a:r>
            <a:r>
              <a:rPr dirty="0" sz="1400" spc="-3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$(SRCDIR)Gato.cpp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  <a:spcBef>
                <a:spcPts val="5"/>
              </a:spcBef>
            </a:pPr>
            <a:r>
              <a:rPr dirty="0" sz="1400">
                <a:latin typeface="Calibri"/>
                <a:cs typeface="Calibri"/>
              </a:rPr>
              <a:t>g++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-c</a:t>
            </a:r>
            <a:r>
              <a:rPr dirty="0" sz="1400" spc="-4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$(SRCDIR)Gato.cpp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1440" marR="22123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#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"limpiar"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es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un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objetivo</a:t>
            </a:r>
            <a:r>
              <a:rPr dirty="0" sz="1400" spc="3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falso.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Sirve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para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borrar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los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archivos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.o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(objeto).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limpiar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: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rm</a:t>
            </a:r>
            <a:r>
              <a:rPr dirty="0" sz="1400" spc="-5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*.o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67</a:t>
            </a:r>
          </a:p>
        </p:txBody>
      </p:sp>
    </p:spTree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8617"/>
            <a:ext cx="4128135" cy="3937000"/>
          </a:xfrm>
          <a:prstGeom prst="rect">
            <a:avLst/>
          </a:prstGeom>
        </p:spPr>
        <p:txBody>
          <a:bodyPr wrap="square" lIns="0" tIns="9842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7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Diferencias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C++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Programación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Orientada</a:t>
            </a:r>
            <a:r>
              <a:rPr dirty="0" sz="2000" spc="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a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Objetos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Ejemplo:</a:t>
            </a:r>
            <a:r>
              <a:rPr dirty="0" sz="20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clase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Pila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Sobrecarga</a:t>
            </a:r>
            <a:r>
              <a:rPr dirty="0" sz="200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operadores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Puntero</a:t>
            </a:r>
            <a:r>
              <a:rPr dirty="0" sz="2000" spc="-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this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Funciones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clases</a:t>
            </a:r>
            <a:r>
              <a:rPr dirty="0" sz="2000" spc="2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inline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friend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Métodos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 y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 miembros</a:t>
            </a:r>
            <a:r>
              <a:rPr dirty="0" sz="2000" spc="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const</a:t>
            </a:r>
            <a:r>
              <a:rPr dirty="0" sz="2000" spc="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E1E0E0"/>
                </a:solidFill>
                <a:latin typeface="Calibri"/>
                <a:cs typeface="Calibri"/>
              </a:rPr>
              <a:t> static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Espacios de </a:t>
            </a:r>
            <a:r>
              <a:rPr dirty="0" sz="2000" spc="-10">
                <a:solidFill>
                  <a:srgbClr val="E1E0E0"/>
                </a:solidFill>
                <a:latin typeface="Calibri"/>
                <a:cs typeface="Calibri"/>
              </a:rPr>
              <a:t>nombres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8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5">
                <a:solidFill>
                  <a:srgbClr val="E1E0E0"/>
                </a:solidFill>
                <a:latin typeface="Calibri"/>
                <a:cs typeface="Calibri"/>
              </a:rPr>
              <a:t>Compilación</a:t>
            </a:r>
            <a:endParaRPr sz="20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6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68</a:t>
            </a:r>
          </a:p>
        </p:txBody>
      </p:sp>
    </p:spTree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2002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701356" y="1800266"/>
            <a:ext cx="7671434" cy="4290695"/>
          </a:xfrm>
          <a:prstGeom prst="rect">
            <a:avLst/>
          </a:prstGeom>
        </p:spPr>
        <p:txBody>
          <a:bodyPr wrap="square" lIns="0" tIns="80010" rIns="0" bIns="0" rtlCol="0" vert="horz">
            <a:spAutoFit/>
          </a:bodyPr>
          <a:lstStyle/>
          <a:p>
            <a:pPr algn="just" marL="469265" marR="5080" indent="-457200">
              <a:lnSpc>
                <a:spcPct val="80000"/>
              </a:lnSpc>
              <a:spcBef>
                <a:spcPts val="630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declaramos una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clase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Gato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con una variable privada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Edad,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2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definimos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dos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objetos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de tipo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Gato (Silvestre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200" spc="-45">
                <a:solidFill>
                  <a:srgbClr val="3E3E3E"/>
                </a:solidFill>
                <a:latin typeface="Calibri"/>
                <a:cs typeface="Calibri"/>
              </a:rPr>
              <a:t>Tom),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¿puede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Silvestre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acceder</a:t>
            </a:r>
            <a:r>
              <a:rPr dirty="0" sz="22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variable miembro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Edad</a:t>
            </a:r>
            <a:r>
              <a:rPr dirty="0" sz="22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200" spc="-55">
                <a:solidFill>
                  <a:srgbClr val="3E3E3E"/>
                </a:solidFill>
                <a:latin typeface="Calibri"/>
                <a:cs typeface="Calibri"/>
              </a:rPr>
              <a:t>Tom?</a:t>
            </a:r>
            <a:endParaRPr sz="2200">
              <a:latin typeface="Calibri"/>
              <a:cs typeface="Calibri"/>
            </a:endParaRPr>
          </a:p>
          <a:p>
            <a:pPr algn="just" marL="469900" marR="5080" indent="-457200">
              <a:lnSpc>
                <a:spcPct val="80000"/>
              </a:lnSpc>
              <a:spcBef>
                <a:spcPts val="1395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Escribir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código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declare una clase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llamada 'Empleado'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200" spc="-48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datos miembro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'Edad',</a:t>
            </a:r>
            <a:r>
              <a:rPr dirty="0" sz="22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'AnyosDeServicio'</a:t>
            </a:r>
            <a:r>
              <a:rPr dirty="0" sz="22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2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'Salario'</a:t>
            </a:r>
            <a:endParaRPr sz="2200">
              <a:latin typeface="Calibri"/>
              <a:cs typeface="Calibri"/>
            </a:endParaRPr>
          </a:p>
          <a:p>
            <a:pPr algn="just" marL="469900" marR="5080" indent="-457834">
              <a:lnSpc>
                <a:spcPct val="80000"/>
              </a:lnSpc>
              <a:spcBef>
                <a:spcPts val="1405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Reescribir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Empleado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2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hacer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los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 miembro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privados,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2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proporcionar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métodos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acceso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públicos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20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cambiar</a:t>
            </a:r>
            <a:r>
              <a:rPr dirty="0" sz="22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2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obtener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valor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 datos miembro</a:t>
            </a:r>
            <a:endParaRPr sz="2200">
              <a:latin typeface="Calibri"/>
              <a:cs typeface="Calibri"/>
            </a:endParaRPr>
          </a:p>
          <a:p>
            <a:pPr algn="just" marL="469900" marR="5080" indent="-457200">
              <a:lnSpc>
                <a:spcPct val="80000"/>
              </a:lnSpc>
              <a:spcBef>
                <a:spcPts val="1400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Crea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método “</a:t>
            </a:r>
            <a:r>
              <a:rPr dirty="0" sz="2200" spc="-10" b="1">
                <a:solidFill>
                  <a:srgbClr val="3E3E3E"/>
                </a:solidFill>
                <a:latin typeface="Calibri"/>
                <a:cs typeface="Calibri"/>
              </a:rPr>
              <a:t>void </a:t>
            </a:r>
            <a:r>
              <a:rPr dirty="0" sz="2200" spc="-5" b="1">
                <a:solidFill>
                  <a:srgbClr val="3E3E3E"/>
                </a:solidFill>
                <a:latin typeface="Calibri"/>
                <a:cs typeface="Calibri"/>
              </a:rPr>
              <a:t>imprime()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” que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muestre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valores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2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Empleado</a:t>
            </a:r>
            <a:endParaRPr sz="2200">
              <a:latin typeface="Calibri"/>
              <a:cs typeface="Calibri"/>
            </a:endParaRPr>
          </a:p>
          <a:p>
            <a:pPr algn="just" marL="469265" marR="5715" indent="-457200">
              <a:lnSpc>
                <a:spcPct val="80000"/>
              </a:lnSpc>
              <a:spcBef>
                <a:spcPts val="1400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Escribir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 con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Empleado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cree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dos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empleados.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Modifica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sus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Edad,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 AnyosDeServicio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2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Salario,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utiliza</a:t>
            </a:r>
            <a:r>
              <a:rPr dirty="0" sz="22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2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anterior</a:t>
            </a:r>
            <a:r>
              <a:rPr dirty="0" sz="22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para mostrar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sus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 valores</a:t>
            </a:r>
            <a:endParaRPr sz="22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69</a:t>
            </a:r>
          </a:p>
        </p:txBody>
      </p:sp>
    </p:spTree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2002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701356" y="1826936"/>
            <a:ext cx="7672705" cy="4392295"/>
          </a:xfrm>
          <a:prstGeom prst="rect">
            <a:avLst/>
          </a:prstGeom>
        </p:spPr>
        <p:txBody>
          <a:bodyPr wrap="square" lIns="0" tIns="50165" rIns="0" bIns="0" rtlCol="0" vert="horz">
            <a:spAutoFit/>
          </a:bodyPr>
          <a:lstStyle/>
          <a:p>
            <a:pPr algn="just" marL="469900" marR="5715" indent="-457834">
              <a:lnSpc>
                <a:spcPts val="2380"/>
              </a:lnSpc>
              <a:spcBef>
                <a:spcPts val="395"/>
              </a:spcBef>
              <a:buClr>
                <a:srgbClr val="D34817"/>
              </a:buClr>
              <a:buAutoNum type="arabicPeriod" startAt="5"/>
              <a:tabLst>
                <a:tab pos="469900" algn="l"/>
              </a:tabLst>
            </a:pP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Proporcionar</a:t>
            </a:r>
            <a:r>
              <a:rPr dirty="0" sz="2200" spc="4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200" spc="4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método</a:t>
            </a:r>
            <a:r>
              <a:rPr dirty="0" sz="2200" spc="4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“</a:t>
            </a:r>
            <a:r>
              <a:rPr dirty="0" sz="2200" spc="-10" b="1">
                <a:solidFill>
                  <a:srgbClr val="3E3E3E"/>
                </a:solidFill>
                <a:latin typeface="Calibri"/>
                <a:cs typeface="Calibri"/>
              </a:rPr>
              <a:t>void</a:t>
            </a:r>
            <a:r>
              <a:rPr dirty="0" sz="2200" spc="45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 b="1">
                <a:solidFill>
                  <a:srgbClr val="3E3E3E"/>
                </a:solidFill>
                <a:latin typeface="Calibri"/>
                <a:cs typeface="Calibri"/>
              </a:rPr>
              <a:t>miles()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”</a:t>
            </a:r>
            <a:r>
              <a:rPr dirty="0" sz="2200" spc="4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200" spc="4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200" spc="45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200" spc="45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Empleado </a:t>
            </a:r>
            <a:r>
              <a:rPr dirty="0" sz="2200" spc="-48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nos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diga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cuantos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miles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2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euros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gana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2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empleado,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redondeado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mil más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cercano. Pista: mira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las funciones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librería &lt;cmath&gt;</a:t>
            </a:r>
            <a:endParaRPr sz="2200">
              <a:latin typeface="Calibri"/>
              <a:cs typeface="Calibri"/>
            </a:endParaRPr>
          </a:p>
          <a:p>
            <a:pPr algn="just" marL="469265" marR="6350" indent="-457200">
              <a:lnSpc>
                <a:spcPts val="2380"/>
              </a:lnSpc>
              <a:spcBef>
                <a:spcPts val="1390"/>
              </a:spcBef>
              <a:buClr>
                <a:srgbClr val="D34817"/>
              </a:buClr>
              <a:buAutoNum type="arabicPeriod" startAt="5"/>
              <a:tabLst>
                <a:tab pos="469900" algn="l"/>
              </a:tabLst>
            </a:pP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Cambiar la clase Empleado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forma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puedan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inicializar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Edad,</a:t>
            </a:r>
            <a:r>
              <a:rPr dirty="0" sz="22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AnyosDeServicio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Salario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cuando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 cree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empleado</a:t>
            </a:r>
            <a:endParaRPr sz="2200">
              <a:latin typeface="Calibri"/>
              <a:cs typeface="Calibri"/>
            </a:endParaRPr>
          </a:p>
          <a:p>
            <a:pPr algn="just" marL="469265" marR="7620" indent="-457200">
              <a:lnSpc>
                <a:spcPts val="2380"/>
              </a:lnSpc>
              <a:spcBef>
                <a:spcPts val="1390"/>
              </a:spcBef>
              <a:buClr>
                <a:srgbClr val="D34817"/>
              </a:buClr>
              <a:buAutoNum type="arabicPeriod" startAt="5"/>
              <a:tabLst>
                <a:tab pos="469900" algn="l"/>
              </a:tabLst>
            </a:pP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Crea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método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“</a:t>
            </a:r>
            <a:r>
              <a:rPr dirty="0" sz="2200" spc="-10" b="1">
                <a:solidFill>
                  <a:srgbClr val="3E3E3E"/>
                </a:solidFill>
                <a:latin typeface="Calibri"/>
                <a:cs typeface="Calibri"/>
              </a:rPr>
              <a:t>void</a:t>
            </a:r>
            <a:r>
              <a:rPr dirty="0" sz="2200" spc="-5" b="1">
                <a:solidFill>
                  <a:srgbClr val="3E3E3E"/>
                </a:solidFill>
                <a:latin typeface="Calibri"/>
                <a:cs typeface="Calibri"/>
              </a:rPr>
              <a:t> numeroEmpleados()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”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cuente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cuántos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empleados </a:t>
            </a:r>
            <a:r>
              <a:rPr dirty="0" sz="2200" spc="-20">
                <a:solidFill>
                  <a:srgbClr val="3E3E3E"/>
                </a:solidFill>
                <a:latin typeface="Calibri"/>
                <a:cs typeface="Calibri"/>
              </a:rPr>
              <a:t>hay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sin necesidad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objeto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la clase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Empleado</a:t>
            </a:r>
            <a:endParaRPr sz="2200">
              <a:latin typeface="Calibri"/>
              <a:cs typeface="Calibri"/>
            </a:endParaRPr>
          </a:p>
          <a:p>
            <a:pPr algn="just" marL="469900" indent="-457200">
              <a:lnSpc>
                <a:spcPct val="100000"/>
              </a:lnSpc>
              <a:spcBef>
                <a:spcPts val="1090"/>
              </a:spcBef>
              <a:buClr>
                <a:srgbClr val="D34817"/>
              </a:buClr>
              <a:buAutoNum type="arabicPeriod" startAt="5"/>
              <a:tabLst>
                <a:tab pos="469900" algn="l"/>
              </a:tabLst>
            </a:pP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Replica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 código</a:t>
            </a:r>
            <a:r>
              <a:rPr dirty="0" sz="22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anterior</a:t>
            </a:r>
            <a:r>
              <a:rPr dirty="0" sz="22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usando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 punteros</a:t>
            </a:r>
            <a:endParaRPr sz="2200">
              <a:latin typeface="Calibri"/>
              <a:cs typeface="Calibri"/>
            </a:endParaRPr>
          </a:p>
          <a:p>
            <a:pPr marL="469265" marR="5080" indent="-469265">
              <a:lnSpc>
                <a:spcPts val="2380"/>
              </a:lnSpc>
              <a:spcBef>
                <a:spcPts val="1435"/>
              </a:spcBef>
              <a:buClr>
                <a:srgbClr val="D34817"/>
              </a:buClr>
              <a:buAutoNum type="arabicPeriod" startAt="5"/>
              <a:tabLst>
                <a:tab pos="469265" algn="l"/>
                <a:tab pos="469900" algn="l"/>
              </a:tabLst>
            </a:pP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Divide</a:t>
            </a:r>
            <a:r>
              <a:rPr dirty="0" sz="2200" spc="3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200" spc="3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2200" spc="3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200" spc="3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3</a:t>
            </a:r>
            <a:r>
              <a:rPr dirty="0" sz="2200" spc="3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archivos</a:t>
            </a:r>
            <a:r>
              <a:rPr dirty="0" sz="2200" spc="3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200" spc="3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compila</a:t>
            </a:r>
            <a:r>
              <a:rPr dirty="0" sz="2200" spc="3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200" spc="3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200" spc="3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Makefile: </a:t>
            </a:r>
            <a:r>
              <a:rPr dirty="0" sz="2200" spc="-4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(CEmpleado.hpp,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CEmpleado.cpp,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main.cpp)</a:t>
            </a:r>
            <a:endParaRPr sz="22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70</a:t>
            </a:r>
          </a:p>
        </p:txBody>
      </p:sp>
    </p:spTree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45413" y="2874390"/>
            <a:ext cx="6894195" cy="1379220"/>
          </a:xfrm>
          <a:prstGeom prst="rect">
            <a:avLst/>
          </a:prstGeom>
        </p:spPr>
        <p:txBody>
          <a:bodyPr wrap="square" lIns="0" tIns="124460" rIns="0" bIns="0" rtlCol="0" vert="horz">
            <a:spAutoFit/>
          </a:bodyPr>
          <a:lstStyle/>
          <a:p>
            <a:pPr marL="2097405" marR="5080" indent="-2085339">
              <a:lnSpc>
                <a:spcPts val="4900"/>
              </a:lnSpc>
              <a:spcBef>
                <a:spcPts val="980"/>
              </a:spcBef>
            </a:pP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P</a:t>
            </a:r>
            <a:r>
              <a:rPr dirty="0" sz="4800" spc="-170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og</a:t>
            </a:r>
            <a:r>
              <a:rPr dirty="0" sz="4800" spc="-185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spc="-125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ac</a:t>
            </a:r>
            <a:r>
              <a:rPr dirty="0" sz="4800" spc="-7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ó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n</a:t>
            </a:r>
            <a:r>
              <a:rPr dirty="0" sz="4800" spc="-190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8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6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t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100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de  </a:t>
            </a:r>
            <a:r>
              <a:rPr dirty="0" sz="4800" spc="-120" b="0">
                <a:solidFill>
                  <a:srgbClr val="990000"/>
                </a:solidFill>
                <a:latin typeface="Calibri Light"/>
                <a:cs typeface="Calibri Light"/>
              </a:rPr>
              <a:t>Navegación</a:t>
            </a:r>
            <a:endParaRPr sz="4800">
              <a:latin typeface="Calibri Light"/>
              <a:cs typeface="Calibri Light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559764" y="4432253"/>
            <a:ext cx="6049010" cy="6432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739264">
              <a:lnSpc>
                <a:spcPct val="100000"/>
              </a:lnSpc>
              <a:spcBef>
                <a:spcPts val="100"/>
              </a:spcBef>
            </a:pPr>
            <a:r>
              <a:rPr dirty="0" sz="2400" spc="145" b="0">
                <a:solidFill>
                  <a:srgbClr val="696464"/>
                </a:solidFill>
                <a:latin typeface="Calibri Light"/>
                <a:cs typeface="Calibri Light"/>
              </a:rPr>
              <a:t>2.2.</a:t>
            </a:r>
            <a:r>
              <a:rPr dirty="0" sz="2400" spc="36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spc="170" b="0">
                <a:solidFill>
                  <a:srgbClr val="696464"/>
                </a:solidFill>
                <a:latin typeface="Calibri Light"/>
                <a:cs typeface="Calibri Light"/>
              </a:rPr>
              <a:t>Lenguaje</a:t>
            </a:r>
            <a:r>
              <a:rPr dirty="0" sz="2400" spc="37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spc="130" b="0">
                <a:solidFill>
                  <a:srgbClr val="696464"/>
                </a:solidFill>
                <a:latin typeface="Calibri Light"/>
                <a:cs typeface="Calibri Light"/>
              </a:rPr>
              <a:t>C++</a:t>
            </a:r>
            <a:endParaRPr sz="2400">
              <a:latin typeface="Calibri Light"/>
              <a:cs typeface="Calibri Light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Co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s</a:t>
            </a:r>
            <a:r>
              <a:rPr dirty="0" sz="1600" spc="-18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t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u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80" b="0">
                <a:solidFill>
                  <a:srgbClr val="696464"/>
                </a:solidFill>
                <a:latin typeface="Calibri Light"/>
                <a:cs typeface="Calibri Light"/>
              </a:rPr>
              <a:t>t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o</a:t>
            </a:r>
            <a:r>
              <a:rPr dirty="0" sz="1600" spc="45" b="0">
                <a:solidFill>
                  <a:srgbClr val="696464"/>
                </a:solidFill>
                <a:latin typeface="Calibri Light"/>
                <a:cs typeface="Calibri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d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spc="175" b="0">
                <a:solidFill>
                  <a:srgbClr val="696464"/>
                </a:solidFill>
                <a:latin typeface="Calibri Light"/>
                <a:cs typeface="Calibri Light"/>
              </a:rPr>
              <a:t>s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t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u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80" b="0">
                <a:solidFill>
                  <a:srgbClr val="696464"/>
                </a:solidFill>
                <a:latin typeface="Calibri Light"/>
                <a:cs typeface="Calibri Light"/>
              </a:rPr>
              <a:t>t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o</a:t>
            </a:r>
            <a:r>
              <a:rPr dirty="0" sz="1600" spc="45" b="0">
                <a:solidFill>
                  <a:srgbClr val="696464"/>
                </a:solidFill>
                <a:latin typeface="Calibri Light"/>
                <a:cs typeface="Calibri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4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8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o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p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i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20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so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b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70" b="0">
                <a:solidFill>
                  <a:srgbClr val="696464"/>
                </a:solidFill>
                <a:latin typeface="Calibri Light"/>
                <a:cs typeface="Calibri Light"/>
              </a:rPr>
              <a:t>r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spc="18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70" b="0">
                <a:solidFill>
                  <a:srgbClr val="696464"/>
                </a:solidFill>
                <a:latin typeface="Calibri Light"/>
                <a:cs typeface="Calibri Light"/>
              </a:rPr>
              <a:t>r</a:t>
            </a:r>
            <a:r>
              <a:rPr dirty="0" sz="1600" spc="165" b="0">
                <a:solidFill>
                  <a:srgbClr val="696464"/>
                </a:solidFill>
                <a:latin typeface="Calibri Light"/>
                <a:cs typeface="Calibri Light"/>
              </a:rPr>
              <a:t>g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4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d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o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p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spc="165" b="0">
                <a:solidFill>
                  <a:srgbClr val="696464"/>
                </a:solidFill>
                <a:latin typeface="Calibri Light"/>
                <a:cs typeface="Calibri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d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o</a:t>
            </a:r>
            <a:r>
              <a:rPr dirty="0" sz="1600" spc="170" b="0">
                <a:solidFill>
                  <a:srgbClr val="696464"/>
                </a:solidFill>
                <a:latin typeface="Calibri Light"/>
                <a:cs typeface="Calibri Light"/>
              </a:rPr>
              <a:t>r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s</a:t>
            </a:r>
            <a:endParaRPr sz="1600">
              <a:latin typeface="Calibri Light"/>
              <a:cs typeface="Calibri Light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7879" y="103289"/>
            <a:ext cx="1671376" cy="92960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100828" y="243840"/>
            <a:ext cx="2599931" cy="2599943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0" y="6428232"/>
            <a:ext cx="1223009" cy="429767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383663" y="5616990"/>
            <a:ext cx="7370445" cy="12287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098165">
              <a:lnSpc>
                <a:spcPct val="100000"/>
              </a:lnSpc>
              <a:spcBef>
                <a:spcPts val="100"/>
              </a:spcBef>
            </a:pPr>
            <a:r>
              <a:rPr dirty="0" sz="1600" spc="-45" b="0">
                <a:solidFill>
                  <a:srgbClr val="696464"/>
                </a:solidFill>
                <a:latin typeface="Bahnschrift Light"/>
                <a:cs typeface="Bahnschrift Light"/>
              </a:rPr>
              <a:t>J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00" b="0">
                <a:solidFill>
                  <a:srgbClr val="696464"/>
                </a:solidFill>
                <a:latin typeface="Bahnschrift Light"/>
                <a:cs typeface="Bahnschrift Light"/>
              </a:rPr>
              <a:t>S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É</a:t>
            </a:r>
            <a:r>
              <a:rPr dirty="0" sz="1600" spc="-6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M</a:t>
            </a:r>
            <a:r>
              <a:rPr dirty="0" sz="1600" spc="55" b="0">
                <a:solidFill>
                  <a:srgbClr val="696464"/>
                </a:solidFill>
                <a:latin typeface="Bahnschrift Light"/>
                <a:cs typeface="Bahnschrift Light"/>
              </a:rPr>
              <a:t>I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L</a:t>
            </a:r>
            <a:r>
              <a:rPr dirty="0" sz="1600" spc="-2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25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215" b="0">
                <a:solidFill>
                  <a:srgbClr val="696464"/>
                </a:solidFill>
                <a:latin typeface="Bahnschrift Light"/>
                <a:cs typeface="Bahnschrift Light"/>
              </a:rPr>
              <a:t>H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35" b="0">
                <a:solidFill>
                  <a:srgbClr val="696464"/>
                </a:solidFill>
                <a:latin typeface="Bahnschrift Light"/>
                <a:cs typeface="Bahnschrift Light"/>
              </a:rPr>
              <a:t>Á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D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EZ</a:t>
            </a:r>
            <a:endParaRPr sz="1600">
              <a:latin typeface="Bahnschrift Light"/>
              <a:cs typeface="Bahnschrift Light"/>
            </a:endParaRPr>
          </a:p>
          <a:p>
            <a:pPr marL="3098165">
              <a:lnSpc>
                <a:spcPct val="100000"/>
              </a:lnSpc>
              <a:spcBef>
                <a:spcPts val="1225"/>
              </a:spcBef>
            </a:pP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000" spc="-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spc="130" b="0">
                <a:solidFill>
                  <a:srgbClr val="696464"/>
                </a:solidFill>
                <a:latin typeface="Calibri Light"/>
                <a:cs typeface="Calibri Light"/>
              </a:rPr>
              <a:t>MAI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L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:</a:t>
            </a:r>
            <a:r>
              <a:rPr dirty="0" sz="1000" spc="18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J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M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I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1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L.G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@U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RJ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C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.E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endParaRPr sz="10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</a:pPr>
            <a:endParaRPr sz="1000">
              <a:latin typeface="Calibri Light"/>
              <a:cs typeface="Calibri Light"/>
            </a:endParaRPr>
          </a:p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©2023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Autor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José Miguel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Guerrero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Hernández</a:t>
            </a:r>
            <a:endParaRPr sz="9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Algunos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derechos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reservados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Este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documento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distribuye</a:t>
            </a:r>
            <a:r>
              <a:rPr dirty="0" sz="900" spc="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bajo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licencia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“Atribución-CompartirIgual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4.0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Internacional”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Creative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Commons,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disponible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en 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https://creativecommons.org/licenses/by-sa/4.0/deed.es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5878830" cy="271145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Constructores</a:t>
            </a:r>
            <a:r>
              <a:rPr dirty="0" sz="3600" spc="-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3600" spc="-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destructores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Constructor</a:t>
            </a:r>
            <a:r>
              <a:rPr dirty="0" sz="36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copia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5">
                <a:solidFill>
                  <a:srgbClr val="3E3E3E"/>
                </a:solidFill>
                <a:latin typeface="Calibri"/>
                <a:cs typeface="Calibri"/>
              </a:rPr>
              <a:t>Sobrecarga</a:t>
            </a:r>
            <a:r>
              <a:rPr dirty="0" sz="3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3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operadores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05410">
              <a:lnSpc>
                <a:spcPts val="1095"/>
              </a:lnSpc>
            </a:pPr>
            <a:r>
              <a:rPr dirty="0"/>
              <a:t>2</a:t>
            </a:r>
          </a:p>
        </p:txBody>
      </p:sp>
    </p:spTree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5878830" cy="271145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Constructores</a:t>
            </a:r>
            <a:r>
              <a:rPr dirty="0" sz="3600" spc="-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3600" spc="-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destructores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Constructor</a:t>
            </a: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copia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5">
                <a:solidFill>
                  <a:srgbClr val="E1E0E0"/>
                </a:solidFill>
                <a:latin typeface="Calibri"/>
                <a:cs typeface="Calibri"/>
              </a:rPr>
              <a:t>Sobrecarga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operadores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05410">
              <a:lnSpc>
                <a:spcPts val="1095"/>
              </a:lnSpc>
            </a:pPr>
            <a:r>
              <a:rPr dirty="0"/>
              <a:t>3</a:t>
            </a:r>
          </a:p>
        </p:txBody>
      </p:sp>
    </p:spTree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782434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Con</a:t>
            </a:r>
            <a:r>
              <a:rPr dirty="0" spc="-140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  <a:r>
              <a:rPr dirty="0" spc="-175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90"/>
              <a:t>d</a:t>
            </a:r>
            <a:r>
              <a:rPr dirty="0" spc="-85"/>
              <a:t>e</a:t>
            </a:r>
            <a:r>
              <a:rPr dirty="0" spc="-145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8540" cy="320675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especiales:</a:t>
            </a:r>
            <a:endParaRPr sz="2000">
              <a:latin typeface="Calibri"/>
              <a:cs typeface="Calibri"/>
            </a:endParaRPr>
          </a:p>
          <a:p>
            <a:pPr lvl="1" marL="561340" marR="5080" indent="-183515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Constructor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3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ejecuta</a:t>
            </a:r>
            <a:r>
              <a:rPr dirty="0" sz="1600" spc="3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1600" spc="3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3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crea</a:t>
            </a:r>
            <a:r>
              <a:rPr dirty="0" sz="1600" spc="3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2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objeto.</a:t>
            </a:r>
            <a:r>
              <a:rPr dirty="0" sz="16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Atendiendo</a:t>
            </a:r>
            <a:r>
              <a:rPr dirty="0" sz="1600" spc="3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3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1600" spc="2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naturaleza,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 ser:</a:t>
            </a:r>
            <a:endParaRPr sz="1600">
              <a:latin typeface="Calibri"/>
              <a:cs typeface="Calibri"/>
            </a:endParaRPr>
          </a:p>
          <a:p>
            <a:pPr lvl="2" marL="1111250" indent="-22923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1111250" algn="l"/>
                <a:tab pos="111188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Constructor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defecto</a:t>
            </a:r>
            <a:endParaRPr sz="1600">
              <a:latin typeface="Calibri"/>
              <a:cs typeface="Calibri"/>
            </a:endParaRPr>
          </a:p>
          <a:p>
            <a:pPr lvl="2" marL="1111250" indent="-22923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1111250" algn="l"/>
                <a:tab pos="111188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Constructor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parametrizado</a:t>
            </a:r>
            <a:endParaRPr sz="1600">
              <a:latin typeface="Calibri"/>
              <a:cs typeface="Calibri"/>
            </a:endParaRPr>
          </a:p>
          <a:p>
            <a:pPr lvl="2" marL="1111250" indent="-22923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1111250" algn="l"/>
                <a:tab pos="111188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Constructor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copia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Destructor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ejecuta cuando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objeto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desaparece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Operadores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asignación</a:t>
            </a:r>
            <a:endParaRPr sz="16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25"/>
              </a:spcBef>
              <a:buClr>
                <a:srgbClr val="D34817"/>
              </a:buClr>
              <a:buFont typeface="Arial"/>
              <a:buChar char="•"/>
            </a:pPr>
            <a:endParaRPr sz="2400">
              <a:latin typeface="Calibri"/>
              <a:cs typeface="Calibri"/>
            </a:endParaRPr>
          </a:p>
          <a:p>
            <a:pPr lvl="1" marL="561340" marR="5715" indent="-182880">
              <a:lnSpc>
                <a:spcPts val="1730"/>
              </a:lnSpc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indicamos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constructor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destructor,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compilador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incluirá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uno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defecto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no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toma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hace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nada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05410">
              <a:lnSpc>
                <a:spcPts val="1095"/>
              </a:lnSpc>
            </a:pPr>
            <a:r>
              <a:rPr dirty="0"/>
              <a:t>4</a:t>
            </a:r>
          </a:p>
        </p:txBody>
      </p:sp>
    </p:spTree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782434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Con</a:t>
            </a:r>
            <a:r>
              <a:rPr dirty="0" spc="-140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  <a:r>
              <a:rPr dirty="0" spc="-175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90"/>
              <a:t>d</a:t>
            </a:r>
            <a:r>
              <a:rPr dirty="0" spc="-85"/>
              <a:t>e</a:t>
            </a:r>
            <a:r>
              <a:rPr dirty="0" spc="-145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5815330" cy="69850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Constructor: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constructor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 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mismo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nombre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2972570"/>
            <a:ext cx="7094220" cy="1586230"/>
          </a:xfrm>
          <a:prstGeom prst="rect">
            <a:avLst/>
          </a:prstGeom>
        </p:spPr>
        <p:txBody>
          <a:bodyPr wrap="square" lIns="0" tIns="8191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Destructor: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4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destructor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mismo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nombre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clase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símbolo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Times New Roman"/>
                <a:cs typeface="Times New Roman"/>
              </a:rPr>
              <a:t>~</a:t>
            </a:r>
            <a:r>
              <a:rPr dirty="0" sz="1600" spc="-35">
                <a:solidFill>
                  <a:srgbClr val="3E3E3E"/>
                </a:solidFill>
                <a:latin typeface="Times New Roman"/>
                <a:cs typeface="Times New Roman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delante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acepta</a:t>
            </a:r>
            <a:r>
              <a:rPr dirty="0" sz="16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argumentos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devuelven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valor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void)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pueden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declarar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virtual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1426" y="5276510"/>
            <a:ext cx="7368540" cy="8788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Usaremos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constructor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para llevar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cabo las inicializaciones 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requiera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construirse,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destructor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lo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contrario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(liberar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memoria,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 ejemplo)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destruya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3226307" y="2602992"/>
            <a:ext cx="2691765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clase::clase(parametros);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236365" y="6574594"/>
            <a:ext cx="9334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095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5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226307" y="4698491"/>
            <a:ext cx="2691765" cy="3689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54"/>
              </a:spcBef>
            </a:pPr>
            <a:r>
              <a:rPr dirty="0" sz="1800" spc="-5">
                <a:latin typeface="Calibri"/>
                <a:cs typeface="Calibri"/>
              </a:rPr>
              <a:t>clase::</a:t>
            </a:r>
            <a:r>
              <a:rPr dirty="0" sz="1800" spc="-5">
                <a:latin typeface="Times New Roman"/>
                <a:cs typeface="Times New Roman"/>
              </a:rPr>
              <a:t>~</a:t>
            </a:r>
            <a:r>
              <a:rPr dirty="0" sz="1800" spc="-5">
                <a:latin typeface="Calibri"/>
                <a:cs typeface="Calibri"/>
              </a:rPr>
              <a:t>clase();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5878830" cy="271145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Constructores</a:t>
            </a:r>
            <a:r>
              <a:rPr dirty="0" sz="3600" spc="-4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4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destructores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Constructor</a:t>
            </a:r>
            <a:r>
              <a:rPr dirty="0" sz="36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copia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5">
                <a:solidFill>
                  <a:srgbClr val="E1E0E0"/>
                </a:solidFill>
                <a:latin typeface="Calibri"/>
                <a:cs typeface="Calibri"/>
              </a:rPr>
              <a:t>Sobrecarga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operadores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236365" y="6574594"/>
            <a:ext cx="93345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095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6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655434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5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120"/>
              <a:t>Me</a:t>
            </a:r>
            <a:r>
              <a:rPr dirty="0" spc="-150"/>
              <a:t>t</a:t>
            </a:r>
            <a:r>
              <a:rPr dirty="0" spc="-95"/>
              <a:t>a</a:t>
            </a:r>
            <a:r>
              <a:rPr dirty="0" spc="-140"/>
              <a:t>c</a:t>
            </a:r>
            <a:r>
              <a:rPr dirty="0" spc="-100"/>
              <a:t>a</a:t>
            </a:r>
            <a:r>
              <a:rPr dirty="0" spc="-175"/>
              <a:t>r</a:t>
            </a:r>
            <a:r>
              <a:rPr dirty="0" spc="-95"/>
              <a:t>ac</a:t>
            </a:r>
            <a:r>
              <a:rPr dirty="0" spc="-130"/>
              <a:t>t</a:t>
            </a:r>
            <a:r>
              <a:rPr dirty="0" spc="-100"/>
              <a:t>e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s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90"/>
              <a:t>e</a:t>
            </a:r>
            <a:r>
              <a:rPr dirty="0" spc="-60"/>
              <a:t>j</a:t>
            </a:r>
            <a:r>
              <a:rPr dirty="0" spc="-95"/>
              <a:t>e</a:t>
            </a:r>
            <a:r>
              <a:rPr dirty="0" spc="-130"/>
              <a:t>m</a:t>
            </a:r>
            <a:r>
              <a:rPr dirty="0" spc="-95"/>
              <a:t>p</a:t>
            </a:r>
            <a:r>
              <a:rPr dirty="0" spc="-70"/>
              <a:t>l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69809" cy="382079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715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borraría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archivos cuyo nombre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comience y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termine por J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(incluido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archivo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JJ), aquellos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cuyo nombre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empieza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 la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letra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 seguida 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otros cuatro caracteres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cualquiera, los 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tengan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caracteres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ambos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comprendidos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entre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la z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minúsculas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por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último,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archivos cuyo nombre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tenga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longitud de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menos dos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caracteres</a:t>
            </a:r>
            <a:r>
              <a:rPr dirty="0" sz="2000" spc="4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tal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primer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carácter</a:t>
            </a:r>
            <a:r>
              <a:rPr dirty="0" sz="2000" spc="4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sea 1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2 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segundo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numérico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(excepto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0)</a:t>
            </a:r>
            <a:endParaRPr sz="2000">
              <a:latin typeface="Calibri"/>
              <a:cs typeface="Calibri"/>
            </a:endParaRPr>
          </a:p>
          <a:p>
            <a:pPr algn="just" lvl="1" marL="910590" indent="-22923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911225" algn="l"/>
                <a:tab pos="2554605" algn="l"/>
                <a:tab pos="493585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rm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-f        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J*J	p????</a:t>
            </a:r>
            <a:r>
              <a:rPr dirty="0" sz="1600" spc="395">
                <a:solidFill>
                  <a:srgbClr val="3E3E3E"/>
                </a:solidFill>
                <a:latin typeface="Calibri"/>
                <a:cs typeface="Calibri"/>
              </a:rPr>
              <a:t>    </a:t>
            </a:r>
            <a:r>
              <a:rPr dirty="0" sz="1600" spc="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[a-z][a-z]	[12][!1-9]*</a:t>
            </a:r>
            <a:endParaRPr sz="16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buClr>
                <a:srgbClr val="D34817"/>
              </a:buClr>
              <a:buFont typeface="Arial"/>
              <a:buChar char="•"/>
            </a:pPr>
            <a:endParaRPr sz="1800">
              <a:latin typeface="Calibri"/>
              <a:cs typeface="Calibri"/>
            </a:endParaRPr>
          </a:p>
          <a:p>
            <a:pPr algn="just" marL="195580" marR="5080" indent="-183515">
              <a:lnSpc>
                <a:spcPts val="2160"/>
              </a:lnSpc>
              <a:spcBef>
                <a:spcPts val="116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línea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invoca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i="1">
                <a:solidFill>
                  <a:srgbClr val="3E3E3E"/>
                </a:solidFill>
                <a:latin typeface="Calibri"/>
                <a:cs typeface="Calibri"/>
              </a:rPr>
              <a:t>copia_seguridad</a:t>
            </a:r>
            <a:r>
              <a:rPr dirty="0" sz="2000" spc="445" i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antes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presentada,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pasándole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argumentos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todos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archivos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del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directorio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actual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trabajo</a:t>
            </a:r>
            <a:endParaRPr sz="2000">
              <a:latin typeface="Calibri"/>
              <a:cs typeface="Calibri"/>
            </a:endParaRPr>
          </a:p>
          <a:p>
            <a:pPr algn="just" lvl="1" marL="910590" indent="-22923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91122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copia_seguridad</a:t>
            </a:r>
            <a:r>
              <a:rPr dirty="0" sz="1600" spc="-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*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21</a:t>
            </a:r>
          </a:p>
        </p:txBody>
      </p:sp>
    </p:spTree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9481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Con</a:t>
            </a:r>
            <a:r>
              <a:rPr dirty="0" spc="-140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op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constructor</a:t>
            </a:r>
            <a:r>
              <a:rPr dirty="0" sz="2000" spc="3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copia</a:t>
            </a:r>
            <a:r>
              <a:rPr dirty="0" sz="20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usado</a:t>
            </a:r>
            <a:r>
              <a:rPr dirty="0" sz="20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(entre</a:t>
            </a:r>
            <a:r>
              <a:rPr dirty="0" sz="2000" spc="3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otras</a:t>
            </a:r>
            <a:r>
              <a:rPr dirty="0" sz="20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cosas)</a:t>
            </a:r>
            <a:r>
              <a:rPr dirty="0" sz="20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20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vez</a:t>
            </a:r>
            <a:r>
              <a:rPr dirty="0" sz="20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hace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falta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crear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temporal: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804326"/>
            <a:ext cx="7368540" cy="8788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vez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hace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llamada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“Suma”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temporal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“v”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copia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pasado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parámetro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inicialmente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850898" y="2531364"/>
            <a:ext cx="2188845" cy="12001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class</a:t>
            </a:r>
            <a:r>
              <a:rPr dirty="0" sz="1800" spc="-20">
                <a:latin typeface="Calibri"/>
                <a:cs typeface="Calibri"/>
              </a:rPr>
              <a:t> CVector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public:</a:t>
            </a:r>
            <a:endParaRPr sz="18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x,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7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221992" y="4755641"/>
            <a:ext cx="4700270" cy="147764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4" rIns="0" bIns="0" rtlCol="0" vert="horz">
            <a:spAutoFit/>
          </a:bodyPr>
          <a:lstStyle/>
          <a:p>
            <a:pPr marL="90805" marR="3389629">
              <a:lnSpc>
                <a:spcPct val="100000"/>
              </a:lnSpc>
              <a:spcBef>
                <a:spcPts val="244"/>
              </a:spcBef>
            </a:pPr>
            <a:r>
              <a:rPr dirty="0" sz="1800" spc="-20">
                <a:latin typeface="Calibri"/>
                <a:cs typeface="Calibri"/>
              </a:rPr>
              <a:t>CVector</a:t>
            </a:r>
            <a:r>
              <a:rPr dirty="0" sz="1800">
                <a:latin typeface="Calibri"/>
                <a:cs typeface="Calibri"/>
              </a:rPr>
              <a:t> A; 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A.x=2;</a:t>
            </a:r>
            <a:r>
              <a:rPr dirty="0" sz="1800" spc="-7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A.y=4;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valor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Suma(A);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// </a:t>
            </a:r>
            <a:r>
              <a:rPr dirty="0" sz="1800" spc="-5">
                <a:latin typeface="Calibri"/>
                <a:cs typeface="Calibri"/>
              </a:rPr>
              <a:t>se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crea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una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copia</a:t>
            </a:r>
            <a:r>
              <a:rPr dirty="0" sz="1800">
                <a:latin typeface="Calibri"/>
                <a:cs typeface="Calibri"/>
              </a:rPr>
              <a:t> 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75">
                <a:latin typeface="Calibri"/>
                <a:cs typeface="Calibri"/>
              </a:rPr>
              <a:t>“A”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que </a:t>
            </a:r>
            <a:r>
              <a:rPr dirty="0" sz="1800" spc="-5">
                <a:latin typeface="Calibri"/>
                <a:cs typeface="Calibri"/>
              </a:rPr>
              <a:t>se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usa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dentro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 </a:t>
            </a:r>
            <a:r>
              <a:rPr dirty="0" sz="1800" spc="-5">
                <a:latin typeface="Calibri"/>
                <a:cs typeface="Calibri"/>
              </a:rPr>
              <a:t>función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25">
                <a:latin typeface="Calibri"/>
                <a:cs typeface="Calibri"/>
              </a:rPr>
              <a:t>“Suma”,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por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ser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paso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valor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7300" y="2670048"/>
            <a:ext cx="2188845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548005" marR="96520" indent="-45720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15">
                <a:latin typeface="Calibri"/>
                <a:cs typeface="Calibri"/>
              </a:rPr>
              <a:t> Suma(CVector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v)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return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40">
                <a:latin typeface="Calibri"/>
                <a:cs typeface="Calibri"/>
              </a:rPr>
              <a:t>(v.x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+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0">
                <a:latin typeface="Calibri"/>
                <a:cs typeface="Calibri"/>
              </a:rPr>
              <a:t>v.y);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9481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Con</a:t>
            </a:r>
            <a:r>
              <a:rPr dirty="0" spc="-140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op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285875" y="2239898"/>
            <a:ext cx="821690" cy="742315"/>
          </a:xfrm>
          <a:prstGeom prst="rect">
            <a:avLst/>
          </a:prstGeom>
          <a:solidFill>
            <a:srgbClr val="FAD9CD"/>
          </a:solidFill>
          <a:ln w="15875">
            <a:solidFill>
              <a:srgbClr val="9B320E"/>
            </a:solidFill>
          </a:ln>
        </p:spPr>
        <p:txBody>
          <a:bodyPr wrap="square" lIns="0" tIns="81915" rIns="0" bIns="0" rtlCol="0" vert="horz">
            <a:spAutoFit/>
          </a:bodyPr>
          <a:lstStyle/>
          <a:p>
            <a:pPr marL="243204" marR="236854" indent="1905">
              <a:lnSpc>
                <a:spcPct val="100000"/>
              </a:lnSpc>
              <a:spcBef>
                <a:spcPts val="645"/>
              </a:spcBef>
            </a:pPr>
            <a:r>
              <a:rPr dirty="0" sz="1800">
                <a:latin typeface="Calibri"/>
                <a:cs typeface="Calibri"/>
              </a:rPr>
              <a:t>x</a:t>
            </a:r>
            <a:r>
              <a:rPr dirty="0" sz="1800" spc="-5">
                <a:latin typeface="Calibri"/>
                <a:cs typeface="Calibri"/>
              </a:rPr>
              <a:t>=2  </a:t>
            </a: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-5">
                <a:latin typeface="Calibri"/>
                <a:cs typeface="Calibri"/>
              </a:rPr>
              <a:t>=4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616102" y="1960107"/>
            <a:ext cx="1581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85875" y="4878704"/>
            <a:ext cx="821690" cy="741680"/>
          </a:xfrm>
          <a:prstGeom prst="rect">
            <a:avLst/>
          </a:prstGeom>
          <a:solidFill>
            <a:srgbClr val="FAD9CD"/>
          </a:solidFill>
          <a:ln w="15875">
            <a:solidFill>
              <a:srgbClr val="9B320E"/>
            </a:solidFill>
          </a:ln>
        </p:spPr>
        <p:txBody>
          <a:bodyPr wrap="square" lIns="0" tIns="81280" rIns="0" bIns="0" rtlCol="0" vert="horz">
            <a:spAutoFit/>
          </a:bodyPr>
          <a:lstStyle/>
          <a:p>
            <a:pPr marL="243204" marR="236854" indent="1905">
              <a:lnSpc>
                <a:spcPct val="100000"/>
              </a:lnSpc>
              <a:spcBef>
                <a:spcPts val="640"/>
              </a:spcBef>
            </a:pPr>
            <a:r>
              <a:rPr dirty="0" sz="1800">
                <a:latin typeface="Calibri"/>
                <a:cs typeface="Calibri"/>
              </a:rPr>
              <a:t>x</a:t>
            </a:r>
            <a:r>
              <a:rPr dirty="0" sz="1800" spc="-5">
                <a:latin typeface="Calibri"/>
                <a:cs typeface="Calibri"/>
              </a:rPr>
              <a:t>=2  </a:t>
            </a: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-5">
                <a:latin typeface="Calibri"/>
                <a:cs typeface="Calibri"/>
              </a:rPr>
              <a:t>=4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616102" y="4598484"/>
            <a:ext cx="1289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v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3719385" y="3146361"/>
            <a:ext cx="4271010" cy="890905"/>
            <a:chOff x="3719385" y="3146361"/>
            <a:chExt cx="4271010" cy="890905"/>
          </a:xfrm>
        </p:grpSpPr>
        <p:sp>
          <p:nvSpPr>
            <p:cNvPr id="9" name="object 9"/>
            <p:cNvSpPr/>
            <p:nvPr/>
          </p:nvSpPr>
          <p:spPr>
            <a:xfrm>
              <a:off x="3727322" y="3154298"/>
              <a:ext cx="4255135" cy="875030"/>
            </a:xfrm>
            <a:custGeom>
              <a:avLst/>
              <a:gdLst/>
              <a:ahLst/>
              <a:cxnLst/>
              <a:rect l="l" t="t" r="r" b="b"/>
              <a:pathLst>
                <a:path w="4255134" h="875029">
                  <a:moveTo>
                    <a:pt x="4255008" y="0"/>
                  </a:moveTo>
                  <a:lnTo>
                    <a:pt x="0" y="0"/>
                  </a:lnTo>
                  <a:lnTo>
                    <a:pt x="0" y="874776"/>
                  </a:lnTo>
                  <a:lnTo>
                    <a:pt x="4255008" y="874776"/>
                  </a:lnTo>
                  <a:lnTo>
                    <a:pt x="4255008" y="0"/>
                  </a:lnTo>
                  <a:close/>
                </a:path>
              </a:pathLst>
            </a:custGeom>
            <a:solidFill>
              <a:srgbClr val="E99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3727322" y="3154298"/>
              <a:ext cx="4255135" cy="875030"/>
            </a:xfrm>
            <a:custGeom>
              <a:avLst/>
              <a:gdLst/>
              <a:ahLst/>
              <a:cxnLst/>
              <a:rect l="l" t="t" r="r" b="b"/>
              <a:pathLst>
                <a:path w="4255134" h="875029">
                  <a:moveTo>
                    <a:pt x="0" y="0"/>
                  </a:moveTo>
                  <a:lnTo>
                    <a:pt x="4255008" y="0"/>
                  </a:lnTo>
                  <a:lnTo>
                    <a:pt x="4255008" y="874776"/>
                  </a:lnTo>
                  <a:lnTo>
                    <a:pt x="0" y="874776"/>
                  </a:lnTo>
                  <a:lnTo>
                    <a:pt x="0" y="0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4087982" y="3152681"/>
            <a:ext cx="3543935" cy="848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R="3175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Constructor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-5">
                <a:latin typeface="Calibri"/>
                <a:cs typeface="Calibri"/>
              </a:rPr>
              <a:t> copia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750">
              <a:latin typeface="Calibri"/>
              <a:cs typeface="Calibri"/>
            </a:endParaRPr>
          </a:p>
          <a:p>
            <a:pPr algn="ctr" marR="508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Hace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una </a:t>
            </a:r>
            <a:r>
              <a:rPr dirty="0" sz="1800" spc="-5">
                <a:latin typeface="Calibri"/>
                <a:cs typeface="Calibri"/>
              </a:rPr>
              <a:t>copia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“bit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10">
                <a:latin typeface="Calibri"/>
                <a:cs typeface="Calibri"/>
              </a:rPr>
              <a:t>bit”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75">
                <a:latin typeface="Calibri"/>
                <a:cs typeface="Calibri"/>
              </a:rPr>
              <a:t>“A”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15">
                <a:latin typeface="Calibri"/>
                <a:cs typeface="Calibri"/>
              </a:rPr>
              <a:t>“v”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760214" y="4782311"/>
            <a:ext cx="2188845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548005" marR="96520" indent="-45720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15">
                <a:latin typeface="Calibri"/>
                <a:cs typeface="Calibri"/>
              </a:rPr>
              <a:t> Suma(CVector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v)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return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40">
                <a:latin typeface="Calibri"/>
                <a:cs typeface="Calibri"/>
              </a:rPr>
              <a:t>(v.x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+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0">
                <a:latin typeface="Calibri"/>
                <a:cs typeface="Calibri"/>
              </a:rPr>
              <a:t>v.y);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2107304" y="5159039"/>
            <a:ext cx="2653030" cy="175895"/>
            <a:chOff x="2107304" y="5159039"/>
            <a:chExt cx="2653030" cy="175895"/>
          </a:xfrm>
        </p:grpSpPr>
        <p:sp>
          <p:nvSpPr>
            <p:cNvPr id="14" name="object 14"/>
            <p:cNvSpPr/>
            <p:nvPr/>
          </p:nvSpPr>
          <p:spPr>
            <a:xfrm>
              <a:off x="2250188" y="5244721"/>
              <a:ext cx="2367280" cy="4445"/>
            </a:xfrm>
            <a:custGeom>
              <a:avLst/>
              <a:gdLst/>
              <a:ahLst/>
              <a:cxnLst/>
              <a:rect l="l" t="t" r="r" b="b"/>
              <a:pathLst>
                <a:path w="2367279" h="4445">
                  <a:moveTo>
                    <a:pt x="2367191" y="0"/>
                  </a:moveTo>
                  <a:lnTo>
                    <a:pt x="0" y="4254"/>
                  </a:lnTo>
                </a:path>
              </a:pathLst>
            </a:custGeom>
            <a:ln w="5715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2107298" y="5159044"/>
              <a:ext cx="2653030" cy="175895"/>
            </a:xfrm>
            <a:custGeom>
              <a:avLst/>
              <a:gdLst/>
              <a:ahLst/>
              <a:cxnLst/>
              <a:rect l="l" t="t" r="r" b="b"/>
              <a:pathLst>
                <a:path w="2653029" h="175895">
                  <a:moveTo>
                    <a:pt x="171615" y="175602"/>
                  </a:moveTo>
                  <a:lnTo>
                    <a:pt x="171297" y="4152"/>
                  </a:lnTo>
                  <a:lnTo>
                    <a:pt x="0" y="90195"/>
                  </a:lnTo>
                  <a:lnTo>
                    <a:pt x="171615" y="175602"/>
                  </a:lnTo>
                  <a:close/>
                </a:path>
                <a:path w="2653029" h="175895">
                  <a:moveTo>
                    <a:pt x="2652953" y="85420"/>
                  </a:moveTo>
                  <a:lnTo>
                    <a:pt x="2481351" y="0"/>
                  </a:lnTo>
                  <a:lnTo>
                    <a:pt x="2481656" y="171450"/>
                  </a:lnTo>
                  <a:lnTo>
                    <a:pt x="2652953" y="8542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" name="object 16"/>
          <p:cNvGrpSpPr/>
          <p:nvPr/>
        </p:nvGrpSpPr>
        <p:grpSpPr>
          <a:xfrm>
            <a:off x="2078735" y="2582417"/>
            <a:ext cx="3862070" cy="2472690"/>
            <a:chOff x="2078735" y="2582417"/>
            <a:chExt cx="3862070" cy="2472690"/>
          </a:xfrm>
        </p:grpSpPr>
        <p:sp>
          <p:nvSpPr>
            <p:cNvPr id="17" name="object 17"/>
            <p:cNvSpPr/>
            <p:nvPr/>
          </p:nvSpPr>
          <p:spPr>
            <a:xfrm>
              <a:off x="5854826" y="4029075"/>
              <a:ext cx="0" cy="611505"/>
            </a:xfrm>
            <a:custGeom>
              <a:avLst/>
              <a:gdLst/>
              <a:ahLst/>
              <a:cxnLst/>
              <a:rect l="l" t="t" r="r" b="b"/>
              <a:pathLst>
                <a:path w="0" h="611504">
                  <a:moveTo>
                    <a:pt x="0" y="0"/>
                  </a:moveTo>
                  <a:lnTo>
                    <a:pt x="0" y="611085"/>
                  </a:lnTo>
                </a:path>
              </a:pathLst>
            </a:custGeom>
            <a:ln w="5715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5769110" y="4611580"/>
              <a:ext cx="171450" cy="172085"/>
            </a:xfrm>
            <a:custGeom>
              <a:avLst/>
              <a:gdLst/>
              <a:ahLst/>
              <a:cxnLst/>
              <a:rect l="l" t="t" r="r" b="b"/>
              <a:pathLst>
                <a:path w="171450" h="172085">
                  <a:moveTo>
                    <a:pt x="171450" y="12"/>
                  </a:moveTo>
                  <a:lnTo>
                    <a:pt x="0" y="0"/>
                  </a:lnTo>
                  <a:lnTo>
                    <a:pt x="85712" y="171462"/>
                  </a:lnTo>
                  <a:lnTo>
                    <a:pt x="171450" y="12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2107310" y="2610992"/>
              <a:ext cx="3747770" cy="400685"/>
            </a:xfrm>
            <a:custGeom>
              <a:avLst/>
              <a:gdLst/>
              <a:ahLst/>
              <a:cxnLst/>
              <a:rect l="l" t="t" r="r" b="b"/>
              <a:pathLst>
                <a:path w="3747770" h="400685">
                  <a:moveTo>
                    <a:pt x="0" y="0"/>
                  </a:moveTo>
                  <a:lnTo>
                    <a:pt x="3747147" y="0"/>
                  </a:lnTo>
                  <a:lnTo>
                    <a:pt x="3747147" y="400469"/>
                  </a:lnTo>
                </a:path>
              </a:pathLst>
            </a:custGeom>
            <a:ln w="5715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5768738" y="2982883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0"/>
                  </a:lnTo>
                  <a:lnTo>
                    <a:pt x="85725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2170810" y="3591686"/>
              <a:ext cx="1556385" cy="1425575"/>
            </a:xfrm>
            <a:custGeom>
              <a:avLst/>
              <a:gdLst/>
              <a:ahLst/>
              <a:cxnLst/>
              <a:rect l="l" t="t" r="r" b="b"/>
              <a:pathLst>
                <a:path w="1556385" h="1425575">
                  <a:moveTo>
                    <a:pt x="1555965" y="0"/>
                  </a:moveTo>
                  <a:lnTo>
                    <a:pt x="746226" y="0"/>
                  </a:lnTo>
                  <a:lnTo>
                    <a:pt x="746226" y="1425143"/>
                  </a:lnTo>
                  <a:lnTo>
                    <a:pt x="0" y="1425143"/>
                  </a:lnTo>
                </a:path>
              </a:pathLst>
            </a:custGeom>
            <a:ln w="1905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2107309" y="4978724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>
                  <a:moveTo>
                    <a:pt x="76200" y="0"/>
                  </a:moveTo>
                  <a:lnTo>
                    <a:pt x="0" y="38100"/>
                  </a:lnTo>
                  <a:lnTo>
                    <a:pt x="76200" y="76200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8</a:t>
            </a:r>
          </a:p>
        </p:txBody>
      </p:sp>
    </p:spTree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9481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Con</a:t>
            </a:r>
            <a:r>
              <a:rPr dirty="0" spc="-140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op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Cuando</a:t>
            </a:r>
            <a:r>
              <a:rPr dirty="0"/>
              <a:t> </a:t>
            </a:r>
            <a:r>
              <a:rPr dirty="0" spc="-10"/>
              <a:t>no</a:t>
            </a:r>
            <a:r>
              <a:rPr dirty="0" spc="-5"/>
              <a:t> se</a:t>
            </a:r>
            <a:r>
              <a:rPr dirty="0"/>
              <a:t> </a:t>
            </a:r>
            <a:r>
              <a:rPr dirty="0" spc="-5"/>
              <a:t>especifica</a:t>
            </a:r>
            <a:r>
              <a:rPr dirty="0"/>
              <a:t> </a:t>
            </a:r>
            <a:r>
              <a:rPr dirty="0" spc="-15"/>
              <a:t>otra</a:t>
            </a:r>
            <a:r>
              <a:rPr dirty="0" spc="-10"/>
              <a:t> </a:t>
            </a:r>
            <a:r>
              <a:rPr dirty="0" spc="-5"/>
              <a:t>cosa,</a:t>
            </a:r>
            <a:r>
              <a:rPr dirty="0"/>
              <a:t> el</a:t>
            </a:r>
            <a:r>
              <a:rPr dirty="0" spc="5"/>
              <a:t> </a:t>
            </a:r>
            <a:r>
              <a:rPr dirty="0" spc="-5"/>
              <a:t>compilador</a:t>
            </a:r>
            <a:r>
              <a:rPr dirty="0"/>
              <a:t> </a:t>
            </a:r>
            <a:r>
              <a:rPr dirty="0" spc="-15"/>
              <a:t>genera</a:t>
            </a:r>
            <a:r>
              <a:rPr dirty="0" spc="-10"/>
              <a:t> un </a:t>
            </a:r>
            <a:r>
              <a:rPr dirty="0" spc="-5"/>
              <a:t> </a:t>
            </a:r>
            <a:r>
              <a:rPr dirty="0" spc="-15"/>
              <a:t>“constructor </a:t>
            </a:r>
            <a:r>
              <a:rPr dirty="0"/>
              <a:t>de </a:t>
            </a:r>
            <a:r>
              <a:rPr dirty="0" spc="-5"/>
              <a:t>copia” genérico que duplica “bit a </a:t>
            </a:r>
            <a:r>
              <a:rPr dirty="0" spc="15"/>
              <a:t>bit” </a:t>
            </a:r>
            <a:r>
              <a:rPr dirty="0"/>
              <a:t>el </a:t>
            </a:r>
            <a:r>
              <a:rPr dirty="0" spc="-10"/>
              <a:t>objeto </a:t>
            </a:r>
            <a:r>
              <a:rPr dirty="0" spc="-5"/>
              <a:t>que </a:t>
            </a:r>
            <a:r>
              <a:rPr dirty="0"/>
              <a:t> </a:t>
            </a:r>
            <a:r>
              <a:rPr dirty="0" spc="-5"/>
              <a:t>se</a:t>
            </a:r>
            <a:r>
              <a:rPr dirty="0" spc="155"/>
              <a:t> </a:t>
            </a:r>
            <a:r>
              <a:rPr dirty="0"/>
              <a:t>pasa</a:t>
            </a:r>
            <a:r>
              <a:rPr dirty="0" spc="155"/>
              <a:t> </a:t>
            </a:r>
            <a:r>
              <a:rPr dirty="0" spc="-15"/>
              <a:t>para</a:t>
            </a:r>
            <a:r>
              <a:rPr dirty="0" spc="165"/>
              <a:t> </a:t>
            </a:r>
            <a:r>
              <a:rPr dirty="0" spc="-10"/>
              <a:t>obtener</a:t>
            </a:r>
            <a:r>
              <a:rPr dirty="0" spc="150"/>
              <a:t> </a:t>
            </a:r>
            <a:r>
              <a:rPr dirty="0" spc="-5"/>
              <a:t>una</a:t>
            </a:r>
            <a:r>
              <a:rPr dirty="0" spc="160"/>
              <a:t> </a:t>
            </a:r>
            <a:r>
              <a:rPr dirty="0" spc="-5"/>
              <a:t>copia</a:t>
            </a:r>
            <a:r>
              <a:rPr dirty="0" spc="160"/>
              <a:t> </a:t>
            </a:r>
            <a:r>
              <a:rPr dirty="0" spc="-5"/>
              <a:t>idéntica</a:t>
            </a:r>
            <a:r>
              <a:rPr dirty="0" spc="165"/>
              <a:t> </a:t>
            </a:r>
            <a:r>
              <a:rPr dirty="0" spc="-5"/>
              <a:t>del</a:t>
            </a:r>
            <a:r>
              <a:rPr dirty="0" spc="155"/>
              <a:t> </a:t>
            </a:r>
            <a:r>
              <a:rPr dirty="0" spc="-5"/>
              <a:t>mismo</a:t>
            </a:r>
            <a:r>
              <a:rPr dirty="0" spc="155"/>
              <a:t> </a:t>
            </a:r>
            <a:r>
              <a:rPr dirty="0" spc="-5"/>
              <a:t>en</a:t>
            </a:r>
            <a:r>
              <a:rPr dirty="0" spc="155"/>
              <a:t> </a:t>
            </a:r>
            <a:r>
              <a:rPr dirty="0" spc="-15"/>
              <a:t>otra</a:t>
            </a:r>
            <a:r>
              <a:rPr dirty="0" spc="155"/>
              <a:t> </a:t>
            </a:r>
            <a:r>
              <a:rPr dirty="0" spc="-5"/>
              <a:t>posición </a:t>
            </a:r>
            <a:r>
              <a:rPr dirty="0" spc="-440"/>
              <a:t> </a:t>
            </a:r>
            <a:r>
              <a:rPr dirty="0" spc="-5"/>
              <a:t>de</a:t>
            </a:r>
            <a:r>
              <a:rPr dirty="0"/>
              <a:t> </a:t>
            </a:r>
            <a:r>
              <a:rPr dirty="0" spc="-5"/>
              <a:t>memoria</a:t>
            </a: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Sin</a:t>
            </a:r>
            <a:r>
              <a:rPr dirty="0"/>
              <a:t> </a:t>
            </a:r>
            <a:r>
              <a:rPr dirty="0" spc="-15"/>
              <a:t>embargo,</a:t>
            </a:r>
            <a:r>
              <a:rPr dirty="0" spc="-10"/>
              <a:t> </a:t>
            </a:r>
            <a:r>
              <a:rPr dirty="0" spc="-5"/>
              <a:t>dicho</a:t>
            </a:r>
            <a:r>
              <a:rPr dirty="0"/>
              <a:t> </a:t>
            </a:r>
            <a:r>
              <a:rPr dirty="0" spc="-10"/>
              <a:t>constructor</a:t>
            </a:r>
            <a:r>
              <a:rPr dirty="0" spc="-5"/>
              <a:t> de</a:t>
            </a:r>
            <a:r>
              <a:rPr dirty="0"/>
              <a:t> </a:t>
            </a:r>
            <a:r>
              <a:rPr dirty="0" spc="-5"/>
              <a:t>copia</a:t>
            </a:r>
            <a:r>
              <a:rPr dirty="0"/>
              <a:t> </a:t>
            </a:r>
            <a:r>
              <a:rPr dirty="0" spc="-5"/>
              <a:t>genérico</a:t>
            </a:r>
            <a:r>
              <a:rPr dirty="0"/>
              <a:t> </a:t>
            </a:r>
            <a:r>
              <a:rPr dirty="0" spc="-5"/>
              <a:t>no</a:t>
            </a:r>
            <a:r>
              <a:rPr dirty="0"/>
              <a:t> </a:t>
            </a:r>
            <a:r>
              <a:rPr dirty="0" spc="-5"/>
              <a:t>funciona </a:t>
            </a:r>
            <a:r>
              <a:rPr dirty="0"/>
              <a:t> </a:t>
            </a:r>
            <a:r>
              <a:rPr dirty="0" spc="-30"/>
              <a:t>“siempre”,</a:t>
            </a:r>
            <a:r>
              <a:rPr dirty="0" spc="-25"/>
              <a:t> </a:t>
            </a:r>
            <a:r>
              <a:rPr dirty="0" spc="-15"/>
              <a:t>hay </a:t>
            </a:r>
            <a:r>
              <a:rPr dirty="0" spc="-5"/>
              <a:t>que estudiar en cada </a:t>
            </a:r>
            <a:r>
              <a:rPr dirty="0" spc="-10"/>
              <a:t>caso </a:t>
            </a:r>
            <a:r>
              <a:rPr dirty="0" spc="-5"/>
              <a:t>si necesitamos redefinir </a:t>
            </a:r>
            <a:r>
              <a:rPr dirty="0"/>
              <a:t> </a:t>
            </a:r>
            <a:r>
              <a:rPr dirty="0" spc="-5"/>
              <a:t>dicho</a:t>
            </a:r>
            <a:r>
              <a:rPr dirty="0"/>
              <a:t> </a:t>
            </a:r>
            <a:r>
              <a:rPr dirty="0" spc="-10"/>
              <a:t>constructor</a:t>
            </a:r>
            <a:r>
              <a:rPr dirty="0" spc="15"/>
              <a:t> </a:t>
            </a:r>
            <a:r>
              <a:rPr dirty="0" spc="-5"/>
              <a:t>por uno hecho</a:t>
            </a:r>
            <a:r>
              <a:rPr dirty="0" spc="5"/>
              <a:t> </a:t>
            </a:r>
            <a:r>
              <a:rPr dirty="0" spc="-5"/>
              <a:t>por </a:t>
            </a:r>
            <a:r>
              <a:rPr dirty="0" spc="-10"/>
              <a:t>nosotros</a:t>
            </a:r>
          </a:p>
          <a:p>
            <a:pPr algn="just" marL="195580" marR="571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Un</a:t>
            </a:r>
            <a:r>
              <a:rPr dirty="0"/>
              <a:t> </a:t>
            </a:r>
            <a:r>
              <a:rPr dirty="0" spc="-5"/>
              <a:t>ejemplo</a:t>
            </a:r>
            <a:r>
              <a:rPr dirty="0"/>
              <a:t> </a:t>
            </a:r>
            <a:r>
              <a:rPr dirty="0" spc="-5"/>
              <a:t>típico</a:t>
            </a:r>
            <a:r>
              <a:rPr dirty="0"/>
              <a:t> es</a:t>
            </a:r>
            <a:r>
              <a:rPr dirty="0" spc="5"/>
              <a:t> </a:t>
            </a:r>
            <a:r>
              <a:rPr dirty="0"/>
              <a:t>el</a:t>
            </a:r>
            <a:r>
              <a:rPr dirty="0" spc="5"/>
              <a:t> </a:t>
            </a:r>
            <a:r>
              <a:rPr dirty="0"/>
              <a:t>de</a:t>
            </a:r>
            <a:r>
              <a:rPr dirty="0" spc="5"/>
              <a:t> </a:t>
            </a:r>
            <a:r>
              <a:rPr dirty="0" spc="-10"/>
              <a:t>objetos</a:t>
            </a:r>
            <a:r>
              <a:rPr dirty="0" spc="-5"/>
              <a:t> que</a:t>
            </a:r>
            <a:r>
              <a:rPr dirty="0"/>
              <a:t> usan</a:t>
            </a:r>
            <a:r>
              <a:rPr dirty="0" spc="5"/>
              <a:t> </a:t>
            </a:r>
            <a:r>
              <a:rPr dirty="0" spc="-5"/>
              <a:t>memoria</a:t>
            </a:r>
            <a:r>
              <a:rPr dirty="0"/>
              <a:t> </a:t>
            </a:r>
            <a:r>
              <a:rPr dirty="0" spc="-5"/>
              <a:t>dinámica </a:t>
            </a:r>
            <a:r>
              <a:rPr dirty="0"/>
              <a:t> </a:t>
            </a:r>
            <a:r>
              <a:rPr dirty="0" spc="-5"/>
              <a:t>(aunque</a:t>
            </a:r>
            <a:r>
              <a:rPr dirty="0" spc="10"/>
              <a:t> </a:t>
            </a:r>
            <a:r>
              <a:rPr dirty="0" spc="-5"/>
              <a:t>pueden</a:t>
            </a:r>
            <a:r>
              <a:rPr dirty="0" spc="10"/>
              <a:t> </a:t>
            </a:r>
            <a:r>
              <a:rPr dirty="0" spc="-10"/>
              <a:t>darse</a:t>
            </a:r>
            <a:r>
              <a:rPr dirty="0" spc="15"/>
              <a:t> </a:t>
            </a:r>
            <a:r>
              <a:rPr dirty="0" spc="-5"/>
              <a:t>más</a:t>
            </a:r>
            <a:r>
              <a:rPr dirty="0" spc="5"/>
              <a:t> </a:t>
            </a:r>
            <a:r>
              <a:rPr dirty="0" spc="-10"/>
              <a:t>casos)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9</a:t>
            </a:r>
          </a:p>
        </p:txBody>
      </p:sp>
    </p:spTree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9481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Con</a:t>
            </a:r>
            <a:r>
              <a:rPr dirty="0" spc="-140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op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340360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Supongamos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3132582" y="2250185"/>
            <a:ext cx="2879090" cy="39700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algn="ctr" marR="1348740">
              <a:lnSpc>
                <a:spcPct val="100000"/>
              </a:lnSpc>
              <a:spcBef>
                <a:spcPts val="240"/>
              </a:spcBef>
            </a:pPr>
            <a:r>
              <a:rPr dirty="0" sz="1800" spc="-5">
                <a:latin typeface="Calibri"/>
                <a:cs typeface="Calibri"/>
              </a:rPr>
              <a:t>class</a:t>
            </a:r>
            <a:r>
              <a:rPr dirty="0" sz="1800" spc="-20">
                <a:latin typeface="Calibri"/>
                <a:cs typeface="Calibri"/>
              </a:rPr>
              <a:t> CVector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algn="ctr" marR="114935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public:</a:t>
            </a:r>
            <a:endParaRPr sz="1800">
              <a:latin typeface="Calibri"/>
              <a:cs typeface="Calibri"/>
            </a:endParaRPr>
          </a:p>
          <a:p>
            <a:pPr algn="ctr" marL="3302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*x,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*y;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50">
              <a:latin typeface="Calibri"/>
              <a:cs typeface="Calibri"/>
            </a:endParaRPr>
          </a:p>
          <a:p>
            <a:pPr algn="ctr" marL="122555">
              <a:lnSpc>
                <a:spcPct val="100000"/>
              </a:lnSpc>
            </a:pPr>
            <a:r>
              <a:rPr dirty="0" sz="1800" spc="-15">
                <a:latin typeface="Calibri"/>
                <a:cs typeface="Calibri"/>
              </a:rPr>
              <a:t>CVector()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algn="ctr" marL="1463040" marR="327660" indent="-508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x = </a:t>
            </a:r>
            <a:r>
              <a:rPr dirty="0" sz="1800" spc="-5">
                <a:latin typeface="Calibri"/>
                <a:cs typeface="Calibri"/>
              </a:rPr>
              <a:t>new </a:t>
            </a:r>
            <a:r>
              <a:rPr dirty="0" sz="1800" spc="-10">
                <a:latin typeface="Calibri"/>
                <a:cs typeface="Calibri"/>
              </a:rPr>
              <a:t>int;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new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int;</a:t>
            </a:r>
            <a:endParaRPr sz="1800">
              <a:latin typeface="Calibri"/>
              <a:cs typeface="Calibri"/>
            </a:endParaRPr>
          </a:p>
          <a:p>
            <a:pPr algn="ctr" marR="78676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50">
              <a:latin typeface="Calibri"/>
              <a:cs typeface="Calibri"/>
            </a:endParaRPr>
          </a:p>
          <a:p>
            <a:pPr algn="ctr" marL="236854">
              <a:lnSpc>
                <a:spcPct val="100000"/>
              </a:lnSpc>
            </a:pPr>
            <a:r>
              <a:rPr dirty="0" sz="1800" spc="-15">
                <a:latin typeface="Calibri"/>
                <a:cs typeface="Calibri"/>
              </a:rPr>
              <a:t>~CVector()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algn="ctr" marL="1463040" marR="601980" indent="-508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delete </a:t>
            </a:r>
            <a:r>
              <a:rPr dirty="0" sz="1800" spc="-5">
                <a:latin typeface="Calibri"/>
                <a:cs typeface="Calibri"/>
              </a:rPr>
              <a:t>x;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delete</a:t>
            </a:r>
            <a:r>
              <a:rPr dirty="0" sz="1800" spc="-6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y;</a:t>
            </a:r>
            <a:endParaRPr sz="1800">
              <a:latin typeface="Calibri"/>
              <a:cs typeface="Calibri"/>
            </a:endParaRPr>
          </a:p>
          <a:p>
            <a:pPr algn="ctr" marR="78676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  <a:p>
            <a:pPr algn="ctr" marR="25552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10</a:t>
            </a:r>
          </a:p>
        </p:txBody>
      </p:sp>
    </p:spTree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9481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Con</a:t>
            </a:r>
            <a:r>
              <a:rPr dirty="0" spc="-140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op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4806315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617220" algn="l"/>
                <a:tab pos="1216025" algn="l"/>
                <a:tab pos="1842770" algn="l"/>
                <a:tab pos="2396490" algn="l"/>
                <a:tab pos="3382010" algn="l"/>
                <a:tab pos="3669029" algn="l"/>
                <a:tab pos="4013835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ada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ión 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catastróficos: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956611" y="1832270"/>
            <a:ext cx="81343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“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um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”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09935" y="1832270"/>
            <a:ext cx="55626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606468" y="1832270"/>
            <a:ext cx="77279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55">
                <a:solidFill>
                  <a:srgbClr val="3E3E3E"/>
                </a:solidFill>
                <a:latin typeface="Calibri"/>
                <a:cs typeface="Calibri"/>
              </a:rPr>
              <a:t>f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3304032" y="2722626"/>
            <a:ext cx="2536190" cy="12001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20">
                <a:latin typeface="Calibri"/>
                <a:cs typeface="Calibri"/>
              </a:rPr>
              <a:t>CVector </a:t>
            </a:r>
            <a:r>
              <a:rPr dirty="0" sz="1800">
                <a:latin typeface="Calibri"/>
                <a:cs typeface="Calibri"/>
              </a:rPr>
              <a:t>A;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*(A.x)=2;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*(A.y)=5;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x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Suma(A);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11</a:t>
            </a:r>
          </a:p>
        </p:txBody>
      </p:sp>
    </p:spTree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9481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Con</a:t>
            </a:r>
            <a:r>
              <a:rPr dirty="0" spc="-140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op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1277937" y="2231961"/>
            <a:ext cx="837565" cy="758190"/>
            <a:chOff x="1277937" y="2231961"/>
            <a:chExt cx="837565" cy="758190"/>
          </a:xfrm>
        </p:grpSpPr>
        <p:sp>
          <p:nvSpPr>
            <p:cNvPr id="5" name="object 5"/>
            <p:cNvSpPr/>
            <p:nvPr/>
          </p:nvSpPr>
          <p:spPr>
            <a:xfrm>
              <a:off x="1285875" y="2239898"/>
              <a:ext cx="821690" cy="742315"/>
            </a:xfrm>
            <a:custGeom>
              <a:avLst/>
              <a:gdLst/>
              <a:ahLst/>
              <a:cxnLst/>
              <a:rect l="l" t="t" r="r" b="b"/>
              <a:pathLst>
                <a:path w="821689" h="742314">
                  <a:moveTo>
                    <a:pt x="821436" y="0"/>
                  </a:moveTo>
                  <a:lnTo>
                    <a:pt x="0" y="0"/>
                  </a:lnTo>
                  <a:lnTo>
                    <a:pt x="0" y="742188"/>
                  </a:lnTo>
                  <a:lnTo>
                    <a:pt x="821436" y="742188"/>
                  </a:lnTo>
                  <a:lnTo>
                    <a:pt x="821436" y="0"/>
                  </a:lnTo>
                  <a:close/>
                </a:path>
              </a:pathLst>
            </a:custGeom>
            <a:solidFill>
              <a:srgbClr val="FAD9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1285875" y="2239898"/>
              <a:ext cx="821690" cy="742315"/>
            </a:xfrm>
            <a:custGeom>
              <a:avLst/>
              <a:gdLst/>
              <a:ahLst/>
              <a:cxnLst/>
              <a:rect l="l" t="t" r="r" b="b"/>
              <a:pathLst>
                <a:path w="821689" h="742314">
                  <a:moveTo>
                    <a:pt x="0" y="0"/>
                  </a:moveTo>
                  <a:lnTo>
                    <a:pt x="821436" y="0"/>
                  </a:lnTo>
                  <a:lnTo>
                    <a:pt x="821436" y="742188"/>
                  </a:lnTo>
                  <a:lnTo>
                    <a:pt x="0" y="742188"/>
                  </a:lnTo>
                  <a:lnTo>
                    <a:pt x="0" y="0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" name="object 7"/>
          <p:cNvSpPr txBox="1"/>
          <p:nvPr/>
        </p:nvSpPr>
        <p:spPr>
          <a:xfrm>
            <a:off x="1285875" y="2239898"/>
            <a:ext cx="821690" cy="742315"/>
          </a:xfrm>
          <a:prstGeom prst="rect">
            <a:avLst/>
          </a:prstGeom>
          <a:ln w="15875">
            <a:solidFill>
              <a:srgbClr val="9B320E"/>
            </a:solidFill>
          </a:ln>
        </p:spPr>
        <p:txBody>
          <a:bodyPr wrap="square" lIns="0" tIns="81915" rIns="0" bIns="0" rtlCol="0" vert="horz">
            <a:spAutoFit/>
          </a:bodyPr>
          <a:lstStyle/>
          <a:p>
            <a:pPr algn="ctr" marL="358775" marR="351155">
              <a:lnSpc>
                <a:spcPct val="100000"/>
              </a:lnSpc>
              <a:spcBef>
                <a:spcPts val="645"/>
              </a:spcBef>
            </a:pPr>
            <a:r>
              <a:rPr dirty="0" sz="1800">
                <a:latin typeface="Calibri"/>
                <a:cs typeface="Calibri"/>
              </a:rPr>
              <a:t>x  y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616210" y="1960107"/>
            <a:ext cx="1581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3719385" y="3146361"/>
            <a:ext cx="4271010" cy="1188085"/>
            <a:chOff x="3719385" y="3146361"/>
            <a:chExt cx="4271010" cy="1188085"/>
          </a:xfrm>
        </p:grpSpPr>
        <p:sp>
          <p:nvSpPr>
            <p:cNvPr id="10" name="object 10"/>
            <p:cNvSpPr/>
            <p:nvPr/>
          </p:nvSpPr>
          <p:spPr>
            <a:xfrm>
              <a:off x="3727322" y="3154298"/>
              <a:ext cx="4255135" cy="1172210"/>
            </a:xfrm>
            <a:custGeom>
              <a:avLst/>
              <a:gdLst/>
              <a:ahLst/>
              <a:cxnLst/>
              <a:rect l="l" t="t" r="r" b="b"/>
              <a:pathLst>
                <a:path w="4255134" h="1172210">
                  <a:moveTo>
                    <a:pt x="4255008" y="0"/>
                  </a:moveTo>
                  <a:lnTo>
                    <a:pt x="0" y="0"/>
                  </a:lnTo>
                  <a:lnTo>
                    <a:pt x="0" y="1171956"/>
                  </a:lnTo>
                  <a:lnTo>
                    <a:pt x="4255008" y="1171956"/>
                  </a:lnTo>
                  <a:lnTo>
                    <a:pt x="4255008" y="0"/>
                  </a:lnTo>
                  <a:close/>
                </a:path>
              </a:pathLst>
            </a:custGeom>
            <a:solidFill>
              <a:srgbClr val="E99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3727322" y="3154298"/>
              <a:ext cx="4255135" cy="1172210"/>
            </a:xfrm>
            <a:custGeom>
              <a:avLst/>
              <a:gdLst/>
              <a:ahLst/>
              <a:cxnLst/>
              <a:rect l="l" t="t" r="r" b="b"/>
              <a:pathLst>
                <a:path w="4255134" h="1172210">
                  <a:moveTo>
                    <a:pt x="0" y="0"/>
                  </a:moveTo>
                  <a:lnTo>
                    <a:pt x="4255008" y="0"/>
                  </a:lnTo>
                  <a:lnTo>
                    <a:pt x="4255008" y="1171956"/>
                  </a:lnTo>
                  <a:lnTo>
                    <a:pt x="0" y="1171956"/>
                  </a:lnTo>
                  <a:lnTo>
                    <a:pt x="0" y="0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" name="object 12"/>
          <p:cNvSpPr txBox="1"/>
          <p:nvPr/>
        </p:nvSpPr>
        <p:spPr>
          <a:xfrm>
            <a:off x="4887397" y="3164052"/>
            <a:ext cx="19469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Constructor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copia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087982" y="3712692"/>
            <a:ext cx="3543935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R="508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Hace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una </a:t>
            </a:r>
            <a:r>
              <a:rPr dirty="0" sz="1800" spc="-5">
                <a:latin typeface="Calibri"/>
                <a:cs typeface="Calibri"/>
              </a:rPr>
              <a:t>copia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“bit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10">
                <a:latin typeface="Calibri"/>
                <a:cs typeface="Calibri"/>
              </a:rPr>
              <a:t>bit”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75">
                <a:latin typeface="Calibri"/>
                <a:cs typeface="Calibri"/>
              </a:rPr>
              <a:t>“A”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15">
                <a:latin typeface="Calibri"/>
                <a:cs typeface="Calibri"/>
              </a:rPr>
              <a:t>“v”</a:t>
            </a:r>
            <a:endParaRPr sz="1800">
              <a:latin typeface="Calibri"/>
              <a:cs typeface="Calibri"/>
            </a:endParaRPr>
          </a:p>
          <a:p>
            <a:pPr algn="ctr" marR="1905">
              <a:lnSpc>
                <a:spcPct val="100000"/>
              </a:lnSpc>
            </a:pPr>
            <a:r>
              <a:rPr dirty="0" u="sng" sz="18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Incluidos</a:t>
            </a:r>
            <a:r>
              <a:rPr dirty="0" u="sng" sz="1800" spc="-2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los</a:t>
            </a:r>
            <a:r>
              <a:rPr dirty="0" u="sng" sz="1800" spc="-2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spc="-1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punteros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760214" y="4782311"/>
            <a:ext cx="2188845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548005" marR="96520" indent="-45720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15">
                <a:latin typeface="Calibri"/>
                <a:cs typeface="Calibri"/>
              </a:rPr>
              <a:t> Suma(CVector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v)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return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40">
                <a:latin typeface="Calibri"/>
                <a:cs typeface="Calibri"/>
              </a:rPr>
              <a:t>(v.x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+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0">
                <a:latin typeface="Calibri"/>
                <a:cs typeface="Calibri"/>
              </a:rPr>
              <a:t>v.y);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2078735" y="2582417"/>
            <a:ext cx="3862070" cy="2200910"/>
            <a:chOff x="2078735" y="2582417"/>
            <a:chExt cx="3862070" cy="2200910"/>
          </a:xfrm>
        </p:grpSpPr>
        <p:sp>
          <p:nvSpPr>
            <p:cNvPr id="16" name="object 16"/>
            <p:cNvSpPr/>
            <p:nvPr/>
          </p:nvSpPr>
          <p:spPr>
            <a:xfrm>
              <a:off x="2107310" y="2610992"/>
              <a:ext cx="3747770" cy="400685"/>
            </a:xfrm>
            <a:custGeom>
              <a:avLst/>
              <a:gdLst/>
              <a:ahLst/>
              <a:cxnLst/>
              <a:rect l="l" t="t" r="r" b="b"/>
              <a:pathLst>
                <a:path w="3747770" h="400685">
                  <a:moveTo>
                    <a:pt x="0" y="0"/>
                  </a:moveTo>
                  <a:lnTo>
                    <a:pt x="3747147" y="0"/>
                  </a:lnTo>
                  <a:lnTo>
                    <a:pt x="3747147" y="400469"/>
                  </a:lnTo>
                </a:path>
              </a:pathLst>
            </a:custGeom>
            <a:ln w="5715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5854826" y="4326254"/>
              <a:ext cx="0" cy="314325"/>
            </a:xfrm>
            <a:custGeom>
              <a:avLst/>
              <a:gdLst/>
              <a:ahLst/>
              <a:cxnLst/>
              <a:rect l="l" t="t" r="r" b="b"/>
              <a:pathLst>
                <a:path w="0" h="314325">
                  <a:moveTo>
                    <a:pt x="0" y="0"/>
                  </a:moveTo>
                  <a:lnTo>
                    <a:pt x="0" y="314020"/>
                  </a:lnTo>
                </a:path>
              </a:pathLst>
            </a:custGeom>
            <a:ln w="5715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5768733" y="2982886"/>
              <a:ext cx="172085" cy="1800860"/>
            </a:xfrm>
            <a:custGeom>
              <a:avLst/>
              <a:gdLst/>
              <a:ahLst/>
              <a:cxnLst/>
              <a:rect l="l" t="t" r="r" b="b"/>
              <a:pathLst>
                <a:path w="172085" h="1800860">
                  <a:moveTo>
                    <a:pt x="171450" y="0"/>
                  </a:moveTo>
                  <a:lnTo>
                    <a:pt x="0" y="0"/>
                  </a:lnTo>
                  <a:lnTo>
                    <a:pt x="85725" y="171450"/>
                  </a:lnTo>
                  <a:lnTo>
                    <a:pt x="171450" y="0"/>
                  </a:lnTo>
                  <a:close/>
                </a:path>
                <a:path w="172085" h="1800860">
                  <a:moveTo>
                    <a:pt x="171818" y="1628825"/>
                  </a:moveTo>
                  <a:lnTo>
                    <a:pt x="368" y="1628813"/>
                  </a:lnTo>
                  <a:lnTo>
                    <a:pt x="86080" y="1800275"/>
                  </a:lnTo>
                  <a:lnTo>
                    <a:pt x="171818" y="1628825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" name="object 19"/>
          <p:cNvSpPr txBox="1"/>
          <p:nvPr/>
        </p:nvSpPr>
        <p:spPr>
          <a:xfrm>
            <a:off x="716661" y="3243452"/>
            <a:ext cx="462915" cy="368935"/>
          </a:xfrm>
          <a:prstGeom prst="rect">
            <a:avLst/>
          </a:prstGeom>
          <a:solidFill>
            <a:srgbClr val="FAD9CD"/>
          </a:solidFill>
          <a:ln w="15875">
            <a:solidFill>
              <a:srgbClr val="9B320E"/>
            </a:solidFill>
          </a:ln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919097" y="3243452"/>
            <a:ext cx="462915" cy="372110"/>
          </a:xfrm>
          <a:prstGeom prst="rect">
            <a:avLst/>
          </a:prstGeom>
          <a:solidFill>
            <a:srgbClr val="FAD9CD"/>
          </a:solidFill>
          <a:ln w="15875">
            <a:solidFill>
              <a:srgbClr val="9B320E"/>
            </a:solidFill>
          </a:ln>
        </p:spPr>
        <p:txBody>
          <a:bodyPr wrap="square" lIns="0" tIns="3365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5"/>
              </a:spcBef>
            </a:pPr>
            <a:r>
              <a:rPr dirty="0" sz="1800">
                <a:latin typeface="Calibri"/>
                <a:cs typeface="Calibri"/>
              </a:rPr>
              <a:t>2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947550" y="2472054"/>
            <a:ext cx="1203325" cy="771525"/>
            <a:chOff x="947550" y="2472054"/>
            <a:chExt cx="1203325" cy="771525"/>
          </a:xfrm>
        </p:grpSpPr>
        <p:sp>
          <p:nvSpPr>
            <p:cNvPr id="22" name="object 22"/>
            <p:cNvSpPr/>
            <p:nvPr/>
          </p:nvSpPr>
          <p:spPr>
            <a:xfrm>
              <a:off x="988433" y="2478404"/>
              <a:ext cx="603250" cy="716280"/>
            </a:xfrm>
            <a:custGeom>
              <a:avLst/>
              <a:gdLst/>
              <a:ahLst/>
              <a:cxnLst/>
              <a:rect l="l" t="t" r="r" b="b"/>
              <a:pathLst>
                <a:path w="603250" h="716280">
                  <a:moveTo>
                    <a:pt x="602716" y="0"/>
                  </a:moveTo>
                  <a:lnTo>
                    <a:pt x="0" y="716038"/>
                  </a:lnTo>
                </a:path>
              </a:pathLst>
            </a:custGeom>
            <a:ln w="12700">
              <a:solidFill>
                <a:srgbClr val="D3481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947550" y="3160193"/>
              <a:ext cx="78740" cy="83185"/>
            </a:xfrm>
            <a:custGeom>
              <a:avLst/>
              <a:gdLst/>
              <a:ahLst/>
              <a:cxnLst/>
              <a:rect l="l" t="t" r="r" b="b"/>
              <a:pathLst>
                <a:path w="78740" h="83185">
                  <a:moveTo>
                    <a:pt x="19913" y="0"/>
                  </a:moveTo>
                  <a:lnTo>
                    <a:pt x="0" y="82829"/>
                  </a:lnTo>
                  <a:lnTo>
                    <a:pt x="78206" y="49072"/>
                  </a:lnTo>
                  <a:lnTo>
                    <a:pt x="19913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826894" y="2786252"/>
              <a:ext cx="287020" cy="405130"/>
            </a:xfrm>
            <a:custGeom>
              <a:avLst/>
              <a:gdLst/>
              <a:ahLst/>
              <a:cxnLst/>
              <a:rect l="l" t="t" r="r" b="b"/>
              <a:pathLst>
                <a:path w="287019" h="405130">
                  <a:moveTo>
                    <a:pt x="0" y="0"/>
                  </a:moveTo>
                  <a:lnTo>
                    <a:pt x="286766" y="405079"/>
                  </a:lnTo>
                </a:path>
              </a:pathLst>
            </a:custGeom>
            <a:ln w="12700">
              <a:solidFill>
                <a:srgbClr val="D3481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2075229" y="3158947"/>
              <a:ext cx="75565" cy="84455"/>
            </a:xfrm>
            <a:custGeom>
              <a:avLst/>
              <a:gdLst/>
              <a:ahLst/>
              <a:cxnLst/>
              <a:rect l="l" t="t" r="r" b="b"/>
              <a:pathLst>
                <a:path w="75564" h="84455">
                  <a:moveTo>
                    <a:pt x="62191" y="0"/>
                  </a:moveTo>
                  <a:lnTo>
                    <a:pt x="0" y="44030"/>
                  </a:lnTo>
                  <a:lnTo>
                    <a:pt x="75120" y="84201"/>
                  </a:lnTo>
                  <a:lnTo>
                    <a:pt x="6219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" name="object 2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12</a:t>
            </a:r>
          </a:p>
        </p:txBody>
      </p:sp>
    </p:spTree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9481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Con</a:t>
            </a:r>
            <a:r>
              <a:rPr dirty="0" spc="-140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op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1277937" y="2231961"/>
            <a:ext cx="837565" cy="758190"/>
            <a:chOff x="1277937" y="2231961"/>
            <a:chExt cx="837565" cy="758190"/>
          </a:xfrm>
        </p:grpSpPr>
        <p:sp>
          <p:nvSpPr>
            <p:cNvPr id="5" name="object 5"/>
            <p:cNvSpPr/>
            <p:nvPr/>
          </p:nvSpPr>
          <p:spPr>
            <a:xfrm>
              <a:off x="1285875" y="2239898"/>
              <a:ext cx="821690" cy="742315"/>
            </a:xfrm>
            <a:custGeom>
              <a:avLst/>
              <a:gdLst/>
              <a:ahLst/>
              <a:cxnLst/>
              <a:rect l="l" t="t" r="r" b="b"/>
              <a:pathLst>
                <a:path w="821689" h="742314">
                  <a:moveTo>
                    <a:pt x="821436" y="0"/>
                  </a:moveTo>
                  <a:lnTo>
                    <a:pt x="0" y="0"/>
                  </a:lnTo>
                  <a:lnTo>
                    <a:pt x="0" y="742188"/>
                  </a:lnTo>
                  <a:lnTo>
                    <a:pt x="821436" y="742188"/>
                  </a:lnTo>
                  <a:lnTo>
                    <a:pt x="821436" y="0"/>
                  </a:lnTo>
                  <a:close/>
                </a:path>
              </a:pathLst>
            </a:custGeom>
            <a:solidFill>
              <a:srgbClr val="FAD9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1285875" y="2239898"/>
              <a:ext cx="821690" cy="742315"/>
            </a:xfrm>
            <a:custGeom>
              <a:avLst/>
              <a:gdLst/>
              <a:ahLst/>
              <a:cxnLst/>
              <a:rect l="l" t="t" r="r" b="b"/>
              <a:pathLst>
                <a:path w="821689" h="742314">
                  <a:moveTo>
                    <a:pt x="0" y="0"/>
                  </a:moveTo>
                  <a:lnTo>
                    <a:pt x="821436" y="0"/>
                  </a:lnTo>
                  <a:lnTo>
                    <a:pt x="821436" y="742188"/>
                  </a:lnTo>
                  <a:lnTo>
                    <a:pt x="0" y="742188"/>
                  </a:lnTo>
                  <a:lnTo>
                    <a:pt x="0" y="0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" name="object 7"/>
          <p:cNvSpPr txBox="1"/>
          <p:nvPr/>
        </p:nvSpPr>
        <p:spPr>
          <a:xfrm>
            <a:off x="1285875" y="2239898"/>
            <a:ext cx="821690" cy="742315"/>
          </a:xfrm>
          <a:prstGeom prst="rect">
            <a:avLst/>
          </a:prstGeom>
          <a:ln w="15875">
            <a:solidFill>
              <a:srgbClr val="9B320E"/>
            </a:solidFill>
          </a:ln>
        </p:spPr>
        <p:txBody>
          <a:bodyPr wrap="square" lIns="0" tIns="81915" rIns="0" bIns="0" rtlCol="0" vert="horz">
            <a:spAutoFit/>
          </a:bodyPr>
          <a:lstStyle/>
          <a:p>
            <a:pPr algn="ctr" marL="358775" marR="351155">
              <a:lnSpc>
                <a:spcPct val="100000"/>
              </a:lnSpc>
              <a:spcBef>
                <a:spcPts val="645"/>
              </a:spcBef>
            </a:pPr>
            <a:r>
              <a:rPr dirty="0" sz="1800">
                <a:latin typeface="Calibri"/>
                <a:cs typeface="Calibri"/>
              </a:rPr>
              <a:t>x  y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616210" y="1960107"/>
            <a:ext cx="1581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1277937" y="4870767"/>
            <a:ext cx="837565" cy="757555"/>
            <a:chOff x="1277937" y="4870767"/>
            <a:chExt cx="837565" cy="757555"/>
          </a:xfrm>
        </p:grpSpPr>
        <p:sp>
          <p:nvSpPr>
            <p:cNvPr id="10" name="object 10"/>
            <p:cNvSpPr/>
            <p:nvPr/>
          </p:nvSpPr>
          <p:spPr>
            <a:xfrm>
              <a:off x="1285875" y="4878704"/>
              <a:ext cx="821690" cy="741680"/>
            </a:xfrm>
            <a:custGeom>
              <a:avLst/>
              <a:gdLst/>
              <a:ahLst/>
              <a:cxnLst/>
              <a:rect l="l" t="t" r="r" b="b"/>
              <a:pathLst>
                <a:path w="821689" h="741679">
                  <a:moveTo>
                    <a:pt x="821436" y="0"/>
                  </a:moveTo>
                  <a:lnTo>
                    <a:pt x="0" y="0"/>
                  </a:lnTo>
                  <a:lnTo>
                    <a:pt x="0" y="741426"/>
                  </a:lnTo>
                  <a:lnTo>
                    <a:pt x="821436" y="741426"/>
                  </a:lnTo>
                  <a:lnTo>
                    <a:pt x="821436" y="0"/>
                  </a:lnTo>
                  <a:close/>
                </a:path>
              </a:pathLst>
            </a:custGeom>
            <a:solidFill>
              <a:srgbClr val="FAD9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1285875" y="4878704"/>
              <a:ext cx="821690" cy="741680"/>
            </a:xfrm>
            <a:custGeom>
              <a:avLst/>
              <a:gdLst/>
              <a:ahLst/>
              <a:cxnLst/>
              <a:rect l="l" t="t" r="r" b="b"/>
              <a:pathLst>
                <a:path w="821689" h="741679">
                  <a:moveTo>
                    <a:pt x="0" y="0"/>
                  </a:moveTo>
                  <a:lnTo>
                    <a:pt x="821436" y="0"/>
                  </a:lnTo>
                  <a:lnTo>
                    <a:pt x="821436" y="741426"/>
                  </a:lnTo>
                  <a:lnTo>
                    <a:pt x="0" y="741426"/>
                  </a:lnTo>
                  <a:lnTo>
                    <a:pt x="0" y="0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" name="object 12"/>
          <p:cNvSpPr txBox="1"/>
          <p:nvPr/>
        </p:nvSpPr>
        <p:spPr>
          <a:xfrm>
            <a:off x="1631982" y="4947556"/>
            <a:ext cx="128905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x  y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616209" y="4598484"/>
            <a:ext cx="1289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v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3719385" y="3146361"/>
            <a:ext cx="4271010" cy="1188085"/>
            <a:chOff x="3719385" y="3146361"/>
            <a:chExt cx="4271010" cy="1188085"/>
          </a:xfrm>
        </p:grpSpPr>
        <p:sp>
          <p:nvSpPr>
            <p:cNvPr id="15" name="object 15"/>
            <p:cNvSpPr/>
            <p:nvPr/>
          </p:nvSpPr>
          <p:spPr>
            <a:xfrm>
              <a:off x="3727322" y="3154298"/>
              <a:ext cx="4255135" cy="1172210"/>
            </a:xfrm>
            <a:custGeom>
              <a:avLst/>
              <a:gdLst/>
              <a:ahLst/>
              <a:cxnLst/>
              <a:rect l="l" t="t" r="r" b="b"/>
              <a:pathLst>
                <a:path w="4255134" h="1172210">
                  <a:moveTo>
                    <a:pt x="4255008" y="0"/>
                  </a:moveTo>
                  <a:lnTo>
                    <a:pt x="0" y="0"/>
                  </a:lnTo>
                  <a:lnTo>
                    <a:pt x="0" y="1171956"/>
                  </a:lnTo>
                  <a:lnTo>
                    <a:pt x="4255008" y="1171956"/>
                  </a:lnTo>
                  <a:lnTo>
                    <a:pt x="4255008" y="0"/>
                  </a:lnTo>
                  <a:close/>
                </a:path>
              </a:pathLst>
            </a:custGeom>
            <a:solidFill>
              <a:srgbClr val="E99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3727322" y="3154298"/>
              <a:ext cx="4255135" cy="1172210"/>
            </a:xfrm>
            <a:custGeom>
              <a:avLst/>
              <a:gdLst/>
              <a:ahLst/>
              <a:cxnLst/>
              <a:rect l="l" t="t" r="r" b="b"/>
              <a:pathLst>
                <a:path w="4255134" h="1172210">
                  <a:moveTo>
                    <a:pt x="0" y="0"/>
                  </a:moveTo>
                  <a:lnTo>
                    <a:pt x="4255008" y="0"/>
                  </a:lnTo>
                  <a:lnTo>
                    <a:pt x="4255008" y="1171956"/>
                  </a:lnTo>
                  <a:lnTo>
                    <a:pt x="0" y="1171956"/>
                  </a:lnTo>
                  <a:lnTo>
                    <a:pt x="0" y="0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4887397" y="3164052"/>
            <a:ext cx="19469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Constructor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copia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087982" y="3712692"/>
            <a:ext cx="3543935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R="508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Hace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una </a:t>
            </a:r>
            <a:r>
              <a:rPr dirty="0" sz="1800" spc="-5">
                <a:latin typeface="Calibri"/>
                <a:cs typeface="Calibri"/>
              </a:rPr>
              <a:t>copia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“bit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10">
                <a:latin typeface="Calibri"/>
                <a:cs typeface="Calibri"/>
              </a:rPr>
              <a:t>bit”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75">
                <a:latin typeface="Calibri"/>
                <a:cs typeface="Calibri"/>
              </a:rPr>
              <a:t>“A”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15">
                <a:latin typeface="Calibri"/>
                <a:cs typeface="Calibri"/>
              </a:rPr>
              <a:t>“v”</a:t>
            </a:r>
            <a:endParaRPr sz="1800">
              <a:latin typeface="Calibri"/>
              <a:cs typeface="Calibri"/>
            </a:endParaRPr>
          </a:p>
          <a:p>
            <a:pPr algn="ctr" marR="1905">
              <a:lnSpc>
                <a:spcPct val="100000"/>
              </a:lnSpc>
            </a:pPr>
            <a:r>
              <a:rPr dirty="0" u="sng" sz="18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Incluidos</a:t>
            </a:r>
            <a:r>
              <a:rPr dirty="0" u="sng" sz="1800" spc="-2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los</a:t>
            </a:r>
            <a:r>
              <a:rPr dirty="0" u="sng" sz="1800" spc="-2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spc="-1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punteros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760214" y="4782311"/>
            <a:ext cx="2188845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548005" marR="96520" indent="-45720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15">
                <a:latin typeface="Calibri"/>
                <a:cs typeface="Calibri"/>
              </a:rPr>
              <a:t> Suma(CVector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v)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return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40">
                <a:latin typeface="Calibri"/>
                <a:cs typeface="Calibri"/>
              </a:rPr>
              <a:t>(v.x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+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0">
                <a:latin typeface="Calibri"/>
                <a:cs typeface="Calibri"/>
              </a:rPr>
              <a:t>v.y);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2078735" y="2582417"/>
            <a:ext cx="3862070" cy="2752725"/>
            <a:chOff x="2078735" y="2582417"/>
            <a:chExt cx="3862070" cy="2752725"/>
          </a:xfrm>
        </p:grpSpPr>
        <p:sp>
          <p:nvSpPr>
            <p:cNvPr id="21" name="object 21"/>
            <p:cNvSpPr/>
            <p:nvPr/>
          </p:nvSpPr>
          <p:spPr>
            <a:xfrm>
              <a:off x="2107310" y="2610992"/>
              <a:ext cx="3747770" cy="400685"/>
            </a:xfrm>
            <a:custGeom>
              <a:avLst/>
              <a:gdLst/>
              <a:ahLst/>
              <a:cxnLst/>
              <a:rect l="l" t="t" r="r" b="b"/>
              <a:pathLst>
                <a:path w="3747770" h="400685">
                  <a:moveTo>
                    <a:pt x="0" y="0"/>
                  </a:moveTo>
                  <a:lnTo>
                    <a:pt x="3747147" y="0"/>
                  </a:lnTo>
                  <a:lnTo>
                    <a:pt x="3747147" y="400469"/>
                  </a:lnTo>
                </a:path>
              </a:pathLst>
            </a:custGeom>
            <a:ln w="5715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5854826" y="4326254"/>
              <a:ext cx="0" cy="314325"/>
            </a:xfrm>
            <a:custGeom>
              <a:avLst/>
              <a:gdLst/>
              <a:ahLst/>
              <a:cxnLst/>
              <a:rect l="l" t="t" r="r" b="b"/>
              <a:pathLst>
                <a:path w="0" h="314325">
                  <a:moveTo>
                    <a:pt x="0" y="0"/>
                  </a:moveTo>
                  <a:lnTo>
                    <a:pt x="0" y="314020"/>
                  </a:lnTo>
                </a:path>
              </a:pathLst>
            </a:custGeom>
            <a:ln w="5715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5768733" y="2982886"/>
              <a:ext cx="172085" cy="1800860"/>
            </a:xfrm>
            <a:custGeom>
              <a:avLst/>
              <a:gdLst/>
              <a:ahLst/>
              <a:cxnLst/>
              <a:rect l="l" t="t" r="r" b="b"/>
              <a:pathLst>
                <a:path w="172085" h="1800860">
                  <a:moveTo>
                    <a:pt x="171450" y="0"/>
                  </a:moveTo>
                  <a:lnTo>
                    <a:pt x="0" y="0"/>
                  </a:lnTo>
                  <a:lnTo>
                    <a:pt x="85725" y="171450"/>
                  </a:lnTo>
                  <a:lnTo>
                    <a:pt x="171450" y="0"/>
                  </a:lnTo>
                  <a:close/>
                </a:path>
                <a:path w="172085" h="1800860">
                  <a:moveTo>
                    <a:pt x="171818" y="1628825"/>
                  </a:moveTo>
                  <a:lnTo>
                    <a:pt x="368" y="1628813"/>
                  </a:lnTo>
                  <a:lnTo>
                    <a:pt x="86080" y="1800275"/>
                  </a:lnTo>
                  <a:lnTo>
                    <a:pt x="171818" y="1628825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2250188" y="5244721"/>
              <a:ext cx="2367280" cy="4445"/>
            </a:xfrm>
            <a:custGeom>
              <a:avLst/>
              <a:gdLst/>
              <a:ahLst/>
              <a:cxnLst/>
              <a:rect l="l" t="t" r="r" b="b"/>
              <a:pathLst>
                <a:path w="2367279" h="4445">
                  <a:moveTo>
                    <a:pt x="2367191" y="0"/>
                  </a:moveTo>
                  <a:lnTo>
                    <a:pt x="0" y="4254"/>
                  </a:lnTo>
                </a:path>
              </a:pathLst>
            </a:custGeom>
            <a:ln w="5715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2107298" y="5159044"/>
              <a:ext cx="2653030" cy="175895"/>
            </a:xfrm>
            <a:custGeom>
              <a:avLst/>
              <a:gdLst/>
              <a:ahLst/>
              <a:cxnLst/>
              <a:rect l="l" t="t" r="r" b="b"/>
              <a:pathLst>
                <a:path w="2653029" h="175895">
                  <a:moveTo>
                    <a:pt x="171615" y="175602"/>
                  </a:moveTo>
                  <a:lnTo>
                    <a:pt x="171297" y="4152"/>
                  </a:lnTo>
                  <a:lnTo>
                    <a:pt x="0" y="90195"/>
                  </a:lnTo>
                  <a:lnTo>
                    <a:pt x="171615" y="175602"/>
                  </a:lnTo>
                  <a:close/>
                </a:path>
                <a:path w="2653029" h="175895">
                  <a:moveTo>
                    <a:pt x="2652953" y="85420"/>
                  </a:moveTo>
                  <a:lnTo>
                    <a:pt x="2481351" y="0"/>
                  </a:lnTo>
                  <a:lnTo>
                    <a:pt x="2481656" y="171450"/>
                  </a:lnTo>
                  <a:lnTo>
                    <a:pt x="2652953" y="8542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2170810" y="3740276"/>
              <a:ext cx="1556385" cy="1276985"/>
            </a:xfrm>
            <a:custGeom>
              <a:avLst/>
              <a:gdLst/>
              <a:ahLst/>
              <a:cxnLst/>
              <a:rect l="l" t="t" r="r" b="b"/>
              <a:pathLst>
                <a:path w="1556385" h="1276985">
                  <a:moveTo>
                    <a:pt x="1555965" y="0"/>
                  </a:moveTo>
                  <a:lnTo>
                    <a:pt x="746226" y="0"/>
                  </a:lnTo>
                  <a:lnTo>
                    <a:pt x="746226" y="1276604"/>
                  </a:lnTo>
                  <a:lnTo>
                    <a:pt x="0" y="1276604"/>
                  </a:lnTo>
                </a:path>
              </a:pathLst>
            </a:custGeom>
            <a:ln w="1905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2107309" y="4978783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>
                  <a:moveTo>
                    <a:pt x="76200" y="0"/>
                  </a:moveTo>
                  <a:lnTo>
                    <a:pt x="0" y="38099"/>
                  </a:lnTo>
                  <a:lnTo>
                    <a:pt x="76200" y="76199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8" name="object 28"/>
          <p:cNvSpPr txBox="1"/>
          <p:nvPr/>
        </p:nvSpPr>
        <p:spPr>
          <a:xfrm>
            <a:off x="716661" y="3243452"/>
            <a:ext cx="462915" cy="368935"/>
          </a:xfrm>
          <a:prstGeom prst="rect">
            <a:avLst/>
          </a:prstGeom>
          <a:solidFill>
            <a:srgbClr val="FAD9CD"/>
          </a:solidFill>
          <a:ln w="15875">
            <a:solidFill>
              <a:srgbClr val="9B320E"/>
            </a:solidFill>
          </a:ln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919097" y="3243452"/>
            <a:ext cx="462915" cy="372110"/>
          </a:xfrm>
          <a:prstGeom prst="rect">
            <a:avLst/>
          </a:prstGeom>
          <a:solidFill>
            <a:srgbClr val="FAD9CD"/>
          </a:solidFill>
          <a:ln w="15875">
            <a:solidFill>
              <a:srgbClr val="9B320E"/>
            </a:solidFill>
          </a:ln>
        </p:spPr>
        <p:txBody>
          <a:bodyPr wrap="square" lIns="0" tIns="3365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5"/>
              </a:spcBef>
            </a:pPr>
            <a:r>
              <a:rPr dirty="0" sz="1800">
                <a:latin typeface="Calibri"/>
                <a:cs typeface="Calibri"/>
              </a:rPr>
              <a:t>2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30" name="object 30"/>
          <p:cNvGrpSpPr/>
          <p:nvPr/>
        </p:nvGrpSpPr>
        <p:grpSpPr>
          <a:xfrm>
            <a:off x="942511" y="2472054"/>
            <a:ext cx="1231900" cy="2928620"/>
            <a:chOff x="942511" y="2472054"/>
            <a:chExt cx="1231900" cy="2928620"/>
          </a:xfrm>
        </p:grpSpPr>
        <p:sp>
          <p:nvSpPr>
            <p:cNvPr id="31" name="object 31"/>
            <p:cNvSpPr/>
            <p:nvPr/>
          </p:nvSpPr>
          <p:spPr>
            <a:xfrm>
              <a:off x="988433" y="2478404"/>
              <a:ext cx="603250" cy="716280"/>
            </a:xfrm>
            <a:custGeom>
              <a:avLst/>
              <a:gdLst/>
              <a:ahLst/>
              <a:cxnLst/>
              <a:rect l="l" t="t" r="r" b="b"/>
              <a:pathLst>
                <a:path w="603250" h="716280">
                  <a:moveTo>
                    <a:pt x="602716" y="0"/>
                  </a:moveTo>
                  <a:lnTo>
                    <a:pt x="0" y="716038"/>
                  </a:lnTo>
                </a:path>
              </a:pathLst>
            </a:custGeom>
            <a:ln w="12700">
              <a:solidFill>
                <a:srgbClr val="D3481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947550" y="3160193"/>
              <a:ext cx="78740" cy="83185"/>
            </a:xfrm>
            <a:custGeom>
              <a:avLst/>
              <a:gdLst/>
              <a:ahLst/>
              <a:cxnLst/>
              <a:rect l="l" t="t" r="r" b="b"/>
              <a:pathLst>
                <a:path w="78740" h="83185">
                  <a:moveTo>
                    <a:pt x="19913" y="0"/>
                  </a:moveTo>
                  <a:lnTo>
                    <a:pt x="0" y="82829"/>
                  </a:lnTo>
                  <a:lnTo>
                    <a:pt x="78206" y="49072"/>
                  </a:lnTo>
                  <a:lnTo>
                    <a:pt x="19913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1826894" y="2786252"/>
              <a:ext cx="287020" cy="405130"/>
            </a:xfrm>
            <a:custGeom>
              <a:avLst/>
              <a:gdLst/>
              <a:ahLst/>
              <a:cxnLst/>
              <a:rect l="l" t="t" r="r" b="b"/>
              <a:pathLst>
                <a:path w="287019" h="405130">
                  <a:moveTo>
                    <a:pt x="0" y="0"/>
                  </a:moveTo>
                  <a:lnTo>
                    <a:pt x="286766" y="405079"/>
                  </a:lnTo>
                </a:path>
              </a:pathLst>
            </a:custGeom>
            <a:ln w="12700">
              <a:solidFill>
                <a:srgbClr val="D3481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075229" y="3158947"/>
              <a:ext cx="75565" cy="84455"/>
            </a:xfrm>
            <a:custGeom>
              <a:avLst/>
              <a:gdLst/>
              <a:ahLst/>
              <a:cxnLst/>
              <a:rect l="l" t="t" r="r" b="b"/>
              <a:pathLst>
                <a:path w="75564" h="84455">
                  <a:moveTo>
                    <a:pt x="62191" y="0"/>
                  </a:moveTo>
                  <a:lnTo>
                    <a:pt x="0" y="44030"/>
                  </a:lnTo>
                  <a:lnTo>
                    <a:pt x="75120" y="84201"/>
                  </a:lnTo>
                  <a:lnTo>
                    <a:pt x="6219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1826894" y="3677780"/>
              <a:ext cx="312420" cy="1716405"/>
            </a:xfrm>
            <a:custGeom>
              <a:avLst/>
              <a:gdLst/>
              <a:ahLst/>
              <a:cxnLst/>
              <a:rect l="l" t="t" r="r" b="b"/>
              <a:pathLst>
                <a:path w="312419" h="1716404">
                  <a:moveTo>
                    <a:pt x="0" y="1716036"/>
                  </a:moveTo>
                  <a:lnTo>
                    <a:pt x="312089" y="0"/>
                  </a:lnTo>
                </a:path>
              </a:pathLst>
            </a:custGeom>
            <a:ln w="12700">
              <a:solidFill>
                <a:srgbClr val="D3481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2099236" y="3615307"/>
              <a:ext cx="75565" cy="81915"/>
            </a:xfrm>
            <a:custGeom>
              <a:avLst/>
              <a:gdLst/>
              <a:ahLst/>
              <a:cxnLst/>
              <a:rect l="l" t="t" r="r" b="b"/>
              <a:pathLst>
                <a:path w="75564" h="81914">
                  <a:moveTo>
                    <a:pt x="51117" y="0"/>
                  </a:moveTo>
                  <a:lnTo>
                    <a:pt x="0" y="68160"/>
                  </a:lnTo>
                  <a:lnTo>
                    <a:pt x="74968" y="81788"/>
                  </a:lnTo>
                  <a:lnTo>
                    <a:pt x="51117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972545" y="3670630"/>
              <a:ext cx="619125" cy="1445260"/>
            </a:xfrm>
            <a:custGeom>
              <a:avLst/>
              <a:gdLst/>
              <a:ahLst/>
              <a:cxnLst/>
              <a:rect l="l" t="t" r="r" b="b"/>
              <a:pathLst>
                <a:path w="619125" h="1445260">
                  <a:moveTo>
                    <a:pt x="618604" y="1444764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D3481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942511" y="3612267"/>
              <a:ext cx="70485" cy="85090"/>
            </a:xfrm>
            <a:custGeom>
              <a:avLst/>
              <a:gdLst/>
              <a:ahLst/>
              <a:cxnLst/>
              <a:rect l="l" t="t" r="r" b="b"/>
              <a:pathLst>
                <a:path w="70484" h="85089">
                  <a:moveTo>
                    <a:pt x="5029" y="0"/>
                  </a:moveTo>
                  <a:lnTo>
                    <a:pt x="0" y="85039"/>
                  </a:lnTo>
                  <a:lnTo>
                    <a:pt x="70053" y="55054"/>
                  </a:lnTo>
                  <a:lnTo>
                    <a:pt x="502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" name="object 39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0" name="object 4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13</a:t>
            </a:r>
          </a:p>
        </p:txBody>
      </p:sp>
    </p:spTree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9481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Con</a:t>
            </a:r>
            <a:r>
              <a:rPr dirty="0" spc="-140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op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1277937" y="2231961"/>
            <a:ext cx="837565" cy="758190"/>
            <a:chOff x="1277937" y="2231961"/>
            <a:chExt cx="837565" cy="758190"/>
          </a:xfrm>
        </p:grpSpPr>
        <p:sp>
          <p:nvSpPr>
            <p:cNvPr id="5" name="object 5"/>
            <p:cNvSpPr/>
            <p:nvPr/>
          </p:nvSpPr>
          <p:spPr>
            <a:xfrm>
              <a:off x="1285875" y="2239898"/>
              <a:ext cx="821690" cy="742315"/>
            </a:xfrm>
            <a:custGeom>
              <a:avLst/>
              <a:gdLst/>
              <a:ahLst/>
              <a:cxnLst/>
              <a:rect l="l" t="t" r="r" b="b"/>
              <a:pathLst>
                <a:path w="821689" h="742314">
                  <a:moveTo>
                    <a:pt x="821436" y="0"/>
                  </a:moveTo>
                  <a:lnTo>
                    <a:pt x="0" y="0"/>
                  </a:lnTo>
                  <a:lnTo>
                    <a:pt x="0" y="742188"/>
                  </a:lnTo>
                  <a:lnTo>
                    <a:pt x="821436" y="742188"/>
                  </a:lnTo>
                  <a:lnTo>
                    <a:pt x="821436" y="0"/>
                  </a:lnTo>
                  <a:close/>
                </a:path>
              </a:pathLst>
            </a:custGeom>
            <a:solidFill>
              <a:srgbClr val="FAD9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1285875" y="2239898"/>
              <a:ext cx="821690" cy="742315"/>
            </a:xfrm>
            <a:custGeom>
              <a:avLst/>
              <a:gdLst/>
              <a:ahLst/>
              <a:cxnLst/>
              <a:rect l="l" t="t" r="r" b="b"/>
              <a:pathLst>
                <a:path w="821689" h="742314">
                  <a:moveTo>
                    <a:pt x="0" y="0"/>
                  </a:moveTo>
                  <a:lnTo>
                    <a:pt x="821436" y="0"/>
                  </a:lnTo>
                  <a:lnTo>
                    <a:pt x="821436" y="742188"/>
                  </a:lnTo>
                  <a:lnTo>
                    <a:pt x="0" y="742188"/>
                  </a:lnTo>
                  <a:lnTo>
                    <a:pt x="0" y="0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" name="object 7"/>
          <p:cNvSpPr txBox="1"/>
          <p:nvPr/>
        </p:nvSpPr>
        <p:spPr>
          <a:xfrm>
            <a:off x="1285875" y="2239898"/>
            <a:ext cx="821690" cy="742315"/>
          </a:xfrm>
          <a:prstGeom prst="rect">
            <a:avLst/>
          </a:prstGeom>
          <a:ln w="15875">
            <a:solidFill>
              <a:srgbClr val="9B320E"/>
            </a:solidFill>
          </a:ln>
        </p:spPr>
        <p:txBody>
          <a:bodyPr wrap="square" lIns="0" tIns="81915" rIns="0" bIns="0" rtlCol="0" vert="horz">
            <a:spAutoFit/>
          </a:bodyPr>
          <a:lstStyle/>
          <a:p>
            <a:pPr algn="ctr" marL="358775" marR="351155">
              <a:lnSpc>
                <a:spcPct val="100000"/>
              </a:lnSpc>
              <a:spcBef>
                <a:spcPts val="645"/>
              </a:spcBef>
            </a:pPr>
            <a:r>
              <a:rPr dirty="0" sz="1800">
                <a:latin typeface="Calibri"/>
                <a:cs typeface="Calibri"/>
              </a:rPr>
              <a:t>x  y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616210" y="1960107"/>
            <a:ext cx="1581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760214" y="4782311"/>
            <a:ext cx="2188845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548005" marR="96520" indent="-45720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15">
                <a:latin typeface="Calibri"/>
                <a:cs typeface="Calibri"/>
              </a:rPr>
              <a:t> Suma(CVector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v)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return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40">
                <a:latin typeface="Calibri"/>
                <a:cs typeface="Calibri"/>
              </a:rPr>
              <a:t>(v.x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+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0">
                <a:latin typeface="Calibri"/>
                <a:cs typeface="Calibri"/>
              </a:rPr>
              <a:t>v.y);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2078735" y="2582417"/>
            <a:ext cx="3862070" cy="2200910"/>
            <a:chOff x="2078735" y="2582417"/>
            <a:chExt cx="3862070" cy="2200910"/>
          </a:xfrm>
        </p:grpSpPr>
        <p:sp>
          <p:nvSpPr>
            <p:cNvPr id="11" name="object 11"/>
            <p:cNvSpPr/>
            <p:nvPr/>
          </p:nvSpPr>
          <p:spPr>
            <a:xfrm>
              <a:off x="2107310" y="2610992"/>
              <a:ext cx="3747770" cy="2029460"/>
            </a:xfrm>
            <a:custGeom>
              <a:avLst/>
              <a:gdLst/>
              <a:ahLst/>
              <a:cxnLst/>
              <a:rect l="l" t="t" r="r" b="b"/>
              <a:pathLst>
                <a:path w="3747770" h="2029460">
                  <a:moveTo>
                    <a:pt x="0" y="0"/>
                  </a:moveTo>
                  <a:lnTo>
                    <a:pt x="3747147" y="0"/>
                  </a:lnTo>
                  <a:lnTo>
                    <a:pt x="3747147" y="2029066"/>
                  </a:lnTo>
                </a:path>
              </a:pathLst>
            </a:custGeom>
            <a:ln w="5715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768738" y="4611490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0"/>
                  </a:lnTo>
                  <a:lnTo>
                    <a:pt x="85725" y="171449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" name="object 13"/>
          <p:cNvSpPr txBox="1"/>
          <p:nvPr/>
        </p:nvSpPr>
        <p:spPr>
          <a:xfrm>
            <a:off x="716661" y="3243452"/>
            <a:ext cx="462915" cy="368935"/>
          </a:xfrm>
          <a:prstGeom prst="rect">
            <a:avLst/>
          </a:prstGeom>
          <a:solidFill>
            <a:srgbClr val="FAD9CD"/>
          </a:solidFill>
          <a:ln w="15875">
            <a:solidFill>
              <a:srgbClr val="9B320E"/>
            </a:solidFill>
          </a:ln>
        </p:spPr>
        <p:txBody>
          <a:bodyPr wrap="square" lIns="0" tIns="32384" rIns="0" bIns="0" rtlCol="0" vert="horz">
            <a:spAutoFit/>
          </a:bodyPr>
          <a:lstStyle/>
          <a:p>
            <a:pPr marL="124460">
              <a:lnSpc>
                <a:spcPct val="100000"/>
              </a:lnSpc>
              <a:spcBef>
                <a:spcPts val="254"/>
              </a:spcBef>
            </a:pPr>
            <a:r>
              <a:rPr dirty="0" sz="1800" spc="-5">
                <a:latin typeface="Calibri"/>
                <a:cs typeface="Calibri"/>
              </a:rPr>
              <a:t>??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919097" y="3243452"/>
            <a:ext cx="462915" cy="372110"/>
          </a:xfrm>
          <a:prstGeom prst="rect">
            <a:avLst/>
          </a:prstGeom>
          <a:solidFill>
            <a:srgbClr val="FAD9CD"/>
          </a:solidFill>
          <a:ln w="15875">
            <a:solidFill>
              <a:srgbClr val="9B320E"/>
            </a:solidFill>
          </a:ln>
        </p:spPr>
        <p:txBody>
          <a:bodyPr wrap="square" lIns="0" tIns="33655" rIns="0" bIns="0" rtlCol="0" vert="horz">
            <a:spAutoFit/>
          </a:bodyPr>
          <a:lstStyle/>
          <a:p>
            <a:pPr marL="124460">
              <a:lnSpc>
                <a:spcPct val="100000"/>
              </a:lnSpc>
              <a:spcBef>
                <a:spcPts val="265"/>
              </a:spcBef>
            </a:pPr>
            <a:r>
              <a:rPr dirty="0" sz="1800" spc="-5">
                <a:latin typeface="Calibri"/>
                <a:cs typeface="Calibri"/>
              </a:rPr>
              <a:t>??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947550" y="2472054"/>
            <a:ext cx="1203325" cy="771525"/>
            <a:chOff x="947550" y="2472054"/>
            <a:chExt cx="1203325" cy="771525"/>
          </a:xfrm>
        </p:grpSpPr>
        <p:sp>
          <p:nvSpPr>
            <p:cNvPr id="16" name="object 16"/>
            <p:cNvSpPr/>
            <p:nvPr/>
          </p:nvSpPr>
          <p:spPr>
            <a:xfrm>
              <a:off x="988433" y="2478404"/>
              <a:ext cx="603250" cy="716280"/>
            </a:xfrm>
            <a:custGeom>
              <a:avLst/>
              <a:gdLst/>
              <a:ahLst/>
              <a:cxnLst/>
              <a:rect l="l" t="t" r="r" b="b"/>
              <a:pathLst>
                <a:path w="603250" h="716280">
                  <a:moveTo>
                    <a:pt x="602716" y="0"/>
                  </a:moveTo>
                  <a:lnTo>
                    <a:pt x="0" y="716038"/>
                  </a:lnTo>
                </a:path>
              </a:pathLst>
            </a:custGeom>
            <a:ln w="12700">
              <a:solidFill>
                <a:srgbClr val="D3481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947550" y="3160193"/>
              <a:ext cx="78740" cy="83185"/>
            </a:xfrm>
            <a:custGeom>
              <a:avLst/>
              <a:gdLst/>
              <a:ahLst/>
              <a:cxnLst/>
              <a:rect l="l" t="t" r="r" b="b"/>
              <a:pathLst>
                <a:path w="78740" h="83185">
                  <a:moveTo>
                    <a:pt x="19913" y="0"/>
                  </a:moveTo>
                  <a:lnTo>
                    <a:pt x="0" y="82829"/>
                  </a:lnTo>
                  <a:lnTo>
                    <a:pt x="78206" y="49072"/>
                  </a:lnTo>
                  <a:lnTo>
                    <a:pt x="19913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826894" y="2786252"/>
              <a:ext cx="287020" cy="405130"/>
            </a:xfrm>
            <a:custGeom>
              <a:avLst/>
              <a:gdLst/>
              <a:ahLst/>
              <a:cxnLst/>
              <a:rect l="l" t="t" r="r" b="b"/>
              <a:pathLst>
                <a:path w="287019" h="405130">
                  <a:moveTo>
                    <a:pt x="0" y="0"/>
                  </a:moveTo>
                  <a:lnTo>
                    <a:pt x="286766" y="405079"/>
                  </a:lnTo>
                </a:path>
              </a:pathLst>
            </a:custGeom>
            <a:ln w="12700">
              <a:solidFill>
                <a:srgbClr val="D3481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2075229" y="3158947"/>
              <a:ext cx="75565" cy="84455"/>
            </a:xfrm>
            <a:custGeom>
              <a:avLst/>
              <a:gdLst/>
              <a:ahLst/>
              <a:cxnLst/>
              <a:rect l="l" t="t" r="r" b="b"/>
              <a:pathLst>
                <a:path w="75564" h="84455">
                  <a:moveTo>
                    <a:pt x="62191" y="0"/>
                  </a:moveTo>
                  <a:lnTo>
                    <a:pt x="0" y="44030"/>
                  </a:lnTo>
                  <a:lnTo>
                    <a:pt x="75120" y="84201"/>
                  </a:lnTo>
                  <a:lnTo>
                    <a:pt x="6219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1282447" y="4256654"/>
            <a:ext cx="2268220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65405">
              <a:lnSpc>
                <a:spcPct val="100000"/>
              </a:lnSpc>
              <a:spcBef>
                <a:spcPts val="100"/>
              </a:spcBef>
            </a:pPr>
            <a:r>
              <a:rPr dirty="0" sz="1800" b="1">
                <a:latin typeface="Calibri"/>
                <a:cs typeface="Calibri"/>
              </a:rPr>
              <a:t>Al </a:t>
            </a:r>
            <a:r>
              <a:rPr dirty="0" sz="1800" spc="-10" b="1">
                <a:latin typeface="Calibri"/>
                <a:cs typeface="Calibri"/>
              </a:rPr>
              <a:t>retornar </a:t>
            </a:r>
            <a:r>
              <a:rPr dirty="0" sz="1800" spc="-30" b="1">
                <a:latin typeface="Calibri"/>
                <a:cs typeface="Calibri"/>
              </a:rPr>
              <a:t>“Suma”, </a:t>
            </a:r>
            <a:r>
              <a:rPr dirty="0" sz="1800" b="1">
                <a:latin typeface="Calibri"/>
                <a:cs typeface="Calibri"/>
              </a:rPr>
              <a:t>se </a:t>
            </a:r>
            <a:r>
              <a:rPr dirty="0" sz="1800" spc="5" b="1">
                <a:latin typeface="Calibri"/>
                <a:cs typeface="Calibri"/>
              </a:rPr>
              <a:t> </a:t>
            </a:r>
            <a:r>
              <a:rPr dirty="0" sz="1800" spc="-5" b="1">
                <a:latin typeface="Calibri"/>
                <a:cs typeface="Calibri"/>
              </a:rPr>
              <a:t>ejecuta</a:t>
            </a:r>
            <a:r>
              <a:rPr dirty="0" sz="1800" spc="-40" b="1">
                <a:latin typeface="Calibri"/>
                <a:cs typeface="Calibri"/>
              </a:rPr>
              <a:t> </a:t>
            </a:r>
            <a:r>
              <a:rPr dirty="0" sz="1800" spc="-5" b="1">
                <a:latin typeface="Calibri"/>
                <a:cs typeface="Calibri"/>
              </a:rPr>
              <a:t>el</a:t>
            </a:r>
            <a:r>
              <a:rPr dirty="0" sz="1800" spc="-20" b="1">
                <a:latin typeface="Calibri"/>
                <a:cs typeface="Calibri"/>
              </a:rPr>
              <a:t> </a:t>
            </a:r>
            <a:r>
              <a:rPr dirty="0" sz="1800" spc="-10" b="1">
                <a:latin typeface="Calibri"/>
                <a:cs typeface="Calibri"/>
              </a:rPr>
              <a:t>destructor</a:t>
            </a:r>
            <a:r>
              <a:rPr dirty="0" sz="1800" spc="-30" b="1">
                <a:latin typeface="Calibri"/>
                <a:cs typeface="Calibri"/>
              </a:rPr>
              <a:t> </a:t>
            </a:r>
            <a:r>
              <a:rPr dirty="0" sz="1800" b="1">
                <a:latin typeface="Calibri"/>
                <a:cs typeface="Calibri"/>
              </a:rPr>
              <a:t>de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14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255701" y="4805293"/>
            <a:ext cx="2320925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97155" marR="5080" indent="-85090">
              <a:lnSpc>
                <a:spcPct val="100000"/>
              </a:lnSpc>
              <a:spcBef>
                <a:spcPts val="100"/>
              </a:spcBef>
            </a:pPr>
            <a:r>
              <a:rPr dirty="0" sz="1800" spc="15" b="1">
                <a:latin typeface="Calibri"/>
                <a:cs typeface="Calibri"/>
              </a:rPr>
              <a:t>“v”</a:t>
            </a:r>
            <a:r>
              <a:rPr dirty="0" sz="1800" spc="-5" b="1">
                <a:latin typeface="Calibri"/>
                <a:cs typeface="Calibri"/>
              </a:rPr>
              <a:t> </a:t>
            </a:r>
            <a:r>
              <a:rPr dirty="0" sz="1800" b="1">
                <a:latin typeface="Calibri"/>
                <a:cs typeface="Calibri"/>
              </a:rPr>
              <a:t>y</a:t>
            </a:r>
            <a:r>
              <a:rPr dirty="0" sz="1800" spc="-15" b="1">
                <a:latin typeface="Calibri"/>
                <a:cs typeface="Calibri"/>
              </a:rPr>
              <a:t> </a:t>
            </a:r>
            <a:r>
              <a:rPr dirty="0" sz="1800" spc="-5" b="1">
                <a:latin typeface="Calibri"/>
                <a:cs typeface="Calibri"/>
              </a:rPr>
              <a:t>BORRA</a:t>
            </a:r>
            <a:r>
              <a:rPr dirty="0" sz="1800" spc="-20" b="1">
                <a:latin typeface="Calibri"/>
                <a:cs typeface="Calibri"/>
              </a:rPr>
              <a:t> </a:t>
            </a:r>
            <a:r>
              <a:rPr dirty="0" sz="1800" spc="-10" b="1">
                <a:latin typeface="Calibri"/>
                <a:cs typeface="Calibri"/>
              </a:rPr>
              <a:t>LOS</a:t>
            </a:r>
            <a:r>
              <a:rPr dirty="0" sz="1800" spc="-15" b="1">
                <a:latin typeface="Calibri"/>
                <a:cs typeface="Calibri"/>
              </a:rPr>
              <a:t> </a:t>
            </a:r>
            <a:r>
              <a:rPr dirty="0" sz="1800" spc="-50" b="1">
                <a:latin typeface="Calibri"/>
                <a:cs typeface="Calibri"/>
              </a:rPr>
              <a:t>DATOS </a:t>
            </a:r>
            <a:r>
              <a:rPr dirty="0" sz="1800" spc="-395" b="1">
                <a:latin typeface="Calibri"/>
                <a:cs typeface="Calibri"/>
              </a:rPr>
              <a:t> </a:t>
            </a:r>
            <a:r>
              <a:rPr dirty="0" sz="1800" spc="-5" b="1">
                <a:latin typeface="Calibri"/>
                <a:cs typeface="Calibri"/>
              </a:rPr>
              <a:t>DEL</a:t>
            </a:r>
            <a:r>
              <a:rPr dirty="0" sz="1800" spc="-15" b="1">
                <a:latin typeface="Calibri"/>
                <a:cs typeface="Calibri"/>
              </a:rPr>
              <a:t> OBJETO</a:t>
            </a:r>
            <a:r>
              <a:rPr dirty="0" sz="1800" spc="-20" b="1">
                <a:latin typeface="Calibri"/>
                <a:cs typeface="Calibri"/>
              </a:rPr>
              <a:t> </a:t>
            </a:r>
            <a:r>
              <a:rPr dirty="0" sz="1800" b="1">
                <a:latin typeface="Calibri"/>
                <a:cs typeface="Calibri"/>
              </a:rPr>
              <a:t>ORIGINAL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9481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Con</a:t>
            </a:r>
            <a:r>
              <a:rPr dirty="0" spc="-140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op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46990" rIns="0" bIns="0" rtlCol="0" vert="horz">
            <a:spAutoFit/>
          </a:bodyPr>
          <a:lstStyle/>
          <a:p>
            <a:pPr algn="just" marL="194945" marR="5715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Como se </a:t>
            </a:r>
            <a:r>
              <a:rPr dirty="0" spc="-15"/>
              <a:t>ve </a:t>
            </a:r>
            <a:r>
              <a:rPr dirty="0"/>
              <a:t>en el </a:t>
            </a:r>
            <a:r>
              <a:rPr dirty="0" spc="-10"/>
              <a:t>ejemplo, </a:t>
            </a:r>
            <a:r>
              <a:rPr dirty="0" spc="-5"/>
              <a:t>destruir un </a:t>
            </a:r>
            <a:r>
              <a:rPr dirty="0" spc="-10"/>
              <a:t>objeto </a:t>
            </a:r>
            <a:r>
              <a:rPr dirty="0" spc="-5"/>
              <a:t>que se </a:t>
            </a:r>
            <a:r>
              <a:rPr dirty="0" spc="-15"/>
              <a:t>hizo </a:t>
            </a:r>
            <a:r>
              <a:rPr dirty="0" spc="-10"/>
              <a:t>copiando </a:t>
            </a:r>
            <a:r>
              <a:rPr dirty="0" spc="-5"/>
              <a:t> </a:t>
            </a:r>
            <a:r>
              <a:rPr dirty="0" spc="-10"/>
              <a:t>otro</a:t>
            </a:r>
            <a:r>
              <a:rPr dirty="0" spc="-5"/>
              <a:t> </a:t>
            </a:r>
            <a:r>
              <a:rPr dirty="0" spc="-10"/>
              <a:t>con</a:t>
            </a:r>
            <a:r>
              <a:rPr dirty="0" spc="-5"/>
              <a:t> el</a:t>
            </a:r>
            <a:r>
              <a:rPr dirty="0"/>
              <a:t> </a:t>
            </a:r>
            <a:r>
              <a:rPr dirty="0" spc="-10"/>
              <a:t>constructor</a:t>
            </a:r>
            <a:r>
              <a:rPr dirty="0" spc="-5"/>
              <a:t> de</a:t>
            </a:r>
            <a:r>
              <a:rPr dirty="0"/>
              <a:t> </a:t>
            </a:r>
            <a:r>
              <a:rPr dirty="0" spc="-5"/>
              <a:t>copia</a:t>
            </a:r>
            <a:r>
              <a:rPr dirty="0"/>
              <a:t> </a:t>
            </a:r>
            <a:r>
              <a:rPr dirty="0" spc="-5"/>
              <a:t>original</a:t>
            </a:r>
            <a:r>
              <a:rPr dirty="0"/>
              <a:t> </a:t>
            </a:r>
            <a:r>
              <a:rPr dirty="0" spc="-5"/>
              <a:t>puede</a:t>
            </a:r>
            <a:r>
              <a:rPr dirty="0"/>
              <a:t> </a:t>
            </a:r>
            <a:r>
              <a:rPr dirty="0" spc="-5"/>
              <a:t>no</a:t>
            </a:r>
            <a:r>
              <a:rPr dirty="0"/>
              <a:t> </a:t>
            </a:r>
            <a:r>
              <a:rPr dirty="0" spc="-5"/>
              <a:t>ser</a:t>
            </a:r>
            <a:r>
              <a:rPr dirty="0"/>
              <a:t> </a:t>
            </a:r>
            <a:r>
              <a:rPr dirty="0" spc="-10"/>
              <a:t>válido</a:t>
            </a:r>
            <a:r>
              <a:rPr dirty="0" spc="-5"/>
              <a:t> en </a:t>
            </a:r>
            <a:r>
              <a:rPr dirty="0" spc="-440"/>
              <a:t> </a:t>
            </a:r>
            <a:r>
              <a:rPr dirty="0" spc="-10"/>
              <a:t>absoluto</a:t>
            </a:r>
          </a:p>
          <a:p>
            <a:pPr algn="just" marL="195580" marR="635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En</a:t>
            </a:r>
            <a:r>
              <a:rPr dirty="0"/>
              <a:t> </a:t>
            </a:r>
            <a:r>
              <a:rPr dirty="0" spc="-10"/>
              <a:t>estos</a:t>
            </a:r>
            <a:r>
              <a:rPr dirty="0" spc="-5"/>
              <a:t> casos,</a:t>
            </a:r>
            <a:r>
              <a:rPr dirty="0"/>
              <a:t> el</a:t>
            </a:r>
            <a:r>
              <a:rPr dirty="0" spc="5"/>
              <a:t> </a:t>
            </a:r>
            <a:r>
              <a:rPr dirty="0" spc="-10"/>
              <a:t>programador</a:t>
            </a:r>
            <a:r>
              <a:rPr dirty="0" spc="-5"/>
              <a:t> debe</a:t>
            </a:r>
            <a:r>
              <a:rPr dirty="0"/>
              <a:t> </a:t>
            </a:r>
            <a:r>
              <a:rPr dirty="0" spc="-10"/>
              <a:t>proporcionar</a:t>
            </a:r>
            <a:r>
              <a:rPr dirty="0" spc="-5"/>
              <a:t> </a:t>
            </a:r>
            <a:r>
              <a:rPr dirty="0"/>
              <a:t>el</a:t>
            </a:r>
            <a:r>
              <a:rPr dirty="0" spc="5"/>
              <a:t> </a:t>
            </a:r>
            <a:r>
              <a:rPr dirty="0" spc="-10"/>
              <a:t>constructor </a:t>
            </a:r>
            <a:r>
              <a:rPr dirty="0" spc="-5"/>
              <a:t> </a:t>
            </a:r>
            <a:r>
              <a:rPr dirty="0" spc="-20"/>
              <a:t>“correcto”</a:t>
            </a:r>
          </a:p>
          <a:p>
            <a:pPr algn="just" marL="195580" marR="5080" indent="-18351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El </a:t>
            </a:r>
            <a:r>
              <a:rPr dirty="0" spc="-10"/>
              <a:t>constructor </a:t>
            </a:r>
            <a:r>
              <a:rPr dirty="0" spc="-5"/>
              <a:t>de copia se </a:t>
            </a:r>
            <a:r>
              <a:rPr dirty="0" spc="-10"/>
              <a:t>distingue </a:t>
            </a:r>
            <a:r>
              <a:rPr dirty="0" spc="-5"/>
              <a:t>del </a:t>
            </a:r>
            <a:r>
              <a:rPr dirty="0" spc="-10"/>
              <a:t>constructor </a:t>
            </a:r>
            <a:r>
              <a:rPr dirty="0" spc="-5"/>
              <a:t>por omisión en </a:t>
            </a:r>
            <a:r>
              <a:rPr dirty="0"/>
              <a:t> </a:t>
            </a:r>
            <a:r>
              <a:rPr dirty="0" spc="-5"/>
              <a:t>que</a:t>
            </a:r>
            <a:r>
              <a:rPr dirty="0"/>
              <a:t> </a:t>
            </a:r>
            <a:r>
              <a:rPr dirty="0" spc="-5"/>
              <a:t>recibe</a:t>
            </a:r>
            <a:r>
              <a:rPr dirty="0"/>
              <a:t> </a:t>
            </a:r>
            <a:r>
              <a:rPr dirty="0" spc="-10"/>
              <a:t>como</a:t>
            </a:r>
            <a:r>
              <a:rPr dirty="0" spc="-5"/>
              <a:t> </a:t>
            </a:r>
            <a:r>
              <a:rPr dirty="0" spc="-10"/>
              <a:t>parámetro</a:t>
            </a:r>
            <a:r>
              <a:rPr dirty="0" spc="-5"/>
              <a:t> un</a:t>
            </a:r>
            <a:r>
              <a:rPr dirty="0"/>
              <a:t> </a:t>
            </a:r>
            <a:r>
              <a:rPr dirty="0" spc="-10"/>
              <a:t>objeto</a:t>
            </a:r>
            <a:r>
              <a:rPr dirty="0" spc="-5"/>
              <a:t> de</a:t>
            </a:r>
            <a:r>
              <a:rPr dirty="0"/>
              <a:t> </a:t>
            </a:r>
            <a:r>
              <a:rPr dirty="0" spc="-5"/>
              <a:t>su</a:t>
            </a:r>
            <a:r>
              <a:rPr dirty="0"/>
              <a:t> </a:t>
            </a:r>
            <a:r>
              <a:rPr dirty="0" spc="-5"/>
              <a:t>mismo</a:t>
            </a:r>
            <a:r>
              <a:rPr dirty="0"/>
              <a:t> </a:t>
            </a:r>
            <a:r>
              <a:rPr dirty="0" spc="-5"/>
              <a:t>tipo</a:t>
            </a:r>
            <a:r>
              <a:rPr dirty="0"/>
              <a:t> </a:t>
            </a:r>
            <a:r>
              <a:rPr dirty="0" spc="-5"/>
              <a:t>por </a:t>
            </a:r>
            <a:r>
              <a:rPr dirty="0"/>
              <a:t> </a:t>
            </a:r>
            <a:r>
              <a:rPr dirty="0" spc="-15"/>
              <a:t>referencia.</a:t>
            </a:r>
            <a:r>
              <a:rPr dirty="0" spc="15"/>
              <a:t> </a:t>
            </a:r>
            <a:r>
              <a:rPr dirty="0" spc="-5"/>
              <a:t>En</a:t>
            </a:r>
            <a:r>
              <a:rPr dirty="0" spc="-10"/>
              <a:t> </a:t>
            </a:r>
            <a:r>
              <a:rPr dirty="0" spc="-5"/>
              <a:t>el</a:t>
            </a:r>
            <a:r>
              <a:rPr dirty="0" spc="5"/>
              <a:t> </a:t>
            </a:r>
            <a:r>
              <a:rPr dirty="0" spc="-5"/>
              <a:t>ejemplo: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3071622" y="4565903"/>
            <a:ext cx="3046730" cy="4000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29209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29"/>
              </a:spcBef>
            </a:pPr>
            <a:r>
              <a:rPr dirty="0" sz="2000" spc="-20">
                <a:latin typeface="Calibri"/>
                <a:cs typeface="Calibri"/>
              </a:rPr>
              <a:t>CVector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20">
                <a:latin typeface="Calibri"/>
                <a:cs typeface="Calibri"/>
              </a:rPr>
              <a:t>(CVector&amp;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objeto);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15</a:t>
            </a:r>
          </a:p>
        </p:txBody>
      </p:sp>
    </p:spTree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9481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Con</a:t>
            </a:r>
            <a:r>
              <a:rPr dirty="0" spc="-140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op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340360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Supongamos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224277" y="2320289"/>
            <a:ext cx="4741545" cy="369379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class</a:t>
            </a:r>
            <a:r>
              <a:rPr dirty="0" sz="1800" spc="-20">
                <a:latin typeface="Calibri"/>
                <a:cs typeface="Calibri"/>
              </a:rPr>
              <a:t> CVector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public:</a:t>
            </a:r>
            <a:endParaRPr sz="18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*x,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*y;</a:t>
            </a:r>
            <a:endParaRPr sz="18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</a:pPr>
            <a:r>
              <a:rPr dirty="0" sz="1800" spc="-15">
                <a:latin typeface="Calibri"/>
                <a:cs typeface="Calibri"/>
              </a:rPr>
              <a:t>CVector()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x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 </a:t>
            </a:r>
            <a:r>
              <a:rPr dirty="0" sz="1800" spc="-5">
                <a:latin typeface="Calibri"/>
                <a:cs typeface="Calibri"/>
              </a:rPr>
              <a:t>new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 </a:t>
            </a:r>
            <a:r>
              <a:rPr dirty="0" sz="1800" spc="-5">
                <a:latin typeface="Calibri"/>
                <a:cs typeface="Calibri"/>
              </a:rPr>
              <a:t>new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</a:pPr>
            <a:r>
              <a:rPr dirty="0" sz="1800" spc="-15">
                <a:latin typeface="Calibri"/>
                <a:cs typeface="Calibri"/>
              </a:rPr>
              <a:t>~CVector()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delete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x;</a:t>
            </a:r>
            <a:r>
              <a:rPr dirty="0" sz="1800" spc="40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delete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y;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50">
              <a:latin typeface="Calibri"/>
              <a:cs typeface="Calibri"/>
            </a:endParaRPr>
          </a:p>
          <a:p>
            <a:pPr marL="1463040" marR="1055370" indent="-457200">
              <a:lnSpc>
                <a:spcPct val="100000"/>
              </a:lnSpc>
            </a:pPr>
            <a:r>
              <a:rPr dirty="0" sz="1800" spc="-20">
                <a:latin typeface="Calibri"/>
                <a:cs typeface="Calibri"/>
              </a:rPr>
              <a:t>CVector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(CVector&amp;</a:t>
            </a:r>
            <a:r>
              <a:rPr dirty="0" sz="1800" spc="-5">
                <a:latin typeface="Calibri"/>
                <a:cs typeface="Calibri"/>
              </a:rPr>
              <a:t> original)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x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new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int;</a:t>
            </a:r>
            <a:endParaRPr sz="1800">
              <a:latin typeface="Calibri"/>
              <a:cs typeface="Calibri"/>
            </a:endParaRPr>
          </a:p>
          <a:p>
            <a:pPr marL="14630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new</a:t>
            </a:r>
            <a:r>
              <a:rPr dirty="0" sz="1800" spc="-10">
                <a:latin typeface="Calibri"/>
                <a:cs typeface="Calibri"/>
              </a:rPr>
              <a:t> int;</a:t>
            </a:r>
            <a:endParaRPr sz="1800">
              <a:latin typeface="Calibri"/>
              <a:cs typeface="Calibri"/>
            </a:endParaRPr>
          </a:p>
          <a:p>
            <a:pPr marL="14630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*x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*(original.x);</a:t>
            </a:r>
            <a:endParaRPr sz="1800">
              <a:latin typeface="Calibri"/>
              <a:cs typeface="Calibri"/>
            </a:endParaRPr>
          </a:p>
          <a:p>
            <a:pPr marL="14630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*y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*(original.y);</a:t>
            </a:r>
            <a:endParaRPr sz="18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16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8465"/>
            <a:ext cx="3220085" cy="4025265"/>
          </a:xfrm>
          <a:prstGeom prst="rect">
            <a:avLst/>
          </a:prstGeom>
        </p:spPr>
        <p:txBody>
          <a:bodyPr wrap="square" lIns="0" tIns="7556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5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Sistema</a:t>
            </a:r>
            <a:r>
              <a:rPr dirty="0" sz="25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1E0E0"/>
                </a:solidFill>
                <a:latin typeface="Calibri"/>
                <a:cs typeface="Calibri"/>
              </a:rPr>
              <a:t>Operativo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Procesos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Rutas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20">
                <a:solidFill>
                  <a:srgbClr val="E1E0E0"/>
                </a:solidFill>
                <a:latin typeface="Calibri"/>
                <a:cs typeface="Calibri"/>
              </a:rPr>
              <a:t>Variables</a:t>
            </a:r>
            <a:r>
              <a:rPr dirty="0" sz="25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entorno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1E0E0"/>
                </a:solidFill>
                <a:latin typeface="Calibri"/>
                <a:cs typeface="Calibri"/>
              </a:rPr>
              <a:t>Metacaracteres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3E3E3E"/>
                </a:solidFill>
                <a:latin typeface="Calibri"/>
                <a:cs typeface="Calibri"/>
              </a:rPr>
              <a:t>Ejecución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Editor</a:t>
            </a:r>
            <a:r>
              <a:rPr dirty="0" sz="2500" spc="-5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vi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Comandos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25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22</a:t>
            </a:r>
          </a:p>
        </p:txBody>
      </p:sp>
    </p:spTree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9481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Con</a:t>
            </a:r>
            <a:r>
              <a:rPr dirty="0" spc="-140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op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9175" cy="150368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635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constructor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copia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ahora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funciona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correctamente,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copia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información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original en la copia teniendo 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cuenta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reservar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manera,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destructor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borrará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memoria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asignada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copia,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original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17</a:t>
            </a:r>
          </a:p>
        </p:txBody>
      </p:sp>
    </p:spTree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9481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Con</a:t>
            </a:r>
            <a:r>
              <a:rPr dirty="0" spc="-140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op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1277937" y="2231961"/>
            <a:ext cx="837565" cy="758190"/>
            <a:chOff x="1277937" y="2231961"/>
            <a:chExt cx="837565" cy="758190"/>
          </a:xfrm>
        </p:grpSpPr>
        <p:sp>
          <p:nvSpPr>
            <p:cNvPr id="5" name="object 5"/>
            <p:cNvSpPr/>
            <p:nvPr/>
          </p:nvSpPr>
          <p:spPr>
            <a:xfrm>
              <a:off x="1285875" y="2239898"/>
              <a:ext cx="821690" cy="742315"/>
            </a:xfrm>
            <a:custGeom>
              <a:avLst/>
              <a:gdLst/>
              <a:ahLst/>
              <a:cxnLst/>
              <a:rect l="l" t="t" r="r" b="b"/>
              <a:pathLst>
                <a:path w="821689" h="742314">
                  <a:moveTo>
                    <a:pt x="821436" y="0"/>
                  </a:moveTo>
                  <a:lnTo>
                    <a:pt x="0" y="0"/>
                  </a:lnTo>
                  <a:lnTo>
                    <a:pt x="0" y="742188"/>
                  </a:lnTo>
                  <a:lnTo>
                    <a:pt x="821436" y="742188"/>
                  </a:lnTo>
                  <a:lnTo>
                    <a:pt x="821436" y="0"/>
                  </a:lnTo>
                  <a:close/>
                </a:path>
              </a:pathLst>
            </a:custGeom>
            <a:solidFill>
              <a:srgbClr val="FAD9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1285875" y="2239898"/>
              <a:ext cx="821690" cy="742315"/>
            </a:xfrm>
            <a:custGeom>
              <a:avLst/>
              <a:gdLst/>
              <a:ahLst/>
              <a:cxnLst/>
              <a:rect l="l" t="t" r="r" b="b"/>
              <a:pathLst>
                <a:path w="821689" h="742314">
                  <a:moveTo>
                    <a:pt x="0" y="0"/>
                  </a:moveTo>
                  <a:lnTo>
                    <a:pt x="821436" y="0"/>
                  </a:lnTo>
                  <a:lnTo>
                    <a:pt x="821436" y="742188"/>
                  </a:lnTo>
                  <a:lnTo>
                    <a:pt x="0" y="742188"/>
                  </a:lnTo>
                  <a:lnTo>
                    <a:pt x="0" y="0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" name="object 7"/>
          <p:cNvSpPr txBox="1"/>
          <p:nvPr/>
        </p:nvSpPr>
        <p:spPr>
          <a:xfrm>
            <a:off x="1285875" y="2239898"/>
            <a:ext cx="821690" cy="742315"/>
          </a:xfrm>
          <a:prstGeom prst="rect">
            <a:avLst/>
          </a:prstGeom>
          <a:ln w="15875">
            <a:solidFill>
              <a:srgbClr val="9B320E"/>
            </a:solidFill>
          </a:ln>
        </p:spPr>
        <p:txBody>
          <a:bodyPr wrap="square" lIns="0" tIns="81915" rIns="0" bIns="0" rtlCol="0" vert="horz">
            <a:spAutoFit/>
          </a:bodyPr>
          <a:lstStyle/>
          <a:p>
            <a:pPr algn="ctr" marL="358775" marR="351155">
              <a:lnSpc>
                <a:spcPct val="100000"/>
              </a:lnSpc>
              <a:spcBef>
                <a:spcPts val="645"/>
              </a:spcBef>
            </a:pPr>
            <a:r>
              <a:rPr dirty="0" sz="1800">
                <a:latin typeface="Calibri"/>
                <a:cs typeface="Calibri"/>
              </a:rPr>
              <a:t>x  y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616210" y="1960107"/>
            <a:ext cx="1581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3719385" y="3146361"/>
            <a:ext cx="4271010" cy="1188085"/>
            <a:chOff x="3719385" y="3146361"/>
            <a:chExt cx="4271010" cy="1188085"/>
          </a:xfrm>
        </p:grpSpPr>
        <p:sp>
          <p:nvSpPr>
            <p:cNvPr id="10" name="object 10"/>
            <p:cNvSpPr/>
            <p:nvPr/>
          </p:nvSpPr>
          <p:spPr>
            <a:xfrm>
              <a:off x="3727322" y="3154298"/>
              <a:ext cx="4255135" cy="1172210"/>
            </a:xfrm>
            <a:custGeom>
              <a:avLst/>
              <a:gdLst/>
              <a:ahLst/>
              <a:cxnLst/>
              <a:rect l="l" t="t" r="r" b="b"/>
              <a:pathLst>
                <a:path w="4255134" h="1172210">
                  <a:moveTo>
                    <a:pt x="4255008" y="0"/>
                  </a:moveTo>
                  <a:lnTo>
                    <a:pt x="0" y="0"/>
                  </a:lnTo>
                  <a:lnTo>
                    <a:pt x="0" y="1171956"/>
                  </a:lnTo>
                  <a:lnTo>
                    <a:pt x="4255008" y="1171956"/>
                  </a:lnTo>
                  <a:lnTo>
                    <a:pt x="4255008" y="0"/>
                  </a:lnTo>
                  <a:close/>
                </a:path>
              </a:pathLst>
            </a:custGeom>
            <a:solidFill>
              <a:srgbClr val="E99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3727322" y="3154298"/>
              <a:ext cx="4255135" cy="1172210"/>
            </a:xfrm>
            <a:custGeom>
              <a:avLst/>
              <a:gdLst/>
              <a:ahLst/>
              <a:cxnLst/>
              <a:rect l="l" t="t" r="r" b="b"/>
              <a:pathLst>
                <a:path w="4255134" h="1172210">
                  <a:moveTo>
                    <a:pt x="0" y="0"/>
                  </a:moveTo>
                  <a:lnTo>
                    <a:pt x="4255008" y="0"/>
                  </a:lnTo>
                  <a:lnTo>
                    <a:pt x="4255008" y="1171956"/>
                  </a:lnTo>
                  <a:lnTo>
                    <a:pt x="0" y="1171956"/>
                  </a:lnTo>
                  <a:lnTo>
                    <a:pt x="0" y="0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" name="object 12"/>
          <p:cNvSpPr txBox="1"/>
          <p:nvPr/>
        </p:nvSpPr>
        <p:spPr>
          <a:xfrm>
            <a:off x="4887366" y="3164052"/>
            <a:ext cx="19469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Constructor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copia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287748" y="3712692"/>
            <a:ext cx="3145155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R="5080" indent="1397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Ahora </a:t>
            </a:r>
            <a:r>
              <a:rPr dirty="0" sz="1800">
                <a:latin typeface="Calibri"/>
                <a:cs typeface="Calibri"/>
              </a:rPr>
              <a:t>hace una </a:t>
            </a:r>
            <a:r>
              <a:rPr dirty="0" sz="1800" spc="-5">
                <a:latin typeface="Calibri"/>
                <a:cs typeface="Calibri"/>
              </a:rPr>
              <a:t>copia reservando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memoria</a:t>
            </a:r>
            <a:r>
              <a:rPr dirty="0" sz="1800" spc="-10">
                <a:latin typeface="Calibri"/>
                <a:cs typeface="Calibri"/>
              </a:rPr>
              <a:t> para </a:t>
            </a:r>
            <a:r>
              <a:rPr dirty="0" sz="1800">
                <a:latin typeface="Calibri"/>
                <a:cs typeface="Calibri"/>
              </a:rPr>
              <a:t>las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variables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 </a:t>
            </a:r>
            <a:r>
              <a:rPr dirty="0" sz="1800" spc="15">
                <a:latin typeface="Calibri"/>
                <a:cs typeface="Calibri"/>
              </a:rPr>
              <a:t>“v”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760214" y="4782311"/>
            <a:ext cx="2188845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548005" marR="96520" indent="-45720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15">
                <a:latin typeface="Calibri"/>
                <a:cs typeface="Calibri"/>
              </a:rPr>
              <a:t> Suma(CVector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v)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return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40">
                <a:latin typeface="Calibri"/>
                <a:cs typeface="Calibri"/>
              </a:rPr>
              <a:t>(v.x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+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0">
                <a:latin typeface="Calibri"/>
                <a:cs typeface="Calibri"/>
              </a:rPr>
              <a:t>v.y);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2078735" y="2582417"/>
            <a:ext cx="3862070" cy="2200910"/>
            <a:chOff x="2078735" y="2582417"/>
            <a:chExt cx="3862070" cy="2200910"/>
          </a:xfrm>
        </p:grpSpPr>
        <p:sp>
          <p:nvSpPr>
            <p:cNvPr id="16" name="object 16"/>
            <p:cNvSpPr/>
            <p:nvPr/>
          </p:nvSpPr>
          <p:spPr>
            <a:xfrm>
              <a:off x="2107310" y="2610992"/>
              <a:ext cx="3747770" cy="400685"/>
            </a:xfrm>
            <a:custGeom>
              <a:avLst/>
              <a:gdLst/>
              <a:ahLst/>
              <a:cxnLst/>
              <a:rect l="l" t="t" r="r" b="b"/>
              <a:pathLst>
                <a:path w="3747770" h="400685">
                  <a:moveTo>
                    <a:pt x="0" y="0"/>
                  </a:moveTo>
                  <a:lnTo>
                    <a:pt x="3747147" y="0"/>
                  </a:lnTo>
                  <a:lnTo>
                    <a:pt x="3747147" y="400469"/>
                  </a:lnTo>
                </a:path>
              </a:pathLst>
            </a:custGeom>
            <a:ln w="5715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5854826" y="4326254"/>
              <a:ext cx="0" cy="314325"/>
            </a:xfrm>
            <a:custGeom>
              <a:avLst/>
              <a:gdLst/>
              <a:ahLst/>
              <a:cxnLst/>
              <a:rect l="l" t="t" r="r" b="b"/>
              <a:pathLst>
                <a:path w="0" h="314325">
                  <a:moveTo>
                    <a:pt x="0" y="0"/>
                  </a:moveTo>
                  <a:lnTo>
                    <a:pt x="0" y="314020"/>
                  </a:lnTo>
                </a:path>
              </a:pathLst>
            </a:custGeom>
            <a:ln w="5715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5768733" y="2982886"/>
              <a:ext cx="172085" cy="1800860"/>
            </a:xfrm>
            <a:custGeom>
              <a:avLst/>
              <a:gdLst/>
              <a:ahLst/>
              <a:cxnLst/>
              <a:rect l="l" t="t" r="r" b="b"/>
              <a:pathLst>
                <a:path w="172085" h="1800860">
                  <a:moveTo>
                    <a:pt x="171450" y="0"/>
                  </a:moveTo>
                  <a:lnTo>
                    <a:pt x="0" y="0"/>
                  </a:lnTo>
                  <a:lnTo>
                    <a:pt x="85725" y="171450"/>
                  </a:lnTo>
                  <a:lnTo>
                    <a:pt x="171450" y="0"/>
                  </a:lnTo>
                  <a:close/>
                </a:path>
                <a:path w="172085" h="1800860">
                  <a:moveTo>
                    <a:pt x="171818" y="1628825"/>
                  </a:moveTo>
                  <a:lnTo>
                    <a:pt x="368" y="1628813"/>
                  </a:lnTo>
                  <a:lnTo>
                    <a:pt x="86080" y="1800275"/>
                  </a:lnTo>
                  <a:lnTo>
                    <a:pt x="171818" y="1628825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" name="object 19"/>
          <p:cNvSpPr txBox="1"/>
          <p:nvPr/>
        </p:nvSpPr>
        <p:spPr>
          <a:xfrm>
            <a:off x="716661" y="3243452"/>
            <a:ext cx="462915" cy="368935"/>
          </a:xfrm>
          <a:prstGeom prst="rect">
            <a:avLst/>
          </a:prstGeom>
          <a:solidFill>
            <a:srgbClr val="FAD9CD"/>
          </a:solidFill>
          <a:ln w="15875">
            <a:solidFill>
              <a:srgbClr val="9B320E"/>
            </a:solidFill>
          </a:ln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919097" y="3243452"/>
            <a:ext cx="462915" cy="372110"/>
          </a:xfrm>
          <a:prstGeom prst="rect">
            <a:avLst/>
          </a:prstGeom>
          <a:solidFill>
            <a:srgbClr val="FAD9CD"/>
          </a:solidFill>
          <a:ln w="15875">
            <a:solidFill>
              <a:srgbClr val="9B320E"/>
            </a:solidFill>
          </a:ln>
        </p:spPr>
        <p:txBody>
          <a:bodyPr wrap="square" lIns="0" tIns="3365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5"/>
              </a:spcBef>
            </a:pPr>
            <a:r>
              <a:rPr dirty="0" sz="1800">
                <a:latin typeface="Calibri"/>
                <a:cs typeface="Calibri"/>
              </a:rPr>
              <a:t>2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947550" y="2472054"/>
            <a:ext cx="1203325" cy="771525"/>
            <a:chOff x="947550" y="2472054"/>
            <a:chExt cx="1203325" cy="771525"/>
          </a:xfrm>
        </p:grpSpPr>
        <p:sp>
          <p:nvSpPr>
            <p:cNvPr id="22" name="object 22"/>
            <p:cNvSpPr/>
            <p:nvPr/>
          </p:nvSpPr>
          <p:spPr>
            <a:xfrm>
              <a:off x="988433" y="2478404"/>
              <a:ext cx="603250" cy="716280"/>
            </a:xfrm>
            <a:custGeom>
              <a:avLst/>
              <a:gdLst/>
              <a:ahLst/>
              <a:cxnLst/>
              <a:rect l="l" t="t" r="r" b="b"/>
              <a:pathLst>
                <a:path w="603250" h="716280">
                  <a:moveTo>
                    <a:pt x="602716" y="0"/>
                  </a:moveTo>
                  <a:lnTo>
                    <a:pt x="0" y="716038"/>
                  </a:lnTo>
                </a:path>
              </a:pathLst>
            </a:custGeom>
            <a:ln w="12700">
              <a:solidFill>
                <a:srgbClr val="D3481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947550" y="3160193"/>
              <a:ext cx="78740" cy="83185"/>
            </a:xfrm>
            <a:custGeom>
              <a:avLst/>
              <a:gdLst/>
              <a:ahLst/>
              <a:cxnLst/>
              <a:rect l="l" t="t" r="r" b="b"/>
              <a:pathLst>
                <a:path w="78740" h="83185">
                  <a:moveTo>
                    <a:pt x="19913" y="0"/>
                  </a:moveTo>
                  <a:lnTo>
                    <a:pt x="0" y="82829"/>
                  </a:lnTo>
                  <a:lnTo>
                    <a:pt x="78206" y="49072"/>
                  </a:lnTo>
                  <a:lnTo>
                    <a:pt x="19913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826894" y="2786252"/>
              <a:ext cx="287020" cy="405130"/>
            </a:xfrm>
            <a:custGeom>
              <a:avLst/>
              <a:gdLst/>
              <a:ahLst/>
              <a:cxnLst/>
              <a:rect l="l" t="t" r="r" b="b"/>
              <a:pathLst>
                <a:path w="287019" h="405130">
                  <a:moveTo>
                    <a:pt x="0" y="0"/>
                  </a:moveTo>
                  <a:lnTo>
                    <a:pt x="286766" y="405079"/>
                  </a:lnTo>
                </a:path>
              </a:pathLst>
            </a:custGeom>
            <a:ln w="12700">
              <a:solidFill>
                <a:srgbClr val="D3481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2075229" y="3158947"/>
              <a:ext cx="75565" cy="84455"/>
            </a:xfrm>
            <a:custGeom>
              <a:avLst/>
              <a:gdLst/>
              <a:ahLst/>
              <a:cxnLst/>
              <a:rect l="l" t="t" r="r" b="b"/>
              <a:pathLst>
                <a:path w="75564" h="84455">
                  <a:moveTo>
                    <a:pt x="62191" y="0"/>
                  </a:moveTo>
                  <a:lnTo>
                    <a:pt x="0" y="44030"/>
                  </a:lnTo>
                  <a:lnTo>
                    <a:pt x="75120" y="84201"/>
                  </a:lnTo>
                  <a:lnTo>
                    <a:pt x="6219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" name="object 2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18</a:t>
            </a:r>
          </a:p>
        </p:txBody>
      </p:sp>
    </p:spTree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9481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Con</a:t>
            </a:r>
            <a:r>
              <a:rPr dirty="0" spc="-140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op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1277937" y="2231961"/>
            <a:ext cx="837565" cy="758190"/>
            <a:chOff x="1277937" y="2231961"/>
            <a:chExt cx="837565" cy="758190"/>
          </a:xfrm>
        </p:grpSpPr>
        <p:sp>
          <p:nvSpPr>
            <p:cNvPr id="5" name="object 5"/>
            <p:cNvSpPr/>
            <p:nvPr/>
          </p:nvSpPr>
          <p:spPr>
            <a:xfrm>
              <a:off x="1285875" y="2239898"/>
              <a:ext cx="821690" cy="742315"/>
            </a:xfrm>
            <a:custGeom>
              <a:avLst/>
              <a:gdLst/>
              <a:ahLst/>
              <a:cxnLst/>
              <a:rect l="l" t="t" r="r" b="b"/>
              <a:pathLst>
                <a:path w="821689" h="742314">
                  <a:moveTo>
                    <a:pt x="821436" y="0"/>
                  </a:moveTo>
                  <a:lnTo>
                    <a:pt x="0" y="0"/>
                  </a:lnTo>
                  <a:lnTo>
                    <a:pt x="0" y="742188"/>
                  </a:lnTo>
                  <a:lnTo>
                    <a:pt x="821436" y="742188"/>
                  </a:lnTo>
                  <a:lnTo>
                    <a:pt x="821436" y="0"/>
                  </a:lnTo>
                  <a:close/>
                </a:path>
              </a:pathLst>
            </a:custGeom>
            <a:solidFill>
              <a:srgbClr val="FAD9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1285875" y="2239898"/>
              <a:ext cx="821690" cy="742315"/>
            </a:xfrm>
            <a:custGeom>
              <a:avLst/>
              <a:gdLst/>
              <a:ahLst/>
              <a:cxnLst/>
              <a:rect l="l" t="t" r="r" b="b"/>
              <a:pathLst>
                <a:path w="821689" h="742314">
                  <a:moveTo>
                    <a:pt x="0" y="0"/>
                  </a:moveTo>
                  <a:lnTo>
                    <a:pt x="821436" y="0"/>
                  </a:lnTo>
                  <a:lnTo>
                    <a:pt x="821436" y="742188"/>
                  </a:lnTo>
                  <a:lnTo>
                    <a:pt x="0" y="742188"/>
                  </a:lnTo>
                  <a:lnTo>
                    <a:pt x="0" y="0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" name="object 7"/>
          <p:cNvSpPr txBox="1"/>
          <p:nvPr/>
        </p:nvSpPr>
        <p:spPr>
          <a:xfrm>
            <a:off x="1285875" y="2239898"/>
            <a:ext cx="821690" cy="742315"/>
          </a:xfrm>
          <a:prstGeom prst="rect">
            <a:avLst/>
          </a:prstGeom>
          <a:ln w="15875">
            <a:solidFill>
              <a:srgbClr val="9B320E"/>
            </a:solidFill>
          </a:ln>
        </p:spPr>
        <p:txBody>
          <a:bodyPr wrap="square" lIns="0" tIns="81915" rIns="0" bIns="0" rtlCol="0" vert="horz">
            <a:spAutoFit/>
          </a:bodyPr>
          <a:lstStyle/>
          <a:p>
            <a:pPr algn="ctr" marL="358775" marR="351155">
              <a:lnSpc>
                <a:spcPct val="100000"/>
              </a:lnSpc>
              <a:spcBef>
                <a:spcPts val="645"/>
              </a:spcBef>
            </a:pPr>
            <a:r>
              <a:rPr dirty="0" sz="1800">
                <a:latin typeface="Calibri"/>
                <a:cs typeface="Calibri"/>
              </a:rPr>
              <a:t>x  y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616210" y="1960107"/>
            <a:ext cx="1581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1277937" y="4870767"/>
            <a:ext cx="837565" cy="757555"/>
            <a:chOff x="1277937" y="4870767"/>
            <a:chExt cx="837565" cy="757555"/>
          </a:xfrm>
        </p:grpSpPr>
        <p:sp>
          <p:nvSpPr>
            <p:cNvPr id="10" name="object 10"/>
            <p:cNvSpPr/>
            <p:nvPr/>
          </p:nvSpPr>
          <p:spPr>
            <a:xfrm>
              <a:off x="1285875" y="4878704"/>
              <a:ext cx="821690" cy="741680"/>
            </a:xfrm>
            <a:custGeom>
              <a:avLst/>
              <a:gdLst/>
              <a:ahLst/>
              <a:cxnLst/>
              <a:rect l="l" t="t" r="r" b="b"/>
              <a:pathLst>
                <a:path w="821689" h="741679">
                  <a:moveTo>
                    <a:pt x="821436" y="0"/>
                  </a:moveTo>
                  <a:lnTo>
                    <a:pt x="0" y="0"/>
                  </a:lnTo>
                  <a:lnTo>
                    <a:pt x="0" y="741426"/>
                  </a:lnTo>
                  <a:lnTo>
                    <a:pt x="821436" y="741426"/>
                  </a:lnTo>
                  <a:lnTo>
                    <a:pt x="821436" y="0"/>
                  </a:lnTo>
                  <a:close/>
                </a:path>
              </a:pathLst>
            </a:custGeom>
            <a:solidFill>
              <a:srgbClr val="FAD9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1285875" y="4878704"/>
              <a:ext cx="821690" cy="741680"/>
            </a:xfrm>
            <a:custGeom>
              <a:avLst/>
              <a:gdLst/>
              <a:ahLst/>
              <a:cxnLst/>
              <a:rect l="l" t="t" r="r" b="b"/>
              <a:pathLst>
                <a:path w="821689" h="741679">
                  <a:moveTo>
                    <a:pt x="0" y="0"/>
                  </a:moveTo>
                  <a:lnTo>
                    <a:pt x="821436" y="0"/>
                  </a:lnTo>
                  <a:lnTo>
                    <a:pt x="821436" y="741426"/>
                  </a:lnTo>
                  <a:lnTo>
                    <a:pt x="0" y="741426"/>
                  </a:lnTo>
                  <a:lnTo>
                    <a:pt x="0" y="0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" name="object 12"/>
          <p:cNvSpPr txBox="1"/>
          <p:nvPr/>
        </p:nvSpPr>
        <p:spPr>
          <a:xfrm>
            <a:off x="1631982" y="4947556"/>
            <a:ext cx="128905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x  y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616209" y="4598484"/>
            <a:ext cx="1289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v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3719385" y="3146361"/>
            <a:ext cx="4271010" cy="1188085"/>
            <a:chOff x="3719385" y="3146361"/>
            <a:chExt cx="4271010" cy="1188085"/>
          </a:xfrm>
        </p:grpSpPr>
        <p:sp>
          <p:nvSpPr>
            <p:cNvPr id="15" name="object 15"/>
            <p:cNvSpPr/>
            <p:nvPr/>
          </p:nvSpPr>
          <p:spPr>
            <a:xfrm>
              <a:off x="3727322" y="3154298"/>
              <a:ext cx="4255135" cy="1172210"/>
            </a:xfrm>
            <a:custGeom>
              <a:avLst/>
              <a:gdLst/>
              <a:ahLst/>
              <a:cxnLst/>
              <a:rect l="l" t="t" r="r" b="b"/>
              <a:pathLst>
                <a:path w="4255134" h="1172210">
                  <a:moveTo>
                    <a:pt x="4255008" y="0"/>
                  </a:moveTo>
                  <a:lnTo>
                    <a:pt x="0" y="0"/>
                  </a:lnTo>
                  <a:lnTo>
                    <a:pt x="0" y="1171956"/>
                  </a:lnTo>
                  <a:lnTo>
                    <a:pt x="4255008" y="1171956"/>
                  </a:lnTo>
                  <a:lnTo>
                    <a:pt x="4255008" y="0"/>
                  </a:lnTo>
                  <a:close/>
                </a:path>
              </a:pathLst>
            </a:custGeom>
            <a:solidFill>
              <a:srgbClr val="E99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3727322" y="3154298"/>
              <a:ext cx="4255135" cy="1172210"/>
            </a:xfrm>
            <a:custGeom>
              <a:avLst/>
              <a:gdLst/>
              <a:ahLst/>
              <a:cxnLst/>
              <a:rect l="l" t="t" r="r" b="b"/>
              <a:pathLst>
                <a:path w="4255134" h="1172210">
                  <a:moveTo>
                    <a:pt x="0" y="0"/>
                  </a:moveTo>
                  <a:lnTo>
                    <a:pt x="4255008" y="0"/>
                  </a:lnTo>
                  <a:lnTo>
                    <a:pt x="4255008" y="1171956"/>
                  </a:lnTo>
                  <a:lnTo>
                    <a:pt x="0" y="1171956"/>
                  </a:lnTo>
                  <a:lnTo>
                    <a:pt x="0" y="0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4887366" y="3164052"/>
            <a:ext cx="19469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Constructor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copia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287748" y="3712692"/>
            <a:ext cx="3145155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R="5080" indent="1397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Ahora </a:t>
            </a:r>
            <a:r>
              <a:rPr dirty="0" sz="1800">
                <a:latin typeface="Calibri"/>
                <a:cs typeface="Calibri"/>
              </a:rPr>
              <a:t>hace una </a:t>
            </a:r>
            <a:r>
              <a:rPr dirty="0" sz="1800" spc="-5">
                <a:latin typeface="Calibri"/>
                <a:cs typeface="Calibri"/>
              </a:rPr>
              <a:t>copia reservando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memoria</a:t>
            </a:r>
            <a:r>
              <a:rPr dirty="0" sz="1800" spc="-10">
                <a:latin typeface="Calibri"/>
                <a:cs typeface="Calibri"/>
              </a:rPr>
              <a:t> para </a:t>
            </a:r>
            <a:r>
              <a:rPr dirty="0" sz="1800">
                <a:latin typeface="Calibri"/>
                <a:cs typeface="Calibri"/>
              </a:rPr>
              <a:t>las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variables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 </a:t>
            </a:r>
            <a:r>
              <a:rPr dirty="0" sz="1800" spc="15">
                <a:latin typeface="Calibri"/>
                <a:cs typeface="Calibri"/>
              </a:rPr>
              <a:t>“v”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760214" y="4782311"/>
            <a:ext cx="2188845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548005" marR="96520" indent="-45720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15">
                <a:latin typeface="Calibri"/>
                <a:cs typeface="Calibri"/>
              </a:rPr>
              <a:t> Suma(CVector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v)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return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40">
                <a:latin typeface="Calibri"/>
                <a:cs typeface="Calibri"/>
              </a:rPr>
              <a:t>(v.x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+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0">
                <a:latin typeface="Calibri"/>
                <a:cs typeface="Calibri"/>
              </a:rPr>
              <a:t>v.y);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2078735" y="2582417"/>
            <a:ext cx="3862070" cy="2752725"/>
            <a:chOff x="2078735" y="2582417"/>
            <a:chExt cx="3862070" cy="2752725"/>
          </a:xfrm>
        </p:grpSpPr>
        <p:sp>
          <p:nvSpPr>
            <p:cNvPr id="21" name="object 21"/>
            <p:cNvSpPr/>
            <p:nvPr/>
          </p:nvSpPr>
          <p:spPr>
            <a:xfrm>
              <a:off x="2107310" y="2610992"/>
              <a:ext cx="3747770" cy="400685"/>
            </a:xfrm>
            <a:custGeom>
              <a:avLst/>
              <a:gdLst/>
              <a:ahLst/>
              <a:cxnLst/>
              <a:rect l="l" t="t" r="r" b="b"/>
              <a:pathLst>
                <a:path w="3747770" h="400685">
                  <a:moveTo>
                    <a:pt x="0" y="0"/>
                  </a:moveTo>
                  <a:lnTo>
                    <a:pt x="3747147" y="0"/>
                  </a:lnTo>
                  <a:lnTo>
                    <a:pt x="3747147" y="400469"/>
                  </a:lnTo>
                </a:path>
              </a:pathLst>
            </a:custGeom>
            <a:ln w="5715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5854826" y="4326254"/>
              <a:ext cx="0" cy="314325"/>
            </a:xfrm>
            <a:custGeom>
              <a:avLst/>
              <a:gdLst/>
              <a:ahLst/>
              <a:cxnLst/>
              <a:rect l="l" t="t" r="r" b="b"/>
              <a:pathLst>
                <a:path w="0" h="314325">
                  <a:moveTo>
                    <a:pt x="0" y="0"/>
                  </a:moveTo>
                  <a:lnTo>
                    <a:pt x="0" y="314020"/>
                  </a:lnTo>
                </a:path>
              </a:pathLst>
            </a:custGeom>
            <a:ln w="5715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5768733" y="2982886"/>
              <a:ext cx="172085" cy="1800860"/>
            </a:xfrm>
            <a:custGeom>
              <a:avLst/>
              <a:gdLst/>
              <a:ahLst/>
              <a:cxnLst/>
              <a:rect l="l" t="t" r="r" b="b"/>
              <a:pathLst>
                <a:path w="172085" h="1800860">
                  <a:moveTo>
                    <a:pt x="171450" y="0"/>
                  </a:moveTo>
                  <a:lnTo>
                    <a:pt x="0" y="0"/>
                  </a:lnTo>
                  <a:lnTo>
                    <a:pt x="85725" y="171450"/>
                  </a:lnTo>
                  <a:lnTo>
                    <a:pt x="171450" y="0"/>
                  </a:lnTo>
                  <a:close/>
                </a:path>
                <a:path w="172085" h="1800860">
                  <a:moveTo>
                    <a:pt x="171818" y="1628825"/>
                  </a:moveTo>
                  <a:lnTo>
                    <a:pt x="368" y="1628813"/>
                  </a:lnTo>
                  <a:lnTo>
                    <a:pt x="86080" y="1800275"/>
                  </a:lnTo>
                  <a:lnTo>
                    <a:pt x="171818" y="1628825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2250188" y="5244721"/>
              <a:ext cx="2367280" cy="4445"/>
            </a:xfrm>
            <a:custGeom>
              <a:avLst/>
              <a:gdLst/>
              <a:ahLst/>
              <a:cxnLst/>
              <a:rect l="l" t="t" r="r" b="b"/>
              <a:pathLst>
                <a:path w="2367279" h="4445">
                  <a:moveTo>
                    <a:pt x="2367191" y="0"/>
                  </a:moveTo>
                  <a:lnTo>
                    <a:pt x="0" y="4254"/>
                  </a:lnTo>
                </a:path>
              </a:pathLst>
            </a:custGeom>
            <a:ln w="5715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2107298" y="5159044"/>
              <a:ext cx="2653030" cy="175895"/>
            </a:xfrm>
            <a:custGeom>
              <a:avLst/>
              <a:gdLst/>
              <a:ahLst/>
              <a:cxnLst/>
              <a:rect l="l" t="t" r="r" b="b"/>
              <a:pathLst>
                <a:path w="2653029" h="175895">
                  <a:moveTo>
                    <a:pt x="171615" y="175602"/>
                  </a:moveTo>
                  <a:lnTo>
                    <a:pt x="171297" y="4152"/>
                  </a:lnTo>
                  <a:lnTo>
                    <a:pt x="0" y="90195"/>
                  </a:lnTo>
                  <a:lnTo>
                    <a:pt x="171615" y="175602"/>
                  </a:lnTo>
                  <a:close/>
                </a:path>
                <a:path w="2653029" h="175895">
                  <a:moveTo>
                    <a:pt x="2652953" y="85420"/>
                  </a:moveTo>
                  <a:lnTo>
                    <a:pt x="2481351" y="0"/>
                  </a:lnTo>
                  <a:lnTo>
                    <a:pt x="2481656" y="171450"/>
                  </a:lnTo>
                  <a:lnTo>
                    <a:pt x="2652953" y="8542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2170810" y="3740276"/>
              <a:ext cx="1556385" cy="1276985"/>
            </a:xfrm>
            <a:custGeom>
              <a:avLst/>
              <a:gdLst/>
              <a:ahLst/>
              <a:cxnLst/>
              <a:rect l="l" t="t" r="r" b="b"/>
              <a:pathLst>
                <a:path w="1556385" h="1276985">
                  <a:moveTo>
                    <a:pt x="1555965" y="0"/>
                  </a:moveTo>
                  <a:lnTo>
                    <a:pt x="746226" y="0"/>
                  </a:lnTo>
                  <a:lnTo>
                    <a:pt x="746226" y="1276604"/>
                  </a:lnTo>
                  <a:lnTo>
                    <a:pt x="0" y="1276604"/>
                  </a:lnTo>
                </a:path>
              </a:pathLst>
            </a:custGeom>
            <a:ln w="1905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2107309" y="4978783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>
                  <a:moveTo>
                    <a:pt x="76200" y="0"/>
                  </a:moveTo>
                  <a:lnTo>
                    <a:pt x="0" y="38099"/>
                  </a:lnTo>
                  <a:lnTo>
                    <a:pt x="76200" y="76199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8" name="object 28"/>
          <p:cNvSpPr txBox="1"/>
          <p:nvPr/>
        </p:nvSpPr>
        <p:spPr>
          <a:xfrm>
            <a:off x="716661" y="3243452"/>
            <a:ext cx="462915" cy="368935"/>
          </a:xfrm>
          <a:prstGeom prst="rect">
            <a:avLst/>
          </a:prstGeom>
          <a:solidFill>
            <a:srgbClr val="FAD9CD"/>
          </a:solidFill>
          <a:ln w="15875">
            <a:solidFill>
              <a:srgbClr val="9B320E"/>
            </a:solidFill>
          </a:ln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919097" y="3243452"/>
            <a:ext cx="462915" cy="372110"/>
          </a:xfrm>
          <a:prstGeom prst="rect">
            <a:avLst/>
          </a:prstGeom>
          <a:solidFill>
            <a:srgbClr val="FAD9CD"/>
          </a:solidFill>
          <a:ln w="15875">
            <a:solidFill>
              <a:srgbClr val="9B320E"/>
            </a:solidFill>
          </a:ln>
        </p:spPr>
        <p:txBody>
          <a:bodyPr wrap="square" lIns="0" tIns="3365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5"/>
              </a:spcBef>
            </a:pPr>
            <a:r>
              <a:rPr dirty="0" sz="1800">
                <a:latin typeface="Calibri"/>
                <a:cs typeface="Calibri"/>
              </a:rPr>
              <a:t>2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30" name="object 30"/>
          <p:cNvGrpSpPr/>
          <p:nvPr/>
        </p:nvGrpSpPr>
        <p:grpSpPr>
          <a:xfrm>
            <a:off x="947550" y="2472054"/>
            <a:ext cx="1219835" cy="2900045"/>
            <a:chOff x="947550" y="2472054"/>
            <a:chExt cx="1219835" cy="2900045"/>
          </a:xfrm>
        </p:grpSpPr>
        <p:sp>
          <p:nvSpPr>
            <p:cNvPr id="31" name="object 31"/>
            <p:cNvSpPr/>
            <p:nvPr/>
          </p:nvSpPr>
          <p:spPr>
            <a:xfrm>
              <a:off x="988433" y="2478404"/>
              <a:ext cx="603250" cy="716280"/>
            </a:xfrm>
            <a:custGeom>
              <a:avLst/>
              <a:gdLst/>
              <a:ahLst/>
              <a:cxnLst/>
              <a:rect l="l" t="t" r="r" b="b"/>
              <a:pathLst>
                <a:path w="603250" h="716280">
                  <a:moveTo>
                    <a:pt x="602716" y="0"/>
                  </a:moveTo>
                  <a:lnTo>
                    <a:pt x="0" y="716038"/>
                  </a:lnTo>
                </a:path>
              </a:pathLst>
            </a:custGeom>
            <a:ln w="12700">
              <a:solidFill>
                <a:srgbClr val="D3481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947550" y="3160193"/>
              <a:ext cx="78740" cy="83185"/>
            </a:xfrm>
            <a:custGeom>
              <a:avLst/>
              <a:gdLst/>
              <a:ahLst/>
              <a:cxnLst/>
              <a:rect l="l" t="t" r="r" b="b"/>
              <a:pathLst>
                <a:path w="78740" h="83185">
                  <a:moveTo>
                    <a:pt x="19913" y="0"/>
                  </a:moveTo>
                  <a:lnTo>
                    <a:pt x="0" y="82829"/>
                  </a:lnTo>
                  <a:lnTo>
                    <a:pt x="78206" y="49072"/>
                  </a:lnTo>
                  <a:lnTo>
                    <a:pt x="19913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1826894" y="2786252"/>
              <a:ext cx="287020" cy="405130"/>
            </a:xfrm>
            <a:custGeom>
              <a:avLst/>
              <a:gdLst/>
              <a:ahLst/>
              <a:cxnLst/>
              <a:rect l="l" t="t" r="r" b="b"/>
              <a:pathLst>
                <a:path w="287019" h="405130">
                  <a:moveTo>
                    <a:pt x="0" y="0"/>
                  </a:moveTo>
                  <a:lnTo>
                    <a:pt x="286766" y="405079"/>
                  </a:lnTo>
                </a:path>
              </a:pathLst>
            </a:custGeom>
            <a:ln w="12700">
              <a:solidFill>
                <a:srgbClr val="D3481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075229" y="3158947"/>
              <a:ext cx="75565" cy="84455"/>
            </a:xfrm>
            <a:custGeom>
              <a:avLst/>
              <a:gdLst/>
              <a:ahLst/>
              <a:cxnLst/>
              <a:rect l="l" t="t" r="r" b="b"/>
              <a:pathLst>
                <a:path w="75564" h="84455">
                  <a:moveTo>
                    <a:pt x="62191" y="0"/>
                  </a:moveTo>
                  <a:lnTo>
                    <a:pt x="0" y="44030"/>
                  </a:lnTo>
                  <a:lnTo>
                    <a:pt x="75120" y="84201"/>
                  </a:lnTo>
                  <a:lnTo>
                    <a:pt x="6219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1800986" y="4343187"/>
              <a:ext cx="334010" cy="1022985"/>
            </a:xfrm>
            <a:custGeom>
              <a:avLst/>
              <a:gdLst/>
              <a:ahLst/>
              <a:cxnLst/>
              <a:rect l="l" t="t" r="r" b="b"/>
              <a:pathLst>
                <a:path w="334010" h="1022985">
                  <a:moveTo>
                    <a:pt x="0" y="1022515"/>
                  </a:moveTo>
                  <a:lnTo>
                    <a:pt x="333997" y="0"/>
                  </a:lnTo>
                </a:path>
              </a:pathLst>
            </a:custGeom>
            <a:ln w="12700">
              <a:solidFill>
                <a:srgbClr val="D3481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2094825" y="4282819"/>
              <a:ext cx="73025" cy="84455"/>
            </a:xfrm>
            <a:custGeom>
              <a:avLst/>
              <a:gdLst/>
              <a:ahLst/>
              <a:cxnLst/>
              <a:rect l="l" t="t" r="r" b="b"/>
              <a:pathLst>
                <a:path w="73025" h="84454">
                  <a:moveTo>
                    <a:pt x="59880" y="0"/>
                  </a:moveTo>
                  <a:lnTo>
                    <a:pt x="0" y="60604"/>
                  </a:lnTo>
                  <a:lnTo>
                    <a:pt x="72440" y="84264"/>
                  </a:lnTo>
                  <a:lnTo>
                    <a:pt x="5988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990530" y="4330335"/>
              <a:ext cx="575310" cy="757555"/>
            </a:xfrm>
            <a:custGeom>
              <a:avLst/>
              <a:gdLst/>
              <a:ahLst/>
              <a:cxnLst/>
              <a:rect l="l" t="t" r="r" b="b"/>
              <a:pathLst>
                <a:path w="575310" h="757554">
                  <a:moveTo>
                    <a:pt x="574929" y="75694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D3481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952116" y="4279767"/>
              <a:ext cx="76835" cy="83820"/>
            </a:xfrm>
            <a:custGeom>
              <a:avLst/>
              <a:gdLst/>
              <a:ahLst/>
              <a:cxnLst/>
              <a:rect l="l" t="t" r="r" b="b"/>
              <a:pathLst>
                <a:path w="76834" h="83820">
                  <a:moveTo>
                    <a:pt x="0" y="0"/>
                  </a:moveTo>
                  <a:lnTo>
                    <a:pt x="15747" y="83731"/>
                  </a:lnTo>
                  <a:lnTo>
                    <a:pt x="76428" y="37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" name="object 39"/>
          <p:cNvSpPr txBox="1"/>
          <p:nvPr/>
        </p:nvSpPr>
        <p:spPr>
          <a:xfrm>
            <a:off x="721233" y="3910965"/>
            <a:ext cx="462915" cy="368935"/>
          </a:xfrm>
          <a:prstGeom prst="rect">
            <a:avLst/>
          </a:prstGeom>
          <a:solidFill>
            <a:srgbClr val="FAD9CD"/>
          </a:solidFill>
          <a:ln w="15875">
            <a:solidFill>
              <a:srgbClr val="9B320E"/>
            </a:solidFill>
          </a:ln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2" name="object 4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19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1923669" y="3910965"/>
            <a:ext cx="462915" cy="372110"/>
          </a:xfrm>
          <a:prstGeom prst="rect">
            <a:avLst/>
          </a:prstGeom>
          <a:solidFill>
            <a:srgbClr val="FAD9CD"/>
          </a:solidFill>
          <a:ln w="15875">
            <a:solidFill>
              <a:srgbClr val="9B320E"/>
            </a:solidFill>
          </a:ln>
        </p:spPr>
        <p:txBody>
          <a:bodyPr wrap="square" lIns="0" tIns="3365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5"/>
              </a:spcBef>
            </a:pPr>
            <a:r>
              <a:rPr dirty="0" sz="1800">
                <a:latin typeface="Calibri"/>
                <a:cs typeface="Calibri"/>
              </a:rPr>
              <a:t>2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9481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Con</a:t>
            </a:r>
            <a:r>
              <a:rPr dirty="0" spc="-140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op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1277937" y="2231961"/>
            <a:ext cx="837565" cy="758190"/>
            <a:chOff x="1277937" y="2231961"/>
            <a:chExt cx="837565" cy="758190"/>
          </a:xfrm>
        </p:grpSpPr>
        <p:sp>
          <p:nvSpPr>
            <p:cNvPr id="5" name="object 5"/>
            <p:cNvSpPr/>
            <p:nvPr/>
          </p:nvSpPr>
          <p:spPr>
            <a:xfrm>
              <a:off x="1285875" y="2239898"/>
              <a:ext cx="821690" cy="742315"/>
            </a:xfrm>
            <a:custGeom>
              <a:avLst/>
              <a:gdLst/>
              <a:ahLst/>
              <a:cxnLst/>
              <a:rect l="l" t="t" r="r" b="b"/>
              <a:pathLst>
                <a:path w="821689" h="742314">
                  <a:moveTo>
                    <a:pt x="821436" y="0"/>
                  </a:moveTo>
                  <a:lnTo>
                    <a:pt x="0" y="0"/>
                  </a:lnTo>
                  <a:lnTo>
                    <a:pt x="0" y="742188"/>
                  </a:lnTo>
                  <a:lnTo>
                    <a:pt x="821436" y="742188"/>
                  </a:lnTo>
                  <a:lnTo>
                    <a:pt x="821436" y="0"/>
                  </a:lnTo>
                  <a:close/>
                </a:path>
              </a:pathLst>
            </a:custGeom>
            <a:solidFill>
              <a:srgbClr val="FAD9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1285875" y="2239898"/>
              <a:ext cx="821690" cy="742315"/>
            </a:xfrm>
            <a:custGeom>
              <a:avLst/>
              <a:gdLst/>
              <a:ahLst/>
              <a:cxnLst/>
              <a:rect l="l" t="t" r="r" b="b"/>
              <a:pathLst>
                <a:path w="821689" h="742314">
                  <a:moveTo>
                    <a:pt x="0" y="0"/>
                  </a:moveTo>
                  <a:lnTo>
                    <a:pt x="821436" y="0"/>
                  </a:lnTo>
                  <a:lnTo>
                    <a:pt x="821436" y="742188"/>
                  </a:lnTo>
                  <a:lnTo>
                    <a:pt x="0" y="742188"/>
                  </a:lnTo>
                  <a:lnTo>
                    <a:pt x="0" y="0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" name="object 7"/>
          <p:cNvSpPr txBox="1"/>
          <p:nvPr/>
        </p:nvSpPr>
        <p:spPr>
          <a:xfrm>
            <a:off x="1285875" y="2239898"/>
            <a:ext cx="821690" cy="742315"/>
          </a:xfrm>
          <a:prstGeom prst="rect">
            <a:avLst/>
          </a:prstGeom>
          <a:ln w="15875">
            <a:solidFill>
              <a:srgbClr val="9B320E"/>
            </a:solidFill>
          </a:ln>
        </p:spPr>
        <p:txBody>
          <a:bodyPr wrap="square" lIns="0" tIns="81915" rIns="0" bIns="0" rtlCol="0" vert="horz">
            <a:spAutoFit/>
          </a:bodyPr>
          <a:lstStyle/>
          <a:p>
            <a:pPr algn="ctr" marL="358775" marR="351155">
              <a:lnSpc>
                <a:spcPct val="100000"/>
              </a:lnSpc>
              <a:spcBef>
                <a:spcPts val="645"/>
              </a:spcBef>
            </a:pPr>
            <a:r>
              <a:rPr dirty="0" sz="1800">
                <a:latin typeface="Calibri"/>
                <a:cs typeface="Calibri"/>
              </a:rPr>
              <a:t>x  y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616210" y="1960107"/>
            <a:ext cx="1581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760214" y="4782311"/>
            <a:ext cx="2188845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548005" marR="96520" indent="-45720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15">
                <a:latin typeface="Calibri"/>
                <a:cs typeface="Calibri"/>
              </a:rPr>
              <a:t> Suma(CVector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v)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return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40">
                <a:latin typeface="Calibri"/>
                <a:cs typeface="Calibri"/>
              </a:rPr>
              <a:t>(v.x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+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0">
                <a:latin typeface="Calibri"/>
                <a:cs typeface="Calibri"/>
              </a:rPr>
              <a:t>v.y);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2078735" y="2582417"/>
            <a:ext cx="3862070" cy="2200910"/>
            <a:chOff x="2078735" y="2582417"/>
            <a:chExt cx="3862070" cy="2200910"/>
          </a:xfrm>
        </p:grpSpPr>
        <p:sp>
          <p:nvSpPr>
            <p:cNvPr id="11" name="object 11"/>
            <p:cNvSpPr/>
            <p:nvPr/>
          </p:nvSpPr>
          <p:spPr>
            <a:xfrm>
              <a:off x="2107310" y="2610992"/>
              <a:ext cx="3747770" cy="2029460"/>
            </a:xfrm>
            <a:custGeom>
              <a:avLst/>
              <a:gdLst/>
              <a:ahLst/>
              <a:cxnLst/>
              <a:rect l="l" t="t" r="r" b="b"/>
              <a:pathLst>
                <a:path w="3747770" h="2029460">
                  <a:moveTo>
                    <a:pt x="0" y="0"/>
                  </a:moveTo>
                  <a:lnTo>
                    <a:pt x="3747147" y="0"/>
                  </a:lnTo>
                  <a:lnTo>
                    <a:pt x="3747147" y="2029066"/>
                  </a:lnTo>
                </a:path>
              </a:pathLst>
            </a:custGeom>
            <a:ln w="5715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768738" y="4611490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0"/>
                  </a:lnTo>
                  <a:lnTo>
                    <a:pt x="85725" y="171449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" name="object 13"/>
          <p:cNvSpPr txBox="1"/>
          <p:nvPr/>
        </p:nvSpPr>
        <p:spPr>
          <a:xfrm>
            <a:off x="716661" y="3243452"/>
            <a:ext cx="462915" cy="368935"/>
          </a:xfrm>
          <a:prstGeom prst="rect">
            <a:avLst/>
          </a:prstGeom>
          <a:solidFill>
            <a:srgbClr val="FAD9CD"/>
          </a:solidFill>
          <a:ln w="15875">
            <a:solidFill>
              <a:srgbClr val="9B320E"/>
            </a:solidFill>
          </a:ln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919097" y="3243452"/>
            <a:ext cx="462915" cy="372110"/>
          </a:xfrm>
          <a:prstGeom prst="rect">
            <a:avLst/>
          </a:prstGeom>
          <a:solidFill>
            <a:srgbClr val="FAD9CD"/>
          </a:solidFill>
          <a:ln w="15875">
            <a:solidFill>
              <a:srgbClr val="9B320E"/>
            </a:solidFill>
          </a:ln>
        </p:spPr>
        <p:txBody>
          <a:bodyPr wrap="square" lIns="0" tIns="3365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5"/>
              </a:spcBef>
            </a:pPr>
            <a:r>
              <a:rPr dirty="0" sz="1800">
                <a:latin typeface="Calibri"/>
                <a:cs typeface="Calibri"/>
              </a:rPr>
              <a:t>2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947550" y="2472054"/>
            <a:ext cx="1203325" cy="771525"/>
            <a:chOff x="947550" y="2472054"/>
            <a:chExt cx="1203325" cy="771525"/>
          </a:xfrm>
        </p:grpSpPr>
        <p:sp>
          <p:nvSpPr>
            <p:cNvPr id="16" name="object 16"/>
            <p:cNvSpPr/>
            <p:nvPr/>
          </p:nvSpPr>
          <p:spPr>
            <a:xfrm>
              <a:off x="988433" y="2478404"/>
              <a:ext cx="603250" cy="716280"/>
            </a:xfrm>
            <a:custGeom>
              <a:avLst/>
              <a:gdLst/>
              <a:ahLst/>
              <a:cxnLst/>
              <a:rect l="l" t="t" r="r" b="b"/>
              <a:pathLst>
                <a:path w="603250" h="716280">
                  <a:moveTo>
                    <a:pt x="602716" y="0"/>
                  </a:moveTo>
                  <a:lnTo>
                    <a:pt x="0" y="716038"/>
                  </a:lnTo>
                </a:path>
              </a:pathLst>
            </a:custGeom>
            <a:ln w="12700">
              <a:solidFill>
                <a:srgbClr val="D3481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947550" y="3160193"/>
              <a:ext cx="78740" cy="83185"/>
            </a:xfrm>
            <a:custGeom>
              <a:avLst/>
              <a:gdLst/>
              <a:ahLst/>
              <a:cxnLst/>
              <a:rect l="l" t="t" r="r" b="b"/>
              <a:pathLst>
                <a:path w="78740" h="83185">
                  <a:moveTo>
                    <a:pt x="19913" y="0"/>
                  </a:moveTo>
                  <a:lnTo>
                    <a:pt x="0" y="82829"/>
                  </a:lnTo>
                  <a:lnTo>
                    <a:pt x="78206" y="49072"/>
                  </a:lnTo>
                  <a:lnTo>
                    <a:pt x="19913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826894" y="2786252"/>
              <a:ext cx="287020" cy="405130"/>
            </a:xfrm>
            <a:custGeom>
              <a:avLst/>
              <a:gdLst/>
              <a:ahLst/>
              <a:cxnLst/>
              <a:rect l="l" t="t" r="r" b="b"/>
              <a:pathLst>
                <a:path w="287019" h="405130">
                  <a:moveTo>
                    <a:pt x="0" y="0"/>
                  </a:moveTo>
                  <a:lnTo>
                    <a:pt x="286766" y="405079"/>
                  </a:lnTo>
                </a:path>
              </a:pathLst>
            </a:custGeom>
            <a:ln w="12700">
              <a:solidFill>
                <a:srgbClr val="D3481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2075229" y="3158947"/>
              <a:ext cx="75565" cy="84455"/>
            </a:xfrm>
            <a:custGeom>
              <a:avLst/>
              <a:gdLst/>
              <a:ahLst/>
              <a:cxnLst/>
              <a:rect l="l" t="t" r="r" b="b"/>
              <a:pathLst>
                <a:path w="75564" h="84455">
                  <a:moveTo>
                    <a:pt x="62191" y="0"/>
                  </a:moveTo>
                  <a:lnTo>
                    <a:pt x="0" y="44030"/>
                  </a:lnTo>
                  <a:lnTo>
                    <a:pt x="75120" y="84201"/>
                  </a:lnTo>
                  <a:lnTo>
                    <a:pt x="6219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1287449" y="4256654"/>
            <a:ext cx="2268220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65405">
              <a:lnSpc>
                <a:spcPct val="100000"/>
              </a:lnSpc>
              <a:spcBef>
                <a:spcPts val="100"/>
              </a:spcBef>
            </a:pPr>
            <a:r>
              <a:rPr dirty="0" sz="1800" b="1">
                <a:latin typeface="Calibri"/>
                <a:cs typeface="Calibri"/>
              </a:rPr>
              <a:t>Al </a:t>
            </a:r>
            <a:r>
              <a:rPr dirty="0" sz="1800" spc="-10" b="1">
                <a:latin typeface="Calibri"/>
                <a:cs typeface="Calibri"/>
              </a:rPr>
              <a:t>retornar </a:t>
            </a:r>
            <a:r>
              <a:rPr dirty="0" sz="1800" spc="-30" b="1">
                <a:latin typeface="Calibri"/>
                <a:cs typeface="Calibri"/>
              </a:rPr>
              <a:t>“Suma”, </a:t>
            </a:r>
            <a:r>
              <a:rPr dirty="0" sz="1800" b="1">
                <a:latin typeface="Calibri"/>
                <a:cs typeface="Calibri"/>
              </a:rPr>
              <a:t>se </a:t>
            </a:r>
            <a:r>
              <a:rPr dirty="0" sz="1800" spc="5" b="1">
                <a:latin typeface="Calibri"/>
                <a:cs typeface="Calibri"/>
              </a:rPr>
              <a:t> </a:t>
            </a:r>
            <a:r>
              <a:rPr dirty="0" sz="1800" spc="-5" b="1">
                <a:latin typeface="Calibri"/>
                <a:cs typeface="Calibri"/>
              </a:rPr>
              <a:t>ejecuta</a:t>
            </a:r>
            <a:r>
              <a:rPr dirty="0" sz="1800" spc="-40" b="1">
                <a:latin typeface="Calibri"/>
                <a:cs typeface="Calibri"/>
              </a:rPr>
              <a:t> </a:t>
            </a:r>
            <a:r>
              <a:rPr dirty="0" sz="1800" spc="-5" b="1">
                <a:latin typeface="Calibri"/>
                <a:cs typeface="Calibri"/>
              </a:rPr>
              <a:t>el</a:t>
            </a:r>
            <a:r>
              <a:rPr dirty="0" sz="1800" spc="-20" b="1">
                <a:latin typeface="Calibri"/>
                <a:cs typeface="Calibri"/>
              </a:rPr>
              <a:t> </a:t>
            </a:r>
            <a:r>
              <a:rPr dirty="0" sz="1800" spc="-10" b="1">
                <a:latin typeface="Calibri"/>
                <a:cs typeface="Calibri"/>
              </a:rPr>
              <a:t>destructor</a:t>
            </a:r>
            <a:r>
              <a:rPr dirty="0" sz="1800" spc="-30" b="1">
                <a:latin typeface="Calibri"/>
                <a:cs typeface="Calibri"/>
              </a:rPr>
              <a:t> </a:t>
            </a:r>
            <a:r>
              <a:rPr dirty="0" sz="1800" b="1">
                <a:latin typeface="Calibri"/>
                <a:cs typeface="Calibri"/>
              </a:rPr>
              <a:t>de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20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255445" y="4805293"/>
            <a:ext cx="2330450" cy="848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800" spc="15" b="1">
                <a:latin typeface="Calibri"/>
                <a:cs typeface="Calibri"/>
              </a:rPr>
              <a:t>“v”</a:t>
            </a:r>
            <a:r>
              <a:rPr dirty="0" sz="1800" spc="-5" b="1">
                <a:latin typeface="Calibri"/>
                <a:cs typeface="Calibri"/>
              </a:rPr>
              <a:t> </a:t>
            </a:r>
            <a:r>
              <a:rPr dirty="0" sz="1800" b="1">
                <a:latin typeface="Calibri"/>
                <a:cs typeface="Calibri"/>
              </a:rPr>
              <a:t>y</a:t>
            </a:r>
            <a:r>
              <a:rPr dirty="0" sz="1800" spc="-15" b="1">
                <a:latin typeface="Calibri"/>
                <a:cs typeface="Calibri"/>
              </a:rPr>
              <a:t> </a:t>
            </a:r>
            <a:r>
              <a:rPr dirty="0" sz="1800" spc="-5" b="1">
                <a:latin typeface="Calibri"/>
                <a:cs typeface="Calibri"/>
              </a:rPr>
              <a:t>BORRA</a:t>
            </a:r>
            <a:r>
              <a:rPr dirty="0" sz="1800" spc="-20" b="1">
                <a:latin typeface="Calibri"/>
                <a:cs typeface="Calibri"/>
              </a:rPr>
              <a:t> </a:t>
            </a:r>
            <a:r>
              <a:rPr dirty="0" sz="1800" b="1">
                <a:latin typeface="Calibri"/>
                <a:cs typeface="Calibri"/>
              </a:rPr>
              <a:t>SUS</a:t>
            </a:r>
            <a:r>
              <a:rPr dirty="0" sz="1800" spc="-15" b="1">
                <a:latin typeface="Calibri"/>
                <a:cs typeface="Calibri"/>
              </a:rPr>
              <a:t> </a:t>
            </a:r>
            <a:r>
              <a:rPr dirty="0" sz="1800" spc="-50" b="1">
                <a:latin typeface="Calibri"/>
                <a:cs typeface="Calibri"/>
              </a:rPr>
              <a:t>DATOS </a:t>
            </a:r>
            <a:r>
              <a:rPr dirty="0" sz="1800" spc="-395" b="1">
                <a:latin typeface="Calibri"/>
                <a:cs typeface="Calibri"/>
              </a:rPr>
              <a:t> </a:t>
            </a:r>
            <a:r>
              <a:rPr dirty="0" sz="1800" spc="-20" b="1">
                <a:latin typeface="Calibri"/>
                <a:cs typeface="Calibri"/>
              </a:rPr>
              <a:t>RESPETANDO </a:t>
            </a:r>
            <a:r>
              <a:rPr dirty="0" sz="1800" spc="-10" b="1">
                <a:latin typeface="Calibri"/>
                <a:cs typeface="Calibri"/>
              </a:rPr>
              <a:t>LOS </a:t>
            </a:r>
            <a:r>
              <a:rPr dirty="0" sz="1800" spc="-5" b="1">
                <a:latin typeface="Calibri"/>
                <a:cs typeface="Calibri"/>
              </a:rPr>
              <a:t>DEL </a:t>
            </a:r>
            <a:r>
              <a:rPr dirty="0" sz="1800" b="1">
                <a:latin typeface="Calibri"/>
                <a:cs typeface="Calibri"/>
              </a:rPr>
              <a:t> </a:t>
            </a:r>
            <a:r>
              <a:rPr dirty="0" sz="1800" spc="-15" b="1">
                <a:latin typeface="Calibri"/>
                <a:cs typeface="Calibri"/>
              </a:rPr>
              <a:t>OBJETO </a:t>
            </a:r>
            <a:r>
              <a:rPr dirty="0" sz="1800" b="1">
                <a:latin typeface="Calibri"/>
                <a:cs typeface="Calibri"/>
              </a:rPr>
              <a:t>ORIGINAL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9481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Con</a:t>
            </a:r>
            <a:r>
              <a:rPr dirty="0" spc="-140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op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905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último,</a:t>
            </a:r>
            <a:r>
              <a:rPr dirty="0" sz="20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recordar</a:t>
            </a:r>
            <a:r>
              <a:rPr dirty="0" sz="20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constructor</a:t>
            </a:r>
            <a:r>
              <a:rPr dirty="0" sz="20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copia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también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sirve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inicializar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tiempo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declaración: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532888" y="2627376"/>
            <a:ext cx="4078604" cy="12001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20">
                <a:latin typeface="Calibri"/>
                <a:cs typeface="Calibri"/>
              </a:rPr>
              <a:t>CVector </a:t>
            </a:r>
            <a:r>
              <a:rPr dirty="0" sz="1800">
                <a:latin typeface="Calibri"/>
                <a:cs typeface="Calibri"/>
              </a:rPr>
              <a:t>A;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A.x</a:t>
            </a:r>
            <a:r>
              <a:rPr dirty="0" sz="1800" spc="-6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7;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 spc="-20">
                <a:latin typeface="Calibri"/>
                <a:cs typeface="Calibri"/>
              </a:rPr>
              <a:t>A.y</a:t>
            </a:r>
            <a:r>
              <a:rPr dirty="0" sz="1800" spc="-5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4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9;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 spc="-20">
                <a:latin typeface="Calibri"/>
                <a:cs typeface="Calibri"/>
              </a:rPr>
              <a:t>CVector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B(A);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Se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copia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B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objeto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21</a:t>
            </a:r>
          </a:p>
        </p:txBody>
      </p:sp>
    </p:spTree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5878830" cy="271145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Constructores</a:t>
            </a:r>
            <a:r>
              <a:rPr dirty="0" sz="3600" spc="-4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4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destructores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Constructor</a:t>
            </a: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copia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5">
                <a:solidFill>
                  <a:srgbClr val="3E3E3E"/>
                </a:solidFill>
                <a:latin typeface="Calibri"/>
                <a:cs typeface="Calibri"/>
              </a:rPr>
              <a:t>Sobrecarga</a:t>
            </a:r>
            <a:r>
              <a:rPr dirty="0" sz="3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3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operadores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22</a:t>
            </a:r>
          </a:p>
        </p:txBody>
      </p:sp>
    </p:spTree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95070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S</a:t>
            </a:r>
            <a:r>
              <a:rPr dirty="0" spc="-95"/>
              <a:t>ob</a:t>
            </a:r>
            <a:r>
              <a:rPr dirty="0" spc="-150"/>
              <a:t>r</a:t>
            </a:r>
            <a:r>
              <a:rPr dirty="0" spc="-95"/>
              <a:t>e</a:t>
            </a:r>
            <a:r>
              <a:rPr dirty="0" spc="-140"/>
              <a:t>c</a:t>
            </a:r>
            <a:r>
              <a:rPr dirty="0" spc="-95"/>
              <a:t>a</a:t>
            </a:r>
            <a:r>
              <a:rPr dirty="0" spc="-155"/>
              <a:t>r</a:t>
            </a:r>
            <a:r>
              <a:rPr dirty="0" spc="-190"/>
              <a:t>g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65"/>
              <a:t>l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70"/>
              <a:t> </a:t>
            </a:r>
            <a:r>
              <a:rPr dirty="0" spc="-95"/>
              <a:t>op</a:t>
            </a:r>
            <a:r>
              <a:rPr dirty="0" spc="-90"/>
              <a:t>e</a:t>
            </a:r>
            <a:r>
              <a:rPr dirty="0" spc="-175"/>
              <a:t>r</a:t>
            </a:r>
            <a:r>
              <a:rPr dirty="0" spc="-95"/>
              <a:t>ado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909054" y="1832270"/>
            <a:ext cx="7469505" cy="150368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C++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permite cambiar la funcionalidad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actual 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algunos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dentro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sobrecarga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operadores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cual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podemos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cambiar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algunos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operadores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específicos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4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realizar </a:t>
            </a:r>
            <a:r>
              <a:rPr dirty="0" sz="2000" spc="-4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tarea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diferente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23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909054" y="4689545"/>
            <a:ext cx="7470775" cy="143319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varios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tipos:</a:t>
            </a:r>
            <a:endParaRPr sz="2000">
              <a:latin typeface="Calibri"/>
              <a:cs typeface="Calibri"/>
            </a:endParaRPr>
          </a:p>
          <a:p>
            <a:pPr lvl="1" marL="561340" marR="5080" indent="-183515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Sobrecarga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1600" spc="5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unario</a:t>
            </a:r>
            <a:r>
              <a:rPr dirty="0" sz="1600" spc="5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(aquellos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poseen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solo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parte,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o1++)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sin funciones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miembro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(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friend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)</a:t>
            </a:r>
            <a:endParaRPr sz="1600">
              <a:latin typeface="Calibri"/>
              <a:cs typeface="Calibri"/>
            </a:endParaRPr>
          </a:p>
          <a:p>
            <a:pPr lvl="1" marL="560705" marR="635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Sobrecarga</a:t>
            </a:r>
            <a:r>
              <a:rPr dirty="0" sz="16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1600" spc="2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binario</a:t>
            </a:r>
            <a:r>
              <a:rPr dirty="0" sz="1600" spc="2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(aquellos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poseen</a:t>
            </a:r>
            <a:r>
              <a:rPr dirty="0" sz="16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partes,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izquierda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derecha,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o1+o2)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sin funciones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miembro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(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friend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693164" y="3553205"/>
            <a:ext cx="5758180" cy="92329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4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4"/>
              </a:spcBef>
            </a:pPr>
            <a:r>
              <a:rPr dirty="0" sz="1800" spc="-5">
                <a:latin typeface="Calibri"/>
                <a:cs typeface="Calibri"/>
              </a:rPr>
              <a:t>tipo_devuelto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Nombre_Clase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b="1">
                <a:latin typeface="Calibri"/>
                <a:cs typeface="Calibri"/>
              </a:rPr>
              <a:t>::</a:t>
            </a:r>
            <a:r>
              <a:rPr dirty="0" sz="1800" spc="5" b="1">
                <a:latin typeface="Calibri"/>
                <a:cs typeface="Calibri"/>
              </a:rPr>
              <a:t> </a:t>
            </a:r>
            <a:r>
              <a:rPr dirty="0" sz="1800" spc="-15" b="1">
                <a:latin typeface="Calibri"/>
                <a:cs typeface="Calibri"/>
              </a:rPr>
              <a:t>operator</a:t>
            </a:r>
            <a:r>
              <a:rPr dirty="0" sz="1800" spc="-20" b="1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op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(argumentos)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// </a:t>
            </a:r>
            <a:r>
              <a:rPr dirty="0" sz="1800" spc="-10">
                <a:latin typeface="Calibri"/>
                <a:cs typeface="Calibri"/>
              </a:rPr>
              <a:t>Nueva</a:t>
            </a:r>
            <a:r>
              <a:rPr dirty="0" sz="1800" spc="-5">
                <a:latin typeface="Calibri"/>
                <a:cs typeface="Calibri"/>
              </a:rPr>
              <a:t> funcionalidad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95070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S</a:t>
            </a:r>
            <a:r>
              <a:rPr dirty="0" spc="-95"/>
              <a:t>ob</a:t>
            </a:r>
            <a:r>
              <a:rPr dirty="0" spc="-150"/>
              <a:t>r</a:t>
            </a:r>
            <a:r>
              <a:rPr dirty="0" spc="-95"/>
              <a:t>e</a:t>
            </a:r>
            <a:r>
              <a:rPr dirty="0" spc="-140"/>
              <a:t>c</a:t>
            </a:r>
            <a:r>
              <a:rPr dirty="0" spc="-95"/>
              <a:t>a</a:t>
            </a:r>
            <a:r>
              <a:rPr dirty="0" spc="-155"/>
              <a:t>r</a:t>
            </a:r>
            <a:r>
              <a:rPr dirty="0" spc="-190"/>
              <a:t>g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65"/>
              <a:t>l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70"/>
              <a:t> </a:t>
            </a:r>
            <a:r>
              <a:rPr dirty="0" spc="-95"/>
              <a:t>op</a:t>
            </a:r>
            <a:r>
              <a:rPr dirty="0" spc="-90"/>
              <a:t>e</a:t>
            </a:r>
            <a:r>
              <a:rPr dirty="0" spc="-175"/>
              <a:t>r</a:t>
            </a:r>
            <a:r>
              <a:rPr dirty="0" spc="-95"/>
              <a:t>ado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909054" y="1763464"/>
            <a:ext cx="7470775" cy="365442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algunos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criterios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tener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cuenta:</a:t>
            </a:r>
            <a:endParaRPr sz="2000">
              <a:latin typeface="Calibri"/>
              <a:cs typeface="Calibri"/>
            </a:endParaRPr>
          </a:p>
          <a:p>
            <a:pPr lvl="1" marL="561340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caso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sea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static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binario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debe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tener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solo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argumento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unario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 debe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tener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argumentos</a:t>
            </a:r>
            <a:endParaRPr sz="1600">
              <a:latin typeface="Calibri"/>
              <a:cs typeface="Calibri"/>
            </a:endParaRPr>
          </a:p>
          <a:p>
            <a:pPr lvl="1" marL="560705" marR="762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caso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friend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binario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debe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tener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argumentos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unario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solo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uno</a:t>
            </a:r>
            <a:endParaRPr sz="1600">
              <a:latin typeface="Calibri"/>
              <a:cs typeface="Calibri"/>
            </a:endParaRPr>
          </a:p>
          <a:p>
            <a:pPr lvl="1" marL="560705" marR="5715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40">
                <a:solidFill>
                  <a:srgbClr val="3E3E3E"/>
                </a:solidFill>
                <a:latin typeface="Calibri"/>
                <a:cs typeface="Calibri"/>
              </a:rPr>
              <a:t>Todo</a:t>
            </a:r>
            <a:r>
              <a:rPr dirty="0" sz="16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miembro</a:t>
            </a:r>
            <a:r>
              <a:rPr dirty="0" sz="16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16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debe</a:t>
            </a:r>
            <a:r>
              <a:rPr dirty="0" sz="16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16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público</a:t>
            </a:r>
            <a:r>
              <a:rPr dirty="0" sz="16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public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)</a:t>
            </a:r>
            <a:r>
              <a:rPr dirty="0" sz="16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implementa</a:t>
            </a:r>
            <a:r>
              <a:rPr dirty="0" sz="16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sobrecarga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endParaRPr sz="1600">
              <a:latin typeface="Calibri"/>
              <a:cs typeface="Calibri"/>
            </a:endParaRPr>
          </a:p>
          <a:p>
            <a:pPr lvl="1" marL="560705" marR="5715" indent="-182880">
              <a:lnSpc>
                <a:spcPts val="173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operadores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=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()</a:t>
            </a:r>
            <a:r>
              <a:rPr dirty="0" sz="1600" spc="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[]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-&gt;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sobrecargar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declaran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funciones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friend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operadores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.</a:t>
            </a:r>
            <a:r>
              <a:rPr dirty="0" sz="1600" spc="35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35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# 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.*</a:t>
            </a:r>
            <a:r>
              <a:rPr dirty="0" sz="1600" spc="36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::</a:t>
            </a:r>
            <a:r>
              <a:rPr dirty="0" sz="1600" spc="35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?:</a:t>
            </a:r>
            <a:r>
              <a:rPr dirty="0" sz="1600" spc="34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sobrecargar</a:t>
            </a:r>
            <a:endParaRPr sz="1600">
              <a:latin typeface="Calibri"/>
              <a:cs typeface="Calibri"/>
            </a:endParaRPr>
          </a:p>
          <a:p>
            <a:pPr algn="just" marL="194945" marR="698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argumentos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sobrecarga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pasan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solo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referencia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funcionará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 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argumentos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pasan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 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valor,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porque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pasa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copia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24</a:t>
            </a:r>
          </a:p>
        </p:txBody>
      </p:sp>
    </p:spTree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73480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S</a:t>
            </a:r>
            <a:r>
              <a:rPr dirty="0" spc="-95"/>
              <a:t>ob</a:t>
            </a:r>
            <a:r>
              <a:rPr dirty="0" spc="-150"/>
              <a:t>r</a:t>
            </a:r>
            <a:r>
              <a:rPr dirty="0" spc="-95"/>
              <a:t>e</a:t>
            </a:r>
            <a:r>
              <a:rPr dirty="0" spc="-140"/>
              <a:t>c</a:t>
            </a:r>
            <a:r>
              <a:rPr dirty="0" spc="-95"/>
              <a:t>a</a:t>
            </a:r>
            <a:r>
              <a:rPr dirty="0" spc="-155"/>
              <a:t>r</a:t>
            </a:r>
            <a:r>
              <a:rPr dirty="0" spc="-190"/>
              <a:t>g</a:t>
            </a:r>
            <a:r>
              <a:rPr dirty="0" spc="-95"/>
              <a:t>a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5"/>
              <a:t>op</a:t>
            </a:r>
            <a:r>
              <a:rPr dirty="0" spc="-90"/>
              <a:t>e</a:t>
            </a:r>
            <a:r>
              <a:rPr dirty="0" spc="-175"/>
              <a:t>r</a:t>
            </a:r>
            <a:r>
              <a:rPr dirty="0" spc="-95"/>
              <a:t>ad</a:t>
            </a:r>
            <a:r>
              <a:rPr dirty="0" spc="-100"/>
              <a:t>o</a:t>
            </a:r>
            <a:r>
              <a:rPr dirty="0"/>
              <a:t>r</a:t>
            </a:r>
            <a:r>
              <a:rPr dirty="0" spc="-170"/>
              <a:t> </a:t>
            </a:r>
            <a:r>
              <a:rPr dirty="0" spc="-90"/>
              <a:t>u</a:t>
            </a:r>
            <a:r>
              <a:rPr dirty="0" spc="-95"/>
              <a:t>n</a:t>
            </a:r>
            <a:r>
              <a:rPr dirty="0" spc="-90"/>
              <a:t>a</a:t>
            </a:r>
            <a:r>
              <a:rPr dirty="0" spc="-80"/>
              <a:t>ri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905" cy="122936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310" marR="5080" indent="-18224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la función 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 unario,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 se deben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pasar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argumentos.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Funciona solo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objetos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una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clase.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 una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sobrecarga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solo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operando</a:t>
            </a:r>
            <a:endParaRPr sz="20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sobrecargar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(-)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512314" y="3236214"/>
            <a:ext cx="4165600" cy="286258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4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4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main()</a:t>
            </a:r>
            <a:r>
              <a:rPr dirty="0" sz="1800" spc="38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-5">
                <a:latin typeface="Calibri"/>
                <a:cs typeface="Calibri"/>
              </a:rPr>
              <a:t> Creamos </a:t>
            </a:r>
            <a:r>
              <a:rPr dirty="0" sz="1800">
                <a:latin typeface="Calibri"/>
                <a:cs typeface="Calibri"/>
              </a:rPr>
              <a:t>un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rectángulo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</a:t>
            </a:r>
            <a:endParaRPr sz="18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-5">
                <a:latin typeface="Calibri"/>
                <a:cs typeface="Calibri"/>
              </a:rPr>
              <a:t> base</a:t>
            </a:r>
            <a:r>
              <a:rPr dirty="0" sz="1800">
                <a:latin typeface="Calibri"/>
                <a:cs typeface="Calibri"/>
              </a:rPr>
              <a:t> 3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altura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2</a:t>
            </a:r>
            <a:endParaRPr sz="18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Rectangulo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rect(3,</a:t>
            </a:r>
            <a:r>
              <a:rPr dirty="0" sz="1800" spc="-5">
                <a:latin typeface="Calibri"/>
                <a:cs typeface="Calibri"/>
              </a:rPr>
              <a:t> 2);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75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// </a:t>
            </a:r>
            <a:r>
              <a:rPr dirty="0" sz="1800" spc="-5">
                <a:latin typeface="Calibri"/>
                <a:cs typeface="Calibri"/>
              </a:rPr>
              <a:t>Queremos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usar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el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operado</a:t>
            </a:r>
            <a:r>
              <a:rPr dirty="0" sz="1800">
                <a:latin typeface="Calibri"/>
                <a:cs typeface="Calibri"/>
              </a:rPr>
              <a:t> (-)</a:t>
            </a:r>
            <a:endParaRPr sz="18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para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restar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uno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su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base</a:t>
            </a:r>
            <a:r>
              <a:rPr dirty="0" sz="1800">
                <a:latin typeface="Calibri"/>
                <a:cs typeface="Calibri"/>
              </a:rPr>
              <a:t> y </a:t>
            </a:r>
            <a:r>
              <a:rPr dirty="0" sz="1800" spc="-10">
                <a:latin typeface="Calibri"/>
                <a:cs typeface="Calibri"/>
              </a:rPr>
              <a:t>altura</a:t>
            </a:r>
            <a:endParaRPr sz="1800">
              <a:latin typeface="Calibri"/>
              <a:cs typeface="Calibri"/>
            </a:endParaRPr>
          </a:p>
          <a:p>
            <a:pPr marL="548640" marR="279273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-rect; 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return</a:t>
            </a:r>
            <a:r>
              <a:rPr dirty="0" sz="1800" spc="-6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0;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25</a:t>
            </a:r>
          </a:p>
        </p:txBody>
      </p:sp>
    </p:spTree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73480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S</a:t>
            </a:r>
            <a:r>
              <a:rPr dirty="0" spc="-95"/>
              <a:t>ob</a:t>
            </a:r>
            <a:r>
              <a:rPr dirty="0" spc="-150"/>
              <a:t>r</a:t>
            </a:r>
            <a:r>
              <a:rPr dirty="0" spc="-95"/>
              <a:t>e</a:t>
            </a:r>
            <a:r>
              <a:rPr dirty="0" spc="-140"/>
              <a:t>c</a:t>
            </a:r>
            <a:r>
              <a:rPr dirty="0" spc="-95"/>
              <a:t>a</a:t>
            </a:r>
            <a:r>
              <a:rPr dirty="0" spc="-155"/>
              <a:t>r</a:t>
            </a:r>
            <a:r>
              <a:rPr dirty="0" spc="-190"/>
              <a:t>g</a:t>
            </a:r>
            <a:r>
              <a:rPr dirty="0" spc="-95"/>
              <a:t>a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5"/>
              <a:t>op</a:t>
            </a:r>
            <a:r>
              <a:rPr dirty="0" spc="-90"/>
              <a:t>e</a:t>
            </a:r>
            <a:r>
              <a:rPr dirty="0" spc="-175"/>
              <a:t>r</a:t>
            </a:r>
            <a:r>
              <a:rPr dirty="0" spc="-95"/>
              <a:t>ad</a:t>
            </a:r>
            <a:r>
              <a:rPr dirty="0" spc="-100"/>
              <a:t>o</a:t>
            </a:r>
            <a:r>
              <a:rPr dirty="0"/>
              <a:t>r</a:t>
            </a:r>
            <a:r>
              <a:rPr dirty="0" spc="-170"/>
              <a:t> </a:t>
            </a:r>
            <a:r>
              <a:rPr dirty="0" spc="-90"/>
              <a:t>u</a:t>
            </a:r>
            <a:r>
              <a:rPr dirty="0" spc="-95"/>
              <a:t>n</a:t>
            </a:r>
            <a:r>
              <a:rPr dirty="0" spc="-90"/>
              <a:t>a</a:t>
            </a:r>
            <a:r>
              <a:rPr dirty="0" spc="-80"/>
              <a:t>ri</a:t>
            </a:r>
            <a:r>
              <a:rPr dirty="0"/>
              <a:t>o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822960" y="1782317"/>
            <a:ext cx="7543800" cy="452501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548005" marR="5981700" indent="-457200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Rectangulo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  <a:p>
            <a:pPr marL="1005840" marR="4603750" indent="-635">
              <a:lnSpc>
                <a:spcPts val="1920"/>
              </a:lnSpc>
              <a:spcBef>
                <a:spcPts val="60"/>
              </a:spcBef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Miembros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del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objeto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">
                <a:latin typeface="Calibri"/>
                <a:cs typeface="Calibri"/>
              </a:rPr>
              <a:t> base,</a:t>
            </a:r>
            <a:r>
              <a:rPr dirty="0" sz="1600" spc="-10">
                <a:latin typeface="Calibri"/>
                <a:cs typeface="Calibri"/>
              </a:rPr>
              <a:t> altura;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00">
              <a:latin typeface="Calibri"/>
              <a:cs typeface="Calibri"/>
            </a:endParaRPr>
          </a:p>
          <a:p>
            <a:pPr marL="1051560" marR="4100829" indent="-4635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Constructor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parametrizado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Rectangulo(int </a:t>
            </a:r>
            <a:r>
              <a:rPr dirty="0" sz="1600" spc="-5">
                <a:latin typeface="Calibri"/>
                <a:cs typeface="Calibri"/>
              </a:rPr>
              <a:t>b,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 </a:t>
            </a:r>
            <a:r>
              <a:rPr dirty="0" sz="1600">
                <a:latin typeface="Calibri"/>
                <a:cs typeface="Calibri"/>
              </a:rPr>
              <a:t>a)</a:t>
            </a:r>
            <a:r>
              <a:rPr dirty="0" sz="1600" spc="35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1463040" marR="4690110">
              <a:lnSpc>
                <a:spcPts val="1920"/>
              </a:lnSpc>
              <a:spcBef>
                <a:spcPts val="65"/>
              </a:spcBef>
            </a:pPr>
            <a:r>
              <a:rPr dirty="0" sz="1600" spc="-5">
                <a:latin typeface="Calibri"/>
                <a:cs typeface="Calibri"/>
              </a:rPr>
              <a:t>this </a:t>
            </a:r>
            <a:r>
              <a:rPr dirty="0" sz="1600">
                <a:latin typeface="Calibri"/>
                <a:cs typeface="Calibri"/>
              </a:rPr>
              <a:t>-&gt; </a:t>
            </a:r>
            <a:r>
              <a:rPr dirty="0" sz="1600" spc="-5">
                <a:latin typeface="Calibri"/>
                <a:cs typeface="Calibri"/>
              </a:rPr>
              <a:t>base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5">
                <a:latin typeface="Calibri"/>
                <a:cs typeface="Calibri"/>
              </a:rPr>
              <a:t>b;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this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-&gt;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altura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a;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ts val="1855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50">
              <a:latin typeface="Calibri"/>
              <a:cs typeface="Calibri"/>
            </a:endParaRPr>
          </a:p>
          <a:p>
            <a:pPr marL="1005840" marR="1421765" indent="-63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// </a:t>
            </a:r>
            <a:r>
              <a:rPr dirty="0" sz="1600" spc="-10">
                <a:latin typeface="Calibri"/>
                <a:cs typeface="Calibri"/>
              </a:rPr>
              <a:t>Sobrecarga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del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operador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(-)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para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decrementar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el </a:t>
            </a:r>
            <a:r>
              <a:rPr dirty="0" sz="1600" spc="-10">
                <a:latin typeface="Calibri"/>
                <a:cs typeface="Calibri"/>
              </a:rPr>
              <a:t>rectangulo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void operator-()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1463040">
              <a:lnSpc>
                <a:spcPts val="1920"/>
              </a:lnSpc>
            </a:pPr>
            <a:r>
              <a:rPr dirty="0" sz="1600" spc="-5">
                <a:latin typeface="Calibri"/>
                <a:cs typeface="Calibri"/>
              </a:rPr>
              <a:t>base--;</a:t>
            </a:r>
            <a:endParaRPr sz="1600">
              <a:latin typeface="Calibri"/>
              <a:cs typeface="Calibri"/>
            </a:endParaRPr>
          </a:p>
          <a:p>
            <a:pPr marL="146304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altura--;</a:t>
            </a:r>
            <a:endParaRPr sz="1600">
              <a:latin typeface="Calibri"/>
              <a:cs typeface="Calibri"/>
            </a:endParaRPr>
          </a:p>
          <a:p>
            <a:pPr marL="146304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cout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"\nDecremento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base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y </a:t>
            </a:r>
            <a:r>
              <a:rPr dirty="0" sz="1600" spc="-10">
                <a:latin typeface="Calibri"/>
                <a:cs typeface="Calibri"/>
              </a:rPr>
              <a:t>altura:</a:t>
            </a:r>
            <a:r>
              <a:rPr dirty="0" sz="1600">
                <a:latin typeface="Calibri"/>
                <a:cs typeface="Calibri"/>
              </a:rPr>
              <a:t> "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base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</a:t>
            </a:r>
            <a:r>
              <a:rPr dirty="0" sz="1600">
                <a:latin typeface="Calibri"/>
                <a:cs typeface="Calibri"/>
              </a:rPr>
              <a:t> " | "</a:t>
            </a:r>
            <a:r>
              <a:rPr dirty="0" sz="1600" spc="-5">
                <a:latin typeface="Calibri"/>
                <a:cs typeface="Calibri"/>
              </a:rPr>
              <a:t> &lt;&lt;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altura;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26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11251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6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ec</a:t>
            </a:r>
            <a:r>
              <a:rPr dirty="0" spc="-100"/>
              <a:t>u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ó</a:t>
            </a:r>
            <a:r>
              <a:rPr dirty="0"/>
              <a:t>n</a:t>
            </a:r>
            <a:r>
              <a:rPr dirty="0" spc="-19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25"/>
              <a:t>m</a:t>
            </a:r>
            <a:r>
              <a:rPr dirty="0" spc="-95"/>
              <a:t>andos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69809" cy="307403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6985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ejecutar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programa,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tenemos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diferentes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opciones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(conocidas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)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especificaciones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hacen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momento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llamarlo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obtener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efecto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diferente</a:t>
            </a:r>
            <a:endParaRPr sz="20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argumentos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 las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variables</a:t>
            </a:r>
            <a:r>
              <a:rPr dirty="0" sz="20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pasan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endParaRPr sz="2000">
              <a:latin typeface="Calibri"/>
              <a:cs typeface="Calibri"/>
            </a:endParaRPr>
          </a:p>
          <a:p>
            <a:pPr algn="just" marL="195580" marR="5080" indent="-183515">
              <a:lnSpc>
                <a:spcPts val="2160"/>
              </a:lnSpc>
              <a:spcBef>
                <a:spcPts val="63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Por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general,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comandos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tienen 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parámetro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-h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--help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nos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disponibles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comando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argumentos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pasar</a:t>
            </a:r>
            <a:endParaRPr sz="20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ejecución:</a:t>
            </a:r>
            <a:endParaRPr sz="2000">
              <a:latin typeface="Calibri"/>
              <a:cs typeface="Calibri"/>
            </a:endParaRPr>
          </a:p>
          <a:p>
            <a:pPr lvl="1" marL="378460" indent="-182880">
              <a:lnSpc>
                <a:spcPct val="100000"/>
              </a:lnSpc>
              <a:spcBef>
                <a:spcPts val="439"/>
              </a:spcBef>
              <a:buClr>
                <a:srgbClr val="D34817"/>
              </a:buClr>
              <a:buFont typeface="Arial"/>
              <a:buChar char="•"/>
              <a:tabLst>
                <a:tab pos="37846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[parámetros] [argumentos]</a:t>
            </a:r>
            <a:endParaRPr sz="1600">
              <a:latin typeface="Calibri"/>
              <a:cs typeface="Calibri"/>
            </a:endParaRPr>
          </a:p>
          <a:p>
            <a:pPr lvl="1" marL="37846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378460" algn="l"/>
                <a:tab pos="1231900" algn="l"/>
                <a:tab pos="236855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rm	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-f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*.old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23</a:t>
            </a:r>
          </a:p>
        </p:txBody>
      </p:sp>
    </p:spTree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73480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S</a:t>
            </a:r>
            <a:r>
              <a:rPr dirty="0" spc="-95"/>
              <a:t>ob</a:t>
            </a:r>
            <a:r>
              <a:rPr dirty="0" spc="-150"/>
              <a:t>r</a:t>
            </a:r>
            <a:r>
              <a:rPr dirty="0" spc="-95"/>
              <a:t>e</a:t>
            </a:r>
            <a:r>
              <a:rPr dirty="0" spc="-140"/>
              <a:t>c</a:t>
            </a:r>
            <a:r>
              <a:rPr dirty="0" spc="-95"/>
              <a:t>a</a:t>
            </a:r>
            <a:r>
              <a:rPr dirty="0" spc="-155"/>
              <a:t>r</a:t>
            </a:r>
            <a:r>
              <a:rPr dirty="0" spc="-190"/>
              <a:t>g</a:t>
            </a:r>
            <a:r>
              <a:rPr dirty="0" spc="-95"/>
              <a:t>a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5"/>
              <a:t>op</a:t>
            </a:r>
            <a:r>
              <a:rPr dirty="0" spc="-90"/>
              <a:t>e</a:t>
            </a:r>
            <a:r>
              <a:rPr dirty="0" spc="-175"/>
              <a:t>r</a:t>
            </a:r>
            <a:r>
              <a:rPr dirty="0" spc="-95"/>
              <a:t>ad</a:t>
            </a:r>
            <a:r>
              <a:rPr dirty="0" spc="-100"/>
              <a:t>o</a:t>
            </a:r>
            <a:r>
              <a:rPr dirty="0"/>
              <a:t>r</a:t>
            </a:r>
            <a:r>
              <a:rPr dirty="0" spc="-170"/>
              <a:t> </a:t>
            </a:r>
            <a:r>
              <a:rPr dirty="0" spc="-90"/>
              <a:t>u</a:t>
            </a:r>
            <a:r>
              <a:rPr dirty="0" spc="-95"/>
              <a:t>n</a:t>
            </a:r>
            <a:r>
              <a:rPr dirty="0" spc="-90"/>
              <a:t>a</a:t>
            </a:r>
            <a:r>
              <a:rPr dirty="0" spc="-80"/>
              <a:t>ri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9175" cy="177800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el ejemplo 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anterior,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muestra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no se pasa ningún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argumento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devuelve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ningún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(return)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porque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unario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solo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operando.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(-)</a:t>
            </a:r>
            <a:r>
              <a:rPr dirty="0" sz="2000" spc="4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cambia</a:t>
            </a:r>
            <a:r>
              <a:rPr dirty="0" sz="2000" spc="4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funcionalidad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miembro</a:t>
            </a:r>
            <a:endParaRPr sz="2000">
              <a:latin typeface="Calibri"/>
              <a:cs typeface="Calibri"/>
            </a:endParaRPr>
          </a:p>
          <a:p>
            <a:pPr algn="just" marL="195580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tener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cuenta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algo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así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rect2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=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-rect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funcionará,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porque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operator-()</a:t>
            </a:r>
            <a:r>
              <a:rPr dirty="0" sz="2000" spc="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devuelve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ningún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27</a:t>
            </a:r>
          </a:p>
        </p:txBody>
      </p:sp>
    </p:spTree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8605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S</a:t>
            </a:r>
            <a:r>
              <a:rPr dirty="0" spc="-95"/>
              <a:t>ob</a:t>
            </a:r>
            <a:r>
              <a:rPr dirty="0" spc="-150"/>
              <a:t>r</a:t>
            </a:r>
            <a:r>
              <a:rPr dirty="0" spc="-95"/>
              <a:t>e</a:t>
            </a:r>
            <a:r>
              <a:rPr dirty="0" spc="-140"/>
              <a:t>c</a:t>
            </a:r>
            <a:r>
              <a:rPr dirty="0" spc="-95"/>
              <a:t>a</a:t>
            </a:r>
            <a:r>
              <a:rPr dirty="0" spc="-155"/>
              <a:t>r</a:t>
            </a:r>
            <a:r>
              <a:rPr dirty="0" spc="-190"/>
              <a:t>g</a:t>
            </a:r>
            <a:r>
              <a:rPr dirty="0" spc="-95"/>
              <a:t>a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5"/>
              <a:t>op</a:t>
            </a:r>
            <a:r>
              <a:rPr dirty="0" spc="-90"/>
              <a:t>e</a:t>
            </a:r>
            <a:r>
              <a:rPr dirty="0" spc="-175"/>
              <a:t>r</a:t>
            </a:r>
            <a:r>
              <a:rPr dirty="0" spc="-95"/>
              <a:t>ad</a:t>
            </a:r>
            <a:r>
              <a:rPr dirty="0" spc="-100"/>
              <a:t>o</a:t>
            </a:r>
            <a:r>
              <a:rPr dirty="0"/>
              <a:t>r</a:t>
            </a:r>
            <a:r>
              <a:rPr dirty="0" spc="-170"/>
              <a:t> </a:t>
            </a:r>
            <a:r>
              <a:rPr dirty="0" spc="-90"/>
              <a:t>b</a:t>
            </a:r>
            <a:r>
              <a:rPr dirty="0" spc="-65"/>
              <a:t>i</a:t>
            </a:r>
            <a:r>
              <a:rPr dirty="0" spc="-95"/>
              <a:t>na</a:t>
            </a:r>
            <a:r>
              <a:rPr dirty="0" spc="-85"/>
              <a:t>r</a:t>
            </a:r>
            <a:r>
              <a:rPr dirty="0" spc="-70"/>
              <a:t>i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122936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sobrecarga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binario,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debe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haber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argumento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ya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operandos</a:t>
            </a:r>
            <a:endParaRPr sz="2000">
              <a:latin typeface="Calibri"/>
              <a:cs typeface="Calibri"/>
            </a:endParaRPr>
          </a:p>
          <a:p>
            <a:pPr marL="194945" marR="698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tenemos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cuenta</a:t>
            </a:r>
            <a:r>
              <a:rPr dirty="0" sz="20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</a:t>
            </a:r>
            <a:r>
              <a:rPr dirty="0" sz="20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anterior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quiere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realizar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sobrecarga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(+),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sería: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57833" y="3176016"/>
            <a:ext cx="7274559" cy="304736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19" rIns="0" bIns="0" rtlCol="0" vert="horz">
            <a:spAutoFit/>
          </a:bodyPr>
          <a:lstStyle/>
          <a:p>
            <a:pPr marL="548005" marR="5711825" indent="-457200">
              <a:lnSpc>
                <a:spcPct val="100000"/>
              </a:lnSpc>
              <a:spcBef>
                <a:spcPts val="259"/>
              </a:spcBef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Rectangulo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  <a:p>
            <a:pPr marL="1005205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base,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altura;</a:t>
            </a:r>
            <a:endParaRPr sz="16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Rectangulo()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{base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0;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altura</a:t>
            </a:r>
            <a:r>
              <a:rPr dirty="0" sz="1600">
                <a:latin typeface="Calibri"/>
                <a:cs typeface="Calibri"/>
              </a:rPr>
              <a:t> =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0;}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Constructor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por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defecto</a:t>
            </a:r>
            <a:endParaRPr sz="1600">
              <a:latin typeface="Calibri"/>
              <a:cs typeface="Calibri"/>
            </a:endParaRPr>
          </a:p>
          <a:p>
            <a:pPr marL="1005840" marR="1437640" indent="-63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0">
                <a:latin typeface="Calibri"/>
                <a:cs typeface="Calibri"/>
              </a:rPr>
              <a:t> Sobrecarga </a:t>
            </a:r>
            <a:r>
              <a:rPr dirty="0" sz="1600" spc="-5">
                <a:latin typeface="Calibri"/>
                <a:cs typeface="Calibri"/>
              </a:rPr>
              <a:t>del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operador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(+)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para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sumar dos rectangulos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Rectangulo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operator+(const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Rectangulo&amp; </a:t>
            </a:r>
            <a:r>
              <a:rPr dirty="0" sz="1600" spc="-5">
                <a:latin typeface="Calibri"/>
                <a:cs typeface="Calibri"/>
              </a:rPr>
              <a:t>r)</a:t>
            </a:r>
            <a:r>
              <a:rPr dirty="0" sz="1600">
                <a:latin typeface="Calibri"/>
                <a:cs typeface="Calibri"/>
              </a:rPr>
              <a:t> {</a:t>
            </a:r>
            <a:endParaRPr sz="1600">
              <a:latin typeface="Calibri"/>
              <a:cs typeface="Calibri"/>
            </a:endParaRPr>
          </a:p>
          <a:p>
            <a:pPr marL="146304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Rectangulo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resultado;</a:t>
            </a:r>
            <a:endParaRPr sz="1600">
              <a:latin typeface="Calibri"/>
              <a:cs typeface="Calibri"/>
            </a:endParaRPr>
          </a:p>
          <a:p>
            <a:pPr marL="1463040" marR="34353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resultado.base</a:t>
            </a:r>
            <a:r>
              <a:rPr dirty="0" sz="1600">
                <a:latin typeface="Calibri"/>
                <a:cs typeface="Calibri"/>
              </a:rPr>
              <a:t> = </a:t>
            </a:r>
            <a:r>
              <a:rPr dirty="0" sz="1600" spc="-5">
                <a:latin typeface="Calibri"/>
                <a:cs typeface="Calibri"/>
              </a:rPr>
              <a:t>this</a:t>
            </a:r>
            <a:r>
              <a:rPr dirty="0" sz="1600">
                <a:latin typeface="Calibri"/>
                <a:cs typeface="Calibri"/>
              </a:rPr>
              <a:t> -&gt; </a:t>
            </a:r>
            <a:r>
              <a:rPr dirty="0" sz="1600" spc="-5">
                <a:latin typeface="Calibri"/>
                <a:cs typeface="Calibri"/>
              </a:rPr>
              <a:t>base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+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30">
                <a:latin typeface="Calibri"/>
                <a:cs typeface="Calibri"/>
              </a:rPr>
              <a:t>r.base;</a:t>
            </a:r>
            <a:r>
              <a:rPr dirty="0" sz="1600" spc="-5">
                <a:latin typeface="Calibri"/>
                <a:cs typeface="Calibri"/>
              </a:rPr>
              <a:t> // igual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a </a:t>
            </a:r>
            <a:r>
              <a:rPr dirty="0" sz="1600" spc="-5">
                <a:latin typeface="Calibri"/>
                <a:cs typeface="Calibri"/>
              </a:rPr>
              <a:t>base</a:t>
            </a:r>
            <a:r>
              <a:rPr dirty="0" sz="1600">
                <a:latin typeface="Calibri"/>
                <a:cs typeface="Calibri"/>
              </a:rPr>
              <a:t> + </a:t>
            </a:r>
            <a:r>
              <a:rPr dirty="0" sz="1600" spc="-30">
                <a:latin typeface="Calibri"/>
                <a:cs typeface="Calibri"/>
              </a:rPr>
              <a:t>r.base 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resultado.altura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5">
                <a:latin typeface="Calibri"/>
                <a:cs typeface="Calibri"/>
              </a:rPr>
              <a:t> this </a:t>
            </a:r>
            <a:r>
              <a:rPr dirty="0" sz="1600">
                <a:latin typeface="Calibri"/>
                <a:cs typeface="Calibri"/>
              </a:rPr>
              <a:t>-&gt; </a:t>
            </a:r>
            <a:r>
              <a:rPr dirty="0" sz="1600" spc="-10">
                <a:latin typeface="Calibri"/>
                <a:cs typeface="Calibri"/>
              </a:rPr>
              <a:t>altura</a:t>
            </a:r>
            <a:r>
              <a:rPr dirty="0" sz="1600">
                <a:latin typeface="Calibri"/>
                <a:cs typeface="Calibri"/>
              </a:rPr>
              <a:t> +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25">
                <a:latin typeface="Calibri"/>
                <a:cs typeface="Calibri"/>
              </a:rPr>
              <a:t>r.altura;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igual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a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altura</a:t>
            </a:r>
            <a:r>
              <a:rPr dirty="0" sz="1600">
                <a:latin typeface="Calibri"/>
                <a:cs typeface="Calibri"/>
              </a:rPr>
              <a:t> +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30">
                <a:latin typeface="Calibri"/>
                <a:cs typeface="Calibri"/>
              </a:rPr>
              <a:t>r.altura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resultado;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28</a:t>
            </a:r>
          </a:p>
        </p:txBody>
      </p:sp>
    </p:spTree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8605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S</a:t>
            </a:r>
            <a:r>
              <a:rPr dirty="0" spc="-95"/>
              <a:t>ob</a:t>
            </a:r>
            <a:r>
              <a:rPr dirty="0" spc="-150"/>
              <a:t>r</a:t>
            </a:r>
            <a:r>
              <a:rPr dirty="0" spc="-95"/>
              <a:t>e</a:t>
            </a:r>
            <a:r>
              <a:rPr dirty="0" spc="-140"/>
              <a:t>c</a:t>
            </a:r>
            <a:r>
              <a:rPr dirty="0" spc="-95"/>
              <a:t>a</a:t>
            </a:r>
            <a:r>
              <a:rPr dirty="0" spc="-155"/>
              <a:t>r</a:t>
            </a:r>
            <a:r>
              <a:rPr dirty="0" spc="-190"/>
              <a:t>g</a:t>
            </a:r>
            <a:r>
              <a:rPr dirty="0" spc="-95"/>
              <a:t>a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5"/>
              <a:t>op</a:t>
            </a:r>
            <a:r>
              <a:rPr dirty="0" spc="-90"/>
              <a:t>e</a:t>
            </a:r>
            <a:r>
              <a:rPr dirty="0" spc="-175"/>
              <a:t>r</a:t>
            </a:r>
            <a:r>
              <a:rPr dirty="0" spc="-95"/>
              <a:t>ad</a:t>
            </a:r>
            <a:r>
              <a:rPr dirty="0" spc="-100"/>
              <a:t>o</a:t>
            </a:r>
            <a:r>
              <a:rPr dirty="0"/>
              <a:t>r</a:t>
            </a:r>
            <a:r>
              <a:rPr dirty="0" spc="-170"/>
              <a:t> </a:t>
            </a:r>
            <a:r>
              <a:rPr dirty="0" spc="-90"/>
              <a:t>b</a:t>
            </a:r>
            <a:r>
              <a:rPr dirty="0" spc="-65"/>
              <a:t>i</a:t>
            </a:r>
            <a:r>
              <a:rPr dirty="0" spc="-95"/>
              <a:t>na</a:t>
            </a:r>
            <a:r>
              <a:rPr dirty="0" spc="-85"/>
              <a:t>r</a:t>
            </a:r>
            <a:r>
              <a:rPr dirty="0" spc="-70"/>
              <a:t>i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539813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Ahora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podría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hacer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suma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rectángulos: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038350" y="2340101"/>
            <a:ext cx="5067300" cy="369379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4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4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main()</a:t>
            </a:r>
            <a:r>
              <a:rPr dirty="0" sz="1800" spc="38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Creamos dos </a:t>
            </a:r>
            <a:r>
              <a:rPr dirty="0" sz="1800" spc="-10">
                <a:latin typeface="Calibri"/>
                <a:cs typeface="Calibri"/>
              </a:rPr>
              <a:t>rectángulos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uno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base</a:t>
            </a:r>
            <a:r>
              <a:rPr dirty="0" sz="1800">
                <a:latin typeface="Calibri"/>
                <a:cs typeface="Calibri"/>
              </a:rPr>
              <a:t> 3</a:t>
            </a:r>
            <a:endParaRPr sz="1800">
              <a:latin typeface="Calibri"/>
              <a:cs typeface="Calibri"/>
            </a:endParaRPr>
          </a:p>
          <a:p>
            <a:pPr marL="548640" marR="789305" indent="-63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altura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2;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otro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base</a:t>
            </a:r>
            <a:r>
              <a:rPr dirty="0" sz="1800">
                <a:latin typeface="Calibri"/>
                <a:cs typeface="Calibri"/>
              </a:rPr>
              <a:t> 5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altura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1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Rectangulo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rect(3,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2);</a:t>
            </a:r>
            <a:endParaRPr sz="18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Rectangulo</a:t>
            </a:r>
            <a:r>
              <a:rPr dirty="0" sz="1800" spc="-5">
                <a:latin typeface="Calibri"/>
                <a:cs typeface="Calibri"/>
              </a:rPr>
              <a:t> rect2(5,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1);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750">
              <a:latin typeface="Calibri"/>
              <a:cs typeface="Calibri"/>
            </a:endParaRPr>
          </a:p>
          <a:p>
            <a:pPr marL="548640" marR="248475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// </a:t>
            </a:r>
            <a:r>
              <a:rPr dirty="0" sz="1800" spc="-10">
                <a:latin typeface="Calibri"/>
                <a:cs typeface="Calibri"/>
              </a:rPr>
              <a:t>Nuevo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rectángulo 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Rectangulo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resultado;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50">
              <a:latin typeface="Calibri"/>
              <a:cs typeface="Calibri"/>
            </a:endParaRPr>
          </a:p>
          <a:p>
            <a:pPr marL="548640" marR="1541145" indent="-63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Sumamos los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dos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rectángulos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resultado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rect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+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rect2;</a:t>
            </a:r>
            <a:endParaRPr sz="18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return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0;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29</a:t>
            </a:r>
          </a:p>
        </p:txBody>
      </p:sp>
    </p:spTree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8605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S</a:t>
            </a:r>
            <a:r>
              <a:rPr dirty="0" spc="-95"/>
              <a:t>ob</a:t>
            </a:r>
            <a:r>
              <a:rPr dirty="0" spc="-150"/>
              <a:t>r</a:t>
            </a:r>
            <a:r>
              <a:rPr dirty="0" spc="-95"/>
              <a:t>e</a:t>
            </a:r>
            <a:r>
              <a:rPr dirty="0" spc="-140"/>
              <a:t>c</a:t>
            </a:r>
            <a:r>
              <a:rPr dirty="0" spc="-95"/>
              <a:t>a</a:t>
            </a:r>
            <a:r>
              <a:rPr dirty="0" spc="-155"/>
              <a:t>r</a:t>
            </a:r>
            <a:r>
              <a:rPr dirty="0" spc="-190"/>
              <a:t>g</a:t>
            </a:r>
            <a:r>
              <a:rPr dirty="0" spc="-95"/>
              <a:t>a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5"/>
              <a:t>op</a:t>
            </a:r>
            <a:r>
              <a:rPr dirty="0" spc="-90"/>
              <a:t>e</a:t>
            </a:r>
            <a:r>
              <a:rPr dirty="0" spc="-175"/>
              <a:t>r</a:t>
            </a:r>
            <a:r>
              <a:rPr dirty="0" spc="-95"/>
              <a:t>ad</a:t>
            </a:r>
            <a:r>
              <a:rPr dirty="0" spc="-100"/>
              <a:t>o</a:t>
            </a:r>
            <a:r>
              <a:rPr dirty="0"/>
              <a:t>r</a:t>
            </a:r>
            <a:r>
              <a:rPr dirty="0" spc="-170"/>
              <a:t> </a:t>
            </a:r>
            <a:r>
              <a:rPr dirty="0" spc="-90"/>
              <a:t>b</a:t>
            </a:r>
            <a:r>
              <a:rPr dirty="0" spc="-65"/>
              <a:t>i</a:t>
            </a:r>
            <a:r>
              <a:rPr dirty="0" spc="-95"/>
              <a:t>na</a:t>
            </a:r>
            <a:r>
              <a:rPr dirty="0" spc="-85"/>
              <a:t>r</a:t>
            </a:r>
            <a:r>
              <a:rPr dirty="0" spc="-70"/>
              <a:t>i</a:t>
            </a:r>
            <a:r>
              <a:rPr dirty="0"/>
              <a:t>o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/>
          <p:nvPr/>
        </p:nvSpPr>
        <p:spPr>
          <a:xfrm>
            <a:off x="742187" y="2347722"/>
            <a:ext cx="7752715" cy="1938655"/>
          </a:xfrm>
          <a:custGeom>
            <a:avLst/>
            <a:gdLst/>
            <a:ahLst/>
            <a:cxnLst/>
            <a:rect l="l" t="t" r="r" b="b"/>
            <a:pathLst>
              <a:path w="7752715" h="1938654">
                <a:moveTo>
                  <a:pt x="7752588" y="0"/>
                </a:moveTo>
                <a:lnTo>
                  <a:pt x="0" y="0"/>
                </a:lnTo>
                <a:lnTo>
                  <a:pt x="0" y="1938527"/>
                </a:lnTo>
                <a:lnTo>
                  <a:pt x="7752588" y="1938527"/>
                </a:lnTo>
                <a:lnTo>
                  <a:pt x="7752588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821020" y="1832270"/>
            <a:ext cx="4639310" cy="116713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5445" indent="-183515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3860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Desglose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interno:</a:t>
            </a:r>
            <a:endParaRPr sz="2000">
              <a:latin typeface="Calibri"/>
              <a:cs typeface="Calibri"/>
            </a:endParaRPr>
          </a:p>
          <a:p>
            <a:pPr marL="469900" marR="5080" indent="-457834">
              <a:lnSpc>
                <a:spcPct val="100000"/>
              </a:lnSpc>
              <a:spcBef>
                <a:spcPts val="1789"/>
              </a:spcBef>
            </a:pPr>
            <a:r>
              <a:rPr dirty="0" sz="2000" spc="-10">
                <a:latin typeface="Calibri"/>
                <a:cs typeface="Calibri"/>
              </a:rPr>
              <a:t>Rectangulo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operator+(const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Rectangulo&amp;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r)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{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Rectangulo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resultado;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489959" y="2964179"/>
            <a:ext cx="1577340" cy="706120"/>
          </a:xfrm>
          <a:prstGeom prst="rect">
            <a:avLst/>
          </a:prstGeom>
          <a:ln w="38100">
            <a:solidFill>
              <a:srgbClr val="FF0000"/>
            </a:solidFill>
          </a:ln>
        </p:spPr>
        <p:txBody>
          <a:bodyPr wrap="square" lIns="0" tIns="22225" rIns="0" bIns="0" rtlCol="0" vert="horz">
            <a:spAutoFit/>
          </a:bodyPr>
          <a:lstStyle/>
          <a:p>
            <a:pPr marL="86995" marR="181610">
              <a:lnSpc>
                <a:spcPct val="100000"/>
              </a:lnSpc>
              <a:spcBef>
                <a:spcPts val="175"/>
              </a:spcBef>
            </a:pPr>
            <a:r>
              <a:rPr dirty="0" sz="2000" spc="-5">
                <a:latin typeface="Calibri"/>
                <a:cs typeface="Calibri"/>
              </a:rPr>
              <a:t>this -&gt; base 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this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-&gt;</a:t>
            </a:r>
            <a:r>
              <a:rPr dirty="0" sz="2000" spc="-3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altura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393270" y="2973992"/>
            <a:ext cx="152400" cy="6350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2000" spc="-5">
                <a:latin typeface="Calibri"/>
                <a:cs typeface="Calibri"/>
              </a:rPr>
              <a:t>+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2000" spc="-5">
                <a:latin typeface="Calibri"/>
                <a:cs typeface="Calibri"/>
              </a:rPr>
              <a:t>+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890259" y="2960370"/>
            <a:ext cx="1576705" cy="704850"/>
          </a:xfrm>
          <a:prstGeom prst="rect">
            <a:avLst/>
          </a:prstGeom>
          <a:solidFill>
            <a:srgbClr val="FAD9CD"/>
          </a:solidFill>
          <a:ln w="38100">
            <a:solidFill>
              <a:srgbClr val="FF0000"/>
            </a:solidFill>
          </a:ln>
        </p:spPr>
        <p:txBody>
          <a:bodyPr wrap="square" lIns="0" tIns="26034" rIns="0" bIns="0" rtlCol="0" vert="horz">
            <a:spAutoFit/>
          </a:bodyPr>
          <a:lstStyle/>
          <a:p>
            <a:pPr marL="429895" marR="340360">
              <a:lnSpc>
                <a:spcPct val="100000"/>
              </a:lnSpc>
              <a:spcBef>
                <a:spcPts val="204"/>
              </a:spcBef>
            </a:pPr>
            <a:r>
              <a:rPr dirty="0" sz="2000" spc="-35">
                <a:latin typeface="Calibri"/>
                <a:cs typeface="Calibri"/>
              </a:rPr>
              <a:t>r.base; 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 spc="-210">
                <a:latin typeface="Calibri"/>
                <a:cs typeface="Calibri"/>
              </a:rPr>
              <a:t>r</a:t>
            </a:r>
            <a:r>
              <a:rPr dirty="0" sz="2000" spc="-10">
                <a:latin typeface="Calibri"/>
                <a:cs typeface="Calibri"/>
              </a:rPr>
              <a:t>.</a:t>
            </a:r>
            <a:r>
              <a:rPr dirty="0" sz="2000" spc="-5">
                <a:latin typeface="Calibri"/>
                <a:cs typeface="Calibri"/>
              </a:rPr>
              <a:t>a</a:t>
            </a:r>
            <a:r>
              <a:rPr dirty="0" sz="2000" spc="-10">
                <a:latin typeface="Calibri"/>
                <a:cs typeface="Calibri"/>
              </a:rPr>
              <a:t>l</a:t>
            </a:r>
            <a:r>
              <a:rPr dirty="0" sz="2000" spc="-5">
                <a:latin typeface="Calibri"/>
                <a:cs typeface="Calibri"/>
              </a:rPr>
              <a:t>tu</a:t>
            </a:r>
            <a:r>
              <a:rPr dirty="0" sz="2000" spc="-50">
                <a:latin typeface="Calibri"/>
                <a:cs typeface="Calibri"/>
              </a:rPr>
              <a:t>r</a:t>
            </a:r>
            <a:r>
              <a:rPr dirty="0" sz="2000" spc="-5">
                <a:latin typeface="Calibri"/>
                <a:cs typeface="Calibri"/>
              </a:rPr>
              <a:t>a;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78524" y="2973992"/>
            <a:ext cx="1855470" cy="939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95"/>
              </a:spcBef>
            </a:pPr>
            <a:r>
              <a:rPr dirty="0" sz="2000" spc="-10">
                <a:latin typeface="Calibri"/>
                <a:cs typeface="Calibri"/>
              </a:rPr>
              <a:t>resultado.base</a:t>
            </a:r>
            <a:r>
              <a:rPr dirty="0" sz="2000" spc="-5">
                <a:latin typeface="Calibri"/>
                <a:cs typeface="Calibri"/>
              </a:rPr>
              <a:t> =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resultado.altura </a:t>
            </a:r>
            <a:r>
              <a:rPr dirty="0" sz="2000" spc="-5">
                <a:latin typeface="Calibri"/>
                <a:cs typeface="Calibri"/>
              </a:rPr>
              <a:t>=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ret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21528" y="3888239"/>
            <a:ext cx="10541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2000" spc="-5">
                <a:latin typeface="Calibri"/>
                <a:cs typeface="Calibri"/>
              </a:rPr>
              <a:t>}</a:t>
            </a:r>
            <a:endParaRPr sz="2000">
              <a:latin typeface="Calibri"/>
              <a:cs typeface="Calibri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3972558" y="5233229"/>
            <a:ext cx="3683000" cy="12700"/>
            <a:chOff x="3972558" y="5233229"/>
            <a:chExt cx="3683000" cy="12700"/>
          </a:xfrm>
        </p:grpSpPr>
        <p:sp>
          <p:nvSpPr>
            <p:cNvPr id="12" name="object 12"/>
            <p:cNvSpPr/>
            <p:nvPr/>
          </p:nvSpPr>
          <p:spPr>
            <a:xfrm>
              <a:off x="3978908" y="5239579"/>
              <a:ext cx="1231900" cy="0"/>
            </a:xfrm>
            <a:custGeom>
              <a:avLst/>
              <a:gdLst/>
              <a:ahLst/>
              <a:cxnLst/>
              <a:rect l="l" t="t" r="r" b="b"/>
              <a:pathLst>
                <a:path w="1231900" h="0">
                  <a:moveTo>
                    <a:pt x="0" y="0"/>
                  </a:moveTo>
                  <a:lnTo>
                    <a:pt x="123190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417308" y="5239579"/>
              <a:ext cx="1231900" cy="0"/>
            </a:xfrm>
            <a:custGeom>
              <a:avLst/>
              <a:gdLst/>
              <a:ahLst/>
              <a:cxnLst/>
              <a:rect l="l" t="t" r="r" b="b"/>
              <a:pathLst>
                <a:path w="1231900" h="0">
                  <a:moveTo>
                    <a:pt x="0" y="0"/>
                  </a:moveTo>
                  <a:lnTo>
                    <a:pt x="123190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1540508" y="3765038"/>
          <a:ext cx="6173469" cy="221614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19200"/>
                <a:gridCol w="1214120"/>
                <a:gridCol w="353059"/>
                <a:gridCol w="928369"/>
                <a:gridCol w="1212214"/>
                <a:gridCol w="1224914"/>
              </a:tblGrid>
              <a:tr h="1474470">
                <a:tc>
                  <a:txBody>
                    <a:bodyPr/>
                    <a:lstStyle/>
                    <a:p>
                      <a:pPr algn="ctr" marR="11430">
                        <a:lnSpc>
                          <a:spcPts val="1070"/>
                        </a:lnSpc>
                      </a:pPr>
                      <a:r>
                        <a:rPr dirty="0" sz="2000" spc="-5">
                          <a:latin typeface="Calibri"/>
                          <a:cs typeface="Calibri"/>
                        </a:rPr>
                        <a:t>urn</a:t>
                      </a:r>
                      <a:r>
                        <a:rPr dirty="0" sz="2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10">
                          <a:latin typeface="Calibri"/>
                          <a:cs typeface="Calibri"/>
                        </a:rPr>
                        <a:t>resulta</a:t>
                      </a:r>
                      <a:endParaRPr sz="20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2800">
                        <a:latin typeface="Times New Roman"/>
                        <a:cs typeface="Times New Roman"/>
                      </a:endParaRPr>
                    </a:p>
                    <a:p>
                      <a:pPr algn="ctr" marL="635">
                        <a:lnSpc>
                          <a:spcPct val="100000"/>
                        </a:lnSpc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resultado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070"/>
                        </a:lnSpc>
                      </a:pPr>
                      <a:r>
                        <a:rPr dirty="0" sz="2000" spc="-5">
                          <a:latin typeface="Calibri"/>
                          <a:cs typeface="Calibri"/>
                        </a:rPr>
                        <a:t>do;</a:t>
                      </a:r>
                      <a:endParaRPr sz="20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28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=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R="48895">
                        <a:lnSpc>
                          <a:spcPct val="100000"/>
                        </a:lnSpc>
                      </a:pPr>
                      <a:endParaRPr sz="2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2350">
                        <a:latin typeface="Times New Roman"/>
                        <a:cs typeface="Times New Roman"/>
                      </a:endParaRPr>
                    </a:p>
                    <a:p>
                      <a:pPr marL="13081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rect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23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+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23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800" spc="-5" b="1">
                          <a:latin typeface="Calibri"/>
                          <a:cs typeface="Calibri"/>
                        </a:rPr>
                        <a:t>rect2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/>
                </a:tc>
              </a:tr>
              <a:tr h="3708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base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=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8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b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ase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=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3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R w="12700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base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=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altura</a:t>
                      </a:r>
                      <a:r>
                        <a:rPr dirty="0" sz="18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=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3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r" marR="317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al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3937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tura</a:t>
                      </a:r>
                      <a:r>
                        <a:rPr dirty="0" sz="1800" spc="-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=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2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altura</a:t>
                      </a:r>
                      <a:r>
                        <a:rPr dirty="0" sz="18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=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1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</a:tr>
            </a:tbl>
          </a:graphicData>
        </a:graphic>
      </p:graphicFrame>
      <p:sp>
        <p:nvSpPr>
          <p:cNvPr id="15" name="object 15"/>
          <p:cNvSpPr/>
          <p:nvPr/>
        </p:nvSpPr>
        <p:spPr>
          <a:xfrm>
            <a:off x="3978907" y="5981259"/>
            <a:ext cx="1231900" cy="0"/>
          </a:xfrm>
          <a:custGeom>
            <a:avLst/>
            <a:gdLst/>
            <a:ahLst/>
            <a:cxnLst/>
            <a:rect l="l" t="t" r="r" b="b"/>
            <a:pathLst>
              <a:path w="1231900" h="0">
                <a:moveTo>
                  <a:pt x="0" y="0"/>
                </a:moveTo>
                <a:lnTo>
                  <a:pt x="1231900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6417307" y="5981259"/>
            <a:ext cx="1231900" cy="0"/>
          </a:xfrm>
          <a:custGeom>
            <a:avLst/>
            <a:gdLst/>
            <a:ahLst/>
            <a:cxnLst/>
            <a:rect l="l" t="t" r="r" b="b"/>
            <a:pathLst>
              <a:path w="1231900" h="0">
                <a:moveTo>
                  <a:pt x="0" y="0"/>
                </a:moveTo>
                <a:lnTo>
                  <a:pt x="1231900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7" name="object 17"/>
          <p:cNvGrpSpPr/>
          <p:nvPr/>
        </p:nvGrpSpPr>
        <p:grpSpPr>
          <a:xfrm>
            <a:off x="416280" y="2020552"/>
            <a:ext cx="8326120" cy="3462020"/>
            <a:chOff x="416280" y="2020552"/>
            <a:chExt cx="8326120" cy="3462020"/>
          </a:xfrm>
        </p:grpSpPr>
        <p:sp>
          <p:nvSpPr>
            <p:cNvPr id="18" name="object 18"/>
            <p:cNvSpPr/>
            <p:nvPr/>
          </p:nvSpPr>
          <p:spPr>
            <a:xfrm>
              <a:off x="4618488" y="2039602"/>
              <a:ext cx="4105275" cy="3385820"/>
            </a:xfrm>
            <a:custGeom>
              <a:avLst/>
              <a:gdLst/>
              <a:ahLst/>
              <a:cxnLst/>
              <a:rect l="l" t="t" r="r" b="b"/>
              <a:pathLst>
                <a:path w="4105275" h="3385820">
                  <a:moveTo>
                    <a:pt x="3024390" y="3385642"/>
                  </a:moveTo>
                  <a:lnTo>
                    <a:pt x="4104766" y="3385642"/>
                  </a:lnTo>
                  <a:lnTo>
                    <a:pt x="4104766" y="0"/>
                  </a:lnTo>
                  <a:lnTo>
                    <a:pt x="0" y="0"/>
                  </a:lnTo>
                  <a:lnTo>
                    <a:pt x="0" y="212864"/>
                  </a:lnTo>
                </a:path>
              </a:pathLst>
            </a:custGeom>
            <a:ln w="381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561321" y="2233416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114300" y="0"/>
                  </a:moveTo>
                  <a:lnTo>
                    <a:pt x="0" y="12"/>
                  </a:lnTo>
                  <a:lnTo>
                    <a:pt x="57162" y="114300"/>
                  </a:lnTo>
                  <a:lnTo>
                    <a:pt x="11430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4278631" y="3765038"/>
              <a:ext cx="316230" cy="1223645"/>
            </a:xfrm>
            <a:custGeom>
              <a:avLst/>
              <a:gdLst/>
              <a:ahLst/>
              <a:cxnLst/>
              <a:rect l="l" t="t" r="r" b="b"/>
              <a:pathLst>
                <a:path w="316229" h="1223645">
                  <a:moveTo>
                    <a:pt x="316141" y="1223124"/>
                  </a:moveTo>
                  <a:lnTo>
                    <a:pt x="316141" y="709714"/>
                  </a:lnTo>
                  <a:lnTo>
                    <a:pt x="0" y="709714"/>
                  </a:lnTo>
                  <a:lnTo>
                    <a:pt x="0" y="0"/>
                  </a:lnTo>
                </a:path>
              </a:pathLst>
            </a:custGeom>
            <a:ln w="381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221485" y="3669789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57150" y="0"/>
                  </a:moveTo>
                  <a:lnTo>
                    <a:pt x="0" y="114300"/>
                  </a:lnTo>
                  <a:lnTo>
                    <a:pt x="114300" y="114300"/>
                  </a:lnTo>
                  <a:lnTo>
                    <a:pt x="5715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5539739" y="2558034"/>
              <a:ext cx="1139825" cy="307340"/>
            </a:xfrm>
            <a:custGeom>
              <a:avLst/>
              <a:gdLst/>
              <a:ahLst/>
              <a:cxnLst/>
              <a:rect l="l" t="t" r="r" b="b"/>
              <a:pathLst>
                <a:path w="1139825" h="307339">
                  <a:moveTo>
                    <a:pt x="0" y="0"/>
                  </a:moveTo>
                  <a:lnTo>
                    <a:pt x="1139278" y="0"/>
                  </a:lnTo>
                  <a:lnTo>
                    <a:pt x="1139278" y="306819"/>
                  </a:lnTo>
                </a:path>
              </a:pathLst>
            </a:custGeom>
            <a:ln w="381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6621864" y="2845805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114300" y="0"/>
                  </a:moveTo>
                  <a:lnTo>
                    <a:pt x="0" y="0"/>
                  </a:lnTo>
                  <a:lnTo>
                    <a:pt x="57150" y="114300"/>
                  </a:lnTo>
                  <a:lnTo>
                    <a:pt x="11430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435330" y="2574798"/>
              <a:ext cx="1016635" cy="2850515"/>
            </a:xfrm>
            <a:custGeom>
              <a:avLst/>
              <a:gdLst/>
              <a:ahLst/>
              <a:cxnLst/>
              <a:rect l="l" t="t" r="r" b="b"/>
              <a:pathLst>
                <a:path w="1016635" h="2850515">
                  <a:moveTo>
                    <a:pt x="387629" y="0"/>
                  </a:moveTo>
                  <a:lnTo>
                    <a:pt x="0" y="0"/>
                  </a:lnTo>
                  <a:lnTo>
                    <a:pt x="0" y="2850464"/>
                  </a:lnTo>
                  <a:lnTo>
                    <a:pt x="1016279" y="2850464"/>
                  </a:lnTo>
                </a:path>
              </a:pathLst>
            </a:custGeom>
            <a:ln w="38099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432562" y="5368104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0" y="0"/>
                  </a:moveTo>
                  <a:lnTo>
                    <a:pt x="0" y="114299"/>
                  </a:lnTo>
                  <a:lnTo>
                    <a:pt x="114300" y="571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" name="object 2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30</a:t>
            </a:r>
          </a:p>
        </p:txBody>
      </p:sp>
    </p:spTree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2128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S</a:t>
            </a:r>
            <a:r>
              <a:rPr dirty="0" spc="-95"/>
              <a:t>ob</a:t>
            </a:r>
            <a:r>
              <a:rPr dirty="0" spc="-150"/>
              <a:t>r</a:t>
            </a:r>
            <a:r>
              <a:rPr dirty="0" spc="-95"/>
              <a:t>e</a:t>
            </a:r>
            <a:r>
              <a:rPr dirty="0" spc="-140"/>
              <a:t>c</a:t>
            </a:r>
            <a:r>
              <a:rPr dirty="0" spc="-95"/>
              <a:t>a</a:t>
            </a:r>
            <a:r>
              <a:rPr dirty="0" spc="-155"/>
              <a:t>r</a:t>
            </a:r>
            <a:r>
              <a:rPr dirty="0" spc="-190"/>
              <a:t>g</a:t>
            </a:r>
            <a:r>
              <a:rPr dirty="0" spc="-95"/>
              <a:t>a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70"/>
              <a:t>f</a:t>
            </a:r>
            <a:r>
              <a:rPr dirty="0" spc="-90"/>
              <a:t>u</a:t>
            </a:r>
            <a:r>
              <a:rPr dirty="0" spc="-95"/>
              <a:t>n</a:t>
            </a:r>
            <a:r>
              <a:rPr dirty="0" spc="-90"/>
              <a:t>c</a:t>
            </a:r>
            <a:r>
              <a:rPr dirty="0" spc="-70"/>
              <a:t>i</a:t>
            </a:r>
            <a:r>
              <a:rPr dirty="0" spc="-95"/>
              <a:t>ó</a:t>
            </a:r>
            <a:r>
              <a:rPr dirty="0"/>
              <a:t>n</a:t>
            </a:r>
            <a:r>
              <a:rPr dirty="0" spc="-170"/>
              <a:t> </a:t>
            </a:r>
            <a:r>
              <a:rPr dirty="0" spc="-70"/>
              <a:t>f</a:t>
            </a:r>
            <a:r>
              <a:rPr dirty="0" spc="-75"/>
              <a:t>r</a:t>
            </a:r>
            <a:r>
              <a:rPr dirty="0" spc="-70"/>
              <a:t>i</a:t>
            </a:r>
            <a:r>
              <a:rPr dirty="0" spc="-100"/>
              <a:t>e</a:t>
            </a:r>
            <a:r>
              <a:rPr dirty="0" spc="-95"/>
              <a:t>n</a:t>
            </a:r>
            <a:r>
              <a:rPr dirty="0"/>
              <a:t>d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41414"/>
            <a:ext cx="7369175" cy="1443355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algn="just" marL="195580" marR="5080" indent="-183515">
              <a:lnSpc>
                <a:spcPts val="1730"/>
              </a:lnSpc>
              <a:spcBef>
                <a:spcPts val="3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este enfoque,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 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sobrecarga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operador debe preceder con 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palabra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clave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friend</a:t>
            </a:r>
            <a:endParaRPr sz="1600">
              <a:latin typeface="Calibri"/>
              <a:cs typeface="Calibri"/>
            </a:endParaRPr>
          </a:p>
          <a:p>
            <a:pPr algn="just" marL="194945" marR="5715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tener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cuenta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friend</a:t>
            </a:r>
            <a:r>
              <a:rPr dirty="0" sz="1600" spc="114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toma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1600" spc="10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1600" spc="1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35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binario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uno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unario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.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40">
                <a:solidFill>
                  <a:srgbClr val="3E3E3E"/>
                </a:solidFill>
                <a:latin typeface="Calibri"/>
                <a:cs typeface="Calibri"/>
              </a:rPr>
              <a:t>Todo</a:t>
            </a:r>
            <a:r>
              <a:rPr dirty="0" sz="16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trabajo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3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implementación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serían lo mismo que la función 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operador binario,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excepto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esta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implementará fuera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alcance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57833" y="3429000"/>
            <a:ext cx="7274559" cy="28016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548005" marR="5711825" indent="-457200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Rectangulo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  <a:p>
            <a:pPr marL="1005205">
              <a:lnSpc>
                <a:spcPts val="1920"/>
              </a:lnSpc>
            </a:pPr>
            <a:r>
              <a:rPr dirty="0" sz="1600">
                <a:latin typeface="Calibri"/>
                <a:cs typeface="Calibri"/>
              </a:rPr>
              <a:t>…</a:t>
            </a:r>
            <a:endParaRPr sz="16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friend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Rectangulo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operator+(const</a:t>
            </a:r>
            <a:r>
              <a:rPr dirty="0" sz="1600" spc="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Rectangulo&amp;</a:t>
            </a:r>
            <a:r>
              <a:rPr dirty="0" sz="1600" spc="-5">
                <a:latin typeface="Calibri"/>
                <a:cs typeface="Calibri"/>
              </a:rPr>
              <a:t> r1,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Rectangulo&amp;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r2);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  <a:p>
            <a:pPr marL="548005" marR="1517650" indent="-45720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Rectangulo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operator+(const</a:t>
            </a:r>
            <a:r>
              <a:rPr dirty="0" sz="1600" spc="3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Rectangulo&amp;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r1,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Rectangulo&amp;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r2)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Rectangulo resultado;</a:t>
            </a:r>
            <a:endParaRPr sz="1600">
              <a:latin typeface="Calibri"/>
              <a:cs typeface="Calibri"/>
            </a:endParaRPr>
          </a:p>
          <a:p>
            <a:pPr marL="548005" marR="3550920">
              <a:lnSpc>
                <a:spcPts val="1920"/>
              </a:lnSpc>
              <a:spcBef>
                <a:spcPts val="60"/>
              </a:spcBef>
            </a:pPr>
            <a:r>
              <a:rPr dirty="0" sz="1600" spc="-10">
                <a:latin typeface="Calibri"/>
                <a:cs typeface="Calibri"/>
              </a:rPr>
              <a:t>resultado.base</a:t>
            </a:r>
            <a:r>
              <a:rPr dirty="0" sz="1600">
                <a:latin typeface="Calibri"/>
                <a:cs typeface="Calibri"/>
              </a:rPr>
              <a:t> =</a:t>
            </a:r>
            <a:r>
              <a:rPr dirty="0" sz="1600" spc="-5">
                <a:latin typeface="Calibri"/>
                <a:cs typeface="Calibri"/>
              </a:rPr>
              <a:t> r1.base</a:t>
            </a:r>
            <a:r>
              <a:rPr dirty="0" sz="1600">
                <a:latin typeface="Calibri"/>
                <a:cs typeface="Calibri"/>
              </a:rPr>
              <a:t> + </a:t>
            </a:r>
            <a:r>
              <a:rPr dirty="0" sz="1600" spc="-5">
                <a:latin typeface="Calibri"/>
                <a:cs typeface="Calibri"/>
              </a:rPr>
              <a:t>r2.base;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resultado.altura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r1.altura</a:t>
            </a:r>
            <a:r>
              <a:rPr dirty="0" sz="1600">
                <a:latin typeface="Calibri"/>
                <a:cs typeface="Calibri"/>
              </a:rPr>
              <a:t> +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r2.altura;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resultado;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ts val="1855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31</a:t>
            </a:r>
          </a:p>
        </p:txBody>
      </p:sp>
    </p:spTree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91515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85"/>
              <a:t>R</a:t>
            </a:r>
            <a:r>
              <a:rPr dirty="0" spc="-90"/>
              <a:t>e</a:t>
            </a:r>
            <a:r>
              <a:rPr dirty="0" spc="-75"/>
              <a:t>s</a:t>
            </a:r>
            <a:r>
              <a:rPr dirty="0" spc="-95"/>
              <a:t>u</a:t>
            </a:r>
            <a:r>
              <a:rPr dirty="0" spc="-125"/>
              <a:t>m</a:t>
            </a:r>
            <a:r>
              <a:rPr dirty="0" spc="-100"/>
              <a:t>e</a:t>
            </a:r>
            <a:r>
              <a:rPr dirty="0" spc="-95"/>
              <a:t>n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75"/>
              <a:t>s</a:t>
            </a:r>
            <a:r>
              <a:rPr dirty="0" spc="-95"/>
              <a:t>ob</a:t>
            </a:r>
            <a:r>
              <a:rPr dirty="0" spc="-155"/>
              <a:t>r</a:t>
            </a:r>
            <a:r>
              <a:rPr dirty="0" spc="-95"/>
              <a:t>e</a:t>
            </a:r>
            <a:r>
              <a:rPr dirty="0" spc="-140"/>
              <a:t>c</a:t>
            </a:r>
            <a:r>
              <a:rPr dirty="0" spc="-95"/>
              <a:t>a</a:t>
            </a:r>
            <a:r>
              <a:rPr dirty="0" spc="-155"/>
              <a:t>r</a:t>
            </a:r>
            <a:r>
              <a:rPr dirty="0" spc="-190"/>
              <a:t>g</a:t>
            </a:r>
            <a:r>
              <a:rPr dirty="0"/>
              <a:t>a</a:t>
            </a:r>
            <a:r>
              <a:rPr dirty="0" spc="-190"/>
              <a:t> </a:t>
            </a:r>
            <a:r>
              <a:rPr dirty="0" spc="-90"/>
              <a:t>una</a:t>
            </a:r>
            <a:r>
              <a:rPr dirty="0" spc="-85"/>
              <a:t>r</a:t>
            </a:r>
            <a:r>
              <a:rPr dirty="0" spc="-70"/>
              <a:t>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264668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miembro: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1319022" y="2207514"/>
            <a:ext cx="6551930" cy="3970020"/>
          </a:xfrm>
          <a:custGeom>
            <a:avLst/>
            <a:gdLst/>
            <a:ahLst/>
            <a:cxnLst/>
            <a:rect l="l" t="t" r="r" b="b"/>
            <a:pathLst>
              <a:path w="6551930" h="3970020">
                <a:moveTo>
                  <a:pt x="6551676" y="0"/>
                </a:moveTo>
                <a:lnTo>
                  <a:pt x="0" y="0"/>
                </a:lnTo>
                <a:lnTo>
                  <a:pt x="0" y="3970020"/>
                </a:lnTo>
                <a:lnTo>
                  <a:pt x="6551676" y="3970020"/>
                </a:lnTo>
                <a:lnTo>
                  <a:pt x="6551676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1398064" y="2225898"/>
            <a:ext cx="2406015" cy="848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class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Alumno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469900" marR="508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private: int </a:t>
            </a:r>
            <a:r>
              <a:rPr dirty="0" sz="1800" spc="-5">
                <a:latin typeface="Calibri"/>
                <a:cs typeface="Calibri"/>
              </a:rPr>
              <a:t>edad </a:t>
            </a:r>
            <a:r>
              <a:rPr dirty="0" sz="1800">
                <a:latin typeface="Calibri"/>
                <a:cs typeface="Calibri"/>
              </a:rPr>
              <a:t>= </a:t>
            </a:r>
            <a:r>
              <a:rPr dirty="0" sz="1800" spc="-5">
                <a:latin typeface="Calibri"/>
                <a:cs typeface="Calibri"/>
              </a:rPr>
              <a:t>0;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public: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32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398292" y="3048858"/>
            <a:ext cx="6268720" cy="30429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927100" marR="512445" indent="-635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friend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</a:t>
            </a:r>
            <a:r>
              <a:rPr dirty="0" sz="1800" spc="-5">
                <a:latin typeface="Calibri"/>
                <a:cs typeface="Calibri"/>
              </a:rPr>
              <a:t> Alumno&amp; </a:t>
            </a:r>
            <a:r>
              <a:rPr dirty="0" sz="1800" spc="-10">
                <a:latin typeface="Calibri"/>
                <a:cs typeface="Calibri"/>
              </a:rPr>
              <a:t>operator+(const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Alumno&amp;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a);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friend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Alumno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operator-(const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Alumno&amp;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a); 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friend </a:t>
            </a:r>
            <a:r>
              <a:rPr dirty="0" sz="1800" spc="-10">
                <a:latin typeface="Calibri"/>
                <a:cs typeface="Calibri"/>
              </a:rPr>
              <a:t>const </a:t>
            </a:r>
            <a:r>
              <a:rPr dirty="0" sz="1800">
                <a:latin typeface="Calibri"/>
                <a:cs typeface="Calibri"/>
              </a:rPr>
              <a:t>Alumno </a:t>
            </a:r>
            <a:r>
              <a:rPr dirty="0" sz="1800" spc="-10">
                <a:latin typeface="Calibri"/>
                <a:cs typeface="Calibri"/>
              </a:rPr>
              <a:t>operator~(const </a:t>
            </a:r>
            <a:r>
              <a:rPr dirty="0" sz="1800">
                <a:latin typeface="Calibri"/>
                <a:cs typeface="Calibri"/>
              </a:rPr>
              <a:t>Alumno &amp; a); 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friend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Alumno*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operator&amp;(Alumno&amp;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a);</a:t>
            </a:r>
            <a:endParaRPr sz="1800">
              <a:latin typeface="Calibri"/>
              <a:cs typeface="Calibri"/>
            </a:endParaRPr>
          </a:p>
          <a:p>
            <a:pPr marL="9271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friend </a:t>
            </a:r>
            <a:r>
              <a:rPr dirty="0" sz="1800">
                <a:latin typeface="Calibri"/>
                <a:cs typeface="Calibri"/>
              </a:rPr>
              <a:t>Alumno</a:t>
            </a:r>
            <a:r>
              <a:rPr dirty="0" sz="1800" spc="-10">
                <a:latin typeface="Calibri"/>
                <a:cs typeface="Calibri"/>
              </a:rPr>
              <a:t> operator!(const</a:t>
            </a:r>
            <a:r>
              <a:rPr dirty="0" sz="1800" spc="-5">
                <a:latin typeface="Calibri"/>
                <a:cs typeface="Calibri"/>
              </a:rPr>
              <a:t> Alumno&amp;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a);</a:t>
            </a:r>
            <a:endParaRPr sz="1800">
              <a:latin typeface="Calibri"/>
              <a:cs typeface="Calibri"/>
            </a:endParaRPr>
          </a:p>
          <a:p>
            <a:pPr marL="92710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Sin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argumento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const:</a:t>
            </a:r>
            <a:endParaRPr sz="1800">
              <a:latin typeface="Calibri"/>
              <a:cs typeface="Calibri"/>
            </a:endParaRPr>
          </a:p>
          <a:p>
            <a:pPr marL="926465" marR="508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friend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Alumno&amp;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operator++(Alumno&amp;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a);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Pre: </a:t>
            </a:r>
            <a:r>
              <a:rPr dirty="0" sz="1800" spc="-5">
                <a:latin typeface="Calibri"/>
                <a:cs typeface="Calibri"/>
              </a:rPr>
              <a:t> friend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</a:t>
            </a:r>
            <a:r>
              <a:rPr dirty="0" sz="1800">
                <a:latin typeface="Calibri"/>
                <a:cs typeface="Calibri"/>
              </a:rPr>
              <a:t> Alumno</a:t>
            </a:r>
            <a:r>
              <a:rPr dirty="0" sz="1800" spc="-10">
                <a:latin typeface="Calibri"/>
                <a:cs typeface="Calibri"/>
              </a:rPr>
              <a:t> operator++(Alumno&amp;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a, </a:t>
            </a:r>
            <a:r>
              <a:rPr dirty="0" sz="1800" spc="-5">
                <a:latin typeface="Calibri"/>
                <a:cs typeface="Calibri"/>
              </a:rPr>
              <a:t>int);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Post: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friend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Alumno&amp;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operator--(Alumno&amp;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a);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Pre: </a:t>
            </a:r>
            <a:r>
              <a:rPr dirty="0" sz="1800" spc="-5">
                <a:latin typeface="Calibri"/>
                <a:cs typeface="Calibri"/>
              </a:rPr>
              <a:t> friend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</a:t>
            </a:r>
            <a:r>
              <a:rPr dirty="0" sz="1800">
                <a:latin typeface="Calibri"/>
                <a:cs typeface="Calibri"/>
              </a:rPr>
              <a:t> Alumno</a:t>
            </a:r>
            <a:r>
              <a:rPr dirty="0" sz="1800" spc="-10">
                <a:latin typeface="Calibri"/>
                <a:cs typeface="Calibri"/>
              </a:rPr>
              <a:t> operator--(Alumno&amp;</a:t>
            </a:r>
            <a:r>
              <a:rPr dirty="0" sz="1800">
                <a:latin typeface="Calibri"/>
                <a:cs typeface="Calibri"/>
              </a:rPr>
              <a:t> a, </a:t>
            </a:r>
            <a:r>
              <a:rPr dirty="0" sz="1800" spc="-5">
                <a:latin typeface="Calibri"/>
                <a:cs typeface="Calibri"/>
              </a:rPr>
              <a:t>int);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Post: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605800" y="2225898"/>
            <a:ext cx="11741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Alumno.hpp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91515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85"/>
              <a:t>R</a:t>
            </a:r>
            <a:r>
              <a:rPr dirty="0" spc="-90"/>
              <a:t>e</a:t>
            </a:r>
            <a:r>
              <a:rPr dirty="0" spc="-75"/>
              <a:t>s</a:t>
            </a:r>
            <a:r>
              <a:rPr dirty="0" spc="-95"/>
              <a:t>u</a:t>
            </a:r>
            <a:r>
              <a:rPr dirty="0" spc="-125"/>
              <a:t>m</a:t>
            </a:r>
            <a:r>
              <a:rPr dirty="0" spc="-100"/>
              <a:t>e</a:t>
            </a:r>
            <a:r>
              <a:rPr dirty="0" spc="-95"/>
              <a:t>n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75"/>
              <a:t>s</a:t>
            </a:r>
            <a:r>
              <a:rPr dirty="0" spc="-95"/>
              <a:t>ob</a:t>
            </a:r>
            <a:r>
              <a:rPr dirty="0" spc="-155"/>
              <a:t>r</a:t>
            </a:r>
            <a:r>
              <a:rPr dirty="0" spc="-95"/>
              <a:t>e</a:t>
            </a:r>
            <a:r>
              <a:rPr dirty="0" spc="-140"/>
              <a:t>c</a:t>
            </a:r>
            <a:r>
              <a:rPr dirty="0" spc="-95"/>
              <a:t>a</a:t>
            </a:r>
            <a:r>
              <a:rPr dirty="0" spc="-155"/>
              <a:t>r</a:t>
            </a:r>
            <a:r>
              <a:rPr dirty="0" spc="-190"/>
              <a:t>g</a:t>
            </a:r>
            <a:r>
              <a:rPr dirty="0"/>
              <a:t>a</a:t>
            </a:r>
            <a:r>
              <a:rPr dirty="0" spc="-190"/>
              <a:t> </a:t>
            </a:r>
            <a:r>
              <a:rPr dirty="0" spc="-90"/>
              <a:t>una</a:t>
            </a:r>
            <a:r>
              <a:rPr dirty="0" spc="-85"/>
              <a:t>r</a:t>
            </a:r>
            <a:r>
              <a:rPr dirty="0" spc="-70"/>
              <a:t>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264668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miembro: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46125" y="2392679"/>
            <a:ext cx="5572125" cy="37858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548005" marR="1854835" indent="-457200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const </a:t>
            </a:r>
            <a:r>
              <a:rPr dirty="0" sz="1600" spc="-5">
                <a:latin typeface="Calibri"/>
                <a:cs typeface="Calibri"/>
              </a:rPr>
              <a:t>Alumno </a:t>
            </a:r>
            <a:r>
              <a:rPr dirty="0" sz="1600" spc="-10">
                <a:latin typeface="Calibri"/>
                <a:cs typeface="Calibri"/>
              </a:rPr>
              <a:t>operator-(const </a:t>
            </a:r>
            <a:r>
              <a:rPr dirty="0" sz="1600" spc="-5">
                <a:latin typeface="Calibri"/>
                <a:cs typeface="Calibri"/>
              </a:rPr>
              <a:t>Alumno&amp; </a:t>
            </a:r>
            <a:r>
              <a:rPr dirty="0" sz="1600">
                <a:latin typeface="Calibri"/>
                <a:cs typeface="Calibri"/>
              </a:rPr>
              <a:t>a) 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cout &lt;&lt;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"-Alumno\n";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Alumno(-a.edad);  //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Constructor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parametrizado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548005" marR="544830" indent="-457834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const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Alumno&amp;</a:t>
            </a:r>
            <a:r>
              <a:rPr dirty="0" sz="1600" spc="-10">
                <a:latin typeface="Calibri"/>
                <a:cs typeface="Calibri"/>
              </a:rPr>
              <a:t> operator++(Alumno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&amp; a) {</a:t>
            </a:r>
            <a:r>
              <a:rPr dirty="0" sz="1600" spc="-5">
                <a:latin typeface="Calibri"/>
                <a:cs typeface="Calibri"/>
              </a:rPr>
              <a:t> // </a:t>
            </a:r>
            <a:r>
              <a:rPr dirty="0" sz="1600" spc="-10">
                <a:latin typeface="Calibri"/>
                <a:cs typeface="Calibri"/>
              </a:rPr>
              <a:t>Pre: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++Alumno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cout &lt;&lt;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"++Alumno\n";</a:t>
            </a:r>
            <a:endParaRPr sz="1600">
              <a:latin typeface="Calibri"/>
              <a:cs typeface="Calibri"/>
            </a:endParaRPr>
          </a:p>
          <a:p>
            <a:pPr marL="548005" marR="419608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a</a:t>
            </a:r>
            <a:r>
              <a:rPr dirty="0" sz="1600" spc="-5">
                <a:latin typeface="Calibri"/>
                <a:cs typeface="Calibri"/>
              </a:rPr>
              <a:t>.ed</a:t>
            </a:r>
            <a:r>
              <a:rPr dirty="0" sz="1600">
                <a:latin typeface="Calibri"/>
                <a:cs typeface="Calibri"/>
              </a:rPr>
              <a:t>a</a:t>
            </a:r>
            <a:r>
              <a:rPr dirty="0" sz="1600" spc="-5">
                <a:latin typeface="Calibri"/>
                <a:cs typeface="Calibri"/>
              </a:rPr>
              <a:t>d</a:t>
            </a:r>
            <a:r>
              <a:rPr dirty="0" sz="1600" spc="10">
                <a:latin typeface="Calibri"/>
                <a:cs typeface="Calibri"/>
              </a:rPr>
              <a:t>+</a:t>
            </a:r>
            <a:r>
              <a:rPr dirty="0" sz="1600" spc="-5">
                <a:latin typeface="Calibri"/>
                <a:cs typeface="Calibri"/>
              </a:rPr>
              <a:t>+; 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a;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ts val="192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548005" marR="285115" indent="-45720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const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operator++(Alumno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&amp; a,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int)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r>
              <a:rPr dirty="0" sz="1600" spc="-5">
                <a:latin typeface="Calibri"/>
                <a:cs typeface="Calibri"/>
              </a:rPr>
              <a:t> // </a:t>
            </a:r>
            <a:r>
              <a:rPr dirty="0" sz="1600" spc="-15">
                <a:latin typeface="Calibri"/>
                <a:cs typeface="Calibri"/>
              </a:rPr>
              <a:t>Post: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Alumno++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cout &lt;&lt;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"Alumno++\n";</a:t>
            </a:r>
            <a:endParaRPr sz="1600">
              <a:latin typeface="Calibri"/>
              <a:cs typeface="Calibri"/>
            </a:endParaRPr>
          </a:p>
          <a:p>
            <a:pPr marL="548005" marR="309499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Alumno a_aux(a.edad); </a:t>
            </a:r>
            <a:r>
              <a:rPr dirty="0" sz="1600" spc="-35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a.edad++;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a_aux;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576851" y="2046301"/>
            <a:ext cx="33381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463800" algn="l"/>
              </a:tabLst>
            </a:pPr>
            <a:r>
              <a:rPr dirty="0" sz="1800" spc="-5">
                <a:latin typeface="Calibri"/>
                <a:cs typeface="Calibri"/>
              </a:rPr>
              <a:t>Alumno.cpp	main.cpp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054090" y="2392679"/>
            <a:ext cx="2844165" cy="181610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algn="just" marL="90805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main()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algn="just" marL="548005" marR="116205" indent="-63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Alumno a(20);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a.print();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 </a:t>
            </a:r>
            <a:r>
              <a:rPr dirty="0" sz="1600">
                <a:latin typeface="Calibri"/>
                <a:cs typeface="Calibri"/>
              </a:rPr>
              <a:t>b = -a;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b.print(); </a:t>
            </a:r>
            <a:r>
              <a:rPr dirty="0" sz="1600" spc="-5">
                <a:latin typeface="Calibri"/>
                <a:cs typeface="Calibri"/>
              </a:rPr>
              <a:t> Alumno </a:t>
            </a:r>
            <a:r>
              <a:rPr dirty="0" sz="1600">
                <a:latin typeface="Calibri"/>
                <a:cs typeface="Calibri"/>
              </a:rPr>
              <a:t>c = a++; </a:t>
            </a:r>
            <a:r>
              <a:rPr dirty="0" sz="1600" spc="-5">
                <a:latin typeface="Calibri"/>
                <a:cs typeface="Calibri"/>
              </a:rPr>
              <a:t>c.print();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 </a:t>
            </a:r>
            <a:r>
              <a:rPr dirty="0" sz="1600">
                <a:latin typeface="Calibri"/>
                <a:cs typeface="Calibri"/>
              </a:rPr>
              <a:t>d = ++a;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d.print();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0;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53121" y="4996841"/>
            <a:ext cx="1330960" cy="1122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20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-Alumno: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-20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Alumno++:</a:t>
            </a:r>
            <a:r>
              <a:rPr dirty="0" sz="1800" spc="-4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20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++Alumno:</a:t>
            </a:r>
            <a:r>
              <a:rPr dirty="0" sz="1800" spc="-4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22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7361670" y="4208526"/>
            <a:ext cx="228600" cy="769620"/>
            <a:chOff x="7361670" y="4208526"/>
            <a:chExt cx="228600" cy="769620"/>
          </a:xfrm>
        </p:grpSpPr>
        <p:sp>
          <p:nvSpPr>
            <p:cNvPr id="10" name="object 10"/>
            <p:cNvSpPr/>
            <p:nvPr/>
          </p:nvSpPr>
          <p:spPr>
            <a:xfrm>
              <a:off x="7475982" y="4208526"/>
              <a:ext cx="0" cy="579120"/>
            </a:xfrm>
            <a:custGeom>
              <a:avLst/>
              <a:gdLst/>
              <a:ahLst/>
              <a:cxnLst/>
              <a:rect l="l" t="t" r="r" b="b"/>
              <a:pathLst>
                <a:path w="0" h="579120">
                  <a:moveTo>
                    <a:pt x="0" y="0"/>
                  </a:moveTo>
                  <a:lnTo>
                    <a:pt x="0" y="578942"/>
                  </a:lnTo>
                </a:path>
              </a:pathLst>
            </a:custGeom>
            <a:ln w="762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7361670" y="4749359"/>
              <a:ext cx="228600" cy="229235"/>
            </a:xfrm>
            <a:custGeom>
              <a:avLst/>
              <a:gdLst/>
              <a:ahLst/>
              <a:cxnLst/>
              <a:rect l="l" t="t" r="r" b="b"/>
              <a:pathLst>
                <a:path w="228600" h="229235">
                  <a:moveTo>
                    <a:pt x="228600" y="0"/>
                  </a:moveTo>
                  <a:lnTo>
                    <a:pt x="0" y="12"/>
                  </a:lnTo>
                  <a:lnTo>
                    <a:pt x="114312" y="228612"/>
                  </a:lnTo>
                  <a:lnTo>
                    <a:pt x="22860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" name="object 12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3" name="object 1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33</a:t>
            </a:r>
          </a:p>
        </p:txBody>
      </p:sp>
    </p:spTree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91515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85"/>
              <a:t>R</a:t>
            </a:r>
            <a:r>
              <a:rPr dirty="0" spc="-90"/>
              <a:t>e</a:t>
            </a:r>
            <a:r>
              <a:rPr dirty="0" spc="-75"/>
              <a:t>s</a:t>
            </a:r>
            <a:r>
              <a:rPr dirty="0" spc="-95"/>
              <a:t>u</a:t>
            </a:r>
            <a:r>
              <a:rPr dirty="0" spc="-125"/>
              <a:t>m</a:t>
            </a:r>
            <a:r>
              <a:rPr dirty="0" spc="-100"/>
              <a:t>e</a:t>
            </a:r>
            <a:r>
              <a:rPr dirty="0" spc="-95"/>
              <a:t>n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75"/>
              <a:t>s</a:t>
            </a:r>
            <a:r>
              <a:rPr dirty="0" spc="-95"/>
              <a:t>ob</a:t>
            </a:r>
            <a:r>
              <a:rPr dirty="0" spc="-155"/>
              <a:t>r</a:t>
            </a:r>
            <a:r>
              <a:rPr dirty="0" spc="-95"/>
              <a:t>e</a:t>
            </a:r>
            <a:r>
              <a:rPr dirty="0" spc="-140"/>
              <a:t>c</a:t>
            </a:r>
            <a:r>
              <a:rPr dirty="0" spc="-95"/>
              <a:t>a</a:t>
            </a:r>
            <a:r>
              <a:rPr dirty="0" spc="-155"/>
              <a:t>r</a:t>
            </a:r>
            <a:r>
              <a:rPr dirty="0" spc="-190"/>
              <a:t>g</a:t>
            </a:r>
            <a:r>
              <a:rPr dirty="0"/>
              <a:t>a</a:t>
            </a:r>
            <a:r>
              <a:rPr dirty="0" spc="-190"/>
              <a:t> </a:t>
            </a:r>
            <a:r>
              <a:rPr dirty="0" spc="-90"/>
              <a:t>una</a:t>
            </a:r>
            <a:r>
              <a:rPr dirty="0" spc="-85"/>
              <a:t>r</a:t>
            </a:r>
            <a:r>
              <a:rPr dirty="0" spc="-70"/>
              <a:t>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414083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miembro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(uso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this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):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1319022" y="2207514"/>
            <a:ext cx="6551930" cy="3970020"/>
          </a:xfrm>
          <a:custGeom>
            <a:avLst/>
            <a:gdLst/>
            <a:ahLst/>
            <a:cxnLst/>
            <a:rect l="l" t="t" r="r" b="b"/>
            <a:pathLst>
              <a:path w="6551930" h="3970020">
                <a:moveTo>
                  <a:pt x="6551676" y="0"/>
                </a:moveTo>
                <a:lnTo>
                  <a:pt x="0" y="0"/>
                </a:lnTo>
                <a:lnTo>
                  <a:pt x="0" y="3970020"/>
                </a:lnTo>
                <a:lnTo>
                  <a:pt x="6551676" y="3970020"/>
                </a:lnTo>
                <a:lnTo>
                  <a:pt x="6551676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1398064" y="2225898"/>
            <a:ext cx="4504690" cy="38658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class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Alumno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469900" marR="2103755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private: int </a:t>
            </a:r>
            <a:r>
              <a:rPr dirty="0" sz="1800" spc="-5">
                <a:latin typeface="Calibri"/>
                <a:cs typeface="Calibri"/>
              </a:rPr>
              <a:t>edad </a:t>
            </a:r>
            <a:r>
              <a:rPr dirty="0" sz="1800">
                <a:latin typeface="Calibri"/>
                <a:cs typeface="Calibri"/>
              </a:rPr>
              <a:t>= </a:t>
            </a:r>
            <a:r>
              <a:rPr dirty="0" sz="1800" spc="-5">
                <a:latin typeface="Calibri"/>
                <a:cs typeface="Calibri"/>
              </a:rPr>
              <a:t>0;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public:</a:t>
            </a:r>
            <a:endParaRPr sz="1800">
              <a:latin typeface="Calibri"/>
              <a:cs typeface="Calibri"/>
            </a:endParaRPr>
          </a:p>
          <a:p>
            <a:pPr marL="927100" marR="40386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const </a:t>
            </a:r>
            <a:r>
              <a:rPr dirty="0" sz="1800" spc="-5">
                <a:latin typeface="Calibri"/>
                <a:cs typeface="Calibri"/>
              </a:rPr>
              <a:t>Alumno&amp; </a:t>
            </a:r>
            <a:r>
              <a:rPr dirty="0" sz="1800" spc="-10">
                <a:latin typeface="Calibri"/>
                <a:cs typeface="Calibri"/>
              </a:rPr>
              <a:t>operator+() const;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 </a:t>
            </a:r>
            <a:r>
              <a:rPr dirty="0" sz="1800">
                <a:latin typeface="Calibri"/>
                <a:cs typeface="Calibri"/>
              </a:rPr>
              <a:t>Alumno </a:t>
            </a:r>
            <a:r>
              <a:rPr dirty="0" sz="1800" spc="-10">
                <a:latin typeface="Calibri"/>
                <a:cs typeface="Calibri"/>
              </a:rPr>
              <a:t>operator-() const; 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Alumno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operator~()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const; </a:t>
            </a:r>
            <a:r>
              <a:rPr dirty="0" sz="1800" spc="-5">
                <a:latin typeface="Calibri"/>
                <a:cs typeface="Calibri"/>
              </a:rPr>
              <a:t> Alumno*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operator&amp;()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const; 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Alumno</a:t>
            </a:r>
            <a:r>
              <a:rPr dirty="0" sz="1800" spc="-10">
                <a:latin typeface="Calibri"/>
                <a:cs typeface="Calibri"/>
              </a:rPr>
              <a:t> operator!()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const;</a:t>
            </a:r>
            <a:endParaRPr sz="1800">
              <a:latin typeface="Calibri"/>
              <a:cs typeface="Calibri"/>
            </a:endParaRPr>
          </a:p>
          <a:p>
            <a:pPr marL="927100" marR="18542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Sin</a:t>
            </a:r>
            <a:r>
              <a:rPr dirty="0" sz="1800" spc="-5">
                <a:latin typeface="Calibri"/>
                <a:cs typeface="Calibri"/>
              </a:rPr>
              <a:t> funciones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miembro</a:t>
            </a:r>
            <a:r>
              <a:rPr dirty="0" sz="1800" spc="-10">
                <a:latin typeface="Calibri"/>
                <a:cs typeface="Calibri"/>
              </a:rPr>
              <a:t> const: 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 </a:t>
            </a:r>
            <a:r>
              <a:rPr dirty="0" sz="1800" spc="-5">
                <a:latin typeface="Calibri"/>
                <a:cs typeface="Calibri"/>
              </a:rPr>
              <a:t>Alumno&amp; </a:t>
            </a:r>
            <a:r>
              <a:rPr dirty="0" sz="1800" spc="-10">
                <a:latin typeface="Calibri"/>
                <a:cs typeface="Calibri"/>
              </a:rPr>
              <a:t>operator++();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Pre:</a:t>
            </a:r>
            <a:endParaRPr sz="1800">
              <a:latin typeface="Calibri"/>
              <a:cs typeface="Calibri"/>
            </a:endParaRPr>
          </a:p>
          <a:p>
            <a:pPr marL="927100" marR="508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const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Alumno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operator++(int);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Post: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</a:t>
            </a:r>
            <a:r>
              <a:rPr dirty="0" sz="1800" spc="-5">
                <a:latin typeface="Calibri"/>
                <a:cs typeface="Calibri"/>
              </a:rPr>
              <a:t> Alumno&amp; </a:t>
            </a:r>
            <a:r>
              <a:rPr dirty="0" sz="1800" spc="-10">
                <a:latin typeface="Calibri"/>
                <a:cs typeface="Calibri"/>
              </a:rPr>
              <a:t>operator--();</a:t>
            </a:r>
            <a:r>
              <a:rPr dirty="0" sz="1800">
                <a:latin typeface="Calibri"/>
                <a:cs typeface="Calibri"/>
              </a:rPr>
              <a:t> //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Pre: 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Alumno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operator--(int);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 </a:t>
            </a:r>
            <a:r>
              <a:rPr dirty="0" sz="1800" spc="-15">
                <a:latin typeface="Calibri"/>
                <a:cs typeface="Calibri"/>
              </a:rPr>
              <a:t>Post: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34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605800" y="2225898"/>
            <a:ext cx="11741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Alumno.hpp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91515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85"/>
              <a:t>R</a:t>
            </a:r>
            <a:r>
              <a:rPr dirty="0" spc="-90"/>
              <a:t>e</a:t>
            </a:r>
            <a:r>
              <a:rPr dirty="0" spc="-75"/>
              <a:t>s</a:t>
            </a:r>
            <a:r>
              <a:rPr dirty="0" spc="-95"/>
              <a:t>u</a:t>
            </a:r>
            <a:r>
              <a:rPr dirty="0" spc="-125"/>
              <a:t>m</a:t>
            </a:r>
            <a:r>
              <a:rPr dirty="0" spc="-100"/>
              <a:t>e</a:t>
            </a:r>
            <a:r>
              <a:rPr dirty="0" spc="-95"/>
              <a:t>n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75"/>
              <a:t>s</a:t>
            </a:r>
            <a:r>
              <a:rPr dirty="0" spc="-95"/>
              <a:t>ob</a:t>
            </a:r>
            <a:r>
              <a:rPr dirty="0" spc="-155"/>
              <a:t>r</a:t>
            </a:r>
            <a:r>
              <a:rPr dirty="0" spc="-95"/>
              <a:t>e</a:t>
            </a:r>
            <a:r>
              <a:rPr dirty="0" spc="-140"/>
              <a:t>c</a:t>
            </a:r>
            <a:r>
              <a:rPr dirty="0" spc="-95"/>
              <a:t>a</a:t>
            </a:r>
            <a:r>
              <a:rPr dirty="0" spc="-155"/>
              <a:t>r</a:t>
            </a:r>
            <a:r>
              <a:rPr dirty="0" spc="-190"/>
              <a:t>g</a:t>
            </a:r>
            <a:r>
              <a:rPr dirty="0"/>
              <a:t>a</a:t>
            </a:r>
            <a:r>
              <a:rPr dirty="0" spc="-190"/>
              <a:t> </a:t>
            </a:r>
            <a:r>
              <a:rPr dirty="0" spc="-90"/>
              <a:t>una</a:t>
            </a:r>
            <a:r>
              <a:rPr dirty="0" spc="-85"/>
              <a:t>r</a:t>
            </a:r>
            <a:r>
              <a:rPr dirty="0" spc="-70"/>
              <a:t>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273939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miembro: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46125" y="2392679"/>
            <a:ext cx="5572125" cy="37858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548005" marR="2027555" indent="-457200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const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 </a:t>
            </a:r>
            <a:r>
              <a:rPr dirty="0" sz="1600" spc="-10">
                <a:latin typeface="Calibri"/>
                <a:cs typeface="Calibri"/>
              </a:rPr>
              <a:t>Alumno::operator-()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cout &lt;&lt;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"-Alumno: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";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return </a:t>
            </a:r>
            <a:r>
              <a:rPr dirty="0" sz="1600" spc="-5">
                <a:latin typeface="Calibri"/>
                <a:cs typeface="Calibri"/>
              </a:rPr>
              <a:t>Alumno(-this-&gt;edad);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548005" marR="763270" indent="-457834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const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Alumno&amp;</a:t>
            </a:r>
            <a:r>
              <a:rPr dirty="0" sz="1600" spc="-10">
                <a:latin typeface="Calibri"/>
                <a:cs typeface="Calibri"/>
              </a:rPr>
              <a:t> Alumno::operator++()</a:t>
            </a:r>
            <a:r>
              <a:rPr dirty="0" sz="1600" spc="3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Pre: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++Alumno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cout &lt;&lt;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"++Alumno: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";</a:t>
            </a:r>
            <a:endParaRPr sz="1600">
              <a:latin typeface="Calibri"/>
              <a:cs typeface="Calibri"/>
            </a:endParaRPr>
          </a:p>
          <a:p>
            <a:pPr marL="548005" marR="3789045">
              <a:lnSpc>
                <a:spcPts val="1920"/>
              </a:lnSpc>
              <a:spcBef>
                <a:spcPts val="60"/>
              </a:spcBef>
            </a:pPr>
            <a:r>
              <a:rPr dirty="0" sz="1600" spc="-5">
                <a:latin typeface="Calibri"/>
                <a:cs typeface="Calibri"/>
              </a:rPr>
              <a:t>this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-&gt;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edad++;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 </a:t>
            </a:r>
            <a:r>
              <a:rPr dirty="0" sz="1600" spc="-5">
                <a:latin typeface="Calibri"/>
                <a:cs typeface="Calibri"/>
              </a:rPr>
              <a:t>*this;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ts val="1855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548005" marR="601345" indent="-457200">
              <a:lnSpc>
                <a:spcPct val="100000"/>
              </a:lnSpc>
              <a:spcBef>
                <a:spcPts val="5"/>
              </a:spcBef>
            </a:pPr>
            <a:r>
              <a:rPr dirty="0" sz="1600" spc="-10">
                <a:latin typeface="Calibri"/>
                <a:cs typeface="Calibri"/>
              </a:rPr>
              <a:t>const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Alumno::operator++(int)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Post: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Alumno++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cout &lt;&lt;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"Alumno++: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";</a:t>
            </a:r>
            <a:endParaRPr sz="1600">
              <a:latin typeface="Calibri"/>
              <a:cs typeface="Calibri"/>
            </a:endParaRPr>
          </a:p>
          <a:p>
            <a:pPr marL="548640" marR="2688590" indent="-63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Alumno a_aux(this </a:t>
            </a:r>
            <a:r>
              <a:rPr dirty="0" sz="1600">
                <a:latin typeface="Calibri"/>
                <a:cs typeface="Calibri"/>
              </a:rPr>
              <a:t>-&gt; </a:t>
            </a:r>
            <a:r>
              <a:rPr dirty="0" sz="1600" spc="-5">
                <a:latin typeface="Calibri"/>
                <a:cs typeface="Calibri"/>
              </a:rPr>
              <a:t>edad);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this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-&gt;</a:t>
            </a:r>
            <a:r>
              <a:rPr dirty="0" sz="1600" spc="-5">
                <a:latin typeface="Calibri"/>
                <a:cs typeface="Calibri"/>
              </a:rPr>
              <a:t> edad++;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a_aux;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576851" y="2046301"/>
            <a:ext cx="33381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463800" algn="l"/>
              </a:tabLst>
            </a:pPr>
            <a:r>
              <a:rPr dirty="0" sz="1800" spc="-5">
                <a:latin typeface="Calibri"/>
                <a:cs typeface="Calibri"/>
              </a:rPr>
              <a:t>Alumno.cpp	main.cpp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054090" y="2392679"/>
            <a:ext cx="2844165" cy="181610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algn="just" marL="90805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main()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algn="just" marL="548005" marR="116205" indent="-63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Alumno a(20);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a.print();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 </a:t>
            </a:r>
            <a:r>
              <a:rPr dirty="0" sz="1600">
                <a:latin typeface="Calibri"/>
                <a:cs typeface="Calibri"/>
              </a:rPr>
              <a:t>b = -a;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b.print(); </a:t>
            </a:r>
            <a:r>
              <a:rPr dirty="0" sz="1600" spc="-5">
                <a:latin typeface="Calibri"/>
                <a:cs typeface="Calibri"/>
              </a:rPr>
              <a:t> Alumno </a:t>
            </a:r>
            <a:r>
              <a:rPr dirty="0" sz="1600">
                <a:latin typeface="Calibri"/>
                <a:cs typeface="Calibri"/>
              </a:rPr>
              <a:t>c = a++; </a:t>
            </a:r>
            <a:r>
              <a:rPr dirty="0" sz="1600" spc="-5">
                <a:latin typeface="Calibri"/>
                <a:cs typeface="Calibri"/>
              </a:rPr>
              <a:t>c.print();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 </a:t>
            </a:r>
            <a:r>
              <a:rPr dirty="0" sz="1600">
                <a:latin typeface="Calibri"/>
                <a:cs typeface="Calibri"/>
              </a:rPr>
              <a:t>d = ++a;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d.print();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0;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53121" y="4996841"/>
            <a:ext cx="1330960" cy="1122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20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-Alumno: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-20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Alumno++:</a:t>
            </a:r>
            <a:r>
              <a:rPr dirty="0" sz="1800" spc="-4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20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++Alumno:</a:t>
            </a:r>
            <a:r>
              <a:rPr dirty="0" sz="1800" spc="-4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22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7361670" y="4208526"/>
            <a:ext cx="228600" cy="769620"/>
            <a:chOff x="7361670" y="4208526"/>
            <a:chExt cx="228600" cy="769620"/>
          </a:xfrm>
        </p:grpSpPr>
        <p:sp>
          <p:nvSpPr>
            <p:cNvPr id="10" name="object 10"/>
            <p:cNvSpPr/>
            <p:nvPr/>
          </p:nvSpPr>
          <p:spPr>
            <a:xfrm>
              <a:off x="7475982" y="4208526"/>
              <a:ext cx="0" cy="579120"/>
            </a:xfrm>
            <a:custGeom>
              <a:avLst/>
              <a:gdLst/>
              <a:ahLst/>
              <a:cxnLst/>
              <a:rect l="l" t="t" r="r" b="b"/>
              <a:pathLst>
                <a:path w="0" h="579120">
                  <a:moveTo>
                    <a:pt x="0" y="0"/>
                  </a:moveTo>
                  <a:lnTo>
                    <a:pt x="0" y="578942"/>
                  </a:lnTo>
                </a:path>
              </a:pathLst>
            </a:custGeom>
            <a:ln w="762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7361670" y="4749359"/>
              <a:ext cx="228600" cy="229235"/>
            </a:xfrm>
            <a:custGeom>
              <a:avLst/>
              <a:gdLst/>
              <a:ahLst/>
              <a:cxnLst/>
              <a:rect l="l" t="t" r="r" b="b"/>
              <a:pathLst>
                <a:path w="228600" h="229235">
                  <a:moveTo>
                    <a:pt x="228600" y="0"/>
                  </a:moveTo>
                  <a:lnTo>
                    <a:pt x="0" y="12"/>
                  </a:lnTo>
                  <a:lnTo>
                    <a:pt x="114312" y="228612"/>
                  </a:lnTo>
                  <a:lnTo>
                    <a:pt x="22860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" name="object 12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3" name="object 1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35</a:t>
            </a:r>
          </a:p>
        </p:txBody>
      </p:sp>
    </p:spTree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704024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85"/>
              <a:t>R</a:t>
            </a:r>
            <a:r>
              <a:rPr dirty="0" spc="-90"/>
              <a:t>e</a:t>
            </a:r>
            <a:r>
              <a:rPr dirty="0" spc="-75"/>
              <a:t>s</a:t>
            </a:r>
            <a:r>
              <a:rPr dirty="0" spc="-95"/>
              <a:t>u</a:t>
            </a:r>
            <a:r>
              <a:rPr dirty="0" spc="-125"/>
              <a:t>m</a:t>
            </a:r>
            <a:r>
              <a:rPr dirty="0" spc="-100"/>
              <a:t>e</a:t>
            </a:r>
            <a:r>
              <a:rPr dirty="0" spc="-95"/>
              <a:t>n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75"/>
              <a:t>s</a:t>
            </a:r>
            <a:r>
              <a:rPr dirty="0" spc="-95"/>
              <a:t>ob</a:t>
            </a:r>
            <a:r>
              <a:rPr dirty="0" spc="-155"/>
              <a:t>r</a:t>
            </a:r>
            <a:r>
              <a:rPr dirty="0" spc="-95"/>
              <a:t>e</a:t>
            </a:r>
            <a:r>
              <a:rPr dirty="0" spc="-140"/>
              <a:t>c</a:t>
            </a:r>
            <a:r>
              <a:rPr dirty="0" spc="-95"/>
              <a:t>a</a:t>
            </a:r>
            <a:r>
              <a:rPr dirty="0" spc="-155"/>
              <a:t>r</a:t>
            </a:r>
            <a:r>
              <a:rPr dirty="0" spc="-190"/>
              <a:t>g</a:t>
            </a:r>
            <a:r>
              <a:rPr dirty="0"/>
              <a:t>a</a:t>
            </a:r>
            <a:r>
              <a:rPr dirty="0" spc="-190"/>
              <a:t> </a:t>
            </a:r>
            <a:r>
              <a:rPr dirty="0" spc="-90"/>
              <a:t>b</a:t>
            </a:r>
            <a:r>
              <a:rPr dirty="0" spc="-65"/>
              <a:t>i</a:t>
            </a:r>
            <a:r>
              <a:rPr dirty="0" spc="-95"/>
              <a:t>na</a:t>
            </a:r>
            <a:r>
              <a:rPr dirty="0" spc="-80"/>
              <a:t>ri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264668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miembro: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565404" y="2471927"/>
            <a:ext cx="8188959" cy="3416300"/>
          </a:xfrm>
          <a:custGeom>
            <a:avLst/>
            <a:gdLst/>
            <a:ahLst/>
            <a:cxnLst/>
            <a:rect l="l" t="t" r="r" b="b"/>
            <a:pathLst>
              <a:path w="8188959" h="3416300">
                <a:moveTo>
                  <a:pt x="8188452" y="0"/>
                </a:moveTo>
                <a:lnTo>
                  <a:pt x="0" y="0"/>
                </a:lnTo>
                <a:lnTo>
                  <a:pt x="0" y="3416046"/>
                </a:lnTo>
                <a:lnTo>
                  <a:pt x="8188452" y="3416046"/>
                </a:lnTo>
                <a:lnTo>
                  <a:pt x="8188452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43945" y="2490182"/>
            <a:ext cx="5116830" cy="1122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class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Alumno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469265" marR="2715895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private: int </a:t>
            </a:r>
            <a:r>
              <a:rPr dirty="0" sz="1800" spc="-5">
                <a:latin typeface="Calibri"/>
                <a:cs typeface="Calibri"/>
              </a:rPr>
              <a:t>edad </a:t>
            </a:r>
            <a:r>
              <a:rPr dirty="0" sz="1800">
                <a:latin typeface="Calibri"/>
                <a:cs typeface="Calibri"/>
              </a:rPr>
              <a:t>= </a:t>
            </a:r>
            <a:r>
              <a:rPr dirty="0" sz="1800" spc="-5">
                <a:latin typeface="Calibri"/>
                <a:cs typeface="Calibri"/>
              </a:rPr>
              <a:t>0;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public:</a:t>
            </a:r>
            <a:endParaRPr sz="1800">
              <a:latin typeface="Calibri"/>
              <a:cs typeface="Calibri"/>
            </a:endParaRPr>
          </a:p>
          <a:p>
            <a:pPr marL="92710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Crean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un </a:t>
            </a:r>
            <a:r>
              <a:rPr dirty="0" sz="1800" spc="-10">
                <a:latin typeface="Calibri"/>
                <a:cs typeface="Calibri"/>
              </a:rPr>
              <a:t>valor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nuevo: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+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- *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%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^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&amp; | </a:t>
            </a:r>
            <a:r>
              <a:rPr dirty="0" sz="1800" spc="-5">
                <a:latin typeface="Calibri"/>
                <a:cs typeface="Calibri"/>
              </a:rPr>
              <a:t>&lt;&lt;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&gt;&gt;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36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44174" y="3587463"/>
            <a:ext cx="7838440" cy="22199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926465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friend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</a:t>
            </a:r>
            <a:r>
              <a:rPr dirty="0" sz="1800">
                <a:latin typeface="Calibri"/>
                <a:cs typeface="Calibri"/>
              </a:rPr>
              <a:t> Alumno</a:t>
            </a:r>
            <a:r>
              <a:rPr dirty="0" sz="1800" spc="-10">
                <a:latin typeface="Calibri"/>
                <a:cs typeface="Calibri"/>
              </a:rPr>
              <a:t> operator+(const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Alumno&amp;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left,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Alumno&amp; right);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750">
              <a:latin typeface="Calibri"/>
              <a:cs typeface="Calibri"/>
            </a:endParaRPr>
          </a:p>
          <a:p>
            <a:pPr marL="927100" marR="598170" indent="-63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Modifican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 </a:t>
            </a:r>
            <a:r>
              <a:rPr dirty="0" sz="1800" spc="-5">
                <a:latin typeface="Calibri"/>
                <a:cs typeface="Calibri"/>
              </a:rPr>
              <a:t>devuelven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un </a:t>
            </a:r>
            <a:r>
              <a:rPr dirty="0" sz="1800" spc="-5">
                <a:latin typeface="Calibri"/>
                <a:cs typeface="Calibri"/>
              </a:rPr>
              <a:t>valor: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+=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-= </a:t>
            </a:r>
            <a:r>
              <a:rPr dirty="0" sz="1800" spc="-5">
                <a:latin typeface="Calibri"/>
                <a:cs typeface="Calibri"/>
              </a:rPr>
              <a:t>*=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%=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^=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&amp;= </a:t>
            </a:r>
            <a:r>
              <a:rPr dirty="0" sz="1800" spc="-5">
                <a:latin typeface="Calibri"/>
                <a:cs typeface="Calibri"/>
              </a:rPr>
              <a:t>|=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&gt;&gt;=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&lt;&lt;=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friend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Alumno&amp;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operator+=(Alumno&amp;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left,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Alumno&amp;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right);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50">
              <a:latin typeface="Calibri"/>
              <a:cs typeface="Calibri"/>
            </a:endParaRPr>
          </a:p>
          <a:p>
            <a:pPr marL="927100" marR="92265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Operadores</a:t>
            </a:r>
            <a:r>
              <a:rPr dirty="0" sz="1800" spc="-5">
                <a:latin typeface="Calibri"/>
                <a:cs typeface="Calibri"/>
              </a:rPr>
              <a:t> condicionales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(true/false):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==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!=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&lt;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&gt;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&gt;=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&amp;&amp;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|| 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friend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operator==(const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Alumno&amp;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left,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Alumno&amp;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right);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494402" y="2490182"/>
            <a:ext cx="11741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Alumno.hpp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698" y="972883"/>
            <a:ext cx="7653655" cy="69596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400" spc="-95"/>
              <a:t>6</a:t>
            </a:r>
            <a:r>
              <a:rPr dirty="0" sz="4400" spc="-5"/>
              <a:t>.</a:t>
            </a:r>
            <a:r>
              <a:rPr dirty="0" sz="4400" spc="-140"/>
              <a:t> </a:t>
            </a:r>
            <a:r>
              <a:rPr dirty="0" sz="4400" spc="-95"/>
              <a:t>E</a:t>
            </a:r>
            <a:r>
              <a:rPr dirty="0" sz="4400" spc="-70"/>
              <a:t>j</a:t>
            </a:r>
            <a:r>
              <a:rPr dirty="0" sz="4400" spc="-90"/>
              <a:t>e</a:t>
            </a:r>
            <a:r>
              <a:rPr dirty="0" sz="4400" spc="-85"/>
              <a:t>c</a:t>
            </a:r>
            <a:r>
              <a:rPr dirty="0" sz="4400" spc="-90"/>
              <a:t>u</a:t>
            </a:r>
            <a:r>
              <a:rPr dirty="0" sz="4400" spc="-85"/>
              <a:t>c</a:t>
            </a:r>
            <a:r>
              <a:rPr dirty="0" sz="4400" spc="-80"/>
              <a:t>i</a:t>
            </a:r>
            <a:r>
              <a:rPr dirty="0" sz="4400" spc="-105"/>
              <a:t>ó</a:t>
            </a:r>
            <a:r>
              <a:rPr dirty="0" sz="4400" spc="-100"/>
              <a:t>n</a:t>
            </a:r>
            <a:r>
              <a:rPr dirty="0" sz="4400" spc="-5"/>
              <a:t>:</a:t>
            </a:r>
            <a:r>
              <a:rPr dirty="0" sz="4400" spc="-160"/>
              <a:t> </a:t>
            </a:r>
            <a:r>
              <a:rPr dirty="0" sz="4400" spc="-90"/>
              <a:t>p</a:t>
            </a:r>
            <a:r>
              <a:rPr dirty="0" sz="4400" spc="-85"/>
              <a:t>r</a:t>
            </a:r>
            <a:r>
              <a:rPr dirty="0" sz="4400" spc="-80"/>
              <a:t>i</a:t>
            </a:r>
            <a:r>
              <a:rPr dirty="0" sz="4400" spc="-120"/>
              <a:t>m</a:t>
            </a:r>
            <a:r>
              <a:rPr dirty="0" sz="4400" spc="-100"/>
              <a:t>e</a:t>
            </a:r>
            <a:r>
              <a:rPr dirty="0" sz="4400" spc="-85"/>
              <a:t>r</a:t>
            </a:r>
            <a:r>
              <a:rPr dirty="0" sz="4400" spc="-150"/>
              <a:t>/</a:t>
            </a:r>
            <a:r>
              <a:rPr dirty="0" sz="4400" spc="-80"/>
              <a:t>s</a:t>
            </a:r>
            <a:r>
              <a:rPr dirty="0" sz="4400" spc="-100"/>
              <a:t>e</a:t>
            </a:r>
            <a:r>
              <a:rPr dirty="0" sz="4400" spc="-95"/>
              <a:t>g</a:t>
            </a:r>
            <a:r>
              <a:rPr dirty="0" sz="4400" spc="-105"/>
              <a:t>u</a:t>
            </a:r>
            <a:r>
              <a:rPr dirty="0" sz="4400" spc="-100"/>
              <a:t>n</a:t>
            </a:r>
            <a:r>
              <a:rPr dirty="0" sz="4400" spc="-110"/>
              <a:t>d</a:t>
            </a:r>
            <a:r>
              <a:rPr dirty="0" sz="4400" spc="-5"/>
              <a:t>o</a:t>
            </a:r>
            <a:r>
              <a:rPr dirty="0" sz="4400" spc="-185"/>
              <a:t> </a:t>
            </a:r>
            <a:r>
              <a:rPr dirty="0" sz="4400" spc="-90"/>
              <a:t>p</a:t>
            </a:r>
            <a:r>
              <a:rPr dirty="0" sz="4400" spc="-70"/>
              <a:t>l</a:t>
            </a:r>
            <a:r>
              <a:rPr dirty="0" sz="4400" spc="-95"/>
              <a:t>an</a:t>
            </a:r>
            <a:r>
              <a:rPr dirty="0" sz="4400" spc="-5"/>
              <a:t>o</a:t>
            </a:r>
            <a:endParaRPr sz="4400"/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46990" rIns="0" bIns="0" rtlCol="0" vert="horz">
            <a:spAutoFit/>
          </a:bodyPr>
          <a:lstStyle/>
          <a:p>
            <a:pPr marL="194945" marR="635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En</a:t>
            </a:r>
            <a:r>
              <a:rPr dirty="0" spc="110"/>
              <a:t> </a:t>
            </a:r>
            <a:r>
              <a:rPr dirty="0" spc="-5"/>
              <a:t>Linux</a:t>
            </a:r>
            <a:r>
              <a:rPr dirty="0" spc="114"/>
              <a:t> </a:t>
            </a:r>
            <a:r>
              <a:rPr dirty="0" spc="-5"/>
              <a:t>podemos</a:t>
            </a:r>
            <a:r>
              <a:rPr dirty="0" spc="114"/>
              <a:t> </a:t>
            </a:r>
            <a:r>
              <a:rPr dirty="0" spc="-5"/>
              <a:t>ejecutar</a:t>
            </a:r>
            <a:r>
              <a:rPr dirty="0" spc="120"/>
              <a:t> </a:t>
            </a:r>
            <a:r>
              <a:rPr dirty="0" spc="-5"/>
              <a:t>procesos</a:t>
            </a:r>
            <a:r>
              <a:rPr dirty="0" spc="114"/>
              <a:t> </a:t>
            </a:r>
            <a:r>
              <a:rPr dirty="0" spc="-5"/>
              <a:t>en</a:t>
            </a:r>
            <a:r>
              <a:rPr dirty="0" spc="114"/>
              <a:t> </a:t>
            </a:r>
            <a:r>
              <a:rPr dirty="0"/>
              <a:t>primer</a:t>
            </a:r>
            <a:r>
              <a:rPr dirty="0" spc="114"/>
              <a:t> </a:t>
            </a:r>
            <a:r>
              <a:rPr dirty="0" spc="-5"/>
              <a:t>plano</a:t>
            </a:r>
            <a:r>
              <a:rPr dirty="0" spc="114"/>
              <a:t> </a:t>
            </a:r>
            <a:r>
              <a:rPr dirty="0" spc="-15"/>
              <a:t>(foreground)</a:t>
            </a:r>
            <a:r>
              <a:rPr dirty="0" spc="114"/>
              <a:t> </a:t>
            </a:r>
            <a:r>
              <a:rPr dirty="0" spc="-5"/>
              <a:t>o </a:t>
            </a:r>
            <a:r>
              <a:rPr dirty="0" spc="-434"/>
              <a:t> </a:t>
            </a:r>
            <a:r>
              <a:rPr dirty="0" spc="-5"/>
              <a:t>en segundo</a:t>
            </a:r>
            <a:r>
              <a:rPr dirty="0"/>
              <a:t> </a:t>
            </a:r>
            <a:r>
              <a:rPr dirty="0" spc="-5"/>
              <a:t>plano</a:t>
            </a:r>
            <a:r>
              <a:rPr dirty="0"/>
              <a:t> </a:t>
            </a:r>
            <a:r>
              <a:rPr dirty="0" spc="-10"/>
              <a:t>(background)</a:t>
            </a:r>
          </a:p>
          <a:p>
            <a:pPr algn="just" lvl="1" marL="560705" marR="5080" indent="-182880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Primer plano: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 lanzado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foreground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monopoliza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terminal,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lo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principio,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 podremos ejecutar ningún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otro programa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vez,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debemos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esperar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acabe</a:t>
            </a:r>
            <a:endParaRPr sz="1600">
              <a:latin typeface="Calibri"/>
              <a:cs typeface="Calibri"/>
            </a:endParaRPr>
          </a:p>
          <a:p>
            <a:pPr algn="just" lvl="1" marL="561340" marR="5715" indent="-183515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Segundo</a:t>
            </a:r>
            <a:r>
              <a:rPr dirty="0" sz="1600" spc="3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plano:</a:t>
            </a:r>
            <a:r>
              <a:rPr dirty="0" sz="1600" spc="29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2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1600" spc="2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deja</a:t>
            </a:r>
            <a:r>
              <a:rPr dirty="0" sz="16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monopolizar</a:t>
            </a:r>
            <a:r>
              <a:rPr dirty="0" sz="16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2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terminal</a:t>
            </a:r>
            <a:r>
              <a:rPr dirty="0" sz="16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desde</a:t>
            </a:r>
            <a:r>
              <a:rPr dirty="0" sz="16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2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lanzo,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vuelve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mostrar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prompt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25"/>
              <a:t>Para</a:t>
            </a:r>
            <a:r>
              <a:rPr dirty="0" spc="10"/>
              <a:t> </a:t>
            </a:r>
            <a:r>
              <a:rPr dirty="0" spc="-10"/>
              <a:t>lanzar</a:t>
            </a:r>
            <a:r>
              <a:rPr dirty="0" spc="15"/>
              <a:t> </a:t>
            </a:r>
            <a:r>
              <a:rPr dirty="0" spc="-5"/>
              <a:t>en</a:t>
            </a:r>
            <a:r>
              <a:rPr dirty="0"/>
              <a:t> </a:t>
            </a:r>
            <a:r>
              <a:rPr dirty="0" spc="-5" b="1">
                <a:latin typeface="Calibri"/>
                <a:cs typeface="Calibri"/>
              </a:rPr>
              <a:t>segundo</a:t>
            </a:r>
            <a:r>
              <a:rPr dirty="0" spc="15" b="1">
                <a:latin typeface="Calibri"/>
                <a:cs typeface="Calibri"/>
              </a:rPr>
              <a:t> </a:t>
            </a:r>
            <a:r>
              <a:rPr dirty="0" spc="-5" b="1">
                <a:latin typeface="Calibri"/>
                <a:cs typeface="Calibri"/>
              </a:rPr>
              <a:t>plano </a:t>
            </a:r>
            <a:r>
              <a:rPr dirty="0" spc="-5"/>
              <a:t>añadimos</a:t>
            </a:r>
            <a:r>
              <a:rPr dirty="0" spc="20"/>
              <a:t> </a:t>
            </a:r>
            <a:r>
              <a:rPr dirty="0" spc="-5" b="1">
                <a:latin typeface="Calibri"/>
                <a:cs typeface="Calibri"/>
              </a:rPr>
              <a:t>&amp;</a:t>
            </a:r>
            <a:r>
              <a:rPr dirty="0" b="1">
                <a:latin typeface="Calibri"/>
                <a:cs typeface="Calibri"/>
              </a:rPr>
              <a:t> </a:t>
            </a:r>
            <a:r>
              <a:rPr dirty="0" spc="-5"/>
              <a:t>al</a:t>
            </a:r>
            <a:r>
              <a:rPr dirty="0" spc="10"/>
              <a:t> </a:t>
            </a:r>
            <a:r>
              <a:rPr dirty="0" spc="-5"/>
              <a:t>final:</a:t>
            </a:r>
          </a:p>
          <a:p>
            <a:pPr lvl="1" marL="561340" indent="-183515">
              <a:lnSpc>
                <a:spcPct val="100000"/>
              </a:lnSpc>
              <a:spcBef>
                <a:spcPts val="43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1600" spc="-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&amp;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24</a:t>
            </a:r>
          </a:p>
        </p:txBody>
      </p:sp>
    </p:spTree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704024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85"/>
              <a:t>R</a:t>
            </a:r>
            <a:r>
              <a:rPr dirty="0" spc="-90"/>
              <a:t>e</a:t>
            </a:r>
            <a:r>
              <a:rPr dirty="0" spc="-75"/>
              <a:t>s</a:t>
            </a:r>
            <a:r>
              <a:rPr dirty="0" spc="-95"/>
              <a:t>u</a:t>
            </a:r>
            <a:r>
              <a:rPr dirty="0" spc="-125"/>
              <a:t>m</a:t>
            </a:r>
            <a:r>
              <a:rPr dirty="0" spc="-100"/>
              <a:t>e</a:t>
            </a:r>
            <a:r>
              <a:rPr dirty="0" spc="-95"/>
              <a:t>n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75"/>
              <a:t>s</a:t>
            </a:r>
            <a:r>
              <a:rPr dirty="0" spc="-95"/>
              <a:t>ob</a:t>
            </a:r>
            <a:r>
              <a:rPr dirty="0" spc="-155"/>
              <a:t>r</a:t>
            </a:r>
            <a:r>
              <a:rPr dirty="0" spc="-95"/>
              <a:t>e</a:t>
            </a:r>
            <a:r>
              <a:rPr dirty="0" spc="-140"/>
              <a:t>c</a:t>
            </a:r>
            <a:r>
              <a:rPr dirty="0" spc="-95"/>
              <a:t>a</a:t>
            </a:r>
            <a:r>
              <a:rPr dirty="0" spc="-155"/>
              <a:t>r</a:t>
            </a:r>
            <a:r>
              <a:rPr dirty="0" spc="-190"/>
              <a:t>g</a:t>
            </a:r>
            <a:r>
              <a:rPr dirty="0"/>
              <a:t>a</a:t>
            </a:r>
            <a:r>
              <a:rPr dirty="0" spc="-190"/>
              <a:t> </a:t>
            </a:r>
            <a:r>
              <a:rPr dirty="0" spc="-90"/>
              <a:t>b</a:t>
            </a:r>
            <a:r>
              <a:rPr dirty="0" spc="-65"/>
              <a:t>i</a:t>
            </a:r>
            <a:r>
              <a:rPr dirty="0" spc="-95"/>
              <a:t>na</a:t>
            </a:r>
            <a:r>
              <a:rPr dirty="0" spc="-80"/>
              <a:t>ri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264668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miembro: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99822" y="2392679"/>
            <a:ext cx="6036310" cy="3539490"/>
          </a:xfrm>
          <a:custGeom>
            <a:avLst/>
            <a:gdLst/>
            <a:ahLst/>
            <a:cxnLst/>
            <a:rect l="l" t="t" r="r" b="b"/>
            <a:pathLst>
              <a:path w="6036310" h="3539490">
                <a:moveTo>
                  <a:pt x="6035802" y="0"/>
                </a:moveTo>
                <a:lnTo>
                  <a:pt x="0" y="0"/>
                </a:lnTo>
                <a:lnTo>
                  <a:pt x="0" y="3539490"/>
                </a:lnTo>
                <a:lnTo>
                  <a:pt x="6035802" y="3539490"/>
                </a:lnTo>
                <a:lnTo>
                  <a:pt x="6035802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178864" y="2412950"/>
            <a:ext cx="5803265" cy="3439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69900" marR="5080" indent="-457834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const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operator+(const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</a:t>
            </a:r>
            <a:r>
              <a:rPr dirty="0" sz="1600">
                <a:latin typeface="Calibri"/>
                <a:cs typeface="Calibri"/>
              </a:rPr>
              <a:t> &amp;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left,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 </a:t>
            </a:r>
            <a:r>
              <a:rPr dirty="0" sz="1600">
                <a:latin typeface="Calibri"/>
                <a:cs typeface="Calibri"/>
              </a:rPr>
              <a:t>&amp; </a:t>
            </a:r>
            <a:r>
              <a:rPr dirty="0" sz="1600" spc="-10">
                <a:latin typeface="Calibri"/>
                <a:cs typeface="Calibri"/>
              </a:rPr>
              <a:t>right)</a:t>
            </a:r>
            <a:r>
              <a:rPr dirty="0" sz="1600">
                <a:latin typeface="Calibri"/>
                <a:cs typeface="Calibri"/>
              </a:rPr>
              <a:t> 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cout &lt;&lt;</a:t>
            </a:r>
            <a:r>
              <a:rPr dirty="0" sz="1600">
                <a:latin typeface="Calibri"/>
                <a:cs typeface="Calibri"/>
              </a:rPr>
              <a:t> "+: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"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;</a:t>
            </a:r>
            <a:endParaRPr sz="1600">
              <a:latin typeface="Calibri"/>
              <a:cs typeface="Calibri"/>
            </a:endParaRPr>
          </a:p>
          <a:p>
            <a:pPr marL="469900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-5">
                <a:latin typeface="Calibri"/>
                <a:cs typeface="Calibri"/>
              </a:rPr>
              <a:t> Alumno(left.edad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+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right.edad);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469900" marR="882650" indent="-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Alumno&amp; </a:t>
            </a:r>
            <a:r>
              <a:rPr dirty="0" sz="1600" spc="-10">
                <a:latin typeface="Calibri"/>
                <a:cs typeface="Calibri"/>
              </a:rPr>
              <a:t>operator+=(Alumno&amp;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left,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Alumno&amp;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right)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cout &lt;&lt;</a:t>
            </a:r>
            <a:r>
              <a:rPr dirty="0" sz="1600">
                <a:latin typeface="Calibri"/>
                <a:cs typeface="Calibri"/>
              </a:rPr>
              <a:t> "+=: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"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;</a:t>
            </a:r>
            <a:endParaRPr sz="1600">
              <a:latin typeface="Calibri"/>
              <a:cs typeface="Calibri"/>
            </a:endParaRPr>
          </a:p>
          <a:p>
            <a:pPr marL="469900" marR="199136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if(&amp;left == &amp;right) {/* autoasignación */}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left.edad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+=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right.edad;</a:t>
            </a:r>
            <a:endParaRPr sz="1600">
              <a:latin typeface="Calibri"/>
              <a:cs typeface="Calibri"/>
            </a:endParaRPr>
          </a:p>
          <a:p>
            <a:pPr marL="469900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left;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515620" marR="958215" indent="-50355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operator==(const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Alumno&amp; </a:t>
            </a:r>
            <a:r>
              <a:rPr dirty="0" sz="1600" spc="-10">
                <a:latin typeface="Calibri"/>
                <a:cs typeface="Calibri"/>
              </a:rPr>
              <a:t>left,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Alumno&amp;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right)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cout &lt;&lt;</a:t>
            </a:r>
            <a:r>
              <a:rPr dirty="0" sz="1600">
                <a:latin typeface="Calibri"/>
                <a:cs typeface="Calibri"/>
              </a:rPr>
              <a:t> "==: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"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;</a:t>
            </a:r>
            <a:endParaRPr sz="1600">
              <a:latin typeface="Calibri"/>
              <a:cs typeface="Calibri"/>
            </a:endParaRPr>
          </a:p>
          <a:p>
            <a:pPr marL="469900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-5">
                <a:latin typeface="Calibri"/>
                <a:cs typeface="Calibri"/>
              </a:rPr>
              <a:t> left.edad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==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right.edad;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431078" y="2046301"/>
            <a:ext cx="115062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Alumno.cpp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207252" y="2207514"/>
            <a:ext cx="2844165" cy="23082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54"/>
              </a:spcBef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main()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Alumno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a(20);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a.print();</a:t>
            </a:r>
            <a:endParaRPr sz="1600">
              <a:latin typeface="Calibri"/>
              <a:cs typeface="Calibri"/>
            </a:endParaRPr>
          </a:p>
          <a:p>
            <a:pPr marL="548640" marR="10795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Alumno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b(23);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b.print(); </a:t>
            </a:r>
            <a:r>
              <a:rPr dirty="0" sz="1600" spc="-5">
                <a:latin typeface="Calibri"/>
                <a:cs typeface="Calibri"/>
              </a:rPr>
              <a:t> Alumno </a:t>
            </a:r>
            <a:r>
              <a:rPr dirty="0" sz="1600">
                <a:latin typeface="Calibri"/>
                <a:cs typeface="Calibri"/>
              </a:rPr>
              <a:t>c = a + </a:t>
            </a:r>
            <a:r>
              <a:rPr dirty="0" sz="1600" spc="-5">
                <a:latin typeface="Calibri"/>
                <a:cs typeface="Calibri"/>
              </a:rPr>
              <a:t>b; </a:t>
            </a:r>
            <a:r>
              <a:rPr dirty="0" sz="1600" spc="-10">
                <a:latin typeface="Calibri"/>
                <a:cs typeface="Calibri"/>
              </a:rPr>
              <a:t>c.print();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b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+=</a:t>
            </a:r>
            <a:r>
              <a:rPr dirty="0" sz="1600">
                <a:latin typeface="Calibri"/>
                <a:cs typeface="Calibri"/>
              </a:rPr>
              <a:t> a;</a:t>
            </a:r>
            <a:r>
              <a:rPr dirty="0" sz="1600" spc="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b.print();</a:t>
            </a:r>
            <a:endParaRPr sz="1600">
              <a:latin typeface="Calibri"/>
              <a:cs typeface="Calibri"/>
            </a:endParaRPr>
          </a:p>
          <a:p>
            <a:pPr algn="just" marL="548640" marR="29273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cout &lt;&lt; (a == b) &lt;&lt; endl;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cout &lt;&lt; (b == </a:t>
            </a:r>
            <a:r>
              <a:rPr dirty="0" sz="1600">
                <a:latin typeface="Calibri"/>
                <a:cs typeface="Calibri"/>
              </a:rPr>
              <a:t>c) </a:t>
            </a:r>
            <a:r>
              <a:rPr dirty="0" sz="1600" spc="-5">
                <a:latin typeface="Calibri"/>
                <a:cs typeface="Calibri"/>
              </a:rPr>
              <a:t>&lt;&lt; endl;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0;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ts val="192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181714" y="1860772"/>
            <a:ext cx="88646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main.cpp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358009" y="4995160"/>
            <a:ext cx="470534" cy="1305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20</a:t>
            </a:r>
            <a:endParaRPr sz="1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23</a:t>
            </a:r>
            <a:endParaRPr sz="1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+:</a:t>
            </a:r>
            <a:r>
              <a:rPr dirty="0" sz="1400" spc="-4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43</a:t>
            </a:r>
            <a:endParaRPr sz="1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400" spc="-5">
                <a:latin typeface="Calibri"/>
                <a:cs typeface="Calibri"/>
              </a:rPr>
              <a:t>+=:</a:t>
            </a:r>
            <a:r>
              <a:rPr dirty="0" sz="1400" spc="-6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43</a:t>
            </a:r>
            <a:endParaRPr sz="1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==</a:t>
            </a:r>
            <a:r>
              <a:rPr dirty="0" sz="1400" spc="-5">
                <a:latin typeface="Calibri"/>
                <a:cs typeface="Calibri"/>
              </a:rPr>
              <a:t>: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0</a:t>
            </a:r>
            <a:endParaRPr sz="1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==</a:t>
            </a:r>
            <a:r>
              <a:rPr dirty="0" sz="1400" spc="-5">
                <a:latin typeface="Calibri"/>
                <a:cs typeface="Calibri"/>
              </a:rPr>
              <a:t>: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1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7514833" y="4515611"/>
            <a:ext cx="228600" cy="458470"/>
            <a:chOff x="7514833" y="4515611"/>
            <a:chExt cx="228600" cy="458470"/>
          </a:xfrm>
        </p:grpSpPr>
        <p:sp>
          <p:nvSpPr>
            <p:cNvPr id="12" name="object 12"/>
            <p:cNvSpPr/>
            <p:nvPr/>
          </p:nvSpPr>
          <p:spPr>
            <a:xfrm>
              <a:off x="7629143" y="4515611"/>
              <a:ext cx="0" cy="267970"/>
            </a:xfrm>
            <a:custGeom>
              <a:avLst/>
              <a:gdLst/>
              <a:ahLst/>
              <a:cxnLst/>
              <a:rect l="l" t="t" r="r" b="b"/>
              <a:pathLst>
                <a:path w="0" h="267970">
                  <a:moveTo>
                    <a:pt x="0" y="0"/>
                  </a:moveTo>
                  <a:lnTo>
                    <a:pt x="0" y="267385"/>
                  </a:lnTo>
                </a:path>
              </a:pathLst>
            </a:custGeom>
            <a:ln w="762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514833" y="4744893"/>
              <a:ext cx="228600" cy="229235"/>
            </a:xfrm>
            <a:custGeom>
              <a:avLst/>
              <a:gdLst/>
              <a:ahLst/>
              <a:cxnLst/>
              <a:rect l="l" t="t" r="r" b="b"/>
              <a:pathLst>
                <a:path w="228600" h="229235">
                  <a:moveTo>
                    <a:pt x="228600" y="0"/>
                  </a:moveTo>
                  <a:lnTo>
                    <a:pt x="0" y="12"/>
                  </a:lnTo>
                  <a:lnTo>
                    <a:pt x="114312" y="228612"/>
                  </a:lnTo>
                  <a:lnTo>
                    <a:pt x="22860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37</a:t>
            </a:r>
          </a:p>
        </p:txBody>
      </p:sp>
    </p:spTree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704024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85"/>
              <a:t>R</a:t>
            </a:r>
            <a:r>
              <a:rPr dirty="0" spc="-90"/>
              <a:t>e</a:t>
            </a:r>
            <a:r>
              <a:rPr dirty="0" spc="-75"/>
              <a:t>s</a:t>
            </a:r>
            <a:r>
              <a:rPr dirty="0" spc="-95"/>
              <a:t>u</a:t>
            </a:r>
            <a:r>
              <a:rPr dirty="0" spc="-125"/>
              <a:t>m</a:t>
            </a:r>
            <a:r>
              <a:rPr dirty="0" spc="-100"/>
              <a:t>e</a:t>
            </a:r>
            <a:r>
              <a:rPr dirty="0" spc="-95"/>
              <a:t>n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75"/>
              <a:t>s</a:t>
            </a:r>
            <a:r>
              <a:rPr dirty="0" spc="-95"/>
              <a:t>ob</a:t>
            </a:r>
            <a:r>
              <a:rPr dirty="0" spc="-155"/>
              <a:t>r</a:t>
            </a:r>
            <a:r>
              <a:rPr dirty="0" spc="-95"/>
              <a:t>e</a:t>
            </a:r>
            <a:r>
              <a:rPr dirty="0" spc="-140"/>
              <a:t>c</a:t>
            </a:r>
            <a:r>
              <a:rPr dirty="0" spc="-95"/>
              <a:t>a</a:t>
            </a:r>
            <a:r>
              <a:rPr dirty="0" spc="-155"/>
              <a:t>r</a:t>
            </a:r>
            <a:r>
              <a:rPr dirty="0" spc="-190"/>
              <a:t>g</a:t>
            </a:r>
            <a:r>
              <a:rPr dirty="0"/>
              <a:t>a</a:t>
            </a:r>
            <a:r>
              <a:rPr dirty="0" spc="-190"/>
              <a:t> </a:t>
            </a:r>
            <a:r>
              <a:rPr dirty="0" spc="-90"/>
              <a:t>b</a:t>
            </a:r>
            <a:r>
              <a:rPr dirty="0" spc="-65"/>
              <a:t>i</a:t>
            </a:r>
            <a:r>
              <a:rPr dirty="0" spc="-95"/>
              <a:t>na</a:t>
            </a:r>
            <a:r>
              <a:rPr dirty="0" spc="-80"/>
              <a:t>ri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414083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miembro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(uso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this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):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565404" y="2471927"/>
            <a:ext cx="8188959" cy="3416300"/>
          </a:xfrm>
          <a:custGeom>
            <a:avLst/>
            <a:gdLst/>
            <a:ahLst/>
            <a:cxnLst/>
            <a:rect l="l" t="t" r="r" b="b"/>
            <a:pathLst>
              <a:path w="8188959" h="3416300">
                <a:moveTo>
                  <a:pt x="8188452" y="0"/>
                </a:moveTo>
                <a:lnTo>
                  <a:pt x="0" y="0"/>
                </a:lnTo>
                <a:lnTo>
                  <a:pt x="0" y="3416046"/>
                </a:lnTo>
                <a:lnTo>
                  <a:pt x="8188452" y="3416046"/>
                </a:lnTo>
                <a:lnTo>
                  <a:pt x="8188452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56645" y="2490182"/>
            <a:ext cx="5308600" cy="1397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class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Alumno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456565" marR="2920365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private: int </a:t>
            </a:r>
            <a:r>
              <a:rPr dirty="0" sz="1800" spc="-5">
                <a:latin typeface="Calibri"/>
                <a:cs typeface="Calibri"/>
              </a:rPr>
              <a:t>edad </a:t>
            </a:r>
            <a:r>
              <a:rPr dirty="0" sz="1800">
                <a:latin typeface="Calibri"/>
                <a:cs typeface="Calibri"/>
              </a:rPr>
              <a:t>= </a:t>
            </a:r>
            <a:r>
              <a:rPr dirty="0" sz="1800" spc="-5">
                <a:latin typeface="Calibri"/>
                <a:cs typeface="Calibri"/>
              </a:rPr>
              <a:t>0;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public:</a:t>
            </a:r>
            <a:endParaRPr sz="1800">
              <a:latin typeface="Calibri"/>
              <a:cs typeface="Calibri"/>
            </a:endParaRPr>
          </a:p>
          <a:p>
            <a:pPr marL="913765" marR="508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Crean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un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valor nuevo: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+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-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*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%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^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&amp; | </a:t>
            </a:r>
            <a:r>
              <a:rPr dirty="0" sz="1800" spc="-5">
                <a:latin typeface="Calibri"/>
                <a:cs typeface="Calibri"/>
              </a:rPr>
              <a:t>&lt;&lt;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&gt;&gt; 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Alumno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operator+(const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Alumno&amp;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right);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38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56874" y="4136102"/>
            <a:ext cx="7232650" cy="1671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913765" marR="5080" indent="-635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Modifican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 </a:t>
            </a:r>
            <a:r>
              <a:rPr dirty="0" sz="1800" spc="-5">
                <a:latin typeface="Calibri"/>
                <a:cs typeface="Calibri"/>
              </a:rPr>
              <a:t>devuelven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un </a:t>
            </a:r>
            <a:r>
              <a:rPr dirty="0" sz="1800" spc="-5">
                <a:latin typeface="Calibri"/>
                <a:cs typeface="Calibri"/>
              </a:rPr>
              <a:t>valor: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+=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-= </a:t>
            </a:r>
            <a:r>
              <a:rPr dirty="0" sz="1800" spc="-5">
                <a:latin typeface="Calibri"/>
                <a:cs typeface="Calibri"/>
              </a:rPr>
              <a:t>*=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%=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^=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&amp;= </a:t>
            </a:r>
            <a:r>
              <a:rPr dirty="0" sz="1800" spc="-5">
                <a:latin typeface="Calibri"/>
                <a:cs typeface="Calibri"/>
              </a:rPr>
              <a:t>|=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&gt;&gt;=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&lt;&lt;=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Alumno&amp;</a:t>
            </a:r>
            <a:r>
              <a:rPr dirty="0" sz="1800" spc="-10">
                <a:latin typeface="Calibri"/>
                <a:cs typeface="Calibri"/>
              </a:rPr>
              <a:t> operator+=(const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Alumno&amp;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right);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750">
              <a:latin typeface="Calibri"/>
              <a:cs typeface="Calibri"/>
            </a:endParaRPr>
          </a:p>
          <a:p>
            <a:pPr marL="913765" marR="46291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Operadores</a:t>
            </a:r>
            <a:r>
              <a:rPr dirty="0" sz="1800" spc="-5">
                <a:latin typeface="Calibri"/>
                <a:cs typeface="Calibri"/>
              </a:rPr>
              <a:t> condicionales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(true/false):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==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!=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&lt;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&gt;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&gt;=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&amp;&amp;</a:t>
            </a:r>
            <a:r>
              <a:rPr dirty="0" sz="1800" spc="-5">
                <a:latin typeface="Calibri"/>
                <a:cs typeface="Calibri"/>
              </a:rPr>
              <a:t> ||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operator==(const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Alumno&amp;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right);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501844" y="2490182"/>
            <a:ext cx="11614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Alumno.hpp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704024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85"/>
              <a:t>R</a:t>
            </a:r>
            <a:r>
              <a:rPr dirty="0" spc="-90"/>
              <a:t>e</a:t>
            </a:r>
            <a:r>
              <a:rPr dirty="0" spc="-75"/>
              <a:t>s</a:t>
            </a:r>
            <a:r>
              <a:rPr dirty="0" spc="-95"/>
              <a:t>u</a:t>
            </a:r>
            <a:r>
              <a:rPr dirty="0" spc="-125"/>
              <a:t>m</a:t>
            </a:r>
            <a:r>
              <a:rPr dirty="0" spc="-100"/>
              <a:t>e</a:t>
            </a:r>
            <a:r>
              <a:rPr dirty="0" spc="-95"/>
              <a:t>n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75"/>
              <a:t>s</a:t>
            </a:r>
            <a:r>
              <a:rPr dirty="0" spc="-95"/>
              <a:t>ob</a:t>
            </a:r>
            <a:r>
              <a:rPr dirty="0" spc="-155"/>
              <a:t>r</a:t>
            </a:r>
            <a:r>
              <a:rPr dirty="0" spc="-95"/>
              <a:t>e</a:t>
            </a:r>
            <a:r>
              <a:rPr dirty="0" spc="-140"/>
              <a:t>c</a:t>
            </a:r>
            <a:r>
              <a:rPr dirty="0" spc="-95"/>
              <a:t>a</a:t>
            </a:r>
            <a:r>
              <a:rPr dirty="0" spc="-155"/>
              <a:t>r</a:t>
            </a:r>
            <a:r>
              <a:rPr dirty="0" spc="-190"/>
              <a:t>g</a:t>
            </a:r>
            <a:r>
              <a:rPr dirty="0"/>
              <a:t>a</a:t>
            </a:r>
            <a:r>
              <a:rPr dirty="0" spc="-190"/>
              <a:t> </a:t>
            </a:r>
            <a:r>
              <a:rPr dirty="0" spc="-90"/>
              <a:t>b</a:t>
            </a:r>
            <a:r>
              <a:rPr dirty="0" spc="-65"/>
              <a:t>i</a:t>
            </a:r>
            <a:r>
              <a:rPr dirty="0" spc="-95"/>
              <a:t>na</a:t>
            </a:r>
            <a:r>
              <a:rPr dirty="0" spc="-80"/>
              <a:t>ri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273939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miembro: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391668" y="2429255"/>
            <a:ext cx="5240655" cy="353949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548640" marR="394335" indent="-457834">
              <a:lnSpc>
                <a:spcPct val="100000"/>
              </a:lnSpc>
              <a:spcBef>
                <a:spcPts val="254"/>
              </a:spcBef>
            </a:pPr>
            <a:r>
              <a:rPr dirty="0" sz="1600" spc="-10">
                <a:latin typeface="Calibri"/>
                <a:cs typeface="Calibri"/>
              </a:rPr>
              <a:t>const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Alumno::operator+(const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</a:t>
            </a:r>
            <a:r>
              <a:rPr dirty="0" sz="1600">
                <a:latin typeface="Calibri"/>
                <a:cs typeface="Calibri"/>
              </a:rPr>
              <a:t> &amp;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right)</a:t>
            </a:r>
            <a:r>
              <a:rPr dirty="0" sz="1600">
                <a:latin typeface="Calibri"/>
                <a:cs typeface="Calibri"/>
              </a:rPr>
              <a:t> 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cout &lt;&lt;</a:t>
            </a:r>
            <a:r>
              <a:rPr dirty="0" sz="1600">
                <a:latin typeface="Calibri"/>
                <a:cs typeface="Calibri"/>
              </a:rPr>
              <a:t> "+: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"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;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Alumno(this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-&gt;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edad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+ </a:t>
            </a:r>
            <a:r>
              <a:rPr dirty="0" sz="1600" spc="-5">
                <a:latin typeface="Calibri"/>
                <a:cs typeface="Calibri"/>
              </a:rPr>
              <a:t>right.edad);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548640" marR="689610" indent="-457834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Alumno&amp; </a:t>
            </a:r>
            <a:r>
              <a:rPr dirty="0" sz="1600" spc="-10">
                <a:latin typeface="Calibri"/>
                <a:cs typeface="Calibri"/>
              </a:rPr>
              <a:t>Alumno::operator+=(const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Alumno&amp; </a:t>
            </a:r>
            <a:r>
              <a:rPr dirty="0" sz="1600" spc="-10">
                <a:latin typeface="Calibri"/>
                <a:cs typeface="Calibri"/>
              </a:rPr>
              <a:t>right)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cout &lt;&lt;</a:t>
            </a:r>
            <a:r>
              <a:rPr dirty="0" sz="1600">
                <a:latin typeface="Calibri"/>
                <a:cs typeface="Calibri"/>
              </a:rPr>
              <a:t> "+=: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"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;</a:t>
            </a:r>
            <a:endParaRPr sz="1600">
              <a:latin typeface="Calibri"/>
              <a:cs typeface="Calibri"/>
            </a:endParaRPr>
          </a:p>
          <a:p>
            <a:pPr marL="548640" marR="1463675" indent="-635">
              <a:lnSpc>
                <a:spcPts val="1920"/>
              </a:lnSpc>
              <a:spcBef>
                <a:spcPts val="65"/>
              </a:spcBef>
            </a:pPr>
            <a:r>
              <a:rPr dirty="0" sz="1600" spc="-5">
                <a:latin typeface="Calibri"/>
                <a:cs typeface="Calibri"/>
              </a:rPr>
              <a:t>if(this == &amp;right) {/* autoasignación */}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this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-&gt;</a:t>
            </a:r>
            <a:r>
              <a:rPr dirty="0" sz="1600" spc="-5">
                <a:latin typeface="Calibri"/>
                <a:cs typeface="Calibri"/>
              </a:rPr>
              <a:t> edad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+=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right.edad;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ts val="1855"/>
              </a:lnSpc>
            </a:pP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*this;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594360" marR="1254760" indent="-50355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Alumno::operator==(const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Alumno&amp;</a:t>
            </a:r>
            <a:r>
              <a:rPr dirty="0" sz="1600" spc="-10">
                <a:latin typeface="Calibri"/>
                <a:cs typeface="Calibri"/>
              </a:rPr>
              <a:t> right)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cout &lt;&lt;</a:t>
            </a:r>
            <a:r>
              <a:rPr dirty="0" sz="1600">
                <a:latin typeface="Calibri"/>
                <a:cs typeface="Calibri"/>
              </a:rPr>
              <a:t> "==: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"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;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-5">
                <a:latin typeface="Calibri"/>
                <a:cs typeface="Calibri"/>
              </a:rPr>
              <a:t> this </a:t>
            </a:r>
            <a:r>
              <a:rPr dirty="0" sz="1600">
                <a:latin typeface="Calibri"/>
                <a:cs typeface="Calibri"/>
              </a:rPr>
              <a:t>-&gt;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edad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== right.edad;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31078" y="2046301"/>
            <a:ext cx="115062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Alumno.cpp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07252" y="2207514"/>
            <a:ext cx="2844165" cy="23082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54"/>
              </a:spcBef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main()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Alumno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a(20);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a.print();</a:t>
            </a:r>
            <a:endParaRPr sz="1600">
              <a:latin typeface="Calibri"/>
              <a:cs typeface="Calibri"/>
            </a:endParaRPr>
          </a:p>
          <a:p>
            <a:pPr marL="548640" marR="10795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Alumno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b(23);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b.print(); </a:t>
            </a:r>
            <a:r>
              <a:rPr dirty="0" sz="1600" spc="-5">
                <a:latin typeface="Calibri"/>
                <a:cs typeface="Calibri"/>
              </a:rPr>
              <a:t> Alumno </a:t>
            </a:r>
            <a:r>
              <a:rPr dirty="0" sz="1600">
                <a:latin typeface="Calibri"/>
                <a:cs typeface="Calibri"/>
              </a:rPr>
              <a:t>c = a + </a:t>
            </a:r>
            <a:r>
              <a:rPr dirty="0" sz="1600" spc="-5">
                <a:latin typeface="Calibri"/>
                <a:cs typeface="Calibri"/>
              </a:rPr>
              <a:t>b; </a:t>
            </a:r>
            <a:r>
              <a:rPr dirty="0" sz="1600" spc="-10">
                <a:latin typeface="Calibri"/>
                <a:cs typeface="Calibri"/>
              </a:rPr>
              <a:t>c.print();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b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+=</a:t>
            </a:r>
            <a:r>
              <a:rPr dirty="0" sz="1600">
                <a:latin typeface="Calibri"/>
                <a:cs typeface="Calibri"/>
              </a:rPr>
              <a:t> a;</a:t>
            </a:r>
            <a:r>
              <a:rPr dirty="0" sz="1600" spc="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b.print();</a:t>
            </a:r>
            <a:endParaRPr sz="1600">
              <a:latin typeface="Calibri"/>
              <a:cs typeface="Calibri"/>
            </a:endParaRPr>
          </a:p>
          <a:p>
            <a:pPr algn="just" marL="548640" marR="29273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cout &lt;&lt; (a == b) &lt;&lt; endl;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cout &lt;&lt; (b == </a:t>
            </a:r>
            <a:r>
              <a:rPr dirty="0" sz="1600">
                <a:latin typeface="Calibri"/>
                <a:cs typeface="Calibri"/>
              </a:rPr>
              <a:t>c) </a:t>
            </a:r>
            <a:r>
              <a:rPr dirty="0" sz="1600" spc="-5">
                <a:latin typeface="Calibri"/>
                <a:cs typeface="Calibri"/>
              </a:rPr>
              <a:t>&lt;&lt; endl;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0;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ts val="192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181714" y="1860772"/>
            <a:ext cx="88646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main.cpp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358009" y="4995160"/>
            <a:ext cx="470534" cy="1305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20</a:t>
            </a:r>
            <a:endParaRPr sz="1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23</a:t>
            </a:r>
            <a:endParaRPr sz="1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+:</a:t>
            </a:r>
            <a:r>
              <a:rPr dirty="0" sz="1400" spc="-4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43</a:t>
            </a:r>
            <a:endParaRPr sz="1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400" spc="-5">
                <a:latin typeface="Calibri"/>
                <a:cs typeface="Calibri"/>
              </a:rPr>
              <a:t>+=:</a:t>
            </a:r>
            <a:r>
              <a:rPr dirty="0" sz="1400" spc="-6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43</a:t>
            </a:r>
            <a:endParaRPr sz="1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==</a:t>
            </a:r>
            <a:r>
              <a:rPr dirty="0" sz="1400" spc="-5">
                <a:latin typeface="Calibri"/>
                <a:cs typeface="Calibri"/>
              </a:rPr>
              <a:t>: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0</a:t>
            </a:r>
            <a:endParaRPr sz="1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==</a:t>
            </a:r>
            <a:r>
              <a:rPr dirty="0" sz="1400" spc="-5">
                <a:latin typeface="Calibri"/>
                <a:cs typeface="Calibri"/>
              </a:rPr>
              <a:t>: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1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7514833" y="4515611"/>
            <a:ext cx="228600" cy="458470"/>
            <a:chOff x="7514833" y="4515611"/>
            <a:chExt cx="228600" cy="458470"/>
          </a:xfrm>
        </p:grpSpPr>
        <p:sp>
          <p:nvSpPr>
            <p:cNvPr id="11" name="object 11"/>
            <p:cNvSpPr/>
            <p:nvPr/>
          </p:nvSpPr>
          <p:spPr>
            <a:xfrm>
              <a:off x="7629143" y="4515611"/>
              <a:ext cx="0" cy="267970"/>
            </a:xfrm>
            <a:custGeom>
              <a:avLst/>
              <a:gdLst/>
              <a:ahLst/>
              <a:cxnLst/>
              <a:rect l="l" t="t" r="r" b="b"/>
              <a:pathLst>
                <a:path w="0" h="267970">
                  <a:moveTo>
                    <a:pt x="0" y="0"/>
                  </a:moveTo>
                  <a:lnTo>
                    <a:pt x="0" y="267385"/>
                  </a:lnTo>
                </a:path>
              </a:pathLst>
            </a:custGeom>
            <a:ln w="762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7514833" y="4744893"/>
              <a:ext cx="228600" cy="229235"/>
            </a:xfrm>
            <a:custGeom>
              <a:avLst/>
              <a:gdLst/>
              <a:ahLst/>
              <a:cxnLst/>
              <a:rect l="l" t="t" r="r" b="b"/>
              <a:pathLst>
                <a:path w="228600" h="229235">
                  <a:moveTo>
                    <a:pt x="228600" y="0"/>
                  </a:moveTo>
                  <a:lnTo>
                    <a:pt x="0" y="12"/>
                  </a:lnTo>
                  <a:lnTo>
                    <a:pt x="114312" y="228612"/>
                  </a:lnTo>
                  <a:lnTo>
                    <a:pt x="22860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" name="object 13"/>
          <p:cNvSpPr txBox="1"/>
          <p:nvPr/>
        </p:nvSpPr>
        <p:spPr>
          <a:xfrm>
            <a:off x="1940057" y="5963648"/>
            <a:ext cx="212153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Podemos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quitar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this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-&gt;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39</a:t>
            </a:r>
          </a:p>
        </p:txBody>
      </p:sp>
    </p:spTree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5878830" cy="271145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Constructores</a:t>
            </a:r>
            <a:r>
              <a:rPr dirty="0" sz="3600" spc="-4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4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destructores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Constructor</a:t>
            </a: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copia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5">
                <a:solidFill>
                  <a:srgbClr val="E1E0E0"/>
                </a:solidFill>
                <a:latin typeface="Calibri"/>
                <a:cs typeface="Calibri"/>
              </a:rPr>
              <a:t>Sobrecarga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operadores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40</a:t>
            </a:r>
          </a:p>
        </p:txBody>
      </p:sp>
    </p:spTree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2002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701356" y="1832270"/>
            <a:ext cx="7672705" cy="352488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469265" marR="5080" indent="-45720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clase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Complejo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permita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trabajar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complejos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(parte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real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parte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imaginaria).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Incluye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siguientes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métodos: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constructores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(por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defecto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parametrizado),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accesores,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mutadores,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sobrecarga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siguientes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operadores: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suma,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resta,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multiplicación,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división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cout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(operador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&lt;&lt;: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ver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iostream)</a:t>
            </a:r>
            <a:endParaRPr sz="2000">
              <a:latin typeface="Calibri"/>
              <a:cs typeface="Calibri"/>
            </a:endParaRPr>
          </a:p>
          <a:p>
            <a:pPr algn="just" marL="469265" marR="5715" indent="-457200">
              <a:lnSpc>
                <a:spcPts val="2160"/>
              </a:lnSpc>
              <a:spcBef>
                <a:spcPts val="1395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clase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Rectangulo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modele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rectángulos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medio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cuatro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puntos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(vértices).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Dispondrá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constructores: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uno 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cree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rectángulo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partiendo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sus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cuatro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vértices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otro</a:t>
            </a:r>
            <a:r>
              <a:rPr dirty="0" sz="20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cree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rectángulo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partiendo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base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altura,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2000" spc="4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su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vértice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inferior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izquierdo esté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(0,0). 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también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incluirá un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</a:t>
            </a:r>
            <a:r>
              <a:rPr dirty="0" sz="20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2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calcular</a:t>
            </a:r>
            <a:r>
              <a:rPr dirty="0" sz="2000" spc="2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2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superficie,</a:t>
            </a:r>
            <a:r>
              <a:rPr dirty="0" sz="2000" spc="2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otro</a:t>
            </a:r>
            <a:r>
              <a:rPr dirty="0" sz="2000" spc="2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2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desplace</a:t>
            </a:r>
            <a:r>
              <a:rPr dirty="0" sz="2000" spc="2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rectángulo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plano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(±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x,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± y)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unidades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otro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pinte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rectángulo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41</a:t>
            </a:r>
          </a:p>
        </p:txBody>
      </p:sp>
    </p:spTree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2002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701356" y="1795777"/>
            <a:ext cx="7672070" cy="2735580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469900" indent="-457200">
              <a:lnSpc>
                <a:spcPct val="100000"/>
              </a:lnSpc>
              <a:spcBef>
                <a:spcPts val="385"/>
              </a:spcBef>
              <a:buClr>
                <a:srgbClr val="D34817"/>
              </a:buClr>
              <a:buAutoNum type="arabicPeriod" startAt="3"/>
              <a:tabLst>
                <a:tab pos="469265" algn="l"/>
                <a:tab pos="46990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siguientes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clases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(cada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archivo):</a:t>
            </a:r>
            <a:endParaRPr sz="2000">
              <a:latin typeface="Calibri"/>
              <a:cs typeface="Calibri"/>
            </a:endParaRPr>
          </a:p>
          <a:p>
            <a:pPr lvl="1" marL="762000" indent="-183515">
              <a:lnSpc>
                <a:spcPct val="100000"/>
              </a:lnSpc>
              <a:spcBef>
                <a:spcPts val="229"/>
              </a:spcBef>
              <a:buClr>
                <a:srgbClr val="D34817"/>
              </a:buClr>
              <a:buFont typeface="Arial"/>
              <a:buChar char="•"/>
              <a:tabLst>
                <a:tab pos="762635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Motor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 con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métodos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arrancar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motor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apagarlo</a:t>
            </a:r>
            <a:endParaRPr sz="1600">
              <a:latin typeface="Calibri"/>
              <a:cs typeface="Calibri"/>
            </a:endParaRPr>
          </a:p>
          <a:p>
            <a:pPr lvl="1" marL="76200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762635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Rueda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métodos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inflar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rueda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desinflarla</a:t>
            </a:r>
            <a:endParaRPr sz="1600">
              <a:latin typeface="Calibri"/>
              <a:cs typeface="Calibri"/>
            </a:endParaRPr>
          </a:p>
          <a:p>
            <a:pPr lvl="1" marL="76200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762635" algn="l"/>
              </a:tabLst>
            </a:pPr>
            <a:r>
              <a:rPr dirty="0" sz="1600" spc="-20" b="1">
                <a:solidFill>
                  <a:srgbClr val="3E3E3E"/>
                </a:solidFill>
                <a:latin typeface="Calibri"/>
                <a:cs typeface="Calibri"/>
              </a:rPr>
              <a:t>Ventana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métodos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abrirla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y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cerrarla</a:t>
            </a:r>
            <a:endParaRPr sz="1600">
              <a:latin typeface="Calibri"/>
              <a:cs typeface="Calibri"/>
            </a:endParaRPr>
          </a:p>
          <a:p>
            <a:pPr lvl="1" marL="762635" marR="5080" indent="-183515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762635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Puerta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ventana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métodos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abrir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/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cerrar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puerta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abrir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/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cerrar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ventana</a:t>
            </a:r>
            <a:endParaRPr sz="1600">
              <a:latin typeface="Calibri"/>
              <a:cs typeface="Calibri"/>
            </a:endParaRPr>
          </a:p>
          <a:p>
            <a:pPr lvl="1" marL="762000" marR="889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762635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Coche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motor,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cuatro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ruedas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puertas;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métodos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te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parezcan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adecuados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manipular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uno de sus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componentes</a:t>
            </a:r>
            <a:endParaRPr sz="1600">
              <a:latin typeface="Calibri"/>
              <a:cs typeface="Calibri"/>
            </a:endParaRPr>
          </a:p>
          <a:p>
            <a:pPr marL="469900" indent="-457200">
              <a:lnSpc>
                <a:spcPct val="100000"/>
              </a:lnSpc>
              <a:spcBef>
                <a:spcPts val="1310"/>
              </a:spcBef>
              <a:buClr>
                <a:srgbClr val="D34817"/>
              </a:buClr>
              <a:buAutoNum type="arabicPeriod" startAt="3"/>
              <a:tabLst>
                <a:tab pos="469265" algn="l"/>
                <a:tab pos="46990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Compila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todos los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anteriores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Makefile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42</a:t>
            </a:r>
          </a:p>
        </p:txBody>
      </p:sp>
    </p:spTree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45413" y="2874390"/>
            <a:ext cx="6894195" cy="1379220"/>
          </a:xfrm>
          <a:prstGeom prst="rect">
            <a:avLst/>
          </a:prstGeom>
        </p:spPr>
        <p:txBody>
          <a:bodyPr wrap="square" lIns="0" tIns="124460" rIns="0" bIns="0" rtlCol="0" vert="horz">
            <a:spAutoFit/>
          </a:bodyPr>
          <a:lstStyle/>
          <a:p>
            <a:pPr marL="2097405" marR="5080" indent="-2085339">
              <a:lnSpc>
                <a:spcPts val="4900"/>
              </a:lnSpc>
              <a:spcBef>
                <a:spcPts val="980"/>
              </a:spcBef>
            </a:pP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P</a:t>
            </a:r>
            <a:r>
              <a:rPr dirty="0" sz="4800" spc="-170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og</a:t>
            </a:r>
            <a:r>
              <a:rPr dirty="0" sz="4800" spc="-185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spc="-125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ac</a:t>
            </a:r>
            <a:r>
              <a:rPr dirty="0" sz="4800" spc="-7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ó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n</a:t>
            </a:r>
            <a:r>
              <a:rPr dirty="0" sz="4800" spc="-190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8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6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t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100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de  </a:t>
            </a:r>
            <a:r>
              <a:rPr dirty="0" sz="4800" spc="-120" b="0">
                <a:solidFill>
                  <a:srgbClr val="990000"/>
                </a:solidFill>
                <a:latin typeface="Calibri Light"/>
                <a:cs typeface="Calibri Light"/>
              </a:rPr>
              <a:t>Navegación</a:t>
            </a:r>
            <a:endParaRPr sz="4800">
              <a:latin typeface="Calibri Light"/>
              <a:cs typeface="Calibri Light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86424" y="4432253"/>
            <a:ext cx="2594610" cy="6432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145" b="0">
                <a:solidFill>
                  <a:srgbClr val="696464"/>
                </a:solidFill>
                <a:latin typeface="Calibri Light"/>
                <a:cs typeface="Calibri Light"/>
              </a:rPr>
              <a:t>2.3.</a:t>
            </a:r>
            <a:r>
              <a:rPr dirty="0" sz="2400" spc="35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spc="170" b="0">
                <a:solidFill>
                  <a:srgbClr val="696464"/>
                </a:solidFill>
                <a:latin typeface="Calibri Light"/>
                <a:cs typeface="Calibri Light"/>
              </a:rPr>
              <a:t>Lenguaje</a:t>
            </a:r>
            <a:r>
              <a:rPr dirty="0" sz="2400" spc="3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spc="130" b="0">
                <a:solidFill>
                  <a:srgbClr val="696464"/>
                </a:solidFill>
                <a:latin typeface="Calibri Light"/>
                <a:cs typeface="Calibri Light"/>
              </a:rPr>
              <a:t>C++</a:t>
            </a:r>
            <a:endParaRPr sz="2400">
              <a:latin typeface="Calibri Light"/>
              <a:cs typeface="Calibri Light"/>
            </a:endParaRPr>
          </a:p>
          <a:p>
            <a:pPr marL="81280">
              <a:lnSpc>
                <a:spcPct val="100000"/>
              </a:lnSpc>
              <a:spcBef>
                <a:spcPts val="60"/>
              </a:spcBef>
            </a:pP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He</a:t>
            </a:r>
            <a:r>
              <a:rPr dirty="0" sz="1600" spc="170" b="0">
                <a:solidFill>
                  <a:srgbClr val="696464"/>
                </a:solidFill>
                <a:latin typeface="Calibri Light"/>
                <a:cs typeface="Calibri Light"/>
              </a:rPr>
              <a:t>r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en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ia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2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60" b="0">
                <a:solidFill>
                  <a:srgbClr val="696464"/>
                </a:solidFill>
                <a:latin typeface="Calibri Light"/>
                <a:cs typeface="Calibri Light"/>
              </a:rPr>
              <a:t>P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olimorfism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o</a:t>
            </a:r>
            <a:endParaRPr sz="1600">
              <a:latin typeface="Calibri Light"/>
              <a:cs typeface="Calibri Light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7879" y="103289"/>
            <a:ext cx="1671376" cy="92960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100828" y="243840"/>
            <a:ext cx="2599931" cy="2599943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0" y="6428232"/>
            <a:ext cx="1223009" cy="429767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383663" y="5616990"/>
            <a:ext cx="7370445" cy="12287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098165">
              <a:lnSpc>
                <a:spcPct val="100000"/>
              </a:lnSpc>
              <a:spcBef>
                <a:spcPts val="100"/>
              </a:spcBef>
            </a:pPr>
            <a:r>
              <a:rPr dirty="0" sz="1600" spc="-45" b="0">
                <a:solidFill>
                  <a:srgbClr val="696464"/>
                </a:solidFill>
                <a:latin typeface="Bahnschrift Light"/>
                <a:cs typeface="Bahnschrift Light"/>
              </a:rPr>
              <a:t>J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00" b="0">
                <a:solidFill>
                  <a:srgbClr val="696464"/>
                </a:solidFill>
                <a:latin typeface="Bahnschrift Light"/>
                <a:cs typeface="Bahnschrift Light"/>
              </a:rPr>
              <a:t>S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É</a:t>
            </a:r>
            <a:r>
              <a:rPr dirty="0" sz="1600" spc="-6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M</a:t>
            </a:r>
            <a:r>
              <a:rPr dirty="0" sz="1600" spc="55" b="0">
                <a:solidFill>
                  <a:srgbClr val="696464"/>
                </a:solidFill>
                <a:latin typeface="Bahnschrift Light"/>
                <a:cs typeface="Bahnschrift Light"/>
              </a:rPr>
              <a:t>I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L</a:t>
            </a:r>
            <a:r>
              <a:rPr dirty="0" sz="1600" spc="-2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25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215" b="0">
                <a:solidFill>
                  <a:srgbClr val="696464"/>
                </a:solidFill>
                <a:latin typeface="Bahnschrift Light"/>
                <a:cs typeface="Bahnschrift Light"/>
              </a:rPr>
              <a:t>H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35" b="0">
                <a:solidFill>
                  <a:srgbClr val="696464"/>
                </a:solidFill>
                <a:latin typeface="Bahnschrift Light"/>
                <a:cs typeface="Bahnschrift Light"/>
              </a:rPr>
              <a:t>Á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D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EZ</a:t>
            </a:r>
            <a:endParaRPr sz="1600">
              <a:latin typeface="Bahnschrift Light"/>
              <a:cs typeface="Bahnschrift Light"/>
            </a:endParaRPr>
          </a:p>
          <a:p>
            <a:pPr marL="3098165">
              <a:lnSpc>
                <a:spcPct val="100000"/>
              </a:lnSpc>
              <a:spcBef>
                <a:spcPts val="1225"/>
              </a:spcBef>
            </a:pP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000" spc="-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spc="130" b="0">
                <a:solidFill>
                  <a:srgbClr val="696464"/>
                </a:solidFill>
                <a:latin typeface="Calibri Light"/>
                <a:cs typeface="Calibri Light"/>
              </a:rPr>
              <a:t>MAI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L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:</a:t>
            </a:r>
            <a:r>
              <a:rPr dirty="0" sz="1000" spc="18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J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M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I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1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L.G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@U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RJ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C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.E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endParaRPr sz="10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</a:pPr>
            <a:endParaRPr sz="1000">
              <a:latin typeface="Calibri Light"/>
              <a:cs typeface="Calibri Light"/>
            </a:endParaRPr>
          </a:p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©2023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Autor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José Miguel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Guerrero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Hernández</a:t>
            </a:r>
            <a:endParaRPr sz="9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Algunos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derechos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reservados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Este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documento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distribuye</a:t>
            </a:r>
            <a:r>
              <a:rPr dirty="0" sz="900" spc="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bajo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licencia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“Atribución-CompartirIgual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4.0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Internacional”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Creative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Commons,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disponible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en 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https://creativecommons.org/licenses/by-sa/4.0/deed.es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3013075" cy="203962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Herencia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Polimorfismo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</a:t>
            </a:r>
          </a:p>
        </p:txBody>
      </p:sp>
    </p:spTree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3013075" cy="203962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Herencia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Polimorfismo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</a:t>
            </a:r>
          </a:p>
        </p:txBody>
      </p:sp>
    </p:spTree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1240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H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270" cy="35890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Mecanismo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exclusivo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fundamental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POO.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La herencia no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está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contemplada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programación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basada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(TAD)</a:t>
            </a:r>
            <a:endParaRPr sz="2000">
              <a:latin typeface="Calibri"/>
              <a:cs typeface="Calibri"/>
            </a:endParaRPr>
          </a:p>
          <a:p>
            <a:pPr algn="just" marL="194945" marR="571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principal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mecanismo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ayuda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fomentar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facilitar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reutilización del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software: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clases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componentes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software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reutilizables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necesita una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nueva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 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se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detectan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suficientes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similitudes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otra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ya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desarrollada, se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toma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esa clase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existente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punto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partida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desarrollar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nueva:</a:t>
            </a:r>
            <a:endParaRPr sz="2000">
              <a:latin typeface="Calibri"/>
              <a:cs typeface="Calibri"/>
            </a:endParaRPr>
          </a:p>
          <a:p>
            <a:pPr algn="just" lvl="1" marL="561340" indent="-183515">
              <a:lnSpc>
                <a:spcPct val="100000"/>
              </a:lnSpc>
              <a:spcBef>
                <a:spcPts val="40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adoptan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automáticamente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características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ya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implementadas:</a:t>
            </a:r>
            <a:endParaRPr sz="1600">
              <a:latin typeface="Calibri"/>
              <a:cs typeface="Calibri"/>
            </a:endParaRPr>
          </a:p>
          <a:p>
            <a:pPr algn="just" lvl="2" marL="910590" indent="-22923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91122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Ahorro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tiempo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esfuerzo</a:t>
            </a:r>
            <a:endParaRPr sz="1600">
              <a:latin typeface="Calibri"/>
              <a:cs typeface="Calibri"/>
            </a:endParaRPr>
          </a:p>
          <a:p>
            <a:pPr algn="just"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adoptan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automáticamente características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ya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probadas:</a:t>
            </a:r>
            <a:endParaRPr sz="1600">
              <a:latin typeface="Calibri"/>
              <a:cs typeface="Calibri"/>
            </a:endParaRPr>
          </a:p>
          <a:p>
            <a:pPr algn="just" lvl="2" marL="910590" indent="-22923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91122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Menor tiempo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prueba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depuración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61696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45"/>
              <a:t>1.</a:t>
            </a:r>
            <a:r>
              <a:rPr dirty="0" spc="-204"/>
              <a:t> </a:t>
            </a:r>
            <a:r>
              <a:rPr dirty="0" spc="-114"/>
              <a:t>Presentación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82742"/>
            <a:ext cx="7251065" cy="3597910"/>
          </a:xfrm>
          <a:prstGeom prst="rect">
            <a:avLst/>
          </a:prstGeom>
        </p:spPr>
        <p:txBody>
          <a:bodyPr wrap="square" lIns="0" tIns="52069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400" spc="-10">
                <a:solidFill>
                  <a:srgbClr val="3E3E3E"/>
                </a:solidFill>
                <a:latin typeface="Calibri"/>
                <a:cs typeface="Calibri"/>
              </a:rPr>
              <a:t>Asignatura: </a:t>
            </a:r>
            <a:r>
              <a:rPr dirty="0" sz="2400" spc="-15" b="1">
                <a:solidFill>
                  <a:srgbClr val="3E3E3E"/>
                </a:solidFill>
                <a:latin typeface="Calibri"/>
                <a:cs typeface="Calibri"/>
              </a:rPr>
              <a:t>Programación </a:t>
            </a:r>
            <a:r>
              <a:rPr dirty="0" sz="2400" b="1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4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spc="-15" b="1">
                <a:solidFill>
                  <a:srgbClr val="3E3E3E"/>
                </a:solidFill>
                <a:latin typeface="Calibri"/>
                <a:cs typeface="Calibri"/>
              </a:rPr>
              <a:t>Sistemas</a:t>
            </a:r>
            <a:r>
              <a:rPr dirty="0" sz="2400" spc="3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4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spc="-15" b="1">
                <a:solidFill>
                  <a:srgbClr val="3E3E3E"/>
                </a:solidFill>
                <a:latin typeface="Calibri"/>
                <a:cs typeface="Calibri"/>
              </a:rPr>
              <a:t>Navegación</a:t>
            </a:r>
            <a:endParaRPr sz="24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1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400" spc="-15">
                <a:solidFill>
                  <a:srgbClr val="3E3E3E"/>
                </a:solidFill>
                <a:latin typeface="Calibri"/>
                <a:cs typeface="Calibri"/>
              </a:rPr>
              <a:t>Grado:</a:t>
            </a:r>
            <a:r>
              <a:rPr dirty="0" sz="24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spc="-5">
                <a:solidFill>
                  <a:srgbClr val="3E3E3E"/>
                </a:solidFill>
                <a:latin typeface="Calibri"/>
                <a:cs typeface="Calibri"/>
              </a:rPr>
              <a:t>Ingeniería </a:t>
            </a:r>
            <a:r>
              <a:rPr dirty="0" sz="2400" spc="-10">
                <a:solidFill>
                  <a:srgbClr val="3E3E3E"/>
                </a:solidFill>
                <a:latin typeface="Calibri"/>
                <a:cs typeface="Calibri"/>
              </a:rPr>
              <a:t>Aeroespacial</a:t>
            </a:r>
            <a:r>
              <a:rPr dirty="0" sz="2400" spc="-5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2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spc="-15">
                <a:solidFill>
                  <a:srgbClr val="3E3E3E"/>
                </a:solidFill>
                <a:latin typeface="Calibri"/>
                <a:cs typeface="Calibri"/>
              </a:rPr>
              <a:t>Aeronavegación</a:t>
            </a:r>
            <a:endParaRPr sz="24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400" spc="-10">
                <a:solidFill>
                  <a:srgbClr val="3E3E3E"/>
                </a:solidFill>
                <a:latin typeface="Calibri"/>
                <a:cs typeface="Calibri"/>
              </a:rPr>
              <a:t>Periodo</a:t>
            </a:r>
            <a:r>
              <a:rPr dirty="0" sz="24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4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spc="-5">
                <a:solidFill>
                  <a:srgbClr val="3E3E3E"/>
                </a:solidFill>
                <a:latin typeface="Calibri"/>
                <a:cs typeface="Calibri"/>
              </a:rPr>
              <a:t>impartición:</a:t>
            </a:r>
            <a:r>
              <a:rPr dirty="0" sz="24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>
                <a:solidFill>
                  <a:srgbClr val="3E3E3E"/>
                </a:solidFill>
                <a:latin typeface="Calibri"/>
                <a:cs typeface="Calibri"/>
              </a:rPr>
              <a:t>4º,</a:t>
            </a:r>
            <a:r>
              <a:rPr dirty="0" sz="24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>
                <a:solidFill>
                  <a:srgbClr val="3E3E3E"/>
                </a:solidFill>
                <a:latin typeface="Calibri"/>
                <a:cs typeface="Calibri"/>
              </a:rPr>
              <a:t>1Q</a:t>
            </a:r>
            <a:endParaRPr sz="24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1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400" spc="-5">
                <a:solidFill>
                  <a:srgbClr val="3E3E3E"/>
                </a:solidFill>
                <a:latin typeface="Calibri"/>
                <a:cs typeface="Calibri"/>
              </a:rPr>
              <a:t>Tipo:</a:t>
            </a:r>
            <a:r>
              <a:rPr dirty="0" sz="2400" spc="-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spc="-70">
                <a:solidFill>
                  <a:srgbClr val="3E3E3E"/>
                </a:solidFill>
                <a:latin typeface="Calibri"/>
                <a:cs typeface="Calibri"/>
              </a:rPr>
              <a:t>OPTATIVA</a:t>
            </a:r>
            <a:endParaRPr sz="24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4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24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4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spc="-10">
                <a:solidFill>
                  <a:srgbClr val="3E3E3E"/>
                </a:solidFill>
                <a:latin typeface="Calibri"/>
                <a:cs typeface="Calibri"/>
              </a:rPr>
              <a:t>créditos:</a:t>
            </a:r>
            <a:r>
              <a:rPr dirty="0" sz="24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>
                <a:solidFill>
                  <a:srgbClr val="3E3E3E"/>
                </a:solidFill>
                <a:latin typeface="Calibri"/>
                <a:cs typeface="Calibri"/>
              </a:rPr>
              <a:t>6</a:t>
            </a:r>
            <a:r>
              <a:rPr dirty="0" sz="24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spc="-10">
                <a:solidFill>
                  <a:srgbClr val="3E3E3E"/>
                </a:solidFill>
                <a:latin typeface="Calibri"/>
                <a:cs typeface="Calibri"/>
              </a:rPr>
              <a:t>ECTS</a:t>
            </a:r>
            <a:endParaRPr sz="24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1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400" spc="-10">
                <a:solidFill>
                  <a:srgbClr val="3E3E3E"/>
                </a:solidFill>
                <a:latin typeface="Calibri"/>
                <a:cs typeface="Calibri"/>
              </a:rPr>
              <a:t>Horas/semana:</a:t>
            </a:r>
            <a:r>
              <a:rPr dirty="0" sz="24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>
                <a:solidFill>
                  <a:srgbClr val="3E3E3E"/>
                </a:solidFill>
                <a:latin typeface="Calibri"/>
                <a:cs typeface="Calibri"/>
              </a:rPr>
              <a:t>4</a:t>
            </a:r>
            <a:r>
              <a:rPr dirty="0" sz="2400" spc="-15">
                <a:solidFill>
                  <a:srgbClr val="3E3E3E"/>
                </a:solidFill>
                <a:latin typeface="Calibri"/>
                <a:cs typeface="Calibri"/>
              </a:rPr>
              <a:t> horas</a:t>
            </a:r>
            <a:r>
              <a:rPr dirty="0" sz="24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spc="-5">
                <a:solidFill>
                  <a:srgbClr val="3E3E3E"/>
                </a:solidFill>
                <a:latin typeface="Calibri"/>
                <a:cs typeface="Calibri"/>
              </a:rPr>
              <a:t>(2</a:t>
            </a:r>
            <a:r>
              <a:rPr dirty="0" sz="2400" spc="-15">
                <a:solidFill>
                  <a:srgbClr val="3E3E3E"/>
                </a:solidFill>
                <a:latin typeface="Calibri"/>
                <a:cs typeface="Calibri"/>
              </a:rPr>
              <a:t> horas </a:t>
            </a:r>
            <a:r>
              <a:rPr dirty="0" sz="2400" spc="-10">
                <a:solidFill>
                  <a:srgbClr val="3E3E3E"/>
                </a:solidFill>
                <a:latin typeface="Calibri"/>
                <a:cs typeface="Calibri"/>
              </a:rPr>
              <a:t>teoría</a:t>
            </a:r>
            <a:r>
              <a:rPr dirty="0" sz="24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4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>
                <a:solidFill>
                  <a:srgbClr val="3E3E3E"/>
                </a:solidFill>
                <a:latin typeface="Calibri"/>
                <a:cs typeface="Calibri"/>
              </a:rPr>
              <a:t>2</a:t>
            </a:r>
            <a:r>
              <a:rPr dirty="0" sz="2400" spc="-15">
                <a:solidFill>
                  <a:srgbClr val="3E3E3E"/>
                </a:solidFill>
                <a:latin typeface="Calibri"/>
                <a:cs typeface="Calibri"/>
              </a:rPr>
              <a:t> horas </a:t>
            </a:r>
            <a:r>
              <a:rPr dirty="0" sz="2400" spc="-10">
                <a:solidFill>
                  <a:srgbClr val="3E3E3E"/>
                </a:solidFill>
                <a:latin typeface="Calibri"/>
                <a:cs typeface="Calibri"/>
              </a:rPr>
              <a:t>práctica)</a:t>
            </a:r>
            <a:endParaRPr sz="24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1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400" spc="-5">
                <a:solidFill>
                  <a:srgbClr val="3E3E3E"/>
                </a:solidFill>
                <a:latin typeface="Calibri"/>
                <a:cs typeface="Calibri"/>
              </a:rPr>
              <a:t>Idioma:</a:t>
            </a:r>
            <a:r>
              <a:rPr dirty="0" sz="2400" spc="-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spc="-10">
                <a:solidFill>
                  <a:srgbClr val="3E3E3E"/>
                </a:solidFill>
                <a:latin typeface="Calibri"/>
                <a:cs typeface="Calibri"/>
              </a:rPr>
              <a:t>Castellano</a:t>
            </a:r>
            <a:endParaRPr sz="2400">
              <a:latin typeface="Calibri"/>
              <a:cs typeface="Calibri"/>
            </a:endParaRPr>
          </a:p>
          <a:p>
            <a:pPr marL="195580" marR="1797050" indent="-182880">
              <a:lnSpc>
                <a:spcPts val="259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400" spc="-15">
                <a:solidFill>
                  <a:srgbClr val="3E3E3E"/>
                </a:solidFill>
                <a:latin typeface="Calibri"/>
                <a:cs typeface="Calibri"/>
              </a:rPr>
              <a:t>Profesor:</a:t>
            </a:r>
            <a:r>
              <a:rPr dirty="0" sz="24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spc="-5">
                <a:solidFill>
                  <a:srgbClr val="3E3E3E"/>
                </a:solidFill>
                <a:latin typeface="Calibri"/>
                <a:cs typeface="Calibri"/>
              </a:rPr>
              <a:t>José</a:t>
            </a:r>
            <a:r>
              <a:rPr dirty="0" sz="24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spc="-5">
                <a:solidFill>
                  <a:srgbClr val="3E3E3E"/>
                </a:solidFill>
                <a:latin typeface="Calibri"/>
                <a:cs typeface="Calibri"/>
              </a:rPr>
              <a:t>Miguel</a:t>
            </a:r>
            <a:r>
              <a:rPr dirty="0" sz="24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spc="-15">
                <a:solidFill>
                  <a:srgbClr val="3E3E3E"/>
                </a:solidFill>
                <a:latin typeface="Calibri"/>
                <a:cs typeface="Calibri"/>
              </a:rPr>
              <a:t>Guerrero</a:t>
            </a:r>
            <a:r>
              <a:rPr dirty="0" sz="2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spc="-10">
                <a:solidFill>
                  <a:srgbClr val="3E3E3E"/>
                </a:solidFill>
                <a:latin typeface="Calibri"/>
                <a:cs typeface="Calibri"/>
              </a:rPr>
              <a:t>Hernández </a:t>
            </a:r>
            <a:r>
              <a:rPr dirty="0" sz="2400" spc="-5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spc="-5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u="sng" sz="2400" spc="-5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"/>
                <a:cs typeface="Calibri"/>
                <a:hlinkClick r:id="rId2"/>
              </a:rPr>
              <a:t>josemiguel.guerrero@urjc.es</a:t>
            </a:r>
            <a:r>
              <a:rPr dirty="0" sz="2400" spc="-5">
                <a:solidFill>
                  <a:srgbClr val="3E3E3E"/>
                </a:solidFill>
                <a:latin typeface="Calibri"/>
                <a:cs typeface="Calibri"/>
              </a:rPr>
              <a:t>)</a:t>
            </a:r>
            <a:endParaRPr sz="24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557622" y="6582023"/>
            <a:ext cx="74485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PRESENTACIÓN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698" y="972883"/>
            <a:ext cx="7653655" cy="69596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400" spc="-95"/>
              <a:t>6</a:t>
            </a:r>
            <a:r>
              <a:rPr dirty="0" sz="4400" spc="-5"/>
              <a:t>.</a:t>
            </a:r>
            <a:r>
              <a:rPr dirty="0" sz="4400" spc="-140"/>
              <a:t> </a:t>
            </a:r>
            <a:r>
              <a:rPr dirty="0" sz="4400" spc="-95"/>
              <a:t>E</a:t>
            </a:r>
            <a:r>
              <a:rPr dirty="0" sz="4400" spc="-70"/>
              <a:t>j</a:t>
            </a:r>
            <a:r>
              <a:rPr dirty="0" sz="4400" spc="-90"/>
              <a:t>e</a:t>
            </a:r>
            <a:r>
              <a:rPr dirty="0" sz="4400" spc="-85"/>
              <a:t>c</a:t>
            </a:r>
            <a:r>
              <a:rPr dirty="0" sz="4400" spc="-90"/>
              <a:t>u</a:t>
            </a:r>
            <a:r>
              <a:rPr dirty="0" sz="4400" spc="-85"/>
              <a:t>c</a:t>
            </a:r>
            <a:r>
              <a:rPr dirty="0" sz="4400" spc="-80"/>
              <a:t>i</a:t>
            </a:r>
            <a:r>
              <a:rPr dirty="0" sz="4400" spc="-105"/>
              <a:t>ó</a:t>
            </a:r>
            <a:r>
              <a:rPr dirty="0" sz="4400" spc="-100"/>
              <a:t>n</a:t>
            </a:r>
            <a:r>
              <a:rPr dirty="0" sz="4400" spc="-5"/>
              <a:t>:</a:t>
            </a:r>
            <a:r>
              <a:rPr dirty="0" sz="4400" spc="-160"/>
              <a:t> </a:t>
            </a:r>
            <a:r>
              <a:rPr dirty="0" sz="4400" spc="-90"/>
              <a:t>p</a:t>
            </a:r>
            <a:r>
              <a:rPr dirty="0" sz="4400" spc="-85"/>
              <a:t>r</a:t>
            </a:r>
            <a:r>
              <a:rPr dirty="0" sz="4400" spc="-80"/>
              <a:t>i</a:t>
            </a:r>
            <a:r>
              <a:rPr dirty="0" sz="4400" spc="-120"/>
              <a:t>m</a:t>
            </a:r>
            <a:r>
              <a:rPr dirty="0" sz="4400" spc="-100"/>
              <a:t>e</a:t>
            </a:r>
            <a:r>
              <a:rPr dirty="0" sz="4400" spc="-85"/>
              <a:t>r</a:t>
            </a:r>
            <a:r>
              <a:rPr dirty="0" sz="4400" spc="-150"/>
              <a:t>/</a:t>
            </a:r>
            <a:r>
              <a:rPr dirty="0" sz="4400" spc="-80"/>
              <a:t>s</a:t>
            </a:r>
            <a:r>
              <a:rPr dirty="0" sz="4400" spc="-100"/>
              <a:t>e</a:t>
            </a:r>
            <a:r>
              <a:rPr dirty="0" sz="4400" spc="-95"/>
              <a:t>g</a:t>
            </a:r>
            <a:r>
              <a:rPr dirty="0" sz="4400" spc="-105"/>
              <a:t>u</a:t>
            </a:r>
            <a:r>
              <a:rPr dirty="0" sz="4400" spc="-100"/>
              <a:t>n</a:t>
            </a:r>
            <a:r>
              <a:rPr dirty="0" sz="4400" spc="-110"/>
              <a:t>d</a:t>
            </a:r>
            <a:r>
              <a:rPr dirty="0" sz="4400" spc="-5"/>
              <a:t>o</a:t>
            </a:r>
            <a:r>
              <a:rPr dirty="0" sz="4400" spc="-185"/>
              <a:t> </a:t>
            </a:r>
            <a:r>
              <a:rPr dirty="0" sz="4400" spc="-90"/>
              <a:t>p</a:t>
            </a:r>
            <a:r>
              <a:rPr dirty="0" sz="4400" spc="-70"/>
              <a:t>l</a:t>
            </a:r>
            <a:r>
              <a:rPr dirty="0" sz="4400" spc="-95"/>
              <a:t>an</a:t>
            </a:r>
            <a:r>
              <a:rPr dirty="0" sz="4400" spc="-5"/>
              <a:t>o</a:t>
            </a:r>
            <a:endParaRPr sz="4400"/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/>
              <a:t>Si </a:t>
            </a:r>
            <a:r>
              <a:rPr dirty="0" spc="-5"/>
              <a:t>ejecutamos un comando de la </a:t>
            </a:r>
            <a:r>
              <a:rPr dirty="0" spc="-10"/>
              <a:t>forma </a:t>
            </a:r>
            <a:r>
              <a:rPr dirty="0"/>
              <a:t>habitual, </a:t>
            </a:r>
            <a:r>
              <a:rPr dirty="0" spc="-5"/>
              <a:t>lo podemos </a:t>
            </a:r>
            <a:r>
              <a:rPr dirty="0" spc="-5" b="1">
                <a:latin typeface="Calibri"/>
                <a:cs typeface="Calibri"/>
              </a:rPr>
              <a:t>pasar a </a:t>
            </a:r>
            <a:r>
              <a:rPr dirty="0" b="1">
                <a:latin typeface="Calibri"/>
                <a:cs typeface="Calibri"/>
              </a:rPr>
              <a:t> segundo </a:t>
            </a:r>
            <a:r>
              <a:rPr dirty="0" spc="-5" b="1">
                <a:latin typeface="Calibri"/>
                <a:cs typeface="Calibri"/>
              </a:rPr>
              <a:t>plano </a:t>
            </a:r>
            <a:r>
              <a:rPr dirty="0"/>
              <a:t>hacer </a:t>
            </a:r>
            <a:r>
              <a:rPr dirty="0" spc="-5"/>
              <a:t>sin </a:t>
            </a:r>
            <a:r>
              <a:rPr dirty="0"/>
              <a:t>necesidad </a:t>
            </a:r>
            <a:r>
              <a:rPr dirty="0" spc="-5"/>
              <a:t>de tener que </a:t>
            </a:r>
            <a:r>
              <a:rPr dirty="0" spc="-10"/>
              <a:t>matar </a:t>
            </a:r>
            <a:r>
              <a:rPr dirty="0"/>
              <a:t>el </a:t>
            </a:r>
            <a:r>
              <a:rPr dirty="0" spc="-10"/>
              <a:t>proceso </a:t>
            </a:r>
            <a:r>
              <a:rPr dirty="0" spc="-5"/>
              <a:t>y </a:t>
            </a:r>
            <a:r>
              <a:rPr dirty="0"/>
              <a:t> </a:t>
            </a:r>
            <a:r>
              <a:rPr dirty="0" spc="-10"/>
              <a:t>volver</a:t>
            </a:r>
            <a:r>
              <a:rPr dirty="0" spc="-5"/>
              <a:t> a</a:t>
            </a:r>
            <a:r>
              <a:rPr dirty="0" spc="5"/>
              <a:t> </a:t>
            </a:r>
            <a:r>
              <a:rPr dirty="0" spc="-5"/>
              <a:t>ejecutarlo:</a:t>
            </a:r>
          </a:p>
          <a:p>
            <a:pPr algn="just" lvl="1" marL="561340" indent="-183515">
              <a:lnSpc>
                <a:spcPct val="100000"/>
              </a:lnSpc>
              <a:spcBef>
                <a:spcPts val="40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suspende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ejecución del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comando actual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presionando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“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CTRL+Z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”</a:t>
            </a:r>
            <a:endParaRPr sz="1600">
              <a:latin typeface="Calibri"/>
              <a:cs typeface="Calibri"/>
            </a:endParaRPr>
          </a:p>
          <a:p>
            <a:pPr algn="just"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lanza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proceso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pausado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segundo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plano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invocando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comando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bg</a:t>
            </a:r>
            <a:endParaRPr sz="16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334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25"/>
              <a:t>Para</a:t>
            </a:r>
            <a:r>
              <a:rPr dirty="0" spc="15"/>
              <a:t> </a:t>
            </a:r>
            <a:r>
              <a:rPr dirty="0" spc="-10"/>
              <a:t>ver</a:t>
            </a:r>
            <a:r>
              <a:rPr dirty="0" spc="15"/>
              <a:t> </a:t>
            </a:r>
            <a:r>
              <a:rPr dirty="0" spc="-5"/>
              <a:t>el</a:t>
            </a:r>
            <a:r>
              <a:rPr dirty="0" spc="5"/>
              <a:t> </a:t>
            </a:r>
            <a:r>
              <a:rPr dirty="0" spc="-15"/>
              <a:t>listado</a:t>
            </a:r>
            <a:r>
              <a:rPr dirty="0" spc="30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 spc="-10"/>
              <a:t>procesos</a:t>
            </a:r>
            <a:r>
              <a:rPr dirty="0" spc="20"/>
              <a:t> </a:t>
            </a:r>
            <a:r>
              <a:rPr dirty="0" spc="-10"/>
              <a:t>pendientes</a:t>
            </a:r>
            <a:r>
              <a:rPr dirty="0" spc="35"/>
              <a:t> </a:t>
            </a:r>
            <a:r>
              <a:rPr dirty="0" spc="-5"/>
              <a:t>podemos</a:t>
            </a:r>
            <a:r>
              <a:rPr dirty="0" spc="5"/>
              <a:t> </a:t>
            </a:r>
            <a:r>
              <a:rPr dirty="0" spc="-5"/>
              <a:t>ejecutar:</a:t>
            </a:r>
            <a:r>
              <a:rPr dirty="0" spc="25"/>
              <a:t> </a:t>
            </a:r>
            <a:r>
              <a:rPr dirty="0" spc="-10" b="1">
                <a:latin typeface="Calibri"/>
                <a:cs typeface="Calibri"/>
              </a:rPr>
              <a:t>jobs</a:t>
            </a:r>
          </a:p>
          <a:p>
            <a:pPr algn="just" marL="195580" indent="-182880">
              <a:lnSpc>
                <a:spcPct val="100000"/>
              </a:lnSpc>
              <a:spcBef>
                <a:spcPts val="35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25"/>
              <a:t>Para</a:t>
            </a:r>
            <a:r>
              <a:rPr dirty="0" spc="10"/>
              <a:t> </a:t>
            </a:r>
            <a:r>
              <a:rPr dirty="0" spc="-10"/>
              <a:t>traer</a:t>
            </a:r>
            <a:r>
              <a:rPr dirty="0" spc="20"/>
              <a:t> </a:t>
            </a:r>
            <a:r>
              <a:rPr dirty="0" spc="-5"/>
              <a:t>un </a:t>
            </a:r>
            <a:r>
              <a:rPr dirty="0" spc="-10"/>
              <a:t>proceso</a:t>
            </a:r>
            <a:r>
              <a:rPr dirty="0"/>
              <a:t> </a:t>
            </a:r>
            <a:r>
              <a:rPr dirty="0" spc="-5"/>
              <a:t>a</a:t>
            </a:r>
            <a:r>
              <a:rPr dirty="0" spc="5"/>
              <a:t> </a:t>
            </a:r>
            <a:r>
              <a:rPr dirty="0" spc="-5"/>
              <a:t>primer</a:t>
            </a:r>
            <a:r>
              <a:rPr dirty="0" spc="25"/>
              <a:t> </a:t>
            </a:r>
            <a:r>
              <a:rPr dirty="0" spc="-10"/>
              <a:t>plano,</a:t>
            </a:r>
            <a:r>
              <a:rPr dirty="0"/>
              <a:t> </a:t>
            </a:r>
            <a:r>
              <a:rPr dirty="0" spc="-5"/>
              <a:t>se</a:t>
            </a:r>
            <a:r>
              <a:rPr dirty="0" spc="10"/>
              <a:t> </a:t>
            </a:r>
            <a:r>
              <a:rPr dirty="0" spc="-15"/>
              <a:t>realiza</a:t>
            </a:r>
            <a:r>
              <a:rPr dirty="0" spc="25"/>
              <a:t> </a:t>
            </a:r>
            <a:r>
              <a:rPr dirty="0" spc="-10"/>
              <a:t>con</a:t>
            </a:r>
            <a:r>
              <a:rPr dirty="0" spc="-5"/>
              <a:t> el</a:t>
            </a:r>
            <a:r>
              <a:rPr dirty="0" spc="10"/>
              <a:t> </a:t>
            </a:r>
            <a:r>
              <a:rPr dirty="0" spc="-5"/>
              <a:t>comando</a:t>
            </a:r>
            <a:r>
              <a:rPr dirty="0"/>
              <a:t> </a:t>
            </a:r>
            <a:r>
              <a:rPr dirty="0" spc="-50" b="1">
                <a:latin typeface="Calibri"/>
                <a:cs typeface="Calibri"/>
              </a:rPr>
              <a:t>fg</a:t>
            </a:r>
          </a:p>
          <a:p>
            <a:pPr algn="just" marL="194945" marR="5080" indent="-182880">
              <a:lnSpc>
                <a:spcPts val="2160"/>
              </a:lnSpc>
              <a:spcBef>
                <a:spcPts val="6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En caso de tener </a:t>
            </a:r>
            <a:r>
              <a:rPr dirty="0" spc="-10"/>
              <a:t>varios </a:t>
            </a:r>
            <a:r>
              <a:rPr dirty="0" spc="-5"/>
              <a:t>procesos </a:t>
            </a:r>
            <a:r>
              <a:rPr dirty="0"/>
              <a:t>(el </a:t>
            </a:r>
            <a:r>
              <a:rPr dirty="0" spc="-10"/>
              <a:t>número </a:t>
            </a:r>
            <a:r>
              <a:rPr dirty="0" spc="-5"/>
              <a:t>de </a:t>
            </a:r>
            <a:r>
              <a:rPr dirty="0" spc="-10"/>
              <a:t>proceso </a:t>
            </a:r>
            <a:r>
              <a:rPr dirty="0"/>
              <a:t>es el </a:t>
            </a:r>
            <a:r>
              <a:rPr dirty="0" spc="-5"/>
              <a:t>que </a:t>
            </a:r>
            <a:r>
              <a:rPr dirty="0"/>
              <a:t> </a:t>
            </a:r>
            <a:r>
              <a:rPr dirty="0" spc="-5"/>
              <a:t>aparece </a:t>
            </a:r>
            <a:r>
              <a:rPr dirty="0" spc="-10"/>
              <a:t>entre corchetes </a:t>
            </a:r>
            <a:r>
              <a:rPr dirty="0" spc="-5"/>
              <a:t>en la </a:t>
            </a:r>
            <a:r>
              <a:rPr dirty="0" spc="-10"/>
              <a:t>respuesta </a:t>
            </a:r>
            <a:r>
              <a:rPr dirty="0"/>
              <a:t>del </a:t>
            </a:r>
            <a:r>
              <a:rPr dirty="0" spc="-5"/>
              <a:t>comando jobs) podemos </a:t>
            </a:r>
            <a:r>
              <a:rPr dirty="0"/>
              <a:t> </a:t>
            </a:r>
            <a:r>
              <a:rPr dirty="0" spc="-10"/>
              <a:t>recuperar</a:t>
            </a:r>
            <a:r>
              <a:rPr dirty="0" spc="15"/>
              <a:t> </a:t>
            </a:r>
            <a:r>
              <a:rPr dirty="0" spc="-5"/>
              <a:t>el</a:t>
            </a:r>
            <a:r>
              <a:rPr dirty="0" spc="5"/>
              <a:t> </a:t>
            </a:r>
            <a:r>
              <a:rPr dirty="0" spc="-10"/>
              <a:t>proceso</a:t>
            </a:r>
            <a:r>
              <a:rPr dirty="0" spc="5"/>
              <a:t> </a:t>
            </a:r>
            <a:r>
              <a:rPr dirty="0" spc="-5"/>
              <a:t>deseado</a:t>
            </a:r>
            <a:r>
              <a:rPr dirty="0" spc="15"/>
              <a:t> </a:t>
            </a:r>
            <a:r>
              <a:rPr dirty="0" spc="-10"/>
              <a:t>con:</a:t>
            </a:r>
          </a:p>
          <a:p>
            <a:pPr algn="just"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fg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i="1">
                <a:solidFill>
                  <a:srgbClr val="3E3E3E"/>
                </a:solidFill>
                <a:latin typeface="Calibri"/>
                <a:cs typeface="Calibri"/>
              </a:rPr>
              <a:t>identificador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25</a:t>
            </a:r>
          </a:p>
        </p:txBody>
      </p:sp>
    </p:spTree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1240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H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8540" cy="332486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Base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aplicación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mecanismo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herencia:</a:t>
            </a:r>
            <a:endParaRPr sz="2000">
              <a:latin typeface="Calibri"/>
              <a:cs typeface="Calibri"/>
            </a:endParaRPr>
          </a:p>
          <a:p>
            <a:pPr algn="just" lvl="1" marL="560705" marR="5715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Suficientes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similitudes: 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Todas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características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la clase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existente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(o la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gran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mayoría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ellas)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resultan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adecuadas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para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nueva</a:t>
            </a:r>
            <a:endParaRPr sz="1600">
              <a:latin typeface="Calibri"/>
              <a:cs typeface="Calibri"/>
            </a:endParaRPr>
          </a:p>
          <a:p>
            <a:pPr algn="just"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nueva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ampliará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y/o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redefinirá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conjunto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características</a:t>
            </a:r>
            <a:endParaRPr sz="1600">
              <a:latin typeface="Calibri"/>
              <a:cs typeface="Calibri"/>
            </a:endParaRPr>
          </a:p>
          <a:p>
            <a:pPr algn="just" marL="195580" marR="5715" indent="-182880">
              <a:lnSpc>
                <a:spcPts val="2160"/>
              </a:lnSpc>
              <a:spcBef>
                <a:spcPts val="6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Características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clases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adoptan: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Todos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miembros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definidos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clases</a:t>
            </a:r>
            <a:endParaRPr sz="2000">
              <a:latin typeface="Calibri"/>
              <a:cs typeface="Calibri"/>
            </a:endParaRPr>
          </a:p>
          <a:p>
            <a:pPr algn="just"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Atributos</a:t>
            </a:r>
            <a:endParaRPr sz="1600">
              <a:latin typeface="Calibri"/>
              <a:cs typeface="Calibri"/>
            </a:endParaRPr>
          </a:p>
          <a:p>
            <a:pPr algn="just"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Métodos</a:t>
            </a:r>
            <a:endParaRPr sz="16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Dependiendo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aplique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mecanismo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herencia, en la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nueva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puede tener o no acceso a ciertas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características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heredadas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pesar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adopten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todas)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</a:t>
            </a:r>
          </a:p>
        </p:txBody>
      </p:sp>
    </p:spTree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1240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H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68540" cy="329374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715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relación de herencia se establece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entre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nueva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(referida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aquí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Nueva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)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una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ya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existente (referida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aquí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Existente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)</a:t>
            </a:r>
            <a:endParaRPr sz="20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poco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terminología:</a:t>
            </a:r>
            <a:endParaRPr sz="2000">
              <a:latin typeface="Calibri"/>
              <a:cs typeface="Calibri"/>
            </a:endParaRPr>
          </a:p>
          <a:p>
            <a:pPr algn="just" lvl="1" marL="561340" marR="5080" indent="-183515">
              <a:lnSpc>
                <a:spcPts val="1730"/>
              </a:lnSpc>
              <a:spcBef>
                <a:spcPts val="65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Existente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 dice que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clase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base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, la clase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madre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u="sng" sz="1600" spc="-5">
                <a:solidFill>
                  <a:srgbClr val="3E3E3E"/>
                </a:solidFill>
                <a:uFill>
                  <a:solidFill>
                    <a:srgbClr val="3E3E3E"/>
                  </a:solidFill>
                </a:uFill>
                <a:latin typeface="Calibri"/>
                <a:cs typeface="Calibri"/>
              </a:rPr>
              <a:t>superclase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(término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genérico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POO)</a:t>
            </a:r>
            <a:endParaRPr sz="1600">
              <a:latin typeface="Calibri"/>
              <a:cs typeface="Calibri"/>
            </a:endParaRPr>
          </a:p>
          <a:p>
            <a:pPr algn="just" lvl="1" marL="561340" marR="5080" indent="-183515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Nueva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dice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derivada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hija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u="sng" sz="1600" spc="-5">
                <a:solidFill>
                  <a:srgbClr val="3E3E3E"/>
                </a:solidFill>
                <a:uFill>
                  <a:solidFill>
                    <a:srgbClr val="3E3E3E"/>
                  </a:solidFill>
                </a:uFill>
                <a:latin typeface="Calibri"/>
                <a:cs typeface="Calibri"/>
              </a:rPr>
              <a:t>subclase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(término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genérico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POO)</a:t>
            </a:r>
            <a:endParaRPr sz="1600">
              <a:latin typeface="Calibri"/>
              <a:cs typeface="Calibri"/>
            </a:endParaRPr>
          </a:p>
          <a:p>
            <a:pPr algn="just"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También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término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derivación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referirse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herencia</a:t>
            </a:r>
            <a:endParaRPr sz="1600">
              <a:latin typeface="Calibri"/>
              <a:cs typeface="Calibri"/>
            </a:endParaRPr>
          </a:p>
          <a:p>
            <a:pPr algn="just" lvl="1" marL="561340" marR="5080" indent="-18288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clase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Nueva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 la que tiene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establecida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relación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herencia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 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clase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Existente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; 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Existente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necesita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Nueva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, pero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Nueva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sí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necesita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presencia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Existente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6</a:t>
            </a:r>
          </a:p>
        </p:txBody>
      </p:sp>
    </p:spTree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1240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H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68540" cy="303657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relación de herencia se establece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una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Nueva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una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Existente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Sobre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hereda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existente: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Nueva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hereda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todas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características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Existente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Nueva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definir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características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adicionales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Nueva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redefinir/anular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características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heredadas 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Existente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proceso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herencia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afecta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ninguna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superclase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Existente</a:t>
            </a:r>
            <a:endParaRPr sz="1600">
              <a:latin typeface="Calibri"/>
              <a:cs typeface="Calibri"/>
            </a:endParaRPr>
          </a:p>
          <a:p>
            <a:pPr algn="just" marL="194945" marR="6350" indent="-182880">
              <a:lnSpc>
                <a:spcPts val="2160"/>
              </a:lnSpc>
              <a:spcBef>
                <a:spcPts val="6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hace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colocando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puntos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) y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superclase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entre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subclase y la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llave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apertura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class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572767" y="5186934"/>
            <a:ext cx="2914650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5" b="1">
                <a:latin typeface="Calibri"/>
                <a:cs typeface="Calibri"/>
              </a:rPr>
              <a:t>class</a:t>
            </a:r>
            <a:r>
              <a:rPr dirty="0" sz="1800" spc="-15" b="1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Subclase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b="1">
                <a:latin typeface="Calibri"/>
                <a:cs typeface="Calibri"/>
              </a:rPr>
              <a:t>: </a:t>
            </a:r>
            <a:r>
              <a:rPr dirty="0" sz="1800" spc="-5">
                <a:latin typeface="Calibri"/>
                <a:cs typeface="Calibri"/>
              </a:rPr>
              <a:t>Superclase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...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410200" y="4812791"/>
            <a:ext cx="1407160" cy="45720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76835" rIns="0" bIns="0" rtlCol="0" vert="horz">
            <a:spAutoFit/>
          </a:bodyPr>
          <a:lstStyle/>
          <a:p>
            <a:pPr marL="281940">
              <a:lnSpc>
                <a:spcPct val="100000"/>
              </a:lnSpc>
              <a:spcBef>
                <a:spcPts val="605"/>
              </a:spcBef>
            </a:pPr>
            <a:r>
              <a:rPr dirty="0" sz="1800" spc="-15">
                <a:latin typeface="Calibri"/>
                <a:cs typeface="Calibri"/>
              </a:rPr>
              <a:t>Existente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410200" y="5648705"/>
            <a:ext cx="1407160" cy="45720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76835" rIns="0" bIns="0" rtlCol="0" vert="horz">
            <a:spAutoFit/>
          </a:bodyPr>
          <a:lstStyle/>
          <a:p>
            <a:pPr marL="407670">
              <a:lnSpc>
                <a:spcPct val="100000"/>
              </a:lnSpc>
              <a:spcBef>
                <a:spcPts val="605"/>
              </a:spcBef>
            </a:pPr>
            <a:r>
              <a:rPr dirty="0" sz="1800" spc="-10">
                <a:latin typeface="Calibri"/>
                <a:cs typeface="Calibri"/>
              </a:rPr>
              <a:t>Nueva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6056381" y="5269989"/>
            <a:ext cx="114300" cy="379095"/>
            <a:chOff x="6056381" y="5269989"/>
            <a:chExt cx="114300" cy="379095"/>
          </a:xfrm>
        </p:grpSpPr>
        <p:sp>
          <p:nvSpPr>
            <p:cNvPr id="9" name="object 9"/>
            <p:cNvSpPr/>
            <p:nvPr/>
          </p:nvSpPr>
          <p:spPr>
            <a:xfrm>
              <a:off x="6113526" y="5365247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w="0" h="283845">
                  <a:moveTo>
                    <a:pt x="0" y="283603"/>
                  </a:moveTo>
                  <a:lnTo>
                    <a:pt x="0" y="0"/>
                  </a:lnTo>
                </a:path>
              </a:pathLst>
            </a:custGeom>
            <a:ln w="381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6056381" y="5269989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57150" y="0"/>
                  </a:moveTo>
                  <a:lnTo>
                    <a:pt x="0" y="114300"/>
                  </a:lnTo>
                  <a:lnTo>
                    <a:pt x="114300" y="114300"/>
                  </a:lnTo>
                  <a:lnTo>
                    <a:pt x="5715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7</a:t>
            </a:r>
          </a:p>
        </p:txBody>
      </p:sp>
    </p:spTree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81698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H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:</a:t>
            </a:r>
            <a:r>
              <a:rPr dirty="0" spc="-160"/>
              <a:t> </a:t>
            </a:r>
            <a:r>
              <a:rPr dirty="0" spc="-90"/>
              <a:t>pu</a:t>
            </a:r>
            <a:r>
              <a:rPr dirty="0" spc="-95"/>
              <a:t>b</a:t>
            </a:r>
            <a:r>
              <a:rPr dirty="0" spc="-70"/>
              <a:t>li</a:t>
            </a:r>
            <a:r>
              <a:rPr dirty="0"/>
              <a:t>c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86247"/>
            <a:ext cx="7369175" cy="339090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algn="just" marL="195580" indent="-182880">
              <a:lnSpc>
                <a:spcPct val="100000"/>
              </a:lnSpc>
              <a:spcBef>
                <a:spcPts val="45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C++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contempla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distintas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maneras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aplicar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herencia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el modo de herencia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pública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 se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usa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palabra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reservada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public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precediendo al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la superclase. Los miembros heredados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mantienen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modo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acceso:</a:t>
            </a:r>
            <a:endParaRPr sz="2000">
              <a:latin typeface="Calibri"/>
              <a:cs typeface="Calibri"/>
            </a:endParaRPr>
          </a:p>
          <a:p>
            <a:pPr algn="just"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públicos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superclase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siguen siendo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públicos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subclase</a:t>
            </a:r>
            <a:endParaRPr sz="1600">
              <a:latin typeface="Calibri"/>
              <a:cs typeface="Calibri"/>
            </a:endParaRPr>
          </a:p>
          <a:p>
            <a:pPr algn="just"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privados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superclase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siguen siendo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privados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subclase</a:t>
            </a:r>
            <a:endParaRPr sz="1600">
              <a:latin typeface="Calibri"/>
              <a:cs typeface="Calibri"/>
            </a:endParaRPr>
          </a:p>
          <a:p>
            <a:pPr algn="just" marL="194945" marR="571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la subclase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tiene acceso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los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atributos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métodos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privados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heredados</a:t>
            </a:r>
            <a:endParaRPr sz="2000">
              <a:latin typeface="Calibri"/>
              <a:cs typeface="Calibri"/>
            </a:endParaRPr>
          </a:p>
          <a:p>
            <a:pPr algn="just" marL="194945" marR="571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objetos</a:t>
            </a:r>
            <a:r>
              <a:rPr dirty="0" sz="2000" spc="2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2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2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subclase</a:t>
            </a:r>
            <a:r>
              <a:rPr dirty="0" sz="2000" spc="2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2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les</a:t>
            </a:r>
            <a:r>
              <a:rPr dirty="0" sz="20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20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seguir</a:t>
            </a:r>
            <a:r>
              <a:rPr dirty="0" sz="20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pasando</a:t>
            </a:r>
            <a:r>
              <a:rPr dirty="0" sz="20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mensajes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corresponden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públicos heredados,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modo más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habitual: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823972" y="5199126"/>
            <a:ext cx="3496310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5" b="1">
                <a:latin typeface="Calibri"/>
                <a:cs typeface="Calibri"/>
              </a:rPr>
              <a:t>class</a:t>
            </a:r>
            <a:r>
              <a:rPr dirty="0" sz="1800" spc="-10" b="1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Subclase </a:t>
            </a:r>
            <a:r>
              <a:rPr dirty="0" sz="1800" b="1">
                <a:latin typeface="Calibri"/>
                <a:cs typeface="Calibri"/>
              </a:rPr>
              <a:t>:</a:t>
            </a:r>
            <a:r>
              <a:rPr dirty="0" sz="1800" spc="5" b="1">
                <a:latin typeface="Calibri"/>
                <a:cs typeface="Calibri"/>
              </a:rPr>
              <a:t> </a:t>
            </a:r>
            <a:r>
              <a:rPr dirty="0" sz="1800" spc="-5" b="1">
                <a:latin typeface="Calibri"/>
                <a:cs typeface="Calibri"/>
              </a:rPr>
              <a:t>public</a:t>
            </a:r>
            <a:r>
              <a:rPr dirty="0" sz="1800" spc="-10" b="1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Superclase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...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8</a:t>
            </a:r>
          </a:p>
        </p:txBody>
      </p:sp>
    </p:spTree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02462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H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:</a:t>
            </a:r>
            <a:r>
              <a:rPr dirty="0" spc="-160"/>
              <a:t> </a:t>
            </a:r>
            <a:r>
              <a:rPr dirty="0" spc="-90"/>
              <a:t>p</a:t>
            </a:r>
            <a:r>
              <a:rPr dirty="0" spc="-75"/>
              <a:t>r</a:t>
            </a:r>
            <a:r>
              <a:rPr dirty="0" spc="-70"/>
              <a:t>i</a:t>
            </a:r>
            <a:r>
              <a:rPr dirty="0" spc="-165"/>
              <a:t>v</a:t>
            </a:r>
            <a:r>
              <a:rPr dirty="0" spc="-145"/>
              <a:t>a</a:t>
            </a:r>
            <a:r>
              <a:rPr dirty="0" spc="-130"/>
              <a:t>t</a:t>
            </a:r>
            <a:r>
              <a:rPr dirty="0"/>
              <a:t>e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40005" rIns="0" bIns="0" rtlCol="0" vert="horz">
            <a:spAutoFit/>
          </a:bodyPr>
          <a:lstStyle/>
          <a:p>
            <a:pPr algn="just" marL="195580" marR="5080" indent="-183515">
              <a:lnSpc>
                <a:spcPts val="1730"/>
              </a:lnSpc>
              <a:spcBef>
                <a:spcPts val="3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/>
              <a:t>En </a:t>
            </a:r>
            <a:r>
              <a:rPr dirty="0" sz="1600"/>
              <a:t>el </a:t>
            </a:r>
            <a:r>
              <a:rPr dirty="0" sz="1600" spc="-5"/>
              <a:t>modo de </a:t>
            </a:r>
            <a:r>
              <a:rPr dirty="0" sz="1600" spc="-10"/>
              <a:t>herencia </a:t>
            </a:r>
            <a:r>
              <a:rPr dirty="0" sz="1600" spc="-5" b="1">
                <a:latin typeface="Calibri"/>
                <a:cs typeface="Calibri"/>
              </a:rPr>
              <a:t>privada </a:t>
            </a:r>
            <a:r>
              <a:rPr dirty="0" sz="1600"/>
              <a:t>es el </a:t>
            </a:r>
            <a:r>
              <a:rPr dirty="0" sz="1600" spc="-10" b="1">
                <a:latin typeface="Calibri"/>
                <a:cs typeface="Calibri"/>
              </a:rPr>
              <a:t>predeterminado </a:t>
            </a:r>
            <a:r>
              <a:rPr dirty="0" sz="1600" spc="-5"/>
              <a:t>si no </a:t>
            </a:r>
            <a:r>
              <a:rPr dirty="0" sz="1600"/>
              <a:t>se </a:t>
            </a:r>
            <a:r>
              <a:rPr dirty="0" sz="1600" spc="-10"/>
              <a:t>indica explícitamente </a:t>
            </a:r>
            <a:r>
              <a:rPr dirty="0" sz="1600" spc="-5"/>
              <a:t> </a:t>
            </a:r>
            <a:r>
              <a:rPr dirty="0" sz="1600" spc="-10"/>
              <a:t>otro</a:t>
            </a:r>
            <a:r>
              <a:rPr dirty="0" sz="1600" spc="-5"/>
              <a:t> </a:t>
            </a:r>
            <a:r>
              <a:rPr dirty="0" sz="1600" spc="-10"/>
              <a:t>modo,</a:t>
            </a:r>
            <a:r>
              <a:rPr dirty="0" sz="1600" spc="-5"/>
              <a:t> se</a:t>
            </a:r>
            <a:r>
              <a:rPr dirty="0" sz="1600"/>
              <a:t> </a:t>
            </a:r>
            <a:r>
              <a:rPr dirty="0" sz="1600" spc="-5"/>
              <a:t>usa</a:t>
            </a:r>
            <a:r>
              <a:rPr dirty="0" sz="1600"/>
              <a:t> </a:t>
            </a:r>
            <a:r>
              <a:rPr dirty="0" sz="1600" spc="-5"/>
              <a:t>la</a:t>
            </a:r>
            <a:r>
              <a:rPr dirty="0" sz="1600"/>
              <a:t> </a:t>
            </a:r>
            <a:r>
              <a:rPr dirty="0" sz="1600" spc="-10"/>
              <a:t>palabra</a:t>
            </a:r>
            <a:r>
              <a:rPr dirty="0" sz="1600" spc="-5"/>
              <a:t> reservada</a:t>
            </a:r>
            <a:r>
              <a:rPr dirty="0" sz="1600"/>
              <a:t> </a:t>
            </a:r>
            <a:r>
              <a:rPr dirty="0" sz="1600" spc="-10" b="1">
                <a:latin typeface="Calibri"/>
                <a:cs typeface="Calibri"/>
              </a:rPr>
              <a:t>private</a:t>
            </a:r>
            <a:r>
              <a:rPr dirty="0" sz="1600" spc="-5" b="1">
                <a:latin typeface="Calibri"/>
                <a:cs typeface="Calibri"/>
              </a:rPr>
              <a:t> </a:t>
            </a:r>
            <a:r>
              <a:rPr dirty="0" sz="1600" spc="-5"/>
              <a:t>precediendo</a:t>
            </a:r>
            <a:r>
              <a:rPr dirty="0" sz="1600"/>
              <a:t> al</a:t>
            </a:r>
            <a:r>
              <a:rPr dirty="0" sz="1600" spc="5"/>
              <a:t> </a:t>
            </a:r>
            <a:r>
              <a:rPr dirty="0" sz="1600" spc="-5"/>
              <a:t>nombre</a:t>
            </a:r>
            <a:r>
              <a:rPr dirty="0" sz="1600" spc="350"/>
              <a:t> </a:t>
            </a:r>
            <a:r>
              <a:rPr dirty="0" sz="1600" spc="-5"/>
              <a:t>de</a:t>
            </a:r>
            <a:r>
              <a:rPr dirty="0" sz="1600" spc="350"/>
              <a:t> </a:t>
            </a:r>
            <a:r>
              <a:rPr dirty="0" sz="1600" spc="-5"/>
              <a:t>la </a:t>
            </a:r>
            <a:r>
              <a:rPr dirty="0" sz="1600"/>
              <a:t> </a:t>
            </a:r>
            <a:r>
              <a:rPr dirty="0" sz="1600" spc="-10"/>
              <a:t>superclase</a:t>
            </a:r>
            <a:endParaRPr sz="16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30"/>
              <a:t>Todos</a:t>
            </a:r>
            <a:r>
              <a:rPr dirty="0" sz="1600" spc="-5"/>
              <a:t> los miembros</a:t>
            </a:r>
            <a:r>
              <a:rPr dirty="0" sz="1600" spc="-10"/>
              <a:t> </a:t>
            </a:r>
            <a:r>
              <a:rPr dirty="0" sz="1600" spc="-5"/>
              <a:t>heredados</a:t>
            </a:r>
            <a:r>
              <a:rPr dirty="0" sz="1600"/>
              <a:t> </a:t>
            </a:r>
            <a:r>
              <a:rPr dirty="0" sz="1600" spc="-5"/>
              <a:t>se</a:t>
            </a:r>
            <a:r>
              <a:rPr dirty="0" sz="1600"/>
              <a:t> </a:t>
            </a:r>
            <a:r>
              <a:rPr dirty="0" sz="1600" spc="-10"/>
              <a:t>convierten</a:t>
            </a:r>
            <a:r>
              <a:rPr dirty="0" sz="1600" spc="-5"/>
              <a:t> </a:t>
            </a:r>
            <a:r>
              <a:rPr dirty="0" sz="1600"/>
              <a:t>en</a:t>
            </a:r>
            <a:r>
              <a:rPr dirty="0" sz="1600" spc="-10"/>
              <a:t> </a:t>
            </a:r>
            <a:r>
              <a:rPr dirty="0" sz="1600" spc="-5"/>
              <a:t>privados:</a:t>
            </a:r>
            <a:endParaRPr sz="1600"/>
          </a:p>
          <a:p>
            <a:pPr algn="just" lvl="1" marL="560705" marR="6350" indent="-18288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que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son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públicos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superclase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pasan a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ser privados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subclase,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ocultan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acceder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ésta</a:t>
            </a:r>
            <a:endParaRPr sz="1600">
              <a:latin typeface="Calibri"/>
              <a:cs typeface="Calibri"/>
            </a:endParaRPr>
          </a:p>
          <a:p>
            <a:pPr algn="just" lvl="1" marL="560705" marR="6985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que son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privados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superclase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siguen siendo privados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subclase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ocultan,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resultando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inaccesibles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ésta</a:t>
            </a:r>
            <a:endParaRPr sz="1600">
              <a:latin typeface="Calibri"/>
              <a:cs typeface="Calibri"/>
            </a:endParaRPr>
          </a:p>
          <a:p>
            <a:pPr algn="just" marL="194945" marR="5715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/>
              <a:t>En los métodos </a:t>
            </a:r>
            <a:r>
              <a:rPr dirty="0" sz="1600"/>
              <a:t>de </a:t>
            </a:r>
            <a:r>
              <a:rPr dirty="0" sz="1600" spc="-5"/>
              <a:t>la subclase no se tiene </a:t>
            </a:r>
            <a:r>
              <a:rPr dirty="0" sz="1600"/>
              <a:t>acceso a </a:t>
            </a:r>
            <a:r>
              <a:rPr dirty="0" sz="1600" spc="-5"/>
              <a:t>los campos privados heredados, </a:t>
            </a:r>
            <a:r>
              <a:rPr dirty="0" sz="1600"/>
              <a:t> </a:t>
            </a:r>
            <a:r>
              <a:rPr dirty="0" sz="1600" spc="-10"/>
              <a:t>pero</a:t>
            </a:r>
            <a:r>
              <a:rPr dirty="0" sz="1600"/>
              <a:t> </a:t>
            </a:r>
            <a:r>
              <a:rPr dirty="0" sz="1600" spc="-5"/>
              <a:t>sí </a:t>
            </a:r>
            <a:r>
              <a:rPr dirty="0" sz="1600"/>
              <a:t>a</a:t>
            </a:r>
            <a:r>
              <a:rPr dirty="0" sz="1600" spc="-5"/>
              <a:t> los</a:t>
            </a:r>
            <a:r>
              <a:rPr dirty="0" sz="1600" spc="5"/>
              <a:t> </a:t>
            </a:r>
            <a:r>
              <a:rPr dirty="0" sz="1600" spc="-5"/>
              <a:t>campos</a:t>
            </a:r>
            <a:r>
              <a:rPr dirty="0" sz="1600" spc="-20"/>
              <a:t> </a:t>
            </a:r>
            <a:r>
              <a:rPr dirty="0" sz="1600" spc="-5"/>
              <a:t>públicos</a:t>
            </a:r>
            <a:r>
              <a:rPr dirty="0" sz="1600" spc="-15"/>
              <a:t> </a:t>
            </a:r>
            <a:r>
              <a:rPr dirty="0" sz="1600" spc="-5"/>
              <a:t>heredados,</a:t>
            </a:r>
            <a:r>
              <a:rPr dirty="0" sz="1600" spc="10"/>
              <a:t> </a:t>
            </a:r>
            <a:r>
              <a:rPr dirty="0" sz="1600" spc="-5"/>
              <a:t>aunque</a:t>
            </a:r>
            <a:r>
              <a:rPr dirty="0" sz="1600" spc="-10"/>
              <a:t> </a:t>
            </a:r>
            <a:r>
              <a:rPr dirty="0" sz="1600" spc="-5"/>
              <a:t>se</a:t>
            </a:r>
            <a:r>
              <a:rPr dirty="0" sz="1600" spc="5"/>
              <a:t> </a:t>
            </a:r>
            <a:r>
              <a:rPr dirty="0" sz="1600" spc="-15"/>
              <a:t>hayan</a:t>
            </a:r>
            <a:r>
              <a:rPr dirty="0" sz="1600" spc="-20"/>
              <a:t> </a:t>
            </a:r>
            <a:r>
              <a:rPr dirty="0" sz="1600" spc="-10"/>
              <a:t>convertido</a:t>
            </a:r>
            <a:r>
              <a:rPr dirty="0" sz="1600" spc="10"/>
              <a:t> </a:t>
            </a:r>
            <a:r>
              <a:rPr dirty="0" sz="1600"/>
              <a:t>en</a:t>
            </a:r>
            <a:r>
              <a:rPr dirty="0" sz="1600" spc="-5"/>
              <a:t> privados</a:t>
            </a:r>
            <a:endParaRPr sz="1600"/>
          </a:p>
          <a:p>
            <a:pPr algn="just" marL="195580" marR="5080" indent="-183515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/>
              <a:t>A </a:t>
            </a:r>
            <a:r>
              <a:rPr dirty="0" sz="1600" spc="-5"/>
              <a:t>los objetos de la subclase no </a:t>
            </a:r>
            <a:r>
              <a:rPr dirty="0" sz="1600"/>
              <a:t>se </a:t>
            </a:r>
            <a:r>
              <a:rPr dirty="0" sz="1600" spc="-5"/>
              <a:t>les puede pasar mensajes que correspondan </a:t>
            </a:r>
            <a:r>
              <a:rPr dirty="0" sz="1600"/>
              <a:t>a </a:t>
            </a:r>
            <a:r>
              <a:rPr dirty="0" sz="1600" spc="5"/>
              <a:t> </a:t>
            </a:r>
            <a:r>
              <a:rPr dirty="0" sz="1600" spc="-10"/>
              <a:t>métodos</a:t>
            </a:r>
            <a:r>
              <a:rPr dirty="0" sz="1600" spc="5"/>
              <a:t> </a:t>
            </a:r>
            <a:r>
              <a:rPr dirty="0" sz="1600" spc="-5"/>
              <a:t>públicos</a:t>
            </a:r>
            <a:r>
              <a:rPr dirty="0" sz="1600" spc="-20"/>
              <a:t> </a:t>
            </a:r>
            <a:r>
              <a:rPr dirty="0" sz="1600" spc="-5"/>
              <a:t>heredados</a:t>
            </a:r>
            <a:r>
              <a:rPr dirty="0" sz="1600" spc="5"/>
              <a:t> </a:t>
            </a:r>
            <a:r>
              <a:rPr dirty="0" sz="1600" spc="-10"/>
              <a:t>(ahora</a:t>
            </a:r>
            <a:r>
              <a:rPr dirty="0" sz="1600"/>
              <a:t> </a:t>
            </a:r>
            <a:r>
              <a:rPr dirty="0" sz="1600" spc="-5"/>
              <a:t>son</a:t>
            </a:r>
            <a:r>
              <a:rPr dirty="0" sz="1600"/>
              <a:t> </a:t>
            </a:r>
            <a:r>
              <a:rPr dirty="0" sz="1600" spc="-5"/>
              <a:t>privados </a:t>
            </a:r>
            <a:r>
              <a:rPr dirty="0" sz="1600"/>
              <a:t>en</a:t>
            </a:r>
            <a:r>
              <a:rPr dirty="0" sz="1600" spc="-5"/>
              <a:t> la</a:t>
            </a:r>
            <a:r>
              <a:rPr dirty="0" sz="1600" spc="-10"/>
              <a:t> </a:t>
            </a:r>
            <a:r>
              <a:rPr dirty="0" sz="1600" spc="-5"/>
              <a:t>subclase)</a:t>
            </a:r>
            <a:endParaRPr sz="1600"/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02208" y="5178552"/>
            <a:ext cx="3611879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5" b="1">
                <a:latin typeface="Calibri"/>
                <a:cs typeface="Calibri"/>
              </a:rPr>
              <a:t>class</a:t>
            </a:r>
            <a:r>
              <a:rPr dirty="0" sz="1800" spc="-15" b="1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Subclase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b="1">
                <a:latin typeface="Calibri"/>
                <a:cs typeface="Calibri"/>
              </a:rPr>
              <a:t>: </a:t>
            </a:r>
            <a:r>
              <a:rPr dirty="0" sz="1800" spc="-10" b="1">
                <a:latin typeface="Calibri"/>
                <a:cs typeface="Calibri"/>
              </a:rPr>
              <a:t>private</a:t>
            </a:r>
            <a:r>
              <a:rPr dirty="0" sz="1800" spc="-20" b="1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Superclase</a:t>
            </a:r>
            <a:r>
              <a:rPr dirty="0" sz="1800">
                <a:latin typeface="Calibri"/>
                <a:cs typeface="Calibri"/>
              </a:rPr>
              <a:t> {</a:t>
            </a:r>
            <a:endParaRPr sz="18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...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9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5539740" y="5183123"/>
            <a:ext cx="2827020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5" b="1">
                <a:latin typeface="Calibri"/>
                <a:cs typeface="Calibri"/>
              </a:rPr>
              <a:t>class</a:t>
            </a:r>
            <a:r>
              <a:rPr dirty="0" sz="1800" spc="-15" b="1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Subclase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b="1">
                <a:latin typeface="Calibri"/>
                <a:cs typeface="Calibri"/>
              </a:rPr>
              <a:t>: </a:t>
            </a:r>
            <a:r>
              <a:rPr dirty="0" sz="1800" spc="-5">
                <a:latin typeface="Calibri"/>
                <a:cs typeface="Calibri"/>
              </a:rPr>
              <a:t>Superclase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...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927344" y="5355088"/>
            <a:ext cx="227965" cy="513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3200" spc="-5">
                <a:latin typeface="Calibri"/>
                <a:cs typeface="Calibri"/>
              </a:rPr>
              <a:t>=</a:t>
            </a:r>
            <a:endParaRPr sz="32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31546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H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678688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Persona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representa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persona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cualquiera: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822960" y="2230373"/>
            <a:ext cx="7543800" cy="4032250"/>
          </a:xfrm>
          <a:custGeom>
            <a:avLst/>
            <a:gdLst/>
            <a:ahLst/>
            <a:cxnLst/>
            <a:rect l="l" t="t" r="r" b="b"/>
            <a:pathLst>
              <a:path w="7543800" h="4032250">
                <a:moveTo>
                  <a:pt x="7543800" y="0"/>
                </a:moveTo>
                <a:lnTo>
                  <a:pt x="0" y="0"/>
                </a:lnTo>
                <a:lnTo>
                  <a:pt x="0" y="4031741"/>
                </a:lnTo>
                <a:lnTo>
                  <a:pt x="7543800" y="4031741"/>
                </a:lnTo>
                <a:lnTo>
                  <a:pt x="7543800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901700" y="2250113"/>
            <a:ext cx="5545455" cy="22199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Persona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private:</a:t>
            </a:r>
            <a:endParaRPr sz="1600">
              <a:latin typeface="Calibri"/>
              <a:cs typeface="Calibri"/>
            </a:endParaRPr>
          </a:p>
          <a:p>
            <a:pPr marL="926465" marR="309435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string </a:t>
            </a:r>
            <a:r>
              <a:rPr dirty="0" sz="1600" spc="-30">
                <a:latin typeface="Calibri"/>
                <a:cs typeface="Calibri"/>
              </a:rPr>
              <a:t>nif, </a:t>
            </a:r>
            <a:r>
              <a:rPr dirty="0" sz="1600" spc="-5">
                <a:latin typeface="Calibri"/>
                <a:cs typeface="Calibri"/>
              </a:rPr>
              <a:t>nombre;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">
                <a:latin typeface="Calibri"/>
                <a:cs typeface="Calibri"/>
              </a:rPr>
              <a:t> edad;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  <a:p>
            <a:pPr marL="925830" marR="508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Persona(string</a:t>
            </a:r>
            <a:r>
              <a:rPr dirty="0" sz="1600" spc="-5">
                <a:latin typeface="Calibri"/>
                <a:cs typeface="Calibri"/>
              </a:rPr>
              <a:t> nif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"",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edad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0,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string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nombre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 "");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Persona(const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Persona&amp;);</a:t>
            </a:r>
            <a:endParaRPr sz="1600">
              <a:latin typeface="Calibri"/>
              <a:cs typeface="Calibri"/>
            </a:endParaRPr>
          </a:p>
          <a:p>
            <a:pPr marL="925830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Persona&amp;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operator=(const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Persona&amp;);</a:t>
            </a:r>
            <a:endParaRPr sz="1600">
              <a:latin typeface="Calibri"/>
              <a:cs typeface="Calibri"/>
            </a:endParaRPr>
          </a:p>
          <a:p>
            <a:pPr marL="92646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~Persona();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10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901293" y="4444161"/>
            <a:ext cx="7152640" cy="173291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926465" marR="508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latin typeface="Calibri"/>
                <a:cs typeface="Calibri"/>
              </a:rPr>
              <a:t>void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setNif(string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cad);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void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setEdad(int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num);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void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setNombre(string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cad);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string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getNif()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const;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getEdad()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const;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string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getNombre()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const;</a:t>
            </a:r>
            <a:endParaRPr sz="1600">
              <a:latin typeface="Calibri"/>
              <a:cs typeface="Calibri"/>
            </a:endParaRPr>
          </a:p>
          <a:p>
            <a:pPr marL="92646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void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mostrar()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const;</a:t>
            </a:r>
            <a:endParaRPr sz="1600">
              <a:latin typeface="Calibri"/>
              <a:cs typeface="Calibri"/>
            </a:endParaRPr>
          </a:p>
          <a:p>
            <a:pPr marL="926465" marR="358140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string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nombreCompleto()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const;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void </a:t>
            </a:r>
            <a:r>
              <a:rPr dirty="0" sz="1600" spc="-5">
                <a:latin typeface="Calibri"/>
                <a:cs typeface="Calibri"/>
              </a:rPr>
              <a:t>saludo();</a:t>
            </a:r>
            <a:endParaRPr sz="1600">
              <a:latin typeface="Calibri"/>
              <a:cs typeface="Calibri"/>
            </a:endParaRPr>
          </a:p>
          <a:p>
            <a:pPr marL="92646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void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leerDatos();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088010" y="2248589"/>
            <a:ext cx="11874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Persona.hpp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31546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H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86247"/>
            <a:ext cx="7368540" cy="252476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algn="just" marL="195580" indent="-182880">
              <a:lnSpc>
                <a:spcPct val="100000"/>
              </a:lnSpc>
              <a:spcBef>
                <a:spcPts val="45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Supongamos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ahora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queremos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implementar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Alumno</a:t>
            </a:r>
            <a:endParaRPr sz="2000">
              <a:latin typeface="Calibri"/>
              <a:cs typeface="Calibri"/>
            </a:endParaRPr>
          </a:p>
          <a:p>
            <a:pPr algn="just" marL="195580" marR="5080" indent="-183515">
              <a:lnSpc>
                <a:spcPts val="2160"/>
              </a:lnSpc>
              <a:spcBef>
                <a:spcPts val="6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3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alumnos</a:t>
            </a:r>
            <a:r>
              <a:rPr dirty="0" sz="20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también</a:t>
            </a:r>
            <a:r>
              <a:rPr dirty="0" sz="2000" spc="3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tienen</a:t>
            </a:r>
            <a:r>
              <a:rPr dirty="0" sz="2000" spc="3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5">
                <a:solidFill>
                  <a:srgbClr val="3E3E3E"/>
                </a:solidFill>
                <a:latin typeface="Calibri"/>
                <a:cs typeface="Calibri"/>
              </a:rPr>
              <a:t>NIF,</a:t>
            </a:r>
            <a:r>
              <a:rPr dirty="0" sz="20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nombre,</a:t>
            </a:r>
            <a:r>
              <a:rPr dirty="0" sz="2000" spc="3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apellidos</a:t>
            </a:r>
            <a:r>
              <a:rPr dirty="0" sz="20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edad,</a:t>
            </a:r>
            <a:r>
              <a:rPr dirty="0" sz="2000" spc="3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 spc="3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lo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atributos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Persona</a:t>
            </a:r>
            <a:r>
              <a:rPr dirty="0" sz="2000" spc="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 adecuados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Alumno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Persona,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principio, parecen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todos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ellos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adecuados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Alumno.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tanto,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alumnos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personas</a:t>
            </a:r>
            <a:endParaRPr sz="2000">
              <a:latin typeface="Calibri"/>
              <a:cs typeface="Calibri"/>
            </a:endParaRPr>
          </a:p>
          <a:p>
            <a:pPr algn="just" marL="194945" marR="571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Resulta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así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adecuado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aplicar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mecanismo de herencia y crear 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nueva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Alumno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partir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la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existente Persona.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 hacer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mediante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derivación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pública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privada,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defecto: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42594" y="4670297"/>
            <a:ext cx="3093085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5" b="1">
                <a:latin typeface="Calibri"/>
                <a:cs typeface="Calibri"/>
              </a:rPr>
              <a:t>class</a:t>
            </a:r>
            <a:r>
              <a:rPr dirty="0" sz="1800" spc="-15" b="1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Alumno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b="1">
                <a:latin typeface="Calibri"/>
                <a:cs typeface="Calibri"/>
              </a:rPr>
              <a:t>: </a:t>
            </a:r>
            <a:r>
              <a:rPr dirty="0" sz="1800" spc="-5" b="1">
                <a:latin typeface="Calibri"/>
                <a:cs typeface="Calibri"/>
              </a:rPr>
              <a:t>public</a:t>
            </a:r>
            <a:r>
              <a:rPr dirty="0" sz="1800" spc="-10" b="1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Persona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...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11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5108447" y="4670297"/>
            <a:ext cx="3258820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5" b="1">
                <a:latin typeface="Calibri"/>
                <a:cs typeface="Calibri"/>
              </a:rPr>
              <a:t>class</a:t>
            </a:r>
            <a:r>
              <a:rPr dirty="0" sz="1800" spc="-20" b="1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Alumno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b="1">
                <a:latin typeface="Calibri"/>
                <a:cs typeface="Calibri"/>
              </a:rPr>
              <a:t>:</a:t>
            </a:r>
            <a:r>
              <a:rPr dirty="0" sz="1800" spc="-10" b="1">
                <a:latin typeface="Calibri"/>
                <a:cs typeface="Calibri"/>
              </a:rPr>
              <a:t> private</a:t>
            </a:r>
            <a:r>
              <a:rPr dirty="0" sz="1800" spc="-25" b="1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Persona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...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79072" y="5709308"/>
            <a:ext cx="11741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Alumno.hpp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7015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H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:</a:t>
            </a:r>
            <a:r>
              <a:rPr dirty="0" spc="-160"/>
              <a:t> </a:t>
            </a:r>
            <a:r>
              <a:rPr dirty="0" spc="-90"/>
              <a:t>p</a:t>
            </a:r>
            <a:r>
              <a:rPr dirty="0" spc="-170"/>
              <a:t>r</a:t>
            </a:r>
            <a:r>
              <a:rPr dirty="0" spc="-95"/>
              <a:t>o</a:t>
            </a:r>
            <a:r>
              <a:rPr dirty="0" spc="-130"/>
              <a:t>t</a:t>
            </a:r>
            <a:r>
              <a:rPr dirty="0" spc="-95"/>
              <a:t>ec</a:t>
            </a:r>
            <a:r>
              <a:rPr dirty="0" spc="-130"/>
              <a:t>t</a:t>
            </a:r>
            <a:r>
              <a:rPr dirty="0" spc="-100"/>
              <a:t>e</a:t>
            </a:r>
            <a:r>
              <a:rPr dirty="0"/>
              <a:t>d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07888"/>
            <a:ext cx="7369809" cy="4279265"/>
          </a:xfrm>
          <a:prstGeom prst="rect">
            <a:avLst/>
          </a:prstGeom>
        </p:spPr>
        <p:txBody>
          <a:bodyPr wrap="square" lIns="0" tIns="71120" rIns="0" bIns="0" rtlCol="0" vert="horz">
            <a:spAutoFit/>
          </a:bodyPr>
          <a:lstStyle/>
          <a:p>
            <a:pPr algn="just" marL="194945" marR="6350" indent="-182880">
              <a:lnSpc>
                <a:spcPts val="1920"/>
              </a:lnSpc>
              <a:spcBef>
                <a:spcPts val="56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Pero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veces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resulta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necesario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disponer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subclase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algún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medio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acceso</a:t>
            </a:r>
            <a:r>
              <a:rPr dirty="0" sz="2000" spc="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miembros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privados</a:t>
            </a:r>
            <a:r>
              <a:rPr dirty="0" sz="20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heredados</a:t>
            </a:r>
            <a:endParaRPr sz="2000">
              <a:latin typeface="Calibri"/>
              <a:cs typeface="Calibri"/>
            </a:endParaRPr>
          </a:p>
          <a:p>
            <a:pPr algn="just" marL="195580" marR="5080" indent="-183515">
              <a:lnSpc>
                <a:spcPts val="192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deseamos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convertir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públicos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miembros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superclase que son privados, la solución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consiste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establecer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modo de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acceso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los miembros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privados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la superclase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protegido</a:t>
            </a:r>
            <a:endParaRPr sz="20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13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Entonces:</a:t>
            </a:r>
            <a:endParaRPr sz="2000">
              <a:latin typeface="Calibri"/>
              <a:cs typeface="Calibri"/>
            </a:endParaRPr>
          </a:p>
          <a:p>
            <a:pPr lvl="1" marL="561340" marR="6985" indent="-183515">
              <a:lnSpc>
                <a:spcPts val="154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miembros</a:t>
            </a:r>
            <a:r>
              <a:rPr dirty="0" sz="1600" spc="2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protegidos</a:t>
            </a:r>
            <a:r>
              <a:rPr dirty="0" sz="1600" spc="2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definen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sección</a:t>
            </a:r>
            <a:r>
              <a:rPr dirty="0" sz="1600" spc="204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protected</a:t>
            </a:r>
            <a:r>
              <a:rPr dirty="0" sz="1600" spc="204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estructura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class</a:t>
            </a:r>
            <a:endParaRPr sz="1600">
              <a:latin typeface="Calibri"/>
              <a:cs typeface="Calibri"/>
            </a:endParaRPr>
          </a:p>
          <a:p>
            <a:pPr lvl="1" marL="560705" marR="5715" indent="-182880">
              <a:lnSpc>
                <a:spcPts val="154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3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miembros</a:t>
            </a:r>
            <a:r>
              <a:rPr dirty="0" sz="1600" spc="33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protegidos</a:t>
            </a:r>
            <a:r>
              <a:rPr dirty="0" sz="1600" spc="3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3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comportan</a:t>
            </a:r>
            <a:r>
              <a:rPr dirty="0" sz="1600" spc="3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1600" spc="3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3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3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están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definidos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como si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fueran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privados</a:t>
            </a:r>
            <a:endParaRPr sz="1600">
              <a:latin typeface="Calibri"/>
              <a:cs typeface="Calibri"/>
            </a:endParaRPr>
          </a:p>
          <a:p>
            <a:pPr lvl="1" marL="560705" marR="5715" indent="-182880">
              <a:lnSpc>
                <a:spcPts val="1540"/>
              </a:lnSpc>
              <a:spcBef>
                <a:spcPts val="59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métodos</a:t>
            </a:r>
            <a:r>
              <a:rPr dirty="0" sz="1600" spc="2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subclase</a:t>
            </a:r>
            <a:r>
              <a:rPr dirty="0" sz="16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sí</a:t>
            </a:r>
            <a:r>
              <a:rPr dirty="0" sz="16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tienen</a:t>
            </a:r>
            <a:r>
              <a:rPr dirty="0" sz="16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acceso</a:t>
            </a:r>
            <a:r>
              <a:rPr dirty="0" sz="16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2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2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miembros</a:t>
            </a:r>
            <a:r>
              <a:rPr dirty="0" sz="16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protegidos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heredados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superclase</a:t>
            </a:r>
            <a:endParaRPr sz="1600">
              <a:latin typeface="Calibri"/>
              <a:cs typeface="Calibri"/>
            </a:endParaRPr>
          </a:p>
          <a:p>
            <a:pPr lvl="1" marL="560705" marR="6350" indent="-182880">
              <a:lnSpc>
                <a:spcPts val="1540"/>
              </a:lnSpc>
              <a:spcBef>
                <a:spcPts val="59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herencia</a:t>
            </a:r>
            <a:r>
              <a:rPr dirty="0" sz="1600" spc="8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pública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miembros</a:t>
            </a:r>
            <a:r>
              <a:rPr dirty="0" sz="1600" spc="9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protegidos</a:t>
            </a:r>
            <a:r>
              <a:rPr dirty="0" sz="1600" spc="9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heredados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siguen</a:t>
            </a:r>
            <a:r>
              <a:rPr dirty="0" sz="1600" spc="8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siendo </a:t>
            </a:r>
            <a:r>
              <a:rPr dirty="0" sz="1600" spc="-35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protegidos</a:t>
            </a:r>
            <a:r>
              <a:rPr dirty="0" sz="1600" spc="-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subclase</a:t>
            </a:r>
            <a:endParaRPr sz="1600">
              <a:latin typeface="Calibri"/>
              <a:cs typeface="Calibri"/>
            </a:endParaRPr>
          </a:p>
          <a:p>
            <a:pPr lvl="1" marL="560705" marR="6350" indent="-182880">
              <a:lnSpc>
                <a:spcPts val="154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herencia</a:t>
            </a:r>
            <a:r>
              <a:rPr dirty="0" sz="1600" spc="18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privada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miembros</a:t>
            </a:r>
            <a:r>
              <a:rPr dirty="0" sz="1600" spc="18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protegidos</a:t>
            </a:r>
            <a:r>
              <a:rPr dirty="0" sz="1600" spc="19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heredados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pasan</a:t>
            </a:r>
            <a:r>
              <a:rPr dirty="0" sz="1600" spc="17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17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ser </a:t>
            </a:r>
            <a:r>
              <a:rPr dirty="0" sz="1600" spc="-35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privados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subclase,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pero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 ocultan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y se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acceder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ésta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12</a:t>
            </a:r>
          </a:p>
        </p:txBody>
      </p:sp>
    </p:spTree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735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H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145"/>
              <a:t>r</a:t>
            </a:r>
            <a:r>
              <a:rPr dirty="0" spc="-90"/>
              <a:t>e</a:t>
            </a:r>
            <a:r>
              <a:rPr dirty="0" spc="-85"/>
              <a:t>s</a:t>
            </a:r>
            <a:r>
              <a:rPr dirty="0" spc="-95"/>
              <a:t>u</a:t>
            </a:r>
            <a:r>
              <a:rPr dirty="0" spc="-125"/>
              <a:t>m</a:t>
            </a:r>
            <a:r>
              <a:rPr dirty="0" spc="-100"/>
              <a:t>e</a:t>
            </a:r>
            <a:r>
              <a:rPr dirty="0"/>
              <a:t>n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584011" y="2672363"/>
          <a:ext cx="4028440" cy="28384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6040"/>
                <a:gridCol w="1336040"/>
                <a:gridCol w="1336040"/>
              </a:tblGrid>
              <a:tr h="370205">
                <a:tc>
                  <a:txBody>
                    <a:bodyPr/>
                    <a:lstStyle/>
                    <a:p>
                      <a:pPr marL="415290">
                        <a:lnSpc>
                          <a:spcPct val="100000"/>
                        </a:lnSpc>
                        <a:spcBef>
                          <a:spcPts val="730"/>
                        </a:spcBef>
                      </a:pPr>
                      <a:r>
                        <a:rPr dirty="0" sz="1100" spc="-10">
                          <a:latin typeface="Calibri"/>
                          <a:cs typeface="Calibri"/>
                        </a:rPr>
                        <a:t>Herencia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927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3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Clase</a:t>
                      </a:r>
                      <a:r>
                        <a:rPr dirty="0" sz="1100" spc="-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base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927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3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Clase</a:t>
                      </a:r>
                      <a:r>
                        <a:rPr dirty="0" sz="1100" spc="-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derivada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927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4800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3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Public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Public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Public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480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Protected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Protected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480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Private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9079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Protected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Public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3683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Protected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3683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907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Protected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3683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Protected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3683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907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Private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3683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8445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Private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Public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3683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Private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3683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907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Protected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3683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Private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3683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907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Private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3683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13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011426" y="1832270"/>
            <a:ext cx="7366634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6215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Resultado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herencia</a:t>
            </a:r>
            <a:r>
              <a:rPr dirty="0" sz="20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según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miembros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base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derivada</a:t>
            </a:r>
            <a:endParaRPr sz="2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735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H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145"/>
              <a:t>r</a:t>
            </a:r>
            <a:r>
              <a:rPr dirty="0" spc="-90"/>
              <a:t>e</a:t>
            </a:r>
            <a:r>
              <a:rPr dirty="0" spc="-85"/>
              <a:t>s</a:t>
            </a:r>
            <a:r>
              <a:rPr dirty="0" spc="-95"/>
              <a:t>u</a:t>
            </a:r>
            <a:r>
              <a:rPr dirty="0" spc="-125"/>
              <a:t>m</a:t>
            </a:r>
            <a:r>
              <a:rPr dirty="0" spc="-100"/>
              <a:t>e</a:t>
            </a:r>
            <a:r>
              <a:rPr dirty="0"/>
              <a:t>n</a:t>
            </a: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1013014" y="2820569"/>
          <a:ext cx="7124700" cy="16891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48410"/>
                <a:gridCol w="1706879"/>
                <a:gridCol w="1818005"/>
                <a:gridCol w="2332989"/>
              </a:tblGrid>
              <a:tr h="5778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Tipo</a:t>
                      </a:r>
                      <a:r>
                        <a:rPr dirty="0" sz="11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dato</a:t>
                      </a:r>
                      <a:r>
                        <a:rPr dirty="0" sz="11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clase</a:t>
                      </a:r>
                      <a:r>
                        <a:rPr dirty="0" sz="1100" spc="-3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base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11239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2745" marR="215265" indent="-151130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Clase derivada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 una </a:t>
                      </a:r>
                      <a:r>
                        <a:rPr dirty="0" sz="1100" spc="-2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clase</a:t>
                      </a:r>
                      <a:r>
                        <a:rPr dirty="0" sz="11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base</a:t>
                      </a:r>
                      <a:r>
                        <a:rPr dirty="0" sz="11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public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11239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4990" marR="113664" indent="-433705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Clase derivada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 una clase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base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private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11239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4055" marR="126364" indent="-561975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Otras</a:t>
                      </a:r>
                      <a:r>
                        <a:rPr dirty="0" sz="11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clases</a:t>
                      </a:r>
                      <a:r>
                        <a:rPr dirty="0" sz="11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sin</a:t>
                      </a:r>
                      <a:r>
                        <a:rPr dirty="0" sz="11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relación de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herencia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con</a:t>
                      </a:r>
                      <a:r>
                        <a:rPr dirty="0" sz="11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clase base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11239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3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Private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927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3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No</a:t>
                      </a:r>
                      <a:r>
                        <a:rPr dirty="0" sz="11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accesible</a:t>
                      </a:r>
                      <a:r>
                        <a:rPr dirty="0" sz="11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directamente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927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3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No</a:t>
                      </a:r>
                      <a:r>
                        <a:rPr dirty="0" sz="11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accesible</a:t>
                      </a:r>
                      <a:r>
                        <a:rPr dirty="0" sz="11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directamente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927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3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No</a:t>
                      </a:r>
                      <a:r>
                        <a:rPr dirty="0" sz="11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accesible</a:t>
                      </a:r>
                      <a:r>
                        <a:rPr dirty="0" sz="11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directamente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927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3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Protected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927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3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Protected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927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73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Private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927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3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No</a:t>
                      </a:r>
                      <a:r>
                        <a:rPr dirty="0" sz="11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accesible</a:t>
                      </a:r>
                      <a:r>
                        <a:rPr dirty="0" sz="11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directamente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927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70205"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73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Public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927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73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Public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927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73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Private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927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73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Accesible</a:t>
                      </a:r>
                      <a:r>
                        <a:rPr dirty="0" sz="11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mediante operador</a:t>
                      </a:r>
                      <a:r>
                        <a:rPr dirty="0" sz="11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(.)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o</a:t>
                      </a:r>
                      <a:r>
                        <a:rPr dirty="0" sz="11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(-&gt;)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927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011426" y="1832270"/>
            <a:ext cx="7366634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6215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Tipos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acceso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2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miembros</a:t>
            </a:r>
            <a:r>
              <a:rPr dirty="0" sz="2000" spc="2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según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base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herencia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realizada: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14</a:t>
            </a: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4287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45"/>
              <a:t>6.</a:t>
            </a:r>
            <a:r>
              <a:rPr dirty="0" spc="-180"/>
              <a:t> </a:t>
            </a:r>
            <a:r>
              <a:rPr dirty="0" spc="-85"/>
              <a:t>Ejecución:</a:t>
            </a:r>
            <a:r>
              <a:rPr dirty="0" spc="-180"/>
              <a:t> </a:t>
            </a:r>
            <a:r>
              <a:rPr dirty="0" spc="-95"/>
              <a:t>agrupamiento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67905" cy="4027804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secuencial: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ejecutan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secuencial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izquierda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derecha) todas las órdenes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incluidas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lista.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resultado es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mismo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orden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hubiera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escrito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línea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diferente</a:t>
            </a:r>
            <a:endParaRPr sz="2000">
              <a:latin typeface="Calibri"/>
              <a:cs typeface="Calibri"/>
            </a:endParaRPr>
          </a:p>
          <a:p>
            <a:pPr lvl="1" marL="378460" marR="8255" indent="-378460">
              <a:lnSpc>
                <a:spcPts val="2330"/>
              </a:lnSpc>
              <a:spcBef>
                <a:spcPts val="140"/>
              </a:spcBef>
              <a:buClr>
                <a:srgbClr val="D34817"/>
              </a:buClr>
              <a:buFont typeface="Arial"/>
              <a:buChar char="•"/>
              <a:tabLst>
                <a:tab pos="37846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Ejemplo: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Intercambia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nombre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archivos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usando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repetidamente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orden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mv: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mv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arch1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aux;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mv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arch2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arch1;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mv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aux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arch2</a:t>
            </a:r>
            <a:endParaRPr sz="16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35"/>
              </a:spcBef>
              <a:buClr>
                <a:srgbClr val="D34817"/>
              </a:buClr>
              <a:buFont typeface="Arial"/>
              <a:buChar char="•"/>
            </a:pPr>
            <a:endParaRPr sz="225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 con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cauces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ó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tuberías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(pipes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|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):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ejecutan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concurrente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órdenes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incluidas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lista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tal forma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salida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estándar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cada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orden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queda conectada a 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entrada estándar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mediante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mecanismo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denominado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cauce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(pipe)</a:t>
            </a:r>
            <a:endParaRPr sz="2000">
              <a:latin typeface="Calibri"/>
              <a:cs typeface="Calibri"/>
            </a:endParaRPr>
          </a:p>
          <a:p>
            <a:pPr algn="just" lvl="1" marL="377825" marR="5080" indent="-182880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37846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Ejemplo: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Muestra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orden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alfabético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(sort) aquellas líneas que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estando entre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 10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primeras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(head)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contienen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palabra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pepe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(grep)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archivo.txt:</a:t>
            </a:r>
            <a:endParaRPr sz="1600">
              <a:latin typeface="Calibri"/>
              <a:cs typeface="Calibri"/>
            </a:endParaRPr>
          </a:p>
          <a:p>
            <a:pPr algn="just" marL="1640205">
              <a:lnSpc>
                <a:spcPct val="100000"/>
              </a:lnSpc>
              <a:spcBef>
                <a:spcPts val="380"/>
              </a:spcBef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head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-10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archivo.txt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|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grep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Pepe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|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sort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26</a:t>
            </a:r>
          </a:p>
        </p:txBody>
      </p:sp>
    </p:spTree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1240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H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9175" cy="417131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todos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los miembros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la superclase se heredan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la subclase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.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Estos métodos,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subclase no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están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definidos,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compilador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añade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automáticamente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unos</a:t>
            </a:r>
            <a:endParaRPr sz="20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cuanto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 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constructores</a:t>
            </a:r>
            <a:r>
              <a:rPr dirty="0" sz="2000" spc="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destructores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algn="just" lvl="1" marL="560705" marR="6985" indent="-182880">
              <a:lnSpc>
                <a:spcPts val="1730"/>
              </a:lnSpc>
              <a:spcBef>
                <a:spcPts val="65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 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subclase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están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definidos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crean automáticamente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constructor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predeterminado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destructor</a:t>
            </a:r>
            <a:endParaRPr sz="1600">
              <a:latin typeface="Calibri"/>
              <a:cs typeface="Calibri"/>
            </a:endParaRPr>
          </a:p>
          <a:p>
            <a:pPr algn="just" lvl="1" marL="561340" marR="5715" indent="-183515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crea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constructor de copia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subclase,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compilador añade uno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tomando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base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superclase</a:t>
            </a:r>
            <a:endParaRPr sz="1600">
              <a:latin typeface="Calibri"/>
              <a:cs typeface="Calibri"/>
            </a:endParaRPr>
          </a:p>
          <a:p>
            <a:pPr algn="just" lvl="1" marL="560705" marR="508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Cuando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crea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ejemplar de la subclase, se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invocan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automáticamente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todos los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constructores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todas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superclases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el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mismo orden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establecido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 la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jerarquía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(de más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general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más específico),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finalmente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constructor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propio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subclase</a:t>
            </a:r>
            <a:endParaRPr sz="1600">
              <a:latin typeface="Calibri"/>
              <a:cs typeface="Calibri"/>
            </a:endParaRPr>
          </a:p>
          <a:p>
            <a:pPr algn="just" lvl="1" marL="561340" marR="5080" indent="-183515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se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destruye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ejemplar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subclase,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invocan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automáticamente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todos los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destructores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todas las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superclases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orden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inverso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establecido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jerarquía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(de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más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específica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más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general),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comenzando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destructor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propio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subclase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15</a:t>
            </a:r>
          </a:p>
        </p:txBody>
      </p:sp>
    </p:spTree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1240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H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7905" cy="203263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cuanto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asignación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algn="just" lvl="1" marL="560705" marR="5715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 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subclase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está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definido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compilador añade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automáticamente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tomando como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base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el de la superclase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añadiendo además copias bit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bit 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atributos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propios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subclase</a:t>
            </a:r>
            <a:endParaRPr sz="16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57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Por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regla general,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crearemos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explícitamente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constructores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(por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defecto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copia),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destructor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asignación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subclase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16</a:t>
            </a:r>
          </a:p>
        </p:txBody>
      </p:sp>
    </p:spTree>
  </p:cSld>
  <p:clrMapOvr>
    <a:masterClrMapping/>
  </p:clrMapOvr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31546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H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537083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7650" indent="-235585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SzPct val="90000"/>
              <a:buFont typeface="Arial"/>
              <a:buChar char="•"/>
              <a:tabLst>
                <a:tab pos="247650" algn="l"/>
                <a:tab pos="248285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clase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Alumno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quedaría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manera: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380238" y="2466594"/>
            <a:ext cx="8429625" cy="3539490"/>
          </a:xfrm>
          <a:custGeom>
            <a:avLst/>
            <a:gdLst/>
            <a:ahLst/>
            <a:cxnLst/>
            <a:rect l="l" t="t" r="r" b="b"/>
            <a:pathLst>
              <a:path w="8429625" h="3539490">
                <a:moveTo>
                  <a:pt x="8429244" y="0"/>
                </a:moveTo>
                <a:lnTo>
                  <a:pt x="0" y="0"/>
                </a:lnTo>
                <a:lnTo>
                  <a:pt x="0" y="3539490"/>
                </a:lnTo>
                <a:lnTo>
                  <a:pt x="8429244" y="3539490"/>
                </a:lnTo>
                <a:lnTo>
                  <a:pt x="8429244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458828" y="2486475"/>
            <a:ext cx="2564765" cy="12452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69265" marR="5080" indent="-4572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: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public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Persona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private:</a:t>
            </a:r>
            <a:endParaRPr sz="1600">
              <a:latin typeface="Calibri"/>
              <a:cs typeface="Calibri"/>
            </a:endParaRPr>
          </a:p>
          <a:p>
            <a:pPr marL="926465" marR="478790">
              <a:lnSpc>
                <a:spcPts val="1920"/>
              </a:lnSpc>
              <a:spcBef>
                <a:spcPts val="65"/>
              </a:spcBef>
            </a:pPr>
            <a:r>
              <a:rPr dirty="0" sz="1600" spc="-10">
                <a:latin typeface="Calibri"/>
                <a:cs typeface="Calibri"/>
              </a:rPr>
              <a:t>int curso; 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string</a:t>
            </a:r>
            <a:r>
              <a:rPr dirty="0" sz="1600" spc="-7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carrera;</a:t>
            </a:r>
            <a:endParaRPr sz="1600">
              <a:latin typeface="Calibri"/>
              <a:cs typeface="Calibri"/>
            </a:endParaRPr>
          </a:p>
          <a:p>
            <a:pPr marL="469265">
              <a:lnSpc>
                <a:spcPts val="1855"/>
              </a:lnSpc>
            </a:pPr>
            <a:r>
              <a:rPr dirty="0" sz="1600" spc="-5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17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458014" y="3705368"/>
            <a:ext cx="8185150" cy="22205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927100" marR="508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latin typeface="Calibri"/>
                <a:cs typeface="Calibri"/>
              </a:rPr>
              <a:t>Alumno(string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nif</a:t>
            </a:r>
            <a:r>
              <a:rPr dirty="0" sz="1600">
                <a:latin typeface="Calibri"/>
                <a:cs typeface="Calibri"/>
              </a:rPr>
              <a:t> =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"",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edad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 </a:t>
            </a:r>
            <a:r>
              <a:rPr dirty="0" sz="1600" spc="-5">
                <a:latin typeface="Calibri"/>
                <a:cs typeface="Calibri"/>
              </a:rPr>
              <a:t>0,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string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nombre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"",</a:t>
            </a:r>
            <a:r>
              <a:rPr dirty="0" sz="1600" spc="-10">
                <a:latin typeface="Calibri"/>
                <a:cs typeface="Calibri"/>
              </a:rPr>
              <a:t> string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carrera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"",</a:t>
            </a:r>
            <a:r>
              <a:rPr dirty="0" sz="1600" spc="-10">
                <a:latin typeface="Calibri"/>
                <a:cs typeface="Calibri"/>
              </a:rPr>
              <a:t> int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curso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1);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Alumno(const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Alumno&amp;);</a:t>
            </a:r>
            <a:endParaRPr sz="1600">
              <a:latin typeface="Calibri"/>
              <a:cs typeface="Calibri"/>
            </a:endParaRPr>
          </a:p>
          <a:p>
            <a:pPr marL="9264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Alumno&amp;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operator=(const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Alumno&amp;);</a:t>
            </a:r>
            <a:endParaRPr sz="1600">
              <a:latin typeface="Calibri"/>
              <a:cs typeface="Calibri"/>
            </a:endParaRPr>
          </a:p>
          <a:p>
            <a:pPr marL="92646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~Alumno();</a:t>
            </a:r>
            <a:endParaRPr sz="1600">
              <a:latin typeface="Calibri"/>
              <a:cs typeface="Calibri"/>
            </a:endParaRPr>
          </a:p>
          <a:p>
            <a:pPr marL="927100" marR="5585460" indent="-63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void setCurso(int); 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getCurso()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const;</a:t>
            </a:r>
            <a:endParaRPr sz="1600">
              <a:latin typeface="Calibri"/>
              <a:cs typeface="Calibri"/>
            </a:endParaRPr>
          </a:p>
          <a:p>
            <a:pPr marL="927100" marR="519811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void setCarrera(string); 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string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getCarrera()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const;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92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544732" y="2484951"/>
            <a:ext cx="11741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Alumno.hpp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1240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H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6842"/>
            <a:ext cx="7369175" cy="1933575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algn="just" marL="194945" marR="5715" indent="-182880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8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subclase</a:t>
            </a:r>
            <a:r>
              <a:rPr dirty="0" sz="18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Alumno</a:t>
            </a:r>
            <a:r>
              <a:rPr dirty="0" sz="18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8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ha</a:t>
            </a:r>
            <a:r>
              <a:rPr dirty="0" sz="18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ampliado</a:t>
            </a:r>
            <a:r>
              <a:rPr dirty="0" sz="18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conjunto</a:t>
            </a:r>
            <a:r>
              <a:rPr dirty="0" sz="18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métodos</a:t>
            </a:r>
            <a:r>
              <a:rPr dirty="0" sz="18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heredados</a:t>
            </a:r>
            <a:r>
              <a:rPr dirty="0" sz="18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800" spc="-3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han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definido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nuevos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métodos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subclase</a:t>
            </a:r>
            <a:endParaRPr sz="18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1939"/>
              </a:lnSpc>
              <a:spcBef>
                <a:spcPts val="61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Frecuentemente,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algún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método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superclase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no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resultará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todo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adecuado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subclase.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Entonces,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puede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redefinir el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método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en la 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subclase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sin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más que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declarar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miembro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mismo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nombre</a:t>
            </a:r>
            <a:endParaRPr sz="1800">
              <a:latin typeface="Calibri"/>
              <a:cs typeface="Calibri"/>
            </a:endParaRPr>
          </a:p>
          <a:p>
            <a:pPr algn="just" marL="195580" marR="5080" indent="-182880">
              <a:lnSpc>
                <a:spcPts val="1939"/>
              </a:lnSpc>
              <a:spcBef>
                <a:spcPts val="61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Por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ejemplo,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supongamos el siguiente método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mostrar()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 la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superclase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Persona: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5409098"/>
            <a:ext cx="7369809" cy="79375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algn="just" marL="195580" marR="5080" indent="-183515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Podemos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ver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resulta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del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todo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adecuado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los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objetos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subclase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Alumno,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ya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información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correspondiente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atributo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propio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curso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y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carrera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2625089" y="3891534"/>
            <a:ext cx="3939540" cy="132397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548005" marR="1300480" indent="-457834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void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Persona::mostrar()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out &lt;&lt;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nif &lt;&lt;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endl;</a:t>
            </a:r>
            <a:endParaRPr sz="1600">
              <a:latin typeface="Calibri"/>
              <a:cs typeface="Calibri"/>
            </a:endParaRPr>
          </a:p>
          <a:p>
            <a:pPr marL="548640" marR="428625" indent="-635">
              <a:lnSpc>
                <a:spcPts val="1920"/>
              </a:lnSpc>
              <a:spcBef>
                <a:spcPts val="65"/>
              </a:spcBef>
            </a:pPr>
            <a:r>
              <a:rPr dirty="0" sz="1600" spc="-5">
                <a:latin typeface="Calibri"/>
                <a:cs typeface="Calibri"/>
              </a:rPr>
              <a:t>cout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nombreCompleto()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endl;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out &lt;&lt;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"Edad: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"</a:t>
            </a:r>
            <a:r>
              <a:rPr dirty="0" sz="1600" spc="-5">
                <a:latin typeface="Calibri"/>
                <a:cs typeface="Calibri"/>
              </a:rPr>
              <a:t> &lt;&lt;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edad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endl;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ts val="186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18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643658" y="4387410"/>
            <a:ext cx="116395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Persona.cpp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1240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H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23266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Entonces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posible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redefinir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mostrar()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heredado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definiendo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subclase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Alumno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miembro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ese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mismo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modo que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será esta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 miembro la que se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ejecute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pasen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mensajes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mostrar()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subclase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Alumno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olvidar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redefinido,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posible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aprovechar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código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la superclase en caso de que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su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código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parte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válida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total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código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necesario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889504" y="4894326"/>
            <a:ext cx="3365500" cy="107759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275590" marR="741045" indent="-184785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void Alumno::mostrar()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</a:t>
            </a:r>
            <a:r>
              <a:rPr dirty="0" sz="1600">
                <a:latin typeface="Calibri"/>
                <a:cs typeface="Calibri"/>
              </a:rPr>
              <a:t> 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Persona::mostrar();</a:t>
            </a:r>
            <a:endParaRPr sz="1600">
              <a:latin typeface="Calibri"/>
              <a:cs typeface="Calibri"/>
            </a:endParaRPr>
          </a:p>
          <a:p>
            <a:pPr marL="275590">
              <a:lnSpc>
                <a:spcPts val="1920"/>
              </a:lnSpc>
            </a:pPr>
            <a:r>
              <a:rPr dirty="0" sz="1600" spc="-5">
                <a:latin typeface="Calibri"/>
                <a:cs typeface="Calibri"/>
              </a:rPr>
              <a:t>cout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 </a:t>
            </a:r>
            <a:r>
              <a:rPr dirty="0" sz="1600" spc="-10">
                <a:latin typeface="Calibri"/>
                <a:cs typeface="Calibri"/>
              </a:rPr>
              <a:t>"Curso:</a:t>
            </a:r>
            <a:r>
              <a:rPr dirty="0" sz="1600">
                <a:latin typeface="Calibri"/>
                <a:cs typeface="Calibri"/>
              </a:rPr>
              <a:t> "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curso</a:t>
            </a:r>
            <a:r>
              <a:rPr dirty="0" sz="1600" spc="-5">
                <a:latin typeface="Calibri"/>
                <a:cs typeface="Calibri"/>
              </a:rPr>
              <a:t> &lt;&lt; endl;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19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333332" y="5267150"/>
            <a:ext cx="115062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Alumno.cpp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8465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H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/>
              <a:t>a</a:t>
            </a:r>
            <a:r>
              <a:rPr dirty="0" spc="-190"/>
              <a:t> </a:t>
            </a:r>
            <a:r>
              <a:rPr dirty="0" spc="-114"/>
              <a:t>m</a:t>
            </a:r>
            <a:r>
              <a:rPr dirty="0" spc="-90"/>
              <a:t>ú</a:t>
            </a:r>
            <a:r>
              <a:rPr dirty="0" spc="-70"/>
              <a:t>l</a:t>
            </a:r>
            <a:r>
              <a:rPr dirty="0" spc="-80"/>
              <a:t>t</a:t>
            </a:r>
            <a:r>
              <a:rPr dirty="0" spc="-70"/>
              <a:t>i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/>
              <a:t>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905" cy="150368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hacer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una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herede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más 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superclase. 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ello se pueden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incluir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varias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lista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herencia, cada una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modo</a:t>
            </a:r>
            <a:endParaRPr sz="2000">
              <a:latin typeface="Calibri"/>
              <a:cs typeface="Calibri"/>
            </a:endParaRPr>
          </a:p>
          <a:p>
            <a:pPr algn="just" marL="195580" marR="5080" indent="-18351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Basta 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incluir varias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la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derivación, cada una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su modo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derivación: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952244" y="3468623"/>
            <a:ext cx="5240020" cy="28016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SuperClase1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...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SuperClase2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...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Subclase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: </a:t>
            </a:r>
            <a:r>
              <a:rPr dirty="0" sz="1600" spc="-5">
                <a:latin typeface="Calibri"/>
                <a:cs typeface="Calibri"/>
              </a:rPr>
              <a:t>public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SuperClase1, public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SuperClase2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latin typeface="Calibri"/>
                <a:cs typeface="Calibri"/>
              </a:rPr>
              <a:t>...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20</a:t>
            </a:r>
          </a:p>
        </p:txBody>
      </p:sp>
    </p:spTree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8465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H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/>
              <a:t>a</a:t>
            </a:r>
            <a:r>
              <a:rPr dirty="0" spc="-190"/>
              <a:t> </a:t>
            </a:r>
            <a:r>
              <a:rPr dirty="0" spc="-114"/>
              <a:t>m</a:t>
            </a:r>
            <a:r>
              <a:rPr dirty="0" spc="-90"/>
              <a:t>ú</a:t>
            </a:r>
            <a:r>
              <a:rPr dirty="0" spc="-70"/>
              <a:t>l</a:t>
            </a:r>
            <a:r>
              <a:rPr dirty="0" spc="-80"/>
              <a:t>t</a:t>
            </a:r>
            <a:r>
              <a:rPr dirty="0" spc="-70"/>
              <a:t>i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/>
              <a:t>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270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tener</a:t>
            </a:r>
            <a:r>
              <a:rPr dirty="0" sz="20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cuenta</a:t>
            </a:r>
            <a:r>
              <a:rPr dirty="0" sz="20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problema</a:t>
            </a:r>
            <a:r>
              <a:rPr dirty="0" sz="20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20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surgir,</a:t>
            </a:r>
            <a:r>
              <a:rPr dirty="0" sz="20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colisión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identificadores: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568958" y="2547366"/>
            <a:ext cx="6006465" cy="369379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4" rIns="0" bIns="0" rtlCol="0" vert="horz">
            <a:spAutoFit/>
          </a:bodyPr>
          <a:lstStyle/>
          <a:p>
            <a:pPr marL="548005" marR="4151629" indent="-457200">
              <a:lnSpc>
                <a:spcPct val="100000"/>
              </a:lnSpc>
              <a:spcBef>
                <a:spcPts val="244"/>
              </a:spcBef>
            </a:pPr>
            <a:r>
              <a:rPr dirty="0" sz="1800" spc="-5">
                <a:latin typeface="Calibri"/>
                <a:cs typeface="Calibri"/>
              </a:rPr>
              <a:t>class SuperClase1 </a:t>
            </a:r>
            <a:r>
              <a:rPr dirty="0" sz="1800">
                <a:latin typeface="Calibri"/>
                <a:cs typeface="Calibri"/>
              </a:rPr>
              <a:t>{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public:</a:t>
            </a:r>
            <a:endParaRPr sz="18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void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mostrar() </a:t>
            </a:r>
            <a:r>
              <a:rPr dirty="0" sz="1800">
                <a:latin typeface="Calibri"/>
                <a:cs typeface="Calibri"/>
              </a:rPr>
              <a:t>{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cout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&lt;&lt;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"SuperClase1"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&lt;&lt;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endl;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750">
              <a:latin typeface="Calibri"/>
              <a:cs typeface="Calibri"/>
            </a:endParaRPr>
          </a:p>
          <a:p>
            <a:pPr marL="548005" marR="4151629" indent="-4572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class SuperClase2 </a:t>
            </a:r>
            <a:r>
              <a:rPr dirty="0" sz="1800">
                <a:latin typeface="Calibri"/>
                <a:cs typeface="Calibri"/>
              </a:rPr>
              <a:t>{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public:</a:t>
            </a:r>
            <a:endParaRPr sz="18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void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mostrar() </a:t>
            </a:r>
            <a:r>
              <a:rPr dirty="0" sz="1800">
                <a:latin typeface="Calibri"/>
                <a:cs typeface="Calibri"/>
              </a:rPr>
              <a:t>{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cout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&lt;&lt;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"SuperClase2"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&lt;&lt;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endl;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  <a:p>
            <a:pPr marL="9017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50">
              <a:latin typeface="Calibri"/>
              <a:cs typeface="Calibri"/>
            </a:endParaRPr>
          </a:p>
          <a:p>
            <a:pPr marL="9017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class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Subclase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: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public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SuperClase1,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public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SuperClase2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737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...</a:t>
            </a:r>
            <a:endParaRPr sz="1800">
              <a:latin typeface="Calibri"/>
              <a:cs typeface="Calibri"/>
            </a:endParaRPr>
          </a:p>
          <a:p>
            <a:pPr marL="9017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21</a:t>
            </a:r>
          </a:p>
        </p:txBody>
      </p:sp>
    </p:spTree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8465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H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/>
              <a:t>a</a:t>
            </a:r>
            <a:r>
              <a:rPr dirty="0" spc="-190"/>
              <a:t> </a:t>
            </a:r>
            <a:r>
              <a:rPr dirty="0" spc="-114"/>
              <a:t>m</a:t>
            </a:r>
            <a:r>
              <a:rPr dirty="0" spc="-90"/>
              <a:t>ú</a:t>
            </a:r>
            <a:r>
              <a:rPr dirty="0" spc="-70"/>
              <a:t>l</a:t>
            </a:r>
            <a:r>
              <a:rPr dirty="0" spc="-80"/>
              <a:t>t</a:t>
            </a:r>
            <a:r>
              <a:rPr dirty="0" spc="-70"/>
              <a:t>i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/>
              <a:t>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9809" cy="143319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Solución:</a:t>
            </a:r>
            <a:endParaRPr sz="2000">
              <a:latin typeface="Calibri"/>
              <a:cs typeface="Calibri"/>
            </a:endParaRPr>
          </a:p>
          <a:p>
            <a:pPr lvl="1" marL="560705" marR="5715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Subclase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redefine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métodos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mostrar()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heredados,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será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propia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versión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use con sus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objetos</a:t>
            </a:r>
            <a:endParaRPr sz="1600">
              <a:latin typeface="Calibri"/>
              <a:cs typeface="Calibri"/>
            </a:endParaRPr>
          </a:p>
          <a:p>
            <a:pPr lvl="1" marL="561340" marR="5080" indent="-183515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Sino,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Subclase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redefine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métodos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heredados,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resolver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ambigüedad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resolución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ámbito: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77186" y="4700439"/>
            <a:ext cx="643699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1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sino,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compilador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resolver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ambigüedad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notificará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error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3115055" y="3334511"/>
            <a:ext cx="2914015" cy="12001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Subclase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obj1;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...</a:t>
            </a:r>
            <a:endParaRPr sz="1800">
              <a:latin typeface="Calibri"/>
              <a:cs typeface="Calibri"/>
            </a:endParaRPr>
          </a:p>
          <a:p>
            <a:pPr marL="91440" marR="149225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>
                <a:latin typeface="Calibri"/>
                <a:cs typeface="Calibri"/>
              </a:rPr>
              <a:t>bj</a:t>
            </a:r>
            <a:r>
              <a:rPr dirty="0" sz="1800" spc="-5">
                <a:latin typeface="Calibri"/>
                <a:cs typeface="Calibri"/>
              </a:rPr>
              <a:t>1</a:t>
            </a:r>
            <a:r>
              <a:rPr dirty="0" sz="1800">
                <a:latin typeface="Calibri"/>
                <a:cs typeface="Calibri"/>
              </a:rPr>
              <a:t>.Sup</a:t>
            </a:r>
            <a:r>
              <a:rPr dirty="0" sz="1800" spc="-5">
                <a:latin typeface="Calibri"/>
                <a:cs typeface="Calibri"/>
              </a:rPr>
              <a:t>e</a:t>
            </a:r>
            <a:r>
              <a:rPr dirty="0" sz="1800">
                <a:latin typeface="Calibri"/>
                <a:cs typeface="Calibri"/>
              </a:rPr>
              <a:t>rCla</a:t>
            </a:r>
            <a:r>
              <a:rPr dirty="0" sz="1800" spc="-5">
                <a:latin typeface="Calibri"/>
                <a:cs typeface="Calibri"/>
              </a:rPr>
              <a:t>se</a:t>
            </a:r>
            <a:r>
              <a:rPr dirty="0" sz="1800">
                <a:latin typeface="Calibri"/>
                <a:cs typeface="Calibri"/>
              </a:rPr>
              <a:t>1</a:t>
            </a:r>
            <a:r>
              <a:rPr dirty="0" sz="1800" spc="-5">
                <a:latin typeface="Calibri"/>
                <a:cs typeface="Calibri"/>
              </a:rPr>
              <a:t>::</a:t>
            </a:r>
            <a:r>
              <a:rPr dirty="0" sz="1800">
                <a:latin typeface="Calibri"/>
                <a:cs typeface="Calibri"/>
              </a:rPr>
              <a:t>m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0">
                <a:latin typeface="Calibri"/>
                <a:cs typeface="Calibri"/>
              </a:rPr>
              <a:t>s</a:t>
            </a:r>
            <a:r>
              <a:rPr dirty="0" sz="1800" spc="-5">
                <a:latin typeface="Calibri"/>
                <a:cs typeface="Calibri"/>
              </a:rPr>
              <a:t>t</a:t>
            </a:r>
            <a:r>
              <a:rPr dirty="0" sz="1800" spc="-35">
                <a:latin typeface="Calibri"/>
                <a:cs typeface="Calibri"/>
              </a:rPr>
              <a:t>r</a:t>
            </a:r>
            <a:r>
              <a:rPr dirty="0" sz="1800">
                <a:latin typeface="Calibri"/>
                <a:cs typeface="Calibri"/>
              </a:rPr>
              <a:t>ar();  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>
                <a:latin typeface="Calibri"/>
                <a:cs typeface="Calibri"/>
              </a:rPr>
              <a:t>bj</a:t>
            </a:r>
            <a:r>
              <a:rPr dirty="0" sz="1800" spc="-5">
                <a:latin typeface="Calibri"/>
                <a:cs typeface="Calibri"/>
              </a:rPr>
              <a:t>1</a:t>
            </a:r>
            <a:r>
              <a:rPr dirty="0" sz="1800">
                <a:latin typeface="Calibri"/>
                <a:cs typeface="Calibri"/>
              </a:rPr>
              <a:t>.Sup</a:t>
            </a:r>
            <a:r>
              <a:rPr dirty="0" sz="1800" spc="-5">
                <a:latin typeface="Calibri"/>
                <a:cs typeface="Calibri"/>
              </a:rPr>
              <a:t>e</a:t>
            </a:r>
            <a:r>
              <a:rPr dirty="0" sz="1800">
                <a:latin typeface="Calibri"/>
                <a:cs typeface="Calibri"/>
              </a:rPr>
              <a:t>rCla</a:t>
            </a:r>
            <a:r>
              <a:rPr dirty="0" sz="1800" spc="-5">
                <a:latin typeface="Calibri"/>
                <a:cs typeface="Calibri"/>
              </a:rPr>
              <a:t>se</a:t>
            </a:r>
            <a:r>
              <a:rPr dirty="0" sz="1800">
                <a:latin typeface="Calibri"/>
                <a:cs typeface="Calibri"/>
              </a:rPr>
              <a:t>2</a:t>
            </a:r>
            <a:r>
              <a:rPr dirty="0" sz="1800" spc="-5">
                <a:latin typeface="Calibri"/>
                <a:cs typeface="Calibri"/>
              </a:rPr>
              <a:t>::</a:t>
            </a:r>
            <a:r>
              <a:rPr dirty="0" sz="1800">
                <a:latin typeface="Calibri"/>
                <a:cs typeface="Calibri"/>
              </a:rPr>
              <a:t>m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0">
                <a:latin typeface="Calibri"/>
                <a:cs typeface="Calibri"/>
              </a:rPr>
              <a:t>s</a:t>
            </a:r>
            <a:r>
              <a:rPr dirty="0" sz="1800" spc="-5">
                <a:latin typeface="Calibri"/>
                <a:cs typeface="Calibri"/>
              </a:rPr>
              <a:t>t</a:t>
            </a:r>
            <a:r>
              <a:rPr dirty="0" sz="1800" spc="-35">
                <a:latin typeface="Calibri"/>
                <a:cs typeface="Calibri"/>
              </a:rPr>
              <a:t>r</a:t>
            </a:r>
            <a:r>
              <a:rPr dirty="0" sz="1800">
                <a:latin typeface="Calibri"/>
                <a:cs typeface="Calibri"/>
              </a:rPr>
              <a:t>ar();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22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972817" y="5247132"/>
            <a:ext cx="5198745" cy="5848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obj1.mostrar();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  <a:spcBef>
                <a:spcPts val="20"/>
              </a:spcBef>
            </a:pPr>
            <a:r>
              <a:rPr dirty="0" sz="1400" spc="-5">
                <a:latin typeface="Calibri"/>
                <a:cs typeface="Calibri"/>
              </a:rPr>
              <a:t>//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main.cpp:25:10: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error: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request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for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member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'mostrar'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is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ambiguous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8754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H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60"/>
              <a:t>j</a:t>
            </a:r>
            <a:r>
              <a:rPr dirty="0" spc="-90"/>
              <a:t>e</a:t>
            </a:r>
            <a:r>
              <a:rPr dirty="0" spc="-180"/>
              <a:t>r</a:t>
            </a:r>
            <a:r>
              <a:rPr dirty="0" spc="-95"/>
              <a:t>a</a:t>
            </a:r>
            <a:r>
              <a:rPr dirty="0" spc="-150"/>
              <a:t>r</a:t>
            </a:r>
            <a:r>
              <a:rPr dirty="0" spc="-95"/>
              <a:t>qu</a:t>
            </a:r>
            <a:r>
              <a:rPr dirty="0" spc="-80"/>
              <a:t>í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905" cy="8788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medida que se establecen relaciones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herencia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entre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clases,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implícitamente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va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construyendo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jerarquía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clases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aplicación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está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desarrollando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036319" y="4969002"/>
            <a:ext cx="1260475" cy="4000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29209" rIns="0" bIns="0" rtlCol="0" vert="horz">
            <a:spAutoFit/>
          </a:bodyPr>
          <a:lstStyle/>
          <a:p>
            <a:pPr marL="306070">
              <a:lnSpc>
                <a:spcPct val="100000"/>
              </a:lnSpc>
              <a:spcBef>
                <a:spcPts val="229"/>
              </a:spcBef>
            </a:pPr>
            <a:r>
              <a:rPr dirty="0" sz="2000" spc="-5">
                <a:latin typeface="Calibri"/>
                <a:cs typeface="Calibri"/>
              </a:rPr>
              <a:t>Oficial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845052" y="3028950"/>
            <a:ext cx="1454150" cy="4000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29209" rIns="0" bIns="0" rtlCol="0" vert="horz">
            <a:spAutoFit/>
          </a:bodyPr>
          <a:lstStyle/>
          <a:p>
            <a:pPr marL="314325">
              <a:lnSpc>
                <a:spcPct val="100000"/>
              </a:lnSpc>
              <a:spcBef>
                <a:spcPts val="229"/>
              </a:spcBef>
            </a:pPr>
            <a:r>
              <a:rPr dirty="0" sz="2000" spc="-15">
                <a:latin typeface="Calibri"/>
                <a:cs typeface="Calibri"/>
              </a:rPr>
              <a:t>Persona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490977" y="4969002"/>
            <a:ext cx="1260475" cy="4000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29209" rIns="0" bIns="0" rtlCol="0" vert="horz">
            <a:spAutoFit/>
          </a:bodyPr>
          <a:lstStyle/>
          <a:p>
            <a:pPr marL="374650">
              <a:lnSpc>
                <a:spcPct val="100000"/>
              </a:lnSpc>
              <a:spcBef>
                <a:spcPts val="229"/>
              </a:spcBef>
            </a:pPr>
            <a:r>
              <a:rPr dirty="0" sz="2000" spc="-10">
                <a:latin typeface="Calibri"/>
                <a:cs typeface="Calibri"/>
              </a:rPr>
              <a:t>Libre</a:t>
            </a:r>
            <a:endParaRPr sz="20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1647444" y="4367019"/>
            <a:ext cx="1492250" cy="621030"/>
            <a:chOff x="1647444" y="4367019"/>
            <a:chExt cx="1492250" cy="621030"/>
          </a:xfrm>
        </p:grpSpPr>
        <p:sp>
          <p:nvSpPr>
            <p:cNvPr id="9" name="object 9"/>
            <p:cNvSpPr/>
            <p:nvPr/>
          </p:nvSpPr>
          <p:spPr>
            <a:xfrm>
              <a:off x="1666494" y="4462274"/>
              <a:ext cx="727710" cy="506730"/>
            </a:xfrm>
            <a:custGeom>
              <a:avLst/>
              <a:gdLst/>
              <a:ahLst/>
              <a:cxnLst/>
              <a:rect l="l" t="t" r="r" b="b"/>
              <a:pathLst>
                <a:path w="727710" h="506729">
                  <a:moveTo>
                    <a:pt x="0" y="506641"/>
                  </a:moveTo>
                  <a:lnTo>
                    <a:pt x="0" y="205689"/>
                  </a:lnTo>
                  <a:lnTo>
                    <a:pt x="727138" y="205689"/>
                  </a:lnTo>
                  <a:lnTo>
                    <a:pt x="727138" y="0"/>
                  </a:lnTo>
                </a:path>
              </a:pathLst>
            </a:custGeom>
            <a:ln w="381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2336476" y="4367019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57150" y="0"/>
                  </a:moveTo>
                  <a:lnTo>
                    <a:pt x="0" y="114300"/>
                  </a:lnTo>
                  <a:lnTo>
                    <a:pt x="114300" y="114300"/>
                  </a:lnTo>
                  <a:lnTo>
                    <a:pt x="5715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2393439" y="4462275"/>
              <a:ext cx="727710" cy="506730"/>
            </a:xfrm>
            <a:custGeom>
              <a:avLst/>
              <a:gdLst/>
              <a:ahLst/>
              <a:cxnLst/>
              <a:rect l="l" t="t" r="r" b="b"/>
              <a:pathLst>
                <a:path w="727710" h="506729">
                  <a:moveTo>
                    <a:pt x="727138" y="506641"/>
                  </a:moveTo>
                  <a:lnTo>
                    <a:pt x="727138" y="205689"/>
                  </a:lnTo>
                  <a:lnTo>
                    <a:pt x="0" y="205689"/>
                  </a:lnTo>
                  <a:lnTo>
                    <a:pt x="0" y="0"/>
                  </a:lnTo>
                </a:path>
              </a:pathLst>
            </a:custGeom>
            <a:ln w="381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2336297" y="4367020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57150" y="0"/>
                  </a:moveTo>
                  <a:lnTo>
                    <a:pt x="0" y="114299"/>
                  </a:lnTo>
                  <a:lnTo>
                    <a:pt x="114300" y="114299"/>
                  </a:lnTo>
                  <a:lnTo>
                    <a:pt x="5715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" name="object 13"/>
          <p:cNvSpPr/>
          <p:nvPr/>
        </p:nvSpPr>
        <p:spPr>
          <a:xfrm>
            <a:off x="5599925" y="5241035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14300" h="114300">
                <a:moveTo>
                  <a:pt x="114300" y="114300"/>
                </a:moveTo>
                <a:lnTo>
                  <a:pt x="57162" y="0"/>
                </a:lnTo>
                <a:lnTo>
                  <a:pt x="0" y="114300"/>
                </a:lnTo>
                <a:lnTo>
                  <a:pt x="114300" y="114300"/>
                </a:lnTo>
                <a:close/>
              </a:path>
            </a:pathLst>
          </a:custGeom>
          <a:solidFill>
            <a:srgbClr val="D34817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4154423" y="5336282"/>
          <a:ext cx="3133725" cy="8293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/>
                <a:gridCol w="759460"/>
                <a:gridCol w="192404"/>
                <a:gridCol w="727075"/>
                <a:gridCol w="727075"/>
              </a:tblGrid>
              <a:tr h="167005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57150">
                      <a:solidFill>
                        <a:srgbClr val="D34817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57150">
                      <a:solidFill>
                        <a:srgbClr val="D34817"/>
                      </a:solidFill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622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8100">
                      <a:solidFill>
                        <a:srgbClr val="D34817"/>
                      </a:solidFill>
                      <a:prstDash val="solid"/>
                    </a:lnR>
                  </a:tcPr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8100">
                      <a:solidFill>
                        <a:srgbClr val="D34817"/>
                      </a:solidFill>
                      <a:prstDash val="solid"/>
                    </a:lnL>
                    <a:lnR w="38100">
                      <a:solidFill>
                        <a:srgbClr val="D34817"/>
                      </a:solidFill>
                      <a:prstDash val="solid"/>
                    </a:lnR>
                    <a:lnT w="38100">
                      <a:solidFill>
                        <a:srgbClr val="D34817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8100">
                      <a:solidFill>
                        <a:srgbClr val="D34817"/>
                      </a:solidFill>
                      <a:prstDash val="solid"/>
                    </a:lnL>
                  </a:tcPr>
                </a:tc>
              </a:tr>
              <a:tr h="400050">
                <a:tc gridSpan="2">
                  <a:txBody>
                    <a:bodyPr/>
                    <a:lstStyle/>
                    <a:p>
                      <a:pPr marL="392430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dirty="0" sz="2000" spc="-5">
                          <a:latin typeface="Calibri"/>
                          <a:cs typeface="Calibri"/>
                        </a:rPr>
                        <a:t>Titular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B="0" marT="29209">
                    <a:solidFill>
                      <a:srgbClr val="FAD9CD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135255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dirty="0" sz="2000" spc="-15">
                          <a:latin typeface="Calibri"/>
                          <a:cs typeface="Calibri"/>
                        </a:rPr>
                        <a:t>Catedrático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B="0" marT="29209">
                    <a:solidFill>
                      <a:srgbClr val="FAD9CD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15" name="object 15"/>
          <p:cNvSpPr txBox="1"/>
          <p:nvPr/>
        </p:nvSpPr>
        <p:spPr>
          <a:xfrm>
            <a:off x="6019038" y="3964114"/>
            <a:ext cx="1454150" cy="4000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28575" rIns="0" bIns="0" rtlCol="0" vert="horz">
            <a:spAutoFit/>
          </a:bodyPr>
          <a:lstStyle/>
          <a:p>
            <a:pPr marL="292100">
              <a:lnSpc>
                <a:spcPct val="100000"/>
              </a:lnSpc>
              <a:spcBef>
                <a:spcPts val="225"/>
              </a:spcBef>
            </a:pPr>
            <a:r>
              <a:rPr dirty="0" sz="2000" spc="-15">
                <a:latin typeface="Calibri"/>
                <a:cs typeface="Calibri"/>
              </a:rPr>
              <a:t>Profesor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666494" y="3964114"/>
            <a:ext cx="1454785" cy="4013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322580">
              <a:lnSpc>
                <a:spcPct val="100000"/>
              </a:lnSpc>
              <a:spcBef>
                <a:spcPts val="254"/>
              </a:spcBef>
            </a:pPr>
            <a:r>
              <a:rPr dirty="0" sz="2000" spc="-5">
                <a:latin typeface="Calibri"/>
                <a:cs typeface="Calibri"/>
              </a:rPr>
              <a:t>Alumno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664458" y="3964114"/>
            <a:ext cx="1807210" cy="4000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28575" rIns="0" bIns="0" rtlCol="0" vert="horz">
            <a:spAutoFit/>
          </a:bodyPr>
          <a:lstStyle/>
          <a:p>
            <a:pPr marL="149225">
              <a:lnSpc>
                <a:spcPct val="100000"/>
              </a:lnSpc>
              <a:spcBef>
                <a:spcPts val="225"/>
              </a:spcBef>
            </a:pPr>
            <a:r>
              <a:rPr dirty="0" sz="2000" spc="-10">
                <a:latin typeface="Calibri"/>
                <a:cs typeface="Calibri"/>
              </a:rPr>
              <a:t>Administrativo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754117" y="4844034"/>
            <a:ext cx="1805939" cy="4000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26034" rIns="0" bIns="0" rtlCol="0" vert="horz">
            <a:spAutoFit/>
          </a:bodyPr>
          <a:lstStyle/>
          <a:p>
            <a:pPr marL="320675">
              <a:lnSpc>
                <a:spcPct val="100000"/>
              </a:lnSpc>
              <a:spcBef>
                <a:spcPts val="204"/>
              </a:spcBef>
            </a:pPr>
            <a:r>
              <a:rPr dirty="0" sz="2000" spc="-30">
                <a:latin typeface="Calibri"/>
                <a:cs typeface="Calibri"/>
              </a:rPr>
              <a:t>T.Completo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078980" y="4844034"/>
            <a:ext cx="1805939" cy="4000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482600">
              <a:lnSpc>
                <a:spcPct val="100000"/>
              </a:lnSpc>
              <a:spcBef>
                <a:spcPts val="254"/>
              </a:spcBef>
            </a:pPr>
            <a:r>
              <a:rPr dirty="0" sz="2000" spc="-35">
                <a:latin typeface="Calibri"/>
                <a:cs typeface="Calibri"/>
              </a:rPr>
              <a:t>T.Parcial</a:t>
            </a:r>
            <a:endParaRPr sz="2000">
              <a:latin typeface="Calibri"/>
              <a:cs typeface="Calibri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2374392" y="3428997"/>
            <a:ext cx="4391025" cy="557530"/>
            <a:chOff x="2374392" y="3428997"/>
            <a:chExt cx="4391025" cy="557530"/>
          </a:xfrm>
        </p:grpSpPr>
        <p:sp>
          <p:nvSpPr>
            <p:cNvPr id="21" name="object 21"/>
            <p:cNvSpPr/>
            <p:nvPr/>
          </p:nvSpPr>
          <p:spPr>
            <a:xfrm>
              <a:off x="4568190" y="3524240"/>
              <a:ext cx="3810" cy="439420"/>
            </a:xfrm>
            <a:custGeom>
              <a:avLst/>
              <a:gdLst/>
              <a:ahLst/>
              <a:cxnLst/>
              <a:rect l="l" t="t" r="r" b="b"/>
              <a:pathLst>
                <a:path w="3810" h="439420">
                  <a:moveTo>
                    <a:pt x="0" y="438886"/>
                  </a:moveTo>
                  <a:lnTo>
                    <a:pt x="3378" y="0"/>
                  </a:lnTo>
                </a:path>
              </a:pathLst>
            </a:custGeom>
            <a:ln w="38099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4514279" y="3429002"/>
              <a:ext cx="114300" cy="114935"/>
            </a:xfrm>
            <a:custGeom>
              <a:avLst/>
              <a:gdLst/>
              <a:ahLst/>
              <a:cxnLst/>
              <a:rect l="l" t="t" r="r" b="b"/>
              <a:pathLst>
                <a:path w="114300" h="114935">
                  <a:moveTo>
                    <a:pt x="58026" y="0"/>
                  </a:moveTo>
                  <a:lnTo>
                    <a:pt x="0" y="113855"/>
                  </a:lnTo>
                  <a:lnTo>
                    <a:pt x="114300" y="114731"/>
                  </a:lnTo>
                  <a:lnTo>
                    <a:pt x="5802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2393442" y="3524246"/>
              <a:ext cx="2178685" cy="443230"/>
            </a:xfrm>
            <a:custGeom>
              <a:avLst/>
              <a:gdLst/>
              <a:ahLst/>
              <a:cxnLst/>
              <a:rect l="l" t="t" r="r" b="b"/>
              <a:pathLst>
                <a:path w="2178685" h="443229">
                  <a:moveTo>
                    <a:pt x="0" y="442899"/>
                  </a:moveTo>
                  <a:lnTo>
                    <a:pt x="0" y="173824"/>
                  </a:lnTo>
                  <a:lnTo>
                    <a:pt x="2178253" y="173824"/>
                  </a:lnTo>
                  <a:lnTo>
                    <a:pt x="2178253" y="0"/>
                  </a:lnTo>
                </a:path>
              </a:pathLst>
            </a:custGeom>
            <a:ln w="381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4514536" y="3428997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57150" y="0"/>
                  </a:moveTo>
                  <a:lnTo>
                    <a:pt x="0" y="114300"/>
                  </a:lnTo>
                  <a:lnTo>
                    <a:pt x="114300" y="114300"/>
                  </a:lnTo>
                  <a:lnTo>
                    <a:pt x="5715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4571998" y="3524253"/>
              <a:ext cx="2174240" cy="439420"/>
            </a:xfrm>
            <a:custGeom>
              <a:avLst/>
              <a:gdLst/>
              <a:ahLst/>
              <a:cxnLst/>
              <a:rect l="l" t="t" r="r" b="b"/>
              <a:pathLst>
                <a:path w="2174240" h="439420">
                  <a:moveTo>
                    <a:pt x="2174151" y="438873"/>
                  </a:moveTo>
                  <a:lnTo>
                    <a:pt x="2174151" y="171805"/>
                  </a:lnTo>
                  <a:lnTo>
                    <a:pt x="0" y="171805"/>
                  </a:lnTo>
                  <a:lnTo>
                    <a:pt x="0" y="0"/>
                  </a:lnTo>
                </a:path>
              </a:pathLst>
            </a:custGeom>
            <a:ln w="381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4514855" y="3428997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57150" y="0"/>
                  </a:moveTo>
                  <a:lnTo>
                    <a:pt x="0" y="114300"/>
                  </a:lnTo>
                  <a:lnTo>
                    <a:pt x="114300" y="114300"/>
                  </a:lnTo>
                  <a:lnTo>
                    <a:pt x="5715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" name="object 27"/>
          <p:cNvGrpSpPr/>
          <p:nvPr/>
        </p:nvGrpSpPr>
        <p:grpSpPr>
          <a:xfrm>
            <a:off x="5638038" y="4363209"/>
            <a:ext cx="2362835" cy="503555"/>
            <a:chOff x="5638038" y="4363209"/>
            <a:chExt cx="2362835" cy="503555"/>
          </a:xfrm>
        </p:grpSpPr>
        <p:sp>
          <p:nvSpPr>
            <p:cNvPr id="28" name="object 28"/>
            <p:cNvSpPr/>
            <p:nvPr/>
          </p:nvSpPr>
          <p:spPr>
            <a:xfrm>
              <a:off x="5657088" y="4458464"/>
              <a:ext cx="1089025" cy="382905"/>
            </a:xfrm>
            <a:custGeom>
              <a:avLst/>
              <a:gdLst/>
              <a:ahLst/>
              <a:cxnLst/>
              <a:rect l="l" t="t" r="r" b="b"/>
              <a:pathLst>
                <a:path w="1089025" h="382904">
                  <a:moveTo>
                    <a:pt x="0" y="382562"/>
                  </a:moveTo>
                  <a:lnTo>
                    <a:pt x="0" y="143649"/>
                  </a:lnTo>
                  <a:lnTo>
                    <a:pt x="1089025" y="143649"/>
                  </a:lnTo>
                  <a:lnTo>
                    <a:pt x="1089025" y="0"/>
                  </a:lnTo>
                </a:path>
              </a:pathLst>
            </a:custGeom>
            <a:ln w="38099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6688955" y="4363209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57150" y="0"/>
                  </a:moveTo>
                  <a:lnTo>
                    <a:pt x="0" y="114300"/>
                  </a:lnTo>
                  <a:lnTo>
                    <a:pt x="114300" y="114300"/>
                  </a:lnTo>
                  <a:lnTo>
                    <a:pt x="5715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6745983" y="4458458"/>
              <a:ext cx="1236345" cy="389255"/>
            </a:xfrm>
            <a:custGeom>
              <a:avLst/>
              <a:gdLst/>
              <a:ahLst/>
              <a:cxnLst/>
              <a:rect l="l" t="t" r="r" b="b"/>
              <a:pathLst>
                <a:path w="1236345" h="389254">
                  <a:moveTo>
                    <a:pt x="1235786" y="388810"/>
                  </a:moveTo>
                  <a:lnTo>
                    <a:pt x="1235786" y="146786"/>
                  </a:lnTo>
                  <a:lnTo>
                    <a:pt x="0" y="146786"/>
                  </a:lnTo>
                  <a:lnTo>
                    <a:pt x="0" y="0"/>
                  </a:lnTo>
                </a:path>
              </a:pathLst>
            </a:custGeom>
            <a:ln w="381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6688841" y="4363209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57150" y="0"/>
                  </a:moveTo>
                  <a:lnTo>
                    <a:pt x="0" y="114300"/>
                  </a:lnTo>
                  <a:lnTo>
                    <a:pt x="114300" y="114300"/>
                  </a:lnTo>
                  <a:lnTo>
                    <a:pt x="5715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2" name="object 32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3" name="object 3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23</a:t>
            </a:r>
          </a:p>
        </p:txBody>
      </p:sp>
    </p:spTree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8754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0"/>
              <a:t>H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 spc="-95"/>
              <a:t>nc</a:t>
            </a:r>
            <a:r>
              <a:rPr dirty="0" spc="-80"/>
              <a:t>i</a:t>
            </a:r>
            <a:r>
              <a:rPr dirty="0" spc="-95"/>
              <a:t>a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60"/>
              <a:t>j</a:t>
            </a:r>
            <a:r>
              <a:rPr dirty="0" spc="-90"/>
              <a:t>e</a:t>
            </a:r>
            <a:r>
              <a:rPr dirty="0" spc="-180"/>
              <a:t>r</a:t>
            </a:r>
            <a:r>
              <a:rPr dirty="0" spc="-95"/>
              <a:t>a</a:t>
            </a:r>
            <a:r>
              <a:rPr dirty="0" spc="-150"/>
              <a:t>r</a:t>
            </a:r>
            <a:r>
              <a:rPr dirty="0" spc="-95"/>
              <a:t>qu</a:t>
            </a:r>
            <a:r>
              <a:rPr dirty="0" spc="-80"/>
              <a:t>í</a:t>
            </a:r>
            <a:r>
              <a:rPr dirty="0"/>
              <a:t>a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89197" y="4732782"/>
            <a:ext cx="3599687" cy="1503425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7309111" y="4733166"/>
            <a:ext cx="171450" cy="1325245"/>
            <a:chOff x="7309111" y="4733166"/>
            <a:chExt cx="171450" cy="1325245"/>
          </a:xfrm>
        </p:grpSpPr>
        <p:sp>
          <p:nvSpPr>
            <p:cNvPr id="6" name="object 6"/>
            <p:cNvSpPr/>
            <p:nvPr/>
          </p:nvSpPr>
          <p:spPr>
            <a:xfrm>
              <a:off x="7394829" y="4876038"/>
              <a:ext cx="0" cy="1039494"/>
            </a:xfrm>
            <a:custGeom>
              <a:avLst/>
              <a:gdLst/>
              <a:ahLst/>
              <a:cxnLst/>
              <a:rect l="l" t="t" r="r" b="b"/>
              <a:pathLst>
                <a:path w="0" h="1039495">
                  <a:moveTo>
                    <a:pt x="0" y="0"/>
                  </a:moveTo>
                  <a:lnTo>
                    <a:pt x="0" y="1039342"/>
                  </a:lnTo>
                </a:path>
              </a:pathLst>
            </a:custGeom>
            <a:ln w="5715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309104" y="4733175"/>
              <a:ext cx="171450" cy="1325245"/>
            </a:xfrm>
            <a:custGeom>
              <a:avLst/>
              <a:gdLst/>
              <a:ahLst/>
              <a:cxnLst/>
              <a:rect l="l" t="t" r="r" b="b"/>
              <a:pathLst>
                <a:path w="171450" h="1325245">
                  <a:moveTo>
                    <a:pt x="171450" y="1153629"/>
                  </a:moveTo>
                  <a:lnTo>
                    <a:pt x="0" y="1153617"/>
                  </a:lnTo>
                  <a:lnTo>
                    <a:pt x="85712" y="1325079"/>
                  </a:lnTo>
                  <a:lnTo>
                    <a:pt x="171450" y="1153629"/>
                  </a:lnTo>
                  <a:close/>
                </a:path>
                <a:path w="171450" h="1325245">
                  <a:moveTo>
                    <a:pt x="171450" y="171437"/>
                  </a:moveTo>
                  <a:lnTo>
                    <a:pt x="85712" y="0"/>
                  </a:lnTo>
                  <a:lnTo>
                    <a:pt x="0" y="171450"/>
                  </a:lnTo>
                  <a:lnTo>
                    <a:pt x="171450" y="171437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1011426" y="1832270"/>
            <a:ext cx="7645400" cy="425005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283845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Cuanto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más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arriba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jerarquía,</a:t>
            </a:r>
            <a:r>
              <a:rPr dirty="0" sz="20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más</a:t>
            </a:r>
            <a:r>
              <a:rPr dirty="0" sz="20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abstractas</a:t>
            </a:r>
            <a:r>
              <a:rPr dirty="0" sz="20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20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clases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(menor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nivel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detalle)</a:t>
            </a:r>
            <a:endParaRPr sz="2000">
              <a:latin typeface="Calibri"/>
              <a:cs typeface="Calibri"/>
            </a:endParaRPr>
          </a:p>
          <a:p>
            <a:pPr marL="195580" marR="28257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medida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desciende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jerarquía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aumenta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nivel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detalle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(disminuye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abstracción)</a:t>
            </a:r>
            <a:endParaRPr sz="2000">
              <a:latin typeface="Calibri"/>
              <a:cs typeface="Calibri"/>
            </a:endParaRPr>
          </a:p>
          <a:p>
            <a:pPr marL="194945" marR="28321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Así,</a:t>
            </a:r>
            <a:r>
              <a:rPr dirty="0" sz="20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Persona</a:t>
            </a:r>
            <a:r>
              <a:rPr dirty="0" sz="20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entidad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mucho</a:t>
            </a:r>
            <a:r>
              <a:rPr dirty="0" sz="20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más</a:t>
            </a:r>
            <a:r>
              <a:rPr dirty="0" sz="20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abstracta</a:t>
            </a:r>
            <a:r>
              <a:rPr dirty="0" sz="20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general</a:t>
            </a:r>
            <a:r>
              <a:rPr dirty="0" sz="20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Titular</a:t>
            </a:r>
            <a:endParaRPr sz="2000">
              <a:latin typeface="Calibri"/>
              <a:cs typeface="Calibri"/>
            </a:endParaRPr>
          </a:p>
          <a:p>
            <a:pPr lvl="1" marL="560705" marR="281940" indent="-182880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600" spc="3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1600" spc="3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3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jerarquía</a:t>
            </a:r>
            <a:r>
              <a:rPr dirty="0" sz="1600" spc="3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debe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implementar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todas</a:t>
            </a:r>
            <a:r>
              <a:rPr dirty="0" sz="1600" spc="3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 spc="3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características</a:t>
            </a:r>
            <a:r>
              <a:rPr dirty="0" sz="1600" spc="3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3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son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comunes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todas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sus subclases</a:t>
            </a:r>
            <a:endParaRPr sz="1600">
              <a:latin typeface="Calibri"/>
              <a:cs typeface="Calibri"/>
            </a:endParaRPr>
          </a:p>
          <a:p>
            <a:pPr lvl="1" marL="561340" marR="281305" indent="-183515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subclase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debe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contemplar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únicamente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peculiaridades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distinguen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superclase</a:t>
            </a:r>
            <a:endParaRPr sz="1600">
              <a:latin typeface="Calibri"/>
              <a:cs typeface="Calibri"/>
            </a:endParaRPr>
          </a:p>
          <a:p>
            <a:pPr marL="6576695">
              <a:lnSpc>
                <a:spcPts val="1755"/>
              </a:lnSpc>
            </a:pPr>
            <a:r>
              <a:rPr dirty="0" sz="1800">
                <a:latin typeface="Calibri"/>
                <a:cs typeface="Calibri"/>
              </a:rPr>
              <a:t>+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800">
              <a:latin typeface="Calibri"/>
              <a:cs typeface="Calibri"/>
            </a:endParaRPr>
          </a:p>
          <a:p>
            <a:pPr marL="654558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Abstracción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950">
              <a:latin typeface="Calibri"/>
              <a:cs typeface="Calibri"/>
            </a:endParaRPr>
          </a:p>
          <a:p>
            <a:pPr marL="657669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-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24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8465"/>
            <a:ext cx="3220085" cy="4025265"/>
          </a:xfrm>
          <a:prstGeom prst="rect">
            <a:avLst/>
          </a:prstGeom>
        </p:spPr>
        <p:txBody>
          <a:bodyPr wrap="square" lIns="0" tIns="7556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5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Sistema</a:t>
            </a:r>
            <a:r>
              <a:rPr dirty="0" sz="25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1E0E0"/>
                </a:solidFill>
                <a:latin typeface="Calibri"/>
                <a:cs typeface="Calibri"/>
              </a:rPr>
              <a:t>Operativo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Procesos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Rutas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20">
                <a:solidFill>
                  <a:srgbClr val="E1E0E0"/>
                </a:solidFill>
                <a:latin typeface="Calibri"/>
                <a:cs typeface="Calibri"/>
              </a:rPr>
              <a:t>Variables</a:t>
            </a:r>
            <a:r>
              <a:rPr dirty="0" sz="25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entorno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1E0E0"/>
                </a:solidFill>
                <a:latin typeface="Calibri"/>
                <a:cs typeface="Calibri"/>
              </a:rPr>
              <a:t>Metacaracteres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Ejecución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3E3E3E"/>
                </a:solidFill>
                <a:latin typeface="Calibri"/>
                <a:cs typeface="Calibri"/>
              </a:rPr>
              <a:t>Editor</a:t>
            </a:r>
            <a:r>
              <a:rPr dirty="0" sz="2500" spc="-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3E3E3E"/>
                </a:solidFill>
                <a:latin typeface="Calibri"/>
                <a:cs typeface="Calibri"/>
              </a:rPr>
              <a:t>vi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Comandos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25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27</a:t>
            </a:r>
          </a:p>
        </p:txBody>
      </p:sp>
    </p:spTree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3013075" cy="203962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Herencia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Polimorfismo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25</a:t>
            </a:r>
          </a:p>
        </p:txBody>
      </p:sp>
    </p:spTree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72883"/>
            <a:ext cx="7143750" cy="69596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400" spc="-190"/>
              <a:t>P</a:t>
            </a:r>
            <a:r>
              <a:rPr dirty="0" sz="4400" spc="-100"/>
              <a:t>o</a:t>
            </a:r>
            <a:r>
              <a:rPr dirty="0" sz="4400" spc="-75"/>
              <a:t>l</a:t>
            </a:r>
            <a:r>
              <a:rPr dirty="0" sz="4400" spc="-80"/>
              <a:t>i</a:t>
            </a:r>
            <a:r>
              <a:rPr dirty="0" sz="4400" spc="-125"/>
              <a:t>m</a:t>
            </a:r>
            <a:r>
              <a:rPr dirty="0" sz="4400" spc="-100"/>
              <a:t>o</a:t>
            </a:r>
            <a:r>
              <a:rPr dirty="0" sz="4400" spc="-85"/>
              <a:t>rf</a:t>
            </a:r>
            <a:r>
              <a:rPr dirty="0" sz="4400" spc="-80"/>
              <a:t>i</a:t>
            </a:r>
            <a:r>
              <a:rPr dirty="0" sz="4400" spc="-90"/>
              <a:t>s</a:t>
            </a:r>
            <a:r>
              <a:rPr dirty="0" sz="4400" spc="-120"/>
              <a:t>m</a:t>
            </a:r>
            <a:r>
              <a:rPr dirty="0" sz="4400" spc="-100"/>
              <a:t>o</a:t>
            </a:r>
            <a:r>
              <a:rPr dirty="0" sz="4400" spc="-5"/>
              <a:t>:</a:t>
            </a:r>
            <a:r>
              <a:rPr dirty="0" sz="4400" spc="-160"/>
              <a:t> </a:t>
            </a:r>
            <a:r>
              <a:rPr dirty="0" sz="4400" spc="-75"/>
              <a:t>f</a:t>
            </a:r>
            <a:r>
              <a:rPr dirty="0" sz="4400" spc="-100"/>
              <a:t>u</a:t>
            </a:r>
            <a:r>
              <a:rPr dirty="0" sz="4400" spc="-105"/>
              <a:t>n</a:t>
            </a:r>
            <a:r>
              <a:rPr dirty="0" sz="4400" spc="-95"/>
              <a:t>c</a:t>
            </a:r>
            <a:r>
              <a:rPr dirty="0" sz="4400" spc="-80"/>
              <a:t>i</a:t>
            </a:r>
            <a:r>
              <a:rPr dirty="0" sz="4400" spc="-100"/>
              <a:t>on</a:t>
            </a:r>
            <a:r>
              <a:rPr dirty="0" sz="4400" spc="-95"/>
              <a:t>e</a:t>
            </a:r>
            <a:r>
              <a:rPr dirty="0" sz="4400" spc="-5"/>
              <a:t>s</a:t>
            </a:r>
            <a:r>
              <a:rPr dirty="0" sz="4400" spc="-165"/>
              <a:t> </a:t>
            </a:r>
            <a:r>
              <a:rPr dirty="0" sz="4400" spc="-90"/>
              <a:t>v</a:t>
            </a:r>
            <a:r>
              <a:rPr dirty="0" sz="4400" spc="-65"/>
              <a:t>i</a:t>
            </a:r>
            <a:r>
              <a:rPr dirty="0" sz="4400" spc="-85"/>
              <a:t>rt</a:t>
            </a:r>
            <a:r>
              <a:rPr dirty="0" sz="4400" spc="-100"/>
              <a:t>u</a:t>
            </a:r>
            <a:r>
              <a:rPr dirty="0" sz="4400" spc="-90"/>
              <a:t>a</a:t>
            </a:r>
            <a:r>
              <a:rPr dirty="0" sz="4400" spc="-70"/>
              <a:t>l</a:t>
            </a:r>
            <a:r>
              <a:rPr dirty="0" sz="4400" spc="-100"/>
              <a:t>es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69809" cy="418909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6985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Hay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tener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presente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un Alumno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Persona,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pero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tiene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qué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revés</a:t>
            </a:r>
            <a:endParaRPr sz="2000">
              <a:latin typeface="Calibri"/>
              <a:cs typeface="Calibri"/>
            </a:endParaRPr>
          </a:p>
          <a:p>
            <a:pPr algn="just" marL="194945" marR="635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idea del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polimorfismo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tratar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misma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manera objetos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distintos.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 ejemplo tenemos 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personas, a la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hora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acceder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ellas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comportarían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según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sea,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alumno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profesor</a:t>
            </a:r>
            <a:endParaRPr sz="20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sólo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Punteros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Referencias</a:t>
            </a:r>
            <a:endParaRPr sz="2000">
              <a:latin typeface="Calibri"/>
              <a:cs typeface="Calibri"/>
            </a:endParaRPr>
          </a:p>
          <a:p>
            <a:pPr algn="just" marL="195580" marR="5080" indent="-183515">
              <a:lnSpc>
                <a:spcPts val="2160"/>
              </a:lnSpc>
              <a:spcBef>
                <a:spcPts val="63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Esto</a:t>
            </a:r>
            <a:r>
              <a:rPr dirty="0" sz="20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consigue</a:t>
            </a:r>
            <a:r>
              <a:rPr dirty="0" sz="20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20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llama</a:t>
            </a:r>
            <a:r>
              <a:rPr dirty="0" sz="20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ligadura</a:t>
            </a:r>
            <a:r>
              <a:rPr dirty="0" sz="20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dinámica,</a:t>
            </a:r>
            <a:r>
              <a:rPr dirty="0" sz="20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través</a:t>
            </a:r>
            <a:r>
              <a:rPr dirty="0" sz="20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virtuales</a:t>
            </a:r>
            <a:endParaRPr sz="2000">
              <a:latin typeface="Calibri"/>
              <a:cs typeface="Calibri"/>
            </a:endParaRPr>
          </a:p>
          <a:p>
            <a:pPr lvl="1" marL="560705" marR="5715" indent="-182880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Nos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permiten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indicar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dicha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está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redefinida,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ejecución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mira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objeto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invoca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método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correspondiente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 no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redefine,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sube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jerarquía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hasta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encontrar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definición</a:t>
            </a:r>
            <a:endParaRPr sz="1600">
              <a:latin typeface="Calibri"/>
              <a:cs typeface="Calibri"/>
            </a:endParaRPr>
          </a:p>
          <a:p>
            <a:pPr marL="194945" marR="6985" indent="-182880">
              <a:lnSpc>
                <a:spcPts val="2160"/>
              </a:lnSpc>
              <a:spcBef>
                <a:spcPts val="6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definir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virtual,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basta</a:t>
            </a:r>
            <a:r>
              <a:rPr dirty="0" sz="20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poner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delante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misma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palabra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virtual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26</a:t>
            </a:r>
          </a:p>
        </p:txBody>
      </p:sp>
    </p:spTree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34035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95"/>
              <a:t>P</a:t>
            </a:r>
            <a:r>
              <a:rPr dirty="0" spc="-95"/>
              <a:t>o</a:t>
            </a:r>
            <a:r>
              <a:rPr dirty="0" spc="-75"/>
              <a:t>l</a:t>
            </a:r>
            <a:r>
              <a:rPr dirty="0" spc="-70"/>
              <a:t>i</a:t>
            </a:r>
            <a:r>
              <a:rPr dirty="0" spc="-120"/>
              <a:t>m</a:t>
            </a:r>
            <a:r>
              <a:rPr dirty="0" spc="-100"/>
              <a:t>o</a:t>
            </a:r>
            <a:r>
              <a:rPr dirty="0" spc="-80"/>
              <a:t>r</a:t>
            </a:r>
            <a:r>
              <a:rPr dirty="0" spc="-75"/>
              <a:t>f</a:t>
            </a:r>
            <a:r>
              <a:rPr dirty="0" spc="-70"/>
              <a:t>i</a:t>
            </a:r>
            <a:r>
              <a:rPr dirty="0" spc="-85"/>
              <a:t>s</a:t>
            </a:r>
            <a:r>
              <a:rPr dirty="0" spc="-125"/>
              <a:t>m</a:t>
            </a:r>
            <a:r>
              <a:rPr dirty="0" spc="-95"/>
              <a:t>o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90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67270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Supongamos</a:t>
            </a:r>
            <a:r>
              <a:rPr dirty="0" sz="20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tenemos</a:t>
            </a:r>
            <a:r>
              <a:rPr dirty="0" sz="20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</a:t>
            </a:r>
            <a:r>
              <a:rPr dirty="0" sz="20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jerarquía,</a:t>
            </a:r>
            <a:r>
              <a:rPr dirty="0" sz="20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donde</a:t>
            </a:r>
            <a:r>
              <a:rPr dirty="0" sz="20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20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Persona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distinta: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43305" y="2644139"/>
            <a:ext cx="4284345" cy="15697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Persona{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virtual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void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funcion(){</a:t>
            </a:r>
            <a:endParaRPr sz="1600">
              <a:latin typeface="Calibri"/>
              <a:cs typeface="Calibri"/>
            </a:endParaRPr>
          </a:p>
          <a:p>
            <a:pPr marL="14624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cout &lt;&lt; "No hago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nada"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endl;</a:t>
            </a:r>
            <a:endParaRPr sz="16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43305" y="4475988"/>
            <a:ext cx="3816985" cy="15697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548005" marR="1224280" indent="-457200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Alumno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: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public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Persona{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  <a:p>
            <a:pPr marL="1005205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void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funcion(){</a:t>
            </a:r>
            <a:endParaRPr sz="1600">
              <a:latin typeface="Calibri"/>
              <a:cs typeface="Calibri"/>
            </a:endParaRPr>
          </a:p>
          <a:p>
            <a:pPr marL="14624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cout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"Estudio"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endl;</a:t>
            </a:r>
            <a:endParaRPr sz="16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594859" y="4475988"/>
            <a:ext cx="4131945" cy="15697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548640" marR="1487170" indent="-457834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class </a:t>
            </a:r>
            <a:r>
              <a:rPr dirty="0" sz="1600" spc="-10">
                <a:latin typeface="Calibri"/>
                <a:cs typeface="Calibri"/>
              </a:rPr>
              <a:t>Profesor </a:t>
            </a:r>
            <a:r>
              <a:rPr dirty="0" sz="1600">
                <a:latin typeface="Calibri"/>
                <a:cs typeface="Calibri"/>
              </a:rPr>
              <a:t>: </a:t>
            </a:r>
            <a:r>
              <a:rPr dirty="0" sz="1600" spc="-5">
                <a:latin typeface="Calibri"/>
                <a:cs typeface="Calibri"/>
              </a:rPr>
              <a:t>public </a:t>
            </a:r>
            <a:r>
              <a:rPr dirty="0" sz="1600" spc="-10">
                <a:latin typeface="Calibri"/>
                <a:cs typeface="Calibri"/>
              </a:rPr>
              <a:t>Persona{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void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funcion(){</a:t>
            </a:r>
            <a:endParaRPr sz="1600">
              <a:latin typeface="Calibri"/>
              <a:cs typeface="Calibri"/>
            </a:endParaRPr>
          </a:p>
          <a:p>
            <a:pPr marL="146304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cout &lt;&lt; "Doy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clases"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 endl;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241541" y="2617470"/>
            <a:ext cx="1454785" cy="4000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29209" rIns="0" bIns="0" rtlCol="0" vert="horz">
            <a:spAutoFit/>
          </a:bodyPr>
          <a:lstStyle/>
          <a:p>
            <a:pPr marL="314325">
              <a:lnSpc>
                <a:spcPct val="100000"/>
              </a:lnSpc>
              <a:spcBef>
                <a:spcPts val="229"/>
              </a:spcBef>
            </a:pPr>
            <a:r>
              <a:rPr dirty="0" sz="2000" spc="-15">
                <a:latin typeface="Calibri"/>
                <a:cs typeface="Calibri"/>
              </a:rPr>
              <a:t>Persona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07402" y="3539490"/>
            <a:ext cx="1454785" cy="4000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29209" rIns="0" bIns="0" rtlCol="0" vert="horz">
            <a:spAutoFit/>
          </a:bodyPr>
          <a:lstStyle/>
          <a:p>
            <a:pPr marL="292100">
              <a:lnSpc>
                <a:spcPct val="100000"/>
              </a:lnSpc>
              <a:spcBef>
                <a:spcPts val="229"/>
              </a:spcBef>
            </a:pPr>
            <a:r>
              <a:rPr dirty="0" sz="2000" spc="-15">
                <a:latin typeface="Calibri"/>
                <a:cs typeface="Calibri"/>
              </a:rPr>
              <a:t>Profesor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090921" y="3539490"/>
            <a:ext cx="1454150" cy="4000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29209" rIns="0" bIns="0" rtlCol="0" vert="horz">
            <a:spAutoFit/>
          </a:bodyPr>
          <a:lstStyle/>
          <a:p>
            <a:pPr marL="322580">
              <a:lnSpc>
                <a:spcPct val="100000"/>
              </a:lnSpc>
              <a:spcBef>
                <a:spcPts val="229"/>
              </a:spcBef>
            </a:pPr>
            <a:r>
              <a:rPr dirty="0" sz="2000" spc="-5">
                <a:latin typeface="Calibri"/>
                <a:cs typeface="Calibri"/>
              </a:rPr>
              <a:t>Alumno</a:t>
            </a:r>
            <a:endParaRPr sz="2000">
              <a:latin typeface="Calibri"/>
              <a:cs typeface="Calibri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5798820" y="3017518"/>
            <a:ext cx="2355215" cy="541020"/>
            <a:chOff x="5798820" y="3017518"/>
            <a:chExt cx="2355215" cy="541020"/>
          </a:xfrm>
        </p:grpSpPr>
        <p:sp>
          <p:nvSpPr>
            <p:cNvPr id="12" name="object 12"/>
            <p:cNvSpPr/>
            <p:nvPr/>
          </p:nvSpPr>
          <p:spPr>
            <a:xfrm>
              <a:off x="5817870" y="3112772"/>
              <a:ext cx="1151255" cy="426720"/>
            </a:xfrm>
            <a:custGeom>
              <a:avLst/>
              <a:gdLst/>
              <a:ahLst/>
              <a:cxnLst/>
              <a:rect l="l" t="t" r="r" b="b"/>
              <a:pathLst>
                <a:path w="1151254" h="426720">
                  <a:moveTo>
                    <a:pt x="0" y="426351"/>
                  </a:moveTo>
                  <a:lnTo>
                    <a:pt x="0" y="165544"/>
                  </a:lnTo>
                  <a:lnTo>
                    <a:pt x="1151013" y="165544"/>
                  </a:lnTo>
                  <a:lnTo>
                    <a:pt x="1151013" y="0"/>
                  </a:lnTo>
                </a:path>
              </a:pathLst>
            </a:custGeom>
            <a:ln w="381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911727" y="3017518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57150" y="0"/>
                  </a:moveTo>
                  <a:lnTo>
                    <a:pt x="0" y="114300"/>
                  </a:lnTo>
                  <a:lnTo>
                    <a:pt x="114300" y="114300"/>
                  </a:lnTo>
                  <a:lnTo>
                    <a:pt x="5715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6968487" y="3112772"/>
              <a:ext cx="1166495" cy="426720"/>
            </a:xfrm>
            <a:custGeom>
              <a:avLst/>
              <a:gdLst/>
              <a:ahLst/>
              <a:cxnLst/>
              <a:rect l="l" t="t" r="r" b="b"/>
              <a:pathLst>
                <a:path w="1166495" h="426720">
                  <a:moveTo>
                    <a:pt x="1165948" y="426351"/>
                  </a:moveTo>
                  <a:lnTo>
                    <a:pt x="1165948" y="165544"/>
                  </a:lnTo>
                  <a:lnTo>
                    <a:pt x="0" y="165544"/>
                  </a:lnTo>
                  <a:lnTo>
                    <a:pt x="0" y="0"/>
                  </a:lnTo>
                </a:path>
              </a:pathLst>
            </a:custGeom>
            <a:ln w="38100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6911343" y="3017518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57150" y="0"/>
                  </a:moveTo>
                  <a:lnTo>
                    <a:pt x="0" y="114300"/>
                  </a:lnTo>
                  <a:lnTo>
                    <a:pt x="114300" y="114300"/>
                  </a:lnTo>
                  <a:lnTo>
                    <a:pt x="5715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7" name="object 1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27</a:t>
            </a:r>
          </a:p>
        </p:txBody>
      </p:sp>
    </p:spTree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34035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95"/>
              <a:t>P</a:t>
            </a:r>
            <a:r>
              <a:rPr dirty="0" spc="-95"/>
              <a:t>o</a:t>
            </a:r>
            <a:r>
              <a:rPr dirty="0" spc="-75"/>
              <a:t>l</a:t>
            </a:r>
            <a:r>
              <a:rPr dirty="0" spc="-70"/>
              <a:t>i</a:t>
            </a:r>
            <a:r>
              <a:rPr dirty="0" spc="-120"/>
              <a:t>m</a:t>
            </a:r>
            <a:r>
              <a:rPr dirty="0" spc="-100"/>
              <a:t>o</a:t>
            </a:r>
            <a:r>
              <a:rPr dirty="0" spc="-80"/>
              <a:t>r</a:t>
            </a:r>
            <a:r>
              <a:rPr dirty="0" spc="-75"/>
              <a:t>f</a:t>
            </a:r>
            <a:r>
              <a:rPr dirty="0" spc="-70"/>
              <a:t>i</a:t>
            </a:r>
            <a:r>
              <a:rPr dirty="0" spc="-85"/>
              <a:t>s</a:t>
            </a:r>
            <a:r>
              <a:rPr dirty="0" spc="-125"/>
              <a:t>m</a:t>
            </a:r>
            <a:r>
              <a:rPr dirty="0" spc="-95"/>
              <a:t>o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90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66634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Ahora</a:t>
            </a:r>
            <a:r>
              <a:rPr dirty="0" sz="2000" spc="3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podemos</a:t>
            </a:r>
            <a:r>
              <a:rPr dirty="0" sz="2000" spc="3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crear</a:t>
            </a:r>
            <a:r>
              <a:rPr dirty="0" sz="2000" spc="3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3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r>
              <a:rPr dirty="0" sz="2000" spc="3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3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personas,</a:t>
            </a:r>
            <a:r>
              <a:rPr dirty="0" sz="2000" spc="3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donde</a:t>
            </a:r>
            <a:r>
              <a:rPr dirty="0" sz="2000" spc="3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2000" spc="3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3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ellas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será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tipo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concreto: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622042" y="2529839"/>
            <a:ext cx="3945890" cy="369316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0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main()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8005" marR="425450">
              <a:lnSpc>
                <a:spcPct val="100000"/>
              </a:lnSpc>
            </a:pPr>
            <a:r>
              <a:rPr dirty="0" sz="1800" spc="-15">
                <a:latin typeface="Calibri"/>
                <a:cs typeface="Calibri"/>
              </a:rPr>
              <a:t>Persona</a:t>
            </a:r>
            <a:r>
              <a:rPr dirty="0" sz="1800" spc="-5">
                <a:latin typeface="Calibri"/>
                <a:cs typeface="Calibri"/>
              </a:rPr>
              <a:t> *v_personas[3]; 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v_personas[0] </a:t>
            </a:r>
            <a:r>
              <a:rPr dirty="0" sz="1800">
                <a:latin typeface="Calibri"/>
                <a:cs typeface="Calibri"/>
              </a:rPr>
              <a:t>= </a:t>
            </a:r>
            <a:r>
              <a:rPr dirty="0" sz="1800" spc="-5">
                <a:latin typeface="Calibri"/>
                <a:cs typeface="Calibri"/>
              </a:rPr>
              <a:t>new </a:t>
            </a:r>
            <a:r>
              <a:rPr dirty="0" sz="1800" spc="-10">
                <a:latin typeface="Calibri"/>
                <a:cs typeface="Calibri"/>
              </a:rPr>
              <a:t>Persona();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v_personas[1] </a:t>
            </a:r>
            <a:r>
              <a:rPr dirty="0" sz="1800">
                <a:latin typeface="Calibri"/>
                <a:cs typeface="Calibri"/>
              </a:rPr>
              <a:t>= </a:t>
            </a:r>
            <a:r>
              <a:rPr dirty="0" sz="1800" spc="-5">
                <a:latin typeface="Calibri"/>
                <a:cs typeface="Calibri"/>
              </a:rPr>
              <a:t>new Alumno(); 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v_personas[2] </a:t>
            </a:r>
            <a:r>
              <a:rPr dirty="0" sz="1800">
                <a:latin typeface="Calibri"/>
                <a:cs typeface="Calibri"/>
              </a:rPr>
              <a:t>= </a:t>
            </a:r>
            <a:r>
              <a:rPr dirty="0" sz="1800" spc="-5">
                <a:latin typeface="Calibri"/>
                <a:cs typeface="Calibri"/>
              </a:rPr>
              <a:t>new </a:t>
            </a:r>
            <a:r>
              <a:rPr dirty="0" sz="1800" spc="-10">
                <a:latin typeface="Calibri"/>
                <a:cs typeface="Calibri"/>
              </a:rPr>
              <a:t>Profesor();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for(int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i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0;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i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&lt;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3;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i++)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v_personas[i]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-&gt;</a:t>
            </a:r>
            <a:r>
              <a:rPr dirty="0" sz="1800" spc="-5">
                <a:latin typeface="Calibri"/>
                <a:cs typeface="Calibri"/>
              </a:rPr>
              <a:t> funcion();</a:t>
            </a:r>
            <a:endParaRPr sz="18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  <a:p>
            <a:pPr marL="1005205" marR="980440" indent="-457200">
              <a:lnSpc>
                <a:spcPct val="100000"/>
              </a:lnSpc>
            </a:pPr>
            <a:r>
              <a:rPr dirty="0" sz="1800" spc="-15">
                <a:latin typeface="Calibri"/>
                <a:cs typeface="Calibri"/>
              </a:rPr>
              <a:t>for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(int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i = </a:t>
            </a:r>
            <a:r>
              <a:rPr dirty="0" sz="1800" spc="-5">
                <a:latin typeface="Calibri"/>
                <a:cs typeface="Calibri"/>
              </a:rPr>
              <a:t>0;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i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&lt;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3;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i++)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 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delete</a:t>
            </a:r>
            <a:r>
              <a:rPr dirty="0" sz="1800" spc="-4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v_personas[i];</a:t>
            </a:r>
            <a:endParaRPr sz="18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return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0;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28</a:t>
            </a:r>
          </a:p>
        </p:txBody>
      </p:sp>
    </p:spTree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34035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95"/>
              <a:t>P</a:t>
            </a:r>
            <a:r>
              <a:rPr dirty="0" spc="-95"/>
              <a:t>o</a:t>
            </a:r>
            <a:r>
              <a:rPr dirty="0" spc="-75"/>
              <a:t>l</a:t>
            </a:r>
            <a:r>
              <a:rPr dirty="0" spc="-70"/>
              <a:t>i</a:t>
            </a:r>
            <a:r>
              <a:rPr dirty="0" spc="-120"/>
              <a:t>m</a:t>
            </a:r>
            <a:r>
              <a:rPr dirty="0" spc="-100"/>
              <a:t>o</a:t>
            </a:r>
            <a:r>
              <a:rPr dirty="0" spc="-80"/>
              <a:t>r</a:t>
            </a:r>
            <a:r>
              <a:rPr dirty="0" spc="-75"/>
              <a:t>f</a:t>
            </a:r>
            <a:r>
              <a:rPr dirty="0" spc="-70"/>
              <a:t>i</a:t>
            </a:r>
            <a:r>
              <a:rPr dirty="0" spc="-85"/>
              <a:t>s</a:t>
            </a:r>
            <a:r>
              <a:rPr dirty="0" spc="-125"/>
              <a:t>m</a:t>
            </a:r>
            <a:r>
              <a:rPr dirty="0" spc="-95"/>
              <a:t>o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90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67905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punto,</a:t>
            </a:r>
            <a:r>
              <a:rPr dirty="0" sz="20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20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decimos</a:t>
            </a:r>
            <a:r>
              <a:rPr dirty="0" sz="20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20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uno</a:t>
            </a:r>
            <a:r>
              <a:rPr dirty="0" sz="20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nos</a:t>
            </a:r>
            <a:r>
              <a:rPr dirty="0" sz="20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diga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resultado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sería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508672"/>
            <a:ext cx="7367905" cy="8788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310" marR="5080" indent="-18224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cambio,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 no se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hubiera declarado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función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virtual en 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clase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Persona,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dado 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Personas,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resultado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habría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sido: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3639311" y="2516123"/>
            <a:ext cx="1645920" cy="92329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4" rIns="0" bIns="0" rtlCol="0" vert="horz">
            <a:spAutoFit/>
          </a:bodyPr>
          <a:lstStyle/>
          <a:p>
            <a:pPr marL="90805" marR="255904">
              <a:lnSpc>
                <a:spcPct val="100000"/>
              </a:lnSpc>
              <a:spcBef>
                <a:spcPts val="244"/>
              </a:spcBef>
            </a:pPr>
            <a:r>
              <a:rPr dirty="0" sz="1800">
                <a:latin typeface="Calibri"/>
                <a:cs typeface="Calibri"/>
              </a:rPr>
              <a:t>No</a:t>
            </a:r>
            <a:r>
              <a:rPr dirty="0" sz="1800" spc="-4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hago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nada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Estudio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Doy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clases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29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3639311" y="4370070"/>
            <a:ext cx="1645920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algn="just" marL="90805" marR="255904">
              <a:lnSpc>
                <a:spcPct val="100000"/>
              </a:lnSpc>
              <a:spcBef>
                <a:spcPts val="245"/>
              </a:spcBef>
            </a:pPr>
            <a:r>
              <a:rPr dirty="0" sz="1800">
                <a:latin typeface="Calibri"/>
                <a:cs typeface="Calibri"/>
              </a:rPr>
              <a:t>No</a:t>
            </a:r>
            <a:r>
              <a:rPr dirty="0" sz="1800" spc="-4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hago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nada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No</a:t>
            </a:r>
            <a:r>
              <a:rPr dirty="0" sz="1800" spc="-4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hago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nada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No</a:t>
            </a:r>
            <a:r>
              <a:rPr dirty="0" sz="1800" spc="-4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hago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nada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3013075" cy="203962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Herencia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Polimorfismo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30</a:t>
            </a:r>
          </a:p>
        </p:txBody>
      </p:sp>
    </p:spTree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2002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832273"/>
            <a:ext cx="7571105" cy="407352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469900" marR="5080" indent="-457834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clase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Vehiculo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cual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contiene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atributos: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marca,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modelo y velocidad; y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métodos: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sus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accesores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mutadores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constructores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(por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defecto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parametrizado)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destructor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además,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mostrar()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se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encargue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mostrar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 información por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pantalla, otro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incremente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 velocidad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mediante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sobrecarga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++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comparar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si un vehículo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más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rápido</a:t>
            </a:r>
            <a:r>
              <a:rPr dirty="0" sz="2000" spc="4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otro mediante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sobrecarga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20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&gt;=</a:t>
            </a:r>
            <a:endParaRPr sz="2000">
              <a:latin typeface="Calibri"/>
              <a:cs typeface="Calibri"/>
            </a:endParaRPr>
          </a:p>
          <a:p>
            <a:pPr algn="just" marL="469265" marR="5080" indent="-457200">
              <a:lnSpc>
                <a:spcPts val="2160"/>
              </a:lnSpc>
              <a:spcBef>
                <a:spcPts val="1395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clases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Moto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Coche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Autobus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Camion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hereden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Vehiculo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cuales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contendrán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además 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atributos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anteriores,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ruedas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(2,4,6,8)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límite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velocidad;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métodos,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además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anteriores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contendrá: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mostrar()</a:t>
            </a:r>
            <a:r>
              <a:rPr dirty="0" sz="2000" spc="42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permite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mostrar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información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actualizada y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potenciarueda()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 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divide la potencia del vehículo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entre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ruedas y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muestra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resultado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pantalla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31</a:t>
            </a:r>
          </a:p>
        </p:txBody>
      </p:sp>
    </p:spTree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2002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832272"/>
            <a:ext cx="7569834" cy="21539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469265" marR="5080" indent="-45720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AutoNum type="arabicPeriod" startAt="3"/>
              <a:tabLst>
                <a:tab pos="46990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archivo 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función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main()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se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encargue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crear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10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Vehiculos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.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Cada uno de ellos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será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un tipo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vehículo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distinto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Moto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Coche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Autobus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Camion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),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cuales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tendrán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diferentes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endParaRPr sz="2000">
              <a:latin typeface="Calibri"/>
              <a:cs typeface="Calibri"/>
            </a:endParaRPr>
          </a:p>
          <a:p>
            <a:pPr algn="just" marL="469265" marR="5715" indent="-457200">
              <a:lnSpc>
                <a:spcPts val="2160"/>
              </a:lnSpc>
              <a:spcBef>
                <a:spcPts val="1395"/>
              </a:spcBef>
              <a:buClr>
                <a:srgbClr val="D34817"/>
              </a:buClr>
              <a:buAutoNum type="arabicPeriod" startAt="3"/>
              <a:tabLst>
                <a:tab pos="46990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Recorre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 mostrando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información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cada uno de ellos, y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prueba las funciones creadas,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tanto para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Vehiculo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cada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vehículo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Moto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Coche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Autobus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Camion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)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2.3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32</a:t>
            </a:r>
          </a:p>
        </p:txBody>
      </p:sp>
    </p:spTree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45413" y="2874390"/>
            <a:ext cx="6894195" cy="1379220"/>
          </a:xfrm>
          <a:prstGeom prst="rect">
            <a:avLst/>
          </a:prstGeom>
        </p:spPr>
        <p:txBody>
          <a:bodyPr wrap="square" lIns="0" tIns="124460" rIns="0" bIns="0" rtlCol="0" vert="horz">
            <a:spAutoFit/>
          </a:bodyPr>
          <a:lstStyle/>
          <a:p>
            <a:pPr marL="2097405" marR="5080" indent="-2085339">
              <a:lnSpc>
                <a:spcPts val="4900"/>
              </a:lnSpc>
              <a:spcBef>
                <a:spcPts val="980"/>
              </a:spcBef>
            </a:pP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P</a:t>
            </a:r>
            <a:r>
              <a:rPr dirty="0" sz="4800" spc="-170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og</a:t>
            </a:r>
            <a:r>
              <a:rPr dirty="0" sz="4800" spc="-185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spc="-125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ac</a:t>
            </a:r>
            <a:r>
              <a:rPr dirty="0" sz="4800" spc="-7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ó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n</a:t>
            </a:r>
            <a:r>
              <a:rPr dirty="0" sz="4800" spc="-190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8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6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t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100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de  </a:t>
            </a:r>
            <a:r>
              <a:rPr dirty="0" sz="4800" spc="-120" b="0">
                <a:solidFill>
                  <a:srgbClr val="990000"/>
                </a:solidFill>
                <a:latin typeface="Calibri Light"/>
                <a:cs typeface="Calibri Light"/>
              </a:rPr>
              <a:t>Navegación</a:t>
            </a:r>
            <a:endParaRPr sz="4800">
              <a:latin typeface="Calibri Light"/>
              <a:cs typeface="Calibri Light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86424" y="4432253"/>
            <a:ext cx="2594610" cy="6432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145" b="0">
                <a:solidFill>
                  <a:srgbClr val="696464"/>
                </a:solidFill>
                <a:latin typeface="Calibri Light"/>
                <a:cs typeface="Calibri Light"/>
              </a:rPr>
              <a:t>2.4.</a:t>
            </a:r>
            <a:r>
              <a:rPr dirty="0" sz="2400" spc="35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spc="170" b="0">
                <a:solidFill>
                  <a:srgbClr val="696464"/>
                </a:solidFill>
                <a:latin typeface="Calibri Light"/>
                <a:cs typeface="Calibri Light"/>
              </a:rPr>
              <a:t>Lenguaje</a:t>
            </a:r>
            <a:r>
              <a:rPr dirty="0" sz="2400" spc="3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spc="130" b="0">
                <a:solidFill>
                  <a:srgbClr val="696464"/>
                </a:solidFill>
                <a:latin typeface="Calibri Light"/>
                <a:cs typeface="Calibri Light"/>
              </a:rPr>
              <a:t>C++</a:t>
            </a:r>
            <a:endParaRPr sz="2400">
              <a:latin typeface="Calibri Light"/>
              <a:cs typeface="Calibri Light"/>
            </a:endParaRPr>
          </a:p>
          <a:p>
            <a:pPr marL="89535">
              <a:lnSpc>
                <a:spcPct val="100000"/>
              </a:lnSpc>
              <a:spcBef>
                <a:spcPts val="60"/>
              </a:spcBef>
            </a:pPr>
            <a:r>
              <a:rPr dirty="0" sz="1600" spc="155" b="0">
                <a:solidFill>
                  <a:srgbClr val="696464"/>
                </a:solidFill>
                <a:latin typeface="Calibri Light"/>
                <a:cs typeface="Calibri Light"/>
              </a:rPr>
              <a:t>Templates,</a:t>
            </a:r>
            <a:r>
              <a:rPr dirty="0" sz="1600" spc="39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65" b="0">
                <a:solidFill>
                  <a:srgbClr val="696464"/>
                </a:solidFill>
                <a:latin typeface="Calibri Light"/>
                <a:cs typeface="Calibri Light"/>
              </a:rPr>
              <a:t>Librería</a:t>
            </a:r>
            <a:r>
              <a:rPr dirty="0" sz="1600" spc="39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25" b="0">
                <a:solidFill>
                  <a:srgbClr val="696464"/>
                </a:solidFill>
                <a:latin typeface="Calibri Light"/>
                <a:cs typeface="Calibri Light"/>
              </a:rPr>
              <a:t>STL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endParaRPr sz="1600">
              <a:latin typeface="Calibri Light"/>
              <a:cs typeface="Calibri Light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7879" y="103289"/>
            <a:ext cx="1671376" cy="92960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100828" y="243840"/>
            <a:ext cx="2599931" cy="2599943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0" y="6428232"/>
            <a:ext cx="1223009" cy="429767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383663" y="5616990"/>
            <a:ext cx="7370445" cy="12287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098165">
              <a:lnSpc>
                <a:spcPct val="100000"/>
              </a:lnSpc>
              <a:spcBef>
                <a:spcPts val="100"/>
              </a:spcBef>
            </a:pPr>
            <a:r>
              <a:rPr dirty="0" sz="1600" spc="-45" b="0">
                <a:solidFill>
                  <a:srgbClr val="696464"/>
                </a:solidFill>
                <a:latin typeface="Bahnschrift Light"/>
                <a:cs typeface="Bahnschrift Light"/>
              </a:rPr>
              <a:t>J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00" b="0">
                <a:solidFill>
                  <a:srgbClr val="696464"/>
                </a:solidFill>
                <a:latin typeface="Bahnschrift Light"/>
                <a:cs typeface="Bahnschrift Light"/>
              </a:rPr>
              <a:t>S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É</a:t>
            </a:r>
            <a:r>
              <a:rPr dirty="0" sz="1600" spc="-6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M</a:t>
            </a:r>
            <a:r>
              <a:rPr dirty="0" sz="1600" spc="55" b="0">
                <a:solidFill>
                  <a:srgbClr val="696464"/>
                </a:solidFill>
                <a:latin typeface="Bahnschrift Light"/>
                <a:cs typeface="Bahnschrift Light"/>
              </a:rPr>
              <a:t>I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L</a:t>
            </a:r>
            <a:r>
              <a:rPr dirty="0" sz="1600" spc="-2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25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215" b="0">
                <a:solidFill>
                  <a:srgbClr val="696464"/>
                </a:solidFill>
                <a:latin typeface="Bahnschrift Light"/>
                <a:cs typeface="Bahnschrift Light"/>
              </a:rPr>
              <a:t>H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35" b="0">
                <a:solidFill>
                  <a:srgbClr val="696464"/>
                </a:solidFill>
                <a:latin typeface="Bahnschrift Light"/>
                <a:cs typeface="Bahnschrift Light"/>
              </a:rPr>
              <a:t>Á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D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EZ</a:t>
            </a:r>
            <a:endParaRPr sz="1600">
              <a:latin typeface="Bahnschrift Light"/>
              <a:cs typeface="Bahnschrift Light"/>
            </a:endParaRPr>
          </a:p>
          <a:p>
            <a:pPr marL="3098165">
              <a:lnSpc>
                <a:spcPct val="100000"/>
              </a:lnSpc>
              <a:spcBef>
                <a:spcPts val="1225"/>
              </a:spcBef>
            </a:pP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000" spc="-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spc="130" b="0">
                <a:solidFill>
                  <a:srgbClr val="696464"/>
                </a:solidFill>
                <a:latin typeface="Calibri Light"/>
                <a:cs typeface="Calibri Light"/>
              </a:rPr>
              <a:t>MAI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L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:</a:t>
            </a:r>
            <a:r>
              <a:rPr dirty="0" sz="1000" spc="18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J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M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I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1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L.G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@U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RJ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C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.E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endParaRPr sz="10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</a:pPr>
            <a:endParaRPr sz="1000">
              <a:latin typeface="Calibri Light"/>
              <a:cs typeface="Calibri Light"/>
            </a:endParaRPr>
          </a:p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©2023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Autor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José Miguel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Guerrero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Hernández</a:t>
            </a:r>
            <a:endParaRPr sz="9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Algunos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derechos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reservados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Este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documento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distribuye</a:t>
            </a:r>
            <a:r>
              <a:rPr dirty="0" sz="900" spc="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bajo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licencia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“Atribución-CompartirIgual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4.0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Internacional”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Creative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Commons,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disponible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en 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https://creativecommons.org/licenses/by-sa/4.0/deed.es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2664460" cy="271145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0">
                <a:solidFill>
                  <a:srgbClr val="3E3E3E"/>
                </a:solidFill>
                <a:latin typeface="Calibri"/>
                <a:cs typeface="Calibri"/>
              </a:rPr>
              <a:t>Templates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Librería</a:t>
            </a:r>
            <a:r>
              <a:rPr dirty="0" sz="3600" spc="-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STL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3E3E3E"/>
                </a:solidFill>
                <a:latin typeface="Calibri"/>
                <a:cs typeface="Calibri"/>
              </a:rPr>
              <a:t>Anexo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49745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7</a:t>
            </a:r>
            <a:r>
              <a:rPr dirty="0"/>
              <a:t>.</a:t>
            </a:r>
            <a:r>
              <a:rPr dirty="0" spc="-160"/>
              <a:t> E</a:t>
            </a:r>
            <a:r>
              <a:rPr dirty="0" spc="-90"/>
              <a:t>d</a:t>
            </a:r>
            <a:r>
              <a:rPr dirty="0" spc="-70"/>
              <a:t>i</a:t>
            </a:r>
            <a:r>
              <a:rPr dirty="0" spc="-130"/>
              <a:t>t</a:t>
            </a:r>
            <a:r>
              <a:rPr dirty="0" spc="-100"/>
              <a:t>o</a:t>
            </a:r>
            <a:r>
              <a:rPr dirty="0"/>
              <a:t>r</a:t>
            </a:r>
            <a:r>
              <a:rPr dirty="0" spc="-170"/>
              <a:t> </a:t>
            </a:r>
            <a:r>
              <a:rPr dirty="0" spc="-90"/>
              <a:t>vi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07887"/>
            <a:ext cx="7369809" cy="3982085"/>
          </a:xfrm>
          <a:prstGeom prst="rect">
            <a:avLst/>
          </a:prstGeom>
        </p:spPr>
        <p:txBody>
          <a:bodyPr wrap="square" lIns="0" tIns="71120" rIns="0" bIns="0" rtlCol="0" vert="horz">
            <a:spAutoFit/>
          </a:bodyPr>
          <a:lstStyle/>
          <a:p>
            <a:pPr algn="just" marL="194945" marR="6985" indent="-182880">
              <a:lnSpc>
                <a:spcPts val="1920"/>
              </a:lnSpc>
              <a:spcBef>
                <a:spcPts val="56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Aunque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bastante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deseable, los sistemas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operativos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 siempre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incorporan</a:t>
            </a:r>
            <a:r>
              <a:rPr dirty="0" sz="20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interfaz</a:t>
            </a:r>
            <a:r>
              <a:rPr dirty="0" sz="20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gráfica,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20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limita</a:t>
            </a:r>
            <a:r>
              <a:rPr dirty="0" sz="20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usuario</a:t>
            </a:r>
            <a:r>
              <a:rPr dirty="0" sz="20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utilizarlos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modo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texto.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“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vi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”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uno de los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más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conocidos en los sistemas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operativos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UNIX</a:t>
            </a:r>
            <a:endParaRPr sz="20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13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llamar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editor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vi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escribir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orden:</a:t>
            </a:r>
            <a:endParaRPr sz="2000">
              <a:latin typeface="Calibri"/>
              <a:cs typeface="Calibri"/>
            </a:endParaRPr>
          </a:p>
          <a:p>
            <a:pPr algn="just" marL="1960245">
              <a:lnSpc>
                <a:spcPct val="100000"/>
              </a:lnSpc>
              <a:spcBef>
                <a:spcPts val="1125"/>
              </a:spcBef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vi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[</a:t>
            </a:r>
            <a:r>
              <a:rPr dirty="0" sz="2000" spc="-5" i="1">
                <a:solidFill>
                  <a:srgbClr val="3E3E3E"/>
                </a:solidFill>
                <a:latin typeface="Calibri"/>
                <a:cs typeface="Calibri"/>
              </a:rPr>
              <a:t>archivo1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]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[</a:t>
            </a:r>
            <a:r>
              <a:rPr dirty="0" sz="2000" spc="-5" i="1">
                <a:solidFill>
                  <a:srgbClr val="3E3E3E"/>
                </a:solidFill>
                <a:latin typeface="Calibri"/>
                <a:cs typeface="Calibri"/>
              </a:rPr>
              <a:t>archivo2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]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...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2350">
              <a:latin typeface="Calibri"/>
              <a:cs typeface="Calibri"/>
            </a:endParaRPr>
          </a:p>
          <a:p>
            <a:pPr algn="just" marL="102870" marR="5080" indent="635">
              <a:lnSpc>
                <a:spcPts val="1920"/>
              </a:lnSpc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existe </a:t>
            </a:r>
            <a:r>
              <a:rPr dirty="0" sz="2000" spc="-5" i="1">
                <a:solidFill>
                  <a:srgbClr val="3E3E3E"/>
                </a:solidFill>
                <a:latin typeface="Calibri"/>
                <a:cs typeface="Calibri"/>
              </a:rPr>
              <a:t>archivo1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aparecerá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pantalla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texto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mismo,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caso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contrario,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aparecerá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archivo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texto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blanco que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será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creado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caso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guarden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cambios</a:t>
            </a:r>
            <a:endParaRPr sz="2000">
              <a:latin typeface="Calibri"/>
              <a:cs typeface="Calibri"/>
            </a:endParaRPr>
          </a:p>
          <a:p>
            <a:pPr algn="just" marL="102235" marR="6985">
              <a:lnSpc>
                <a:spcPts val="1920"/>
              </a:lnSpc>
              <a:spcBef>
                <a:spcPts val="600"/>
              </a:spcBef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aparece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más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archivo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la línea de comandos ([</a:t>
            </a:r>
            <a:r>
              <a:rPr dirty="0" sz="2000" spc="-5" i="1">
                <a:solidFill>
                  <a:srgbClr val="3E3E3E"/>
                </a:solidFill>
                <a:latin typeface="Calibri"/>
                <a:cs typeface="Calibri"/>
              </a:rPr>
              <a:t>archivo1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]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[</a:t>
            </a:r>
            <a:r>
              <a:rPr dirty="0" sz="2000" spc="-5" i="1">
                <a:solidFill>
                  <a:srgbClr val="3E3E3E"/>
                </a:solidFill>
                <a:latin typeface="Calibri"/>
                <a:cs typeface="Calibri"/>
              </a:rPr>
              <a:t>archivo2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]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...)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éstos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editarán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secuencial,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decir,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detrás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otro,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dado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vi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soporte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edición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simultánea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archivos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28</a:t>
            </a:r>
          </a:p>
        </p:txBody>
      </p:sp>
    </p:spTree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2664460" cy="271145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0">
                <a:solidFill>
                  <a:srgbClr val="3E3E3E"/>
                </a:solidFill>
                <a:latin typeface="Calibri"/>
                <a:cs typeface="Calibri"/>
              </a:rPr>
              <a:t>Templates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Librería</a:t>
            </a:r>
            <a:r>
              <a:rPr dirty="0" sz="3600" spc="-10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STL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Anexo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</a:t>
            </a:r>
          </a:p>
        </p:txBody>
      </p:sp>
    </p:spTree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40792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55"/>
              <a:t>Templates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68540" cy="346646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medida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aumenta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complejidad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nuestros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programas</a:t>
            </a:r>
            <a:r>
              <a:rPr dirty="0" sz="2000" spc="4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sobre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todo,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problemas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nos</a:t>
            </a:r>
            <a:r>
              <a:rPr dirty="0" sz="2000" spc="4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enfrentamos,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descubrimos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tenemos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repetir</a:t>
            </a:r>
            <a:r>
              <a:rPr dirty="0" sz="2000" spc="4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4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otra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vez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las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mismas </a:t>
            </a:r>
            <a:r>
              <a:rPr dirty="0" sz="2000" spc="-4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estructuras</a:t>
            </a:r>
            <a:endParaRPr sz="2000">
              <a:latin typeface="Calibri"/>
              <a:cs typeface="Calibri"/>
            </a:endParaRPr>
          </a:p>
          <a:p>
            <a:pPr lvl="1" marL="743585" marR="5080" indent="-182880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menudo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tenemos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implementar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arrays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dinámicos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diferentes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tipos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objetos,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listas dinámicas,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pilas,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colas,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árboles,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etc.</a:t>
            </a:r>
            <a:endParaRPr sz="1600">
              <a:latin typeface="Calibri"/>
              <a:cs typeface="Calibri"/>
            </a:endParaRPr>
          </a:p>
          <a:p>
            <a:pPr algn="just" marL="194310" marR="6350" indent="-182245">
              <a:lnSpc>
                <a:spcPts val="2160"/>
              </a:lnSpc>
              <a:spcBef>
                <a:spcPts val="57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problema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código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siempre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similar,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hasta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ahora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estamos obligados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reescribir ciertas funciones que dependen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almacena</a:t>
            </a:r>
            <a:endParaRPr sz="2000">
              <a:latin typeface="Calibri"/>
              <a:cs typeface="Calibri"/>
            </a:endParaRPr>
          </a:p>
          <a:p>
            <a:pPr algn="just" marL="194945" marR="571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evitar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esto,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existen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plantillas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(templates)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cuales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permiten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parametrizar estas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adaptarlas a cualquier tipo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dato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</a:t>
            </a:r>
          </a:p>
        </p:txBody>
      </p:sp>
    </p:spTree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97840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25"/>
              <a:t>T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 spc="-145"/>
              <a:t>a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80"/>
              <a:t>s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70"/>
              <a:t>f</a:t>
            </a:r>
            <a:r>
              <a:rPr dirty="0" spc="-90"/>
              <a:t>u</a:t>
            </a:r>
            <a:r>
              <a:rPr dirty="0" spc="-95"/>
              <a:t>n</a:t>
            </a:r>
            <a:r>
              <a:rPr dirty="0" spc="-90"/>
              <a:t>c</a:t>
            </a:r>
            <a:r>
              <a:rPr dirty="0" spc="-70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43815" rIns="0" bIns="0" rtlCol="0" vert="horz">
            <a:spAutoFit/>
          </a:bodyPr>
          <a:lstStyle/>
          <a:p>
            <a:pPr algn="just" marL="194945" marR="5715" indent="-182880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/>
              <a:t>Las </a:t>
            </a:r>
            <a:r>
              <a:rPr dirty="0" sz="1800" spc="-5" b="1">
                <a:latin typeface="Calibri"/>
                <a:cs typeface="Calibri"/>
              </a:rPr>
              <a:t>plantillas de funciones </a:t>
            </a:r>
            <a:r>
              <a:rPr dirty="0" sz="1800" spc="-5"/>
              <a:t>son </a:t>
            </a:r>
            <a:r>
              <a:rPr dirty="0" sz="1800"/>
              <a:t>funciones </a:t>
            </a:r>
            <a:r>
              <a:rPr dirty="0" sz="1800" spc="-5"/>
              <a:t>especiales </a:t>
            </a:r>
            <a:r>
              <a:rPr dirty="0" sz="1800"/>
              <a:t>que pueden funcionar </a:t>
            </a:r>
            <a:r>
              <a:rPr dirty="0" sz="1800" spc="5"/>
              <a:t> </a:t>
            </a:r>
            <a:r>
              <a:rPr dirty="0" sz="1800" spc="-10"/>
              <a:t>con </a:t>
            </a:r>
            <a:r>
              <a:rPr dirty="0" sz="1800" spc="-5"/>
              <a:t>tipos genéricos. </a:t>
            </a:r>
            <a:r>
              <a:rPr dirty="0" sz="1800" spc="-15"/>
              <a:t>Esto </a:t>
            </a:r>
            <a:r>
              <a:rPr dirty="0" sz="1800" spc="-5"/>
              <a:t>nos permite </a:t>
            </a:r>
            <a:r>
              <a:rPr dirty="0" sz="1800" spc="-10"/>
              <a:t>crear </a:t>
            </a:r>
            <a:r>
              <a:rPr dirty="0" sz="1800"/>
              <a:t>una </a:t>
            </a:r>
            <a:r>
              <a:rPr dirty="0" sz="1800" spc="-5"/>
              <a:t>plantilla </a:t>
            </a:r>
            <a:r>
              <a:rPr dirty="0" sz="1800"/>
              <a:t>de función </a:t>
            </a:r>
            <a:r>
              <a:rPr dirty="0" sz="1800" spc="-10"/>
              <a:t>cuya </a:t>
            </a:r>
            <a:r>
              <a:rPr dirty="0" sz="1800" spc="-5"/>
              <a:t> </a:t>
            </a:r>
            <a:r>
              <a:rPr dirty="0" sz="1800"/>
              <a:t>funcionalidad </a:t>
            </a:r>
            <a:r>
              <a:rPr dirty="0" sz="1800" spc="-5"/>
              <a:t>se </a:t>
            </a:r>
            <a:r>
              <a:rPr dirty="0" sz="1800"/>
              <a:t>puede </a:t>
            </a:r>
            <a:r>
              <a:rPr dirty="0" sz="1800" spc="-5"/>
              <a:t>adaptar </a:t>
            </a:r>
            <a:r>
              <a:rPr dirty="0" sz="1800"/>
              <a:t>a </a:t>
            </a:r>
            <a:r>
              <a:rPr dirty="0" sz="1800" spc="-5" b="1">
                <a:latin typeface="Calibri"/>
                <a:cs typeface="Calibri"/>
              </a:rPr>
              <a:t>más de </a:t>
            </a:r>
            <a:r>
              <a:rPr dirty="0" sz="1800" b="1">
                <a:latin typeface="Calibri"/>
                <a:cs typeface="Calibri"/>
              </a:rPr>
              <a:t>un </a:t>
            </a:r>
            <a:r>
              <a:rPr dirty="0" sz="1800" spc="-5" b="1">
                <a:latin typeface="Calibri"/>
                <a:cs typeface="Calibri"/>
              </a:rPr>
              <a:t>tipo </a:t>
            </a:r>
            <a:r>
              <a:rPr dirty="0" sz="1800" b="1">
                <a:latin typeface="Calibri"/>
                <a:cs typeface="Calibri"/>
              </a:rPr>
              <a:t>o </a:t>
            </a:r>
            <a:r>
              <a:rPr dirty="0" sz="1800" spc="-5" b="1">
                <a:latin typeface="Calibri"/>
                <a:cs typeface="Calibri"/>
              </a:rPr>
              <a:t>clase </a:t>
            </a:r>
            <a:r>
              <a:rPr dirty="0" sz="1800" spc="-5"/>
              <a:t>sin </a:t>
            </a:r>
            <a:r>
              <a:rPr dirty="0" sz="1800" spc="-10"/>
              <a:t>repetir </a:t>
            </a:r>
            <a:r>
              <a:rPr dirty="0" sz="1800" spc="-5"/>
              <a:t>el </a:t>
            </a:r>
            <a:r>
              <a:rPr dirty="0" sz="1800" spc="-10"/>
              <a:t>código </a:t>
            </a:r>
            <a:r>
              <a:rPr dirty="0" sz="1800" spc="-395"/>
              <a:t> </a:t>
            </a:r>
            <a:r>
              <a:rPr dirty="0" sz="1800" spc="-10"/>
              <a:t>completo</a:t>
            </a:r>
            <a:r>
              <a:rPr dirty="0" sz="1800" spc="10"/>
              <a:t> </a:t>
            </a:r>
            <a:r>
              <a:rPr dirty="0" sz="1800" spc="-10"/>
              <a:t>para</a:t>
            </a:r>
            <a:r>
              <a:rPr dirty="0" sz="1800"/>
              <a:t> </a:t>
            </a:r>
            <a:r>
              <a:rPr dirty="0" sz="1800" spc="-5"/>
              <a:t>cada</a:t>
            </a:r>
            <a:r>
              <a:rPr dirty="0" sz="1800" spc="5"/>
              <a:t> </a:t>
            </a:r>
            <a:r>
              <a:rPr dirty="0" sz="1800" spc="-5"/>
              <a:t>tipo</a:t>
            </a:r>
            <a:endParaRPr sz="18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1939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/>
              <a:t>En</a:t>
            </a:r>
            <a:r>
              <a:rPr dirty="0" sz="1800" spc="145"/>
              <a:t> </a:t>
            </a:r>
            <a:r>
              <a:rPr dirty="0" sz="1800" spc="5"/>
              <a:t>C++</a:t>
            </a:r>
            <a:r>
              <a:rPr dirty="0" sz="1800" spc="155"/>
              <a:t> </a:t>
            </a:r>
            <a:r>
              <a:rPr dirty="0" sz="1800" spc="-15"/>
              <a:t>esto</a:t>
            </a:r>
            <a:r>
              <a:rPr dirty="0" sz="1800" spc="150"/>
              <a:t> </a:t>
            </a:r>
            <a:r>
              <a:rPr dirty="0" sz="1800" spc="-5"/>
              <a:t>se</a:t>
            </a:r>
            <a:r>
              <a:rPr dirty="0" sz="1800" spc="160"/>
              <a:t> </a:t>
            </a:r>
            <a:r>
              <a:rPr dirty="0" sz="1800"/>
              <a:t>puede</a:t>
            </a:r>
            <a:r>
              <a:rPr dirty="0" sz="1800" spc="155"/>
              <a:t> </a:t>
            </a:r>
            <a:r>
              <a:rPr dirty="0" sz="1800" spc="-10"/>
              <a:t>lograr</a:t>
            </a:r>
            <a:r>
              <a:rPr dirty="0" sz="1800" spc="145"/>
              <a:t> </a:t>
            </a:r>
            <a:r>
              <a:rPr dirty="0" sz="1800" spc="-5"/>
              <a:t>usando</a:t>
            </a:r>
            <a:r>
              <a:rPr dirty="0" sz="1800" spc="150"/>
              <a:t> </a:t>
            </a:r>
            <a:r>
              <a:rPr dirty="0" sz="1800" spc="-10"/>
              <a:t>parámetros</a:t>
            </a:r>
            <a:r>
              <a:rPr dirty="0" sz="1800" spc="140"/>
              <a:t> </a:t>
            </a:r>
            <a:r>
              <a:rPr dirty="0" sz="1800"/>
              <a:t>de</a:t>
            </a:r>
            <a:r>
              <a:rPr dirty="0" sz="1800" spc="155"/>
              <a:t> </a:t>
            </a:r>
            <a:r>
              <a:rPr dirty="0" sz="1800" spc="-10" b="1">
                <a:latin typeface="Calibri"/>
                <a:cs typeface="Calibri"/>
              </a:rPr>
              <a:t>plantilla</a:t>
            </a:r>
            <a:r>
              <a:rPr dirty="0" sz="1800" spc="-10"/>
              <a:t>.</a:t>
            </a:r>
            <a:r>
              <a:rPr dirty="0" sz="1800" spc="150"/>
              <a:t> </a:t>
            </a:r>
            <a:r>
              <a:rPr dirty="0" sz="1800" spc="-5"/>
              <a:t>Un</a:t>
            </a:r>
            <a:r>
              <a:rPr dirty="0" sz="1800" spc="150"/>
              <a:t> </a:t>
            </a:r>
            <a:r>
              <a:rPr dirty="0" sz="1800" spc="-10"/>
              <a:t>parámetro </a:t>
            </a:r>
            <a:r>
              <a:rPr dirty="0" sz="1800" spc="-395"/>
              <a:t> </a:t>
            </a:r>
            <a:r>
              <a:rPr dirty="0" sz="1800"/>
              <a:t>de</a:t>
            </a:r>
            <a:r>
              <a:rPr dirty="0" sz="1800" spc="145"/>
              <a:t> </a:t>
            </a:r>
            <a:r>
              <a:rPr dirty="0" sz="1800" spc="-5"/>
              <a:t>plantilla</a:t>
            </a:r>
            <a:r>
              <a:rPr dirty="0" sz="1800" spc="145"/>
              <a:t> </a:t>
            </a:r>
            <a:r>
              <a:rPr dirty="0" sz="1800" spc="-5"/>
              <a:t>es</a:t>
            </a:r>
            <a:r>
              <a:rPr dirty="0" sz="1800" spc="150"/>
              <a:t> </a:t>
            </a:r>
            <a:r>
              <a:rPr dirty="0" sz="1800"/>
              <a:t>un</a:t>
            </a:r>
            <a:r>
              <a:rPr dirty="0" sz="1800" spc="145"/>
              <a:t> </a:t>
            </a:r>
            <a:r>
              <a:rPr dirty="0" sz="1800"/>
              <a:t>tipo</a:t>
            </a:r>
            <a:r>
              <a:rPr dirty="0" sz="1800" spc="145"/>
              <a:t> </a:t>
            </a:r>
            <a:r>
              <a:rPr dirty="0" sz="1800" spc="-5"/>
              <a:t>especial</a:t>
            </a:r>
            <a:r>
              <a:rPr dirty="0" sz="1800" spc="145"/>
              <a:t> </a:t>
            </a:r>
            <a:r>
              <a:rPr dirty="0" sz="1800"/>
              <a:t>de</a:t>
            </a:r>
            <a:r>
              <a:rPr dirty="0" sz="1800" spc="150"/>
              <a:t> </a:t>
            </a:r>
            <a:r>
              <a:rPr dirty="0" sz="1800" spc="-10"/>
              <a:t>parámetro</a:t>
            </a:r>
            <a:r>
              <a:rPr dirty="0" sz="1800" spc="155"/>
              <a:t> </a:t>
            </a:r>
            <a:r>
              <a:rPr dirty="0" sz="1800"/>
              <a:t>que</a:t>
            </a:r>
            <a:r>
              <a:rPr dirty="0" sz="1800" spc="140"/>
              <a:t> </a:t>
            </a:r>
            <a:r>
              <a:rPr dirty="0" sz="1800"/>
              <a:t>se</a:t>
            </a:r>
            <a:r>
              <a:rPr dirty="0" sz="1800" spc="155"/>
              <a:t> </a:t>
            </a:r>
            <a:r>
              <a:rPr dirty="0" sz="1800"/>
              <a:t>puede</a:t>
            </a:r>
            <a:r>
              <a:rPr dirty="0" sz="1800" spc="160"/>
              <a:t> </a:t>
            </a:r>
            <a:r>
              <a:rPr dirty="0" sz="1800" spc="-5"/>
              <a:t>usar</a:t>
            </a:r>
            <a:r>
              <a:rPr dirty="0" sz="1800" spc="145"/>
              <a:t> </a:t>
            </a:r>
            <a:r>
              <a:rPr dirty="0" sz="1800" spc="-15"/>
              <a:t>para</a:t>
            </a:r>
            <a:r>
              <a:rPr dirty="0" sz="1800" spc="145"/>
              <a:t> </a:t>
            </a:r>
            <a:r>
              <a:rPr dirty="0" sz="1800" spc="-5" b="1">
                <a:latin typeface="Calibri"/>
                <a:cs typeface="Calibri"/>
              </a:rPr>
              <a:t>pasar </a:t>
            </a:r>
            <a:r>
              <a:rPr dirty="0" sz="1800" spc="-395" b="1">
                <a:latin typeface="Calibri"/>
                <a:cs typeface="Calibri"/>
              </a:rPr>
              <a:t> </a:t>
            </a:r>
            <a:r>
              <a:rPr dirty="0" sz="1800" b="1">
                <a:latin typeface="Calibri"/>
                <a:cs typeface="Calibri"/>
              </a:rPr>
              <a:t>un </a:t>
            </a:r>
            <a:r>
              <a:rPr dirty="0" sz="1800" spc="-5" b="1">
                <a:latin typeface="Calibri"/>
                <a:cs typeface="Calibri"/>
              </a:rPr>
              <a:t>tipo</a:t>
            </a:r>
            <a:r>
              <a:rPr dirty="0" sz="1800" b="1">
                <a:latin typeface="Calibri"/>
                <a:cs typeface="Calibri"/>
              </a:rPr>
              <a:t> </a:t>
            </a:r>
            <a:r>
              <a:rPr dirty="0" sz="1800" spc="-10" b="1">
                <a:latin typeface="Calibri"/>
                <a:cs typeface="Calibri"/>
              </a:rPr>
              <a:t>como</a:t>
            </a:r>
            <a:r>
              <a:rPr dirty="0" sz="1800" spc="-5" b="1">
                <a:latin typeface="Calibri"/>
                <a:cs typeface="Calibri"/>
              </a:rPr>
              <a:t> </a:t>
            </a:r>
            <a:r>
              <a:rPr dirty="0" sz="1800" spc="-15" b="1">
                <a:latin typeface="Calibri"/>
                <a:cs typeface="Calibri"/>
              </a:rPr>
              <a:t>argumento</a:t>
            </a:r>
            <a:r>
              <a:rPr dirty="0" sz="1800" spc="-15"/>
              <a:t>:</a:t>
            </a:r>
            <a:r>
              <a:rPr dirty="0" sz="1800" spc="-10"/>
              <a:t> </a:t>
            </a:r>
            <a:r>
              <a:rPr dirty="0" sz="1800"/>
              <a:t>al igual que </a:t>
            </a:r>
            <a:r>
              <a:rPr dirty="0" sz="1800" spc="-5"/>
              <a:t>los</a:t>
            </a:r>
            <a:r>
              <a:rPr dirty="0" sz="1800" spc="395"/>
              <a:t> </a:t>
            </a:r>
            <a:r>
              <a:rPr dirty="0" sz="1800" spc="-10"/>
              <a:t>parámetros</a:t>
            </a:r>
            <a:r>
              <a:rPr dirty="0" sz="1800" spc="385"/>
              <a:t> </a:t>
            </a:r>
            <a:r>
              <a:rPr dirty="0" sz="1800"/>
              <a:t>de función </a:t>
            </a:r>
            <a:r>
              <a:rPr dirty="0" sz="1800" spc="-10"/>
              <a:t>regulares </a:t>
            </a:r>
            <a:r>
              <a:rPr dirty="0" sz="1800" spc="-395"/>
              <a:t> </a:t>
            </a:r>
            <a:r>
              <a:rPr dirty="0" sz="1800" spc="-5"/>
              <a:t>se </a:t>
            </a:r>
            <a:r>
              <a:rPr dirty="0" sz="1800"/>
              <a:t>pueden </a:t>
            </a:r>
            <a:r>
              <a:rPr dirty="0" sz="1800" spc="-5"/>
              <a:t>usar </a:t>
            </a:r>
            <a:r>
              <a:rPr dirty="0" sz="1800" spc="-10"/>
              <a:t>para </a:t>
            </a:r>
            <a:r>
              <a:rPr dirty="0" sz="1800" spc="-5"/>
              <a:t>pasar </a:t>
            </a:r>
            <a:r>
              <a:rPr dirty="0" sz="1800" spc="-10"/>
              <a:t>valores </a:t>
            </a:r>
            <a:r>
              <a:rPr dirty="0" sz="1800"/>
              <a:t>a una función, </a:t>
            </a:r>
            <a:r>
              <a:rPr dirty="0" sz="1800" spc="-5"/>
              <a:t>los </a:t>
            </a:r>
            <a:r>
              <a:rPr dirty="0" sz="1800" spc="-10"/>
              <a:t>parámetros </a:t>
            </a:r>
            <a:r>
              <a:rPr dirty="0" sz="1800"/>
              <a:t>de </a:t>
            </a:r>
            <a:r>
              <a:rPr dirty="0" sz="1800" spc="-5"/>
              <a:t>plantilla </a:t>
            </a:r>
            <a:r>
              <a:rPr dirty="0" sz="1800"/>
              <a:t> </a:t>
            </a:r>
            <a:r>
              <a:rPr dirty="0" sz="1800" spc="-5"/>
              <a:t>permiten pasar también tipos </a:t>
            </a:r>
            <a:r>
              <a:rPr dirty="0" sz="1800"/>
              <a:t>a una función. </a:t>
            </a:r>
            <a:r>
              <a:rPr dirty="0" sz="1800" spc="-15"/>
              <a:t>Estas </a:t>
            </a:r>
            <a:r>
              <a:rPr dirty="0" sz="1800" spc="-5"/>
              <a:t>plantillas </a:t>
            </a:r>
            <a:r>
              <a:rPr dirty="0" sz="1800"/>
              <a:t>de funciones </a:t>
            </a:r>
            <a:r>
              <a:rPr dirty="0" sz="1800" spc="5"/>
              <a:t> </a:t>
            </a:r>
            <a:r>
              <a:rPr dirty="0" sz="1800" spc="-5"/>
              <a:t>pueden</a:t>
            </a:r>
            <a:r>
              <a:rPr dirty="0" sz="1800" spc="25"/>
              <a:t> </a:t>
            </a:r>
            <a:r>
              <a:rPr dirty="0" sz="1800" spc="-5"/>
              <a:t>usar</a:t>
            </a:r>
            <a:r>
              <a:rPr dirty="0" sz="1800" spc="5"/>
              <a:t> </a:t>
            </a:r>
            <a:r>
              <a:rPr dirty="0" sz="1800" spc="-15"/>
              <a:t>estos</a:t>
            </a:r>
            <a:r>
              <a:rPr dirty="0" sz="1800"/>
              <a:t> </a:t>
            </a:r>
            <a:r>
              <a:rPr dirty="0" sz="1800" spc="-10"/>
              <a:t>parámetros</a:t>
            </a:r>
            <a:r>
              <a:rPr dirty="0" sz="1800" spc="5"/>
              <a:t> </a:t>
            </a:r>
            <a:r>
              <a:rPr dirty="0" sz="1800" spc="-10"/>
              <a:t>como</a:t>
            </a:r>
            <a:r>
              <a:rPr dirty="0" sz="1800" spc="10"/>
              <a:t> </a:t>
            </a:r>
            <a:r>
              <a:rPr dirty="0" sz="1800" spc="-5"/>
              <a:t>si</a:t>
            </a:r>
            <a:r>
              <a:rPr dirty="0" sz="1800" spc="5"/>
              <a:t> </a:t>
            </a:r>
            <a:r>
              <a:rPr dirty="0" sz="1800" spc="-10"/>
              <a:t>fueran</a:t>
            </a:r>
            <a:r>
              <a:rPr dirty="0" sz="1800" spc="5"/>
              <a:t> </a:t>
            </a:r>
            <a:r>
              <a:rPr dirty="0" sz="1800" spc="-5"/>
              <a:t>cualquier</a:t>
            </a:r>
            <a:r>
              <a:rPr dirty="0" sz="1800" spc="20"/>
              <a:t> </a:t>
            </a:r>
            <a:r>
              <a:rPr dirty="0" sz="1800" spc="-10"/>
              <a:t>otro</a:t>
            </a:r>
            <a:r>
              <a:rPr dirty="0" sz="1800"/>
              <a:t> </a:t>
            </a:r>
            <a:r>
              <a:rPr dirty="0" sz="1800" spc="-5"/>
              <a:t>tipo</a:t>
            </a:r>
            <a:r>
              <a:rPr dirty="0" sz="1800" spc="15"/>
              <a:t> </a:t>
            </a:r>
            <a:r>
              <a:rPr dirty="0" sz="1800" spc="-5"/>
              <a:t>regular</a:t>
            </a:r>
            <a:endParaRPr sz="18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37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/>
              <a:t>El</a:t>
            </a:r>
            <a:r>
              <a:rPr dirty="0" sz="1800"/>
              <a:t> </a:t>
            </a:r>
            <a:r>
              <a:rPr dirty="0" sz="1800" spc="-15"/>
              <a:t>formato</a:t>
            </a:r>
            <a:r>
              <a:rPr dirty="0" sz="1800"/>
              <a:t> </a:t>
            </a:r>
            <a:r>
              <a:rPr dirty="0" sz="1800" spc="-10"/>
              <a:t>para</a:t>
            </a:r>
            <a:r>
              <a:rPr dirty="0" sz="1800" spc="5"/>
              <a:t> </a:t>
            </a:r>
            <a:r>
              <a:rPr dirty="0" sz="1800" spc="-10"/>
              <a:t>declarar</a:t>
            </a:r>
            <a:r>
              <a:rPr dirty="0" sz="1800" spc="5"/>
              <a:t> </a:t>
            </a:r>
            <a:r>
              <a:rPr dirty="0" sz="1800" spc="-5"/>
              <a:t>plantillas</a:t>
            </a:r>
            <a:r>
              <a:rPr dirty="0" sz="1800" spc="5"/>
              <a:t> </a:t>
            </a:r>
            <a:r>
              <a:rPr dirty="0" sz="1800"/>
              <a:t>de</a:t>
            </a:r>
            <a:r>
              <a:rPr dirty="0" sz="1800" spc="15"/>
              <a:t> </a:t>
            </a:r>
            <a:r>
              <a:rPr dirty="0" sz="1800" spc="-5"/>
              <a:t>funciones</a:t>
            </a:r>
            <a:r>
              <a:rPr dirty="0" sz="1800" spc="15"/>
              <a:t> </a:t>
            </a:r>
            <a:r>
              <a:rPr dirty="0" sz="1800" spc="-10"/>
              <a:t>con</a:t>
            </a:r>
            <a:r>
              <a:rPr dirty="0" sz="1800" spc="20"/>
              <a:t> </a:t>
            </a:r>
            <a:r>
              <a:rPr dirty="0" sz="1800" spc="-10"/>
              <a:t>parámetros</a:t>
            </a:r>
            <a:r>
              <a:rPr dirty="0" sz="1800" spc="5"/>
              <a:t> </a:t>
            </a:r>
            <a:r>
              <a:rPr dirty="0" sz="1800"/>
              <a:t>de</a:t>
            </a:r>
            <a:r>
              <a:rPr dirty="0" sz="1800" spc="15"/>
              <a:t> </a:t>
            </a:r>
            <a:r>
              <a:rPr dirty="0" sz="1800" spc="-5"/>
              <a:t>tipo</a:t>
            </a:r>
            <a:r>
              <a:rPr dirty="0" sz="1800" spc="10"/>
              <a:t> </a:t>
            </a:r>
            <a:r>
              <a:rPr dirty="0" sz="1800" spc="-5"/>
              <a:t>es:</a:t>
            </a:r>
            <a:endParaRPr sz="1800"/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846326" y="5027676"/>
            <a:ext cx="5497195" cy="3689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0"/>
              </a:spcBef>
            </a:pPr>
            <a:r>
              <a:rPr dirty="0" sz="1800" spc="-15" b="1">
                <a:latin typeface="Calibri"/>
                <a:cs typeface="Calibri"/>
              </a:rPr>
              <a:t>template</a:t>
            </a:r>
            <a:r>
              <a:rPr dirty="0" sz="1800" spc="-10" b="1">
                <a:latin typeface="Calibri"/>
                <a:cs typeface="Calibri"/>
              </a:rPr>
              <a:t> </a:t>
            </a:r>
            <a:r>
              <a:rPr dirty="0" sz="1800" spc="-5" b="1">
                <a:latin typeface="Calibri"/>
                <a:cs typeface="Calibri"/>
              </a:rPr>
              <a:t>&lt;</a:t>
            </a:r>
            <a:r>
              <a:rPr dirty="0" sz="1800" spc="-5">
                <a:latin typeface="Calibri"/>
                <a:cs typeface="Calibri"/>
              </a:rPr>
              <a:t>identificador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clase</a:t>
            </a:r>
            <a:r>
              <a:rPr dirty="0" sz="1800" spc="-5" b="1">
                <a:latin typeface="Calibri"/>
                <a:cs typeface="Calibri"/>
              </a:rPr>
              <a:t>&gt;</a:t>
            </a:r>
            <a:r>
              <a:rPr dirty="0" sz="1800" spc="15" b="1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declaracion_funcion;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</a:t>
            </a:r>
          </a:p>
        </p:txBody>
      </p:sp>
    </p:spTree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97840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25"/>
              <a:t>T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 spc="-145"/>
              <a:t>a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80"/>
              <a:t>s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70"/>
              <a:t>f</a:t>
            </a:r>
            <a:r>
              <a:rPr dirty="0" spc="-90"/>
              <a:t>u</a:t>
            </a:r>
            <a:r>
              <a:rPr dirty="0" spc="-95"/>
              <a:t>n</a:t>
            </a:r>
            <a:r>
              <a:rPr dirty="0" spc="-90"/>
              <a:t>c</a:t>
            </a:r>
            <a:r>
              <a:rPr dirty="0" spc="-70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68540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ejemplo,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crear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plantilla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devuelva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menor 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podríamos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usar: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859191"/>
            <a:ext cx="7369175" cy="177800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Aquí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hemos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creado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plantilla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44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parámetro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plantilla.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parámetro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plantilla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representa</a:t>
            </a:r>
            <a:r>
              <a:rPr dirty="0" sz="2000" spc="4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 que aún no se ha especificado,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pero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se puede usar en 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plantilla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si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fuera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tipo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normal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Como se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puede </a:t>
            </a:r>
            <a:r>
              <a:rPr dirty="0" sz="2000" spc="-50">
                <a:solidFill>
                  <a:srgbClr val="3E3E3E"/>
                </a:solidFill>
                <a:latin typeface="Calibri"/>
                <a:cs typeface="Calibri"/>
              </a:rPr>
              <a:t>ver,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plantilla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GetMin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devuelve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menor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aún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indefinido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1431036" y="2594610"/>
            <a:ext cx="6551295" cy="1200150"/>
          </a:xfrm>
          <a:custGeom>
            <a:avLst/>
            <a:gdLst/>
            <a:ahLst/>
            <a:cxnLst/>
            <a:rect l="l" t="t" r="r" b="b"/>
            <a:pathLst>
              <a:path w="6551295" h="1200150">
                <a:moveTo>
                  <a:pt x="6550913" y="0"/>
                </a:moveTo>
                <a:lnTo>
                  <a:pt x="0" y="0"/>
                </a:lnTo>
                <a:lnTo>
                  <a:pt x="0" y="1200150"/>
                </a:lnTo>
                <a:lnTo>
                  <a:pt x="6550913" y="1200150"/>
                </a:lnTo>
                <a:lnTo>
                  <a:pt x="6550913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1431036" y="2594610"/>
            <a:ext cx="6551295" cy="37528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15" b="1">
                <a:latin typeface="Calibri"/>
                <a:cs typeface="Calibri"/>
              </a:rPr>
              <a:t>template</a:t>
            </a:r>
            <a:r>
              <a:rPr dirty="0" sz="1800" spc="-10" b="1">
                <a:latin typeface="Calibri"/>
                <a:cs typeface="Calibri"/>
              </a:rPr>
              <a:t> </a:t>
            </a:r>
            <a:r>
              <a:rPr dirty="0" sz="1800" spc="-5" b="1">
                <a:latin typeface="Calibri"/>
                <a:cs typeface="Calibri"/>
              </a:rPr>
              <a:t>&lt;class </a:t>
            </a:r>
            <a:r>
              <a:rPr dirty="0" sz="1800" spc="-5">
                <a:latin typeface="Calibri"/>
                <a:cs typeface="Calibri"/>
              </a:rPr>
              <a:t>Tipo</a:t>
            </a:r>
            <a:r>
              <a:rPr dirty="0" sz="1800" spc="-5" b="1">
                <a:latin typeface="Calibri"/>
                <a:cs typeface="Calibri"/>
              </a:rPr>
              <a:t>&gt;</a:t>
            </a:r>
            <a:r>
              <a:rPr dirty="0" sz="1800" b="1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Tipo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GetMin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(Tipo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Tipo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b)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966578" y="2887394"/>
            <a:ext cx="294132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Tipo </a:t>
            </a:r>
            <a:r>
              <a:rPr dirty="0" sz="1800" spc="-10">
                <a:latin typeface="Calibri"/>
                <a:cs typeface="Calibri"/>
              </a:rPr>
              <a:t>resultado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(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&lt;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b ? a :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b 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966578" y="3161714"/>
            <a:ext cx="16129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latin typeface="Calibri"/>
                <a:cs typeface="Calibri"/>
              </a:rPr>
              <a:t>return</a:t>
            </a:r>
            <a:r>
              <a:rPr dirty="0" sz="1800" spc="-45" b="1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resultado;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509149" y="3436034"/>
            <a:ext cx="977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5184508" y="2961957"/>
            <a:ext cx="3145155" cy="612775"/>
            <a:chOff x="5184508" y="2961957"/>
            <a:chExt cx="3145155" cy="612775"/>
          </a:xfrm>
        </p:grpSpPr>
        <p:sp>
          <p:nvSpPr>
            <p:cNvPr id="12" name="object 12"/>
            <p:cNvSpPr/>
            <p:nvPr/>
          </p:nvSpPr>
          <p:spPr>
            <a:xfrm>
              <a:off x="5210264" y="2969894"/>
              <a:ext cx="3111500" cy="596900"/>
            </a:xfrm>
            <a:custGeom>
              <a:avLst/>
              <a:gdLst/>
              <a:ahLst/>
              <a:cxnLst/>
              <a:rect l="l" t="t" r="r" b="b"/>
              <a:pathLst>
                <a:path w="3111500" h="596900">
                  <a:moveTo>
                    <a:pt x="240957" y="88900"/>
                  </a:moveTo>
                  <a:lnTo>
                    <a:pt x="0" y="88900"/>
                  </a:lnTo>
                  <a:lnTo>
                    <a:pt x="0" y="99060"/>
                  </a:lnTo>
                  <a:lnTo>
                    <a:pt x="240957" y="99060"/>
                  </a:lnTo>
                  <a:lnTo>
                    <a:pt x="240957" y="88900"/>
                  </a:lnTo>
                  <a:close/>
                </a:path>
                <a:path w="3111500" h="596900">
                  <a:moveTo>
                    <a:pt x="3111157" y="0"/>
                  </a:moveTo>
                  <a:lnTo>
                    <a:pt x="494449" y="0"/>
                  </a:lnTo>
                  <a:lnTo>
                    <a:pt x="494449" y="88900"/>
                  </a:lnTo>
                  <a:lnTo>
                    <a:pt x="494449" y="99060"/>
                  </a:lnTo>
                  <a:lnTo>
                    <a:pt x="255854" y="99060"/>
                  </a:lnTo>
                  <a:lnTo>
                    <a:pt x="255854" y="248920"/>
                  </a:lnTo>
                  <a:lnTo>
                    <a:pt x="494449" y="248920"/>
                  </a:lnTo>
                  <a:lnTo>
                    <a:pt x="494449" y="596900"/>
                  </a:lnTo>
                  <a:lnTo>
                    <a:pt x="3111157" y="596900"/>
                  </a:lnTo>
                  <a:lnTo>
                    <a:pt x="3111157" y="248920"/>
                  </a:lnTo>
                  <a:lnTo>
                    <a:pt x="3111157" y="99060"/>
                  </a:lnTo>
                  <a:lnTo>
                    <a:pt x="3111157" y="88900"/>
                  </a:lnTo>
                  <a:lnTo>
                    <a:pt x="3111157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5192445" y="2969895"/>
              <a:ext cx="3129280" cy="596900"/>
            </a:xfrm>
            <a:custGeom>
              <a:avLst/>
              <a:gdLst/>
              <a:ahLst/>
              <a:cxnLst/>
              <a:rect l="l" t="t" r="r" b="b"/>
              <a:pathLst>
                <a:path w="3129279" h="596900">
                  <a:moveTo>
                    <a:pt x="512267" y="0"/>
                  </a:moveTo>
                  <a:lnTo>
                    <a:pt x="948385" y="0"/>
                  </a:lnTo>
                  <a:lnTo>
                    <a:pt x="1602562" y="0"/>
                  </a:lnTo>
                  <a:lnTo>
                    <a:pt x="3128975" y="0"/>
                  </a:lnTo>
                  <a:lnTo>
                    <a:pt x="3128975" y="99441"/>
                  </a:lnTo>
                  <a:lnTo>
                    <a:pt x="3128975" y="248602"/>
                  </a:lnTo>
                  <a:lnTo>
                    <a:pt x="3128975" y="596646"/>
                  </a:lnTo>
                  <a:lnTo>
                    <a:pt x="1602562" y="596646"/>
                  </a:lnTo>
                  <a:lnTo>
                    <a:pt x="948385" y="596646"/>
                  </a:lnTo>
                  <a:lnTo>
                    <a:pt x="512267" y="596646"/>
                  </a:lnTo>
                  <a:lnTo>
                    <a:pt x="512267" y="248602"/>
                  </a:lnTo>
                  <a:lnTo>
                    <a:pt x="0" y="88404"/>
                  </a:lnTo>
                  <a:lnTo>
                    <a:pt x="512267" y="99441"/>
                  </a:lnTo>
                  <a:lnTo>
                    <a:pt x="512267" y="0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5466123" y="3063875"/>
            <a:ext cx="2855595" cy="1549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29565">
              <a:lnSpc>
                <a:spcPts val="1220"/>
              </a:lnSpc>
            </a:pPr>
            <a:r>
              <a:rPr dirty="0" sz="1800">
                <a:solidFill>
                  <a:srgbClr val="FFFFFF"/>
                </a:solidFill>
                <a:latin typeface="Calibri"/>
                <a:cs typeface="Calibri"/>
              </a:rPr>
              <a:t>if</a:t>
            </a:r>
            <a:r>
              <a:rPr dirty="0" sz="18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FFFFFF"/>
                </a:solidFill>
                <a:latin typeface="Calibri"/>
                <a:cs typeface="Calibri"/>
              </a:rPr>
              <a:t>(a</a:t>
            </a:r>
            <a:r>
              <a:rPr dirty="0" sz="1800" spc="-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FFFFFF"/>
                </a:solidFill>
                <a:latin typeface="Calibri"/>
                <a:cs typeface="Calibri"/>
              </a:rPr>
              <a:t>&lt;</a:t>
            </a:r>
            <a:r>
              <a:rPr dirty="0" sz="18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FFFFFF"/>
                </a:solidFill>
                <a:latin typeface="Calibri"/>
                <a:cs typeface="Calibri"/>
              </a:rPr>
              <a:t>b) {</a:t>
            </a:r>
            <a:r>
              <a:rPr dirty="0" sz="1800" spc="-10">
                <a:solidFill>
                  <a:srgbClr val="FFFFFF"/>
                </a:solidFill>
                <a:latin typeface="Calibri"/>
                <a:cs typeface="Calibri"/>
              </a:rPr>
              <a:t> resultado</a:t>
            </a:r>
            <a:r>
              <a:rPr dirty="0" sz="1800">
                <a:solidFill>
                  <a:srgbClr val="FFFFFF"/>
                </a:solidFill>
                <a:latin typeface="Calibri"/>
                <a:cs typeface="Calibri"/>
              </a:rPr>
              <a:t> = a; }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7" name="object 1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6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5704713" y="3218814"/>
            <a:ext cx="2616835" cy="347980"/>
          </a:xfrm>
          <a:prstGeom prst="rect">
            <a:avLst/>
          </a:prstGeom>
        </p:spPr>
        <p:txBody>
          <a:bodyPr wrap="square" lIns="0" tIns="3429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70"/>
              </a:spcBef>
            </a:pPr>
            <a:r>
              <a:rPr dirty="0" sz="1800" spc="-5">
                <a:solidFill>
                  <a:srgbClr val="FFFFFF"/>
                </a:solidFill>
                <a:latin typeface="Calibri"/>
                <a:cs typeface="Calibri"/>
              </a:rPr>
              <a:t>else </a:t>
            </a:r>
            <a:r>
              <a:rPr dirty="0" sz="1800">
                <a:solidFill>
                  <a:srgbClr val="FFFFFF"/>
                </a:solidFill>
                <a:latin typeface="Calibri"/>
                <a:cs typeface="Calibri"/>
              </a:rPr>
              <a:t>{</a:t>
            </a:r>
            <a:r>
              <a:rPr dirty="0" sz="1800" spc="-10">
                <a:solidFill>
                  <a:srgbClr val="FFFFFF"/>
                </a:solidFill>
                <a:latin typeface="Calibri"/>
                <a:cs typeface="Calibri"/>
              </a:rPr>
              <a:t> resultado</a:t>
            </a:r>
            <a:r>
              <a:rPr dirty="0" sz="1800" spc="-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FFFFFF"/>
                </a:solidFill>
                <a:latin typeface="Calibri"/>
                <a:cs typeface="Calibri"/>
              </a:rPr>
              <a:t>=</a:t>
            </a:r>
            <a:r>
              <a:rPr dirty="0" sz="1800" spc="-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FFFFFF"/>
                </a:solidFill>
                <a:latin typeface="Calibri"/>
                <a:cs typeface="Calibri"/>
              </a:rPr>
              <a:t>b; }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97840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25"/>
              <a:t>T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 spc="-145"/>
              <a:t>a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80"/>
              <a:t>s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70"/>
              <a:t>f</a:t>
            </a:r>
            <a:r>
              <a:rPr dirty="0" spc="-90"/>
              <a:t>u</a:t>
            </a:r>
            <a:r>
              <a:rPr dirty="0" spc="-95"/>
              <a:t>n</a:t>
            </a:r>
            <a:r>
              <a:rPr dirty="0" spc="-90"/>
              <a:t>c</a:t>
            </a:r>
            <a:r>
              <a:rPr dirty="0" spc="-70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6844"/>
            <a:ext cx="7368540" cy="546735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195580" marR="5080" indent="-183515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8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usar</a:t>
            </a:r>
            <a:r>
              <a:rPr dirty="0" sz="18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18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plantilla</a:t>
            </a:r>
            <a:r>
              <a:rPr dirty="0" sz="18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función,</a:t>
            </a:r>
            <a:r>
              <a:rPr dirty="0" sz="18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usamos</a:t>
            </a:r>
            <a:r>
              <a:rPr dirty="0" sz="18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siguiente</a:t>
            </a:r>
            <a:r>
              <a:rPr dirty="0" sz="18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formato</a:t>
            </a:r>
            <a:r>
              <a:rPr dirty="0" sz="18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8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800" spc="-3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llamada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función: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052996"/>
            <a:ext cx="7367905" cy="546735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194945" marR="5080" indent="-182880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8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800" spc="1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ejemplo,</a:t>
            </a:r>
            <a:r>
              <a:rPr dirty="0" sz="18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8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llamar</a:t>
            </a:r>
            <a:r>
              <a:rPr dirty="0" sz="18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8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GetMin</a:t>
            </a:r>
            <a:r>
              <a:rPr dirty="0" sz="1800" spc="12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8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comparar</a:t>
            </a:r>
            <a:r>
              <a:rPr dirty="0" sz="18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18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18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8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entero </a:t>
            </a:r>
            <a:r>
              <a:rPr dirty="0" sz="1800" spc="-3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(int)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long,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podemos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escribir: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1426" y="4592235"/>
            <a:ext cx="7369809" cy="161036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algn="just" marL="195580" marR="5080" indent="-183515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Cuando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 compilador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encuentra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llamada a una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función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plantilla,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utiliza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plantilla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para generar automáticamente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una función que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reemplaza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cada aspecto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Tipo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por el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tipo pasado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como el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parámetro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plantilla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real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(int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long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este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caso)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luego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llama</a:t>
            </a:r>
            <a:endParaRPr sz="18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1939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Este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proceso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realizado automáticamente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por el compilador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 invisible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programador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2611373" y="2567939"/>
            <a:ext cx="3921760" cy="3689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4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4"/>
              </a:spcBef>
            </a:pPr>
            <a:r>
              <a:rPr dirty="0" sz="1800" spc="-5">
                <a:latin typeface="Calibri"/>
                <a:cs typeface="Calibri"/>
              </a:rPr>
              <a:t>nombre_funcion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&lt;Tipo&gt;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(parametros);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7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699260" y="3775709"/>
            <a:ext cx="2277110" cy="64706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int </a:t>
            </a:r>
            <a:r>
              <a:rPr dirty="0" sz="1800">
                <a:latin typeface="Calibri"/>
                <a:cs typeface="Calibri"/>
              </a:rPr>
              <a:t>x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 </a:t>
            </a:r>
            <a:r>
              <a:rPr dirty="0" sz="1800" spc="-5">
                <a:latin typeface="Calibri"/>
                <a:cs typeface="Calibri"/>
              </a:rPr>
              <a:t>3, </a:t>
            </a: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 </a:t>
            </a:r>
            <a:r>
              <a:rPr dirty="0" sz="1800" spc="-5">
                <a:latin typeface="Calibri"/>
                <a:cs typeface="Calibri"/>
              </a:rPr>
              <a:t>4,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z;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z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GetMin </a:t>
            </a:r>
            <a:r>
              <a:rPr dirty="0" sz="1800" spc="-10">
                <a:latin typeface="Calibri"/>
                <a:cs typeface="Calibri"/>
              </a:rPr>
              <a:t>&lt;int&gt;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(x,y);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01767" y="3775709"/>
            <a:ext cx="2443480" cy="64706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long</a:t>
            </a:r>
            <a:r>
              <a:rPr dirty="0" sz="1800">
                <a:latin typeface="Calibri"/>
                <a:cs typeface="Calibri"/>
              </a:rPr>
              <a:t> x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 </a:t>
            </a:r>
            <a:r>
              <a:rPr dirty="0" sz="1800" spc="-5">
                <a:latin typeface="Calibri"/>
                <a:cs typeface="Calibri"/>
              </a:rPr>
              <a:t>3,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 =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4, </a:t>
            </a:r>
            <a:r>
              <a:rPr dirty="0" sz="1800">
                <a:latin typeface="Calibri"/>
                <a:cs typeface="Calibri"/>
              </a:rPr>
              <a:t>z;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z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GetMin &lt;long&gt;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(x,y);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97840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25"/>
              <a:t>T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 spc="-145"/>
              <a:t>a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80"/>
              <a:t>s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70"/>
              <a:t>f</a:t>
            </a:r>
            <a:r>
              <a:rPr dirty="0" spc="-90"/>
              <a:t>u</a:t>
            </a:r>
            <a:r>
              <a:rPr dirty="0" spc="-95"/>
              <a:t>n</a:t>
            </a:r>
            <a:r>
              <a:rPr dirty="0" spc="-90"/>
              <a:t>c</a:t>
            </a:r>
            <a:r>
              <a:rPr dirty="0" spc="-70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67905" cy="115316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utilizar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genérico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parámetro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GetMin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el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compilador puede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descubrir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qué tipo 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debe instanciar sin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tener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especificarlo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explícitamente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paréntesis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angulares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(como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hemos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hecho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antes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especificar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&lt;int&gt;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&lt;long&gt;)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4057312"/>
            <a:ext cx="7368540" cy="20523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Dado que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tanto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x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son de tipo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compilador puede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descubrir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automáticamente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parámetro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plantilla solo puede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ser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int.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método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implícito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produce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exactamente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mismo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resultado</a:t>
            </a:r>
            <a:endParaRPr sz="2000">
              <a:latin typeface="Calibri"/>
              <a:cs typeface="Calibri"/>
            </a:endParaRPr>
          </a:p>
          <a:p>
            <a:pPr algn="just" marL="194945" marR="635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 caso,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llamamos 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nuestra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plantilla de función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GetMin()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especificar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explícitamente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entre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&lt;&gt;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.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compilador determina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automáticamente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qué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necesita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llamada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3640073" y="3190494"/>
            <a:ext cx="1864360" cy="64643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marL="91440" marR="222250">
              <a:lnSpc>
                <a:spcPct val="100000"/>
              </a:lnSpc>
              <a:spcBef>
                <a:spcPts val="240"/>
              </a:spcBef>
            </a:pPr>
            <a:r>
              <a:rPr dirty="0" sz="1800" spc="-10">
                <a:latin typeface="Calibri"/>
                <a:cs typeface="Calibri"/>
              </a:rPr>
              <a:t>int </a:t>
            </a:r>
            <a:r>
              <a:rPr dirty="0" sz="1800">
                <a:latin typeface="Calibri"/>
                <a:cs typeface="Calibri"/>
              </a:rPr>
              <a:t>x = </a:t>
            </a:r>
            <a:r>
              <a:rPr dirty="0" sz="1800" spc="-5">
                <a:latin typeface="Calibri"/>
                <a:cs typeface="Calibri"/>
              </a:rPr>
              <a:t>3, </a:t>
            </a:r>
            <a:r>
              <a:rPr dirty="0" sz="1800">
                <a:latin typeface="Calibri"/>
                <a:cs typeface="Calibri"/>
              </a:rPr>
              <a:t>y = </a:t>
            </a:r>
            <a:r>
              <a:rPr dirty="0" sz="1800" spc="-5">
                <a:latin typeface="Calibri"/>
                <a:cs typeface="Calibri"/>
              </a:rPr>
              <a:t>4, </a:t>
            </a:r>
            <a:r>
              <a:rPr dirty="0" sz="1800">
                <a:latin typeface="Calibri"/>
                <a:cs typeface="Calibri"/>
              </a:rPr>
              <a:t>z;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z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GetMin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(x,y);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8</a:t>
            </a:r>
          </a:p>
        </p:txBody>
      </p:sp>
    </p:spTree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97840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25"/>
              <a:t>T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 spc="-145"/>
              <a:t>a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80"/>
              <a:t>s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70"/>
              <a:t>f</a:t>
            </a:r>
            <a:r>
              <a:rPr dirty="0" spc="-90"/>
              <a:t>u</a:t>
            </a:r>
            <a:r>
              <a:rPr dirty="0" spc="-95"/>
              <a:t>n</a:t>
            </a:r>
            <a:r>
              <a:rPr dirty="0" spc="-90"/>
              <a:t>c</a:t>
            </a:r>
            <a:r>
              <a:rPr dirty="0" spc="-70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69175" cy="142748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Debido a que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nuestra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 de plantilla incluye solo 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parámetro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 plantilla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(clase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) y 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propia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plantilla de función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acepta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parámetros,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ambos de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 no podemos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llamar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nuestra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plantilla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diferentes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argumentos: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4331632"/>
            <a:ext cx="7369175" cy="8788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correcto,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ya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nuestra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plantilla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GetMin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espera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argumentos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 mismo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tipo,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en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llamada usamos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diferentes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3681984" y="3300984"/>
            <a:ext cx="1780539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 marR="67310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x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3,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long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z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5">
                <a:latin typeface="Calibri"/>
                <a:cs typeface="Calibri"/>
              </a:rPr>
              <a:t> 4;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GetMin(x,z);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9</a:t>
            </a:r>
          </a:p>
        </p:txBody>
      </p:sp>
    </p:spTree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97840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25"/>
              <a:t>T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 spc="-145"/>
              <a:t>a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80"/>
              <a:t>s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70"/>
              <a:t>f</a:t>
            </a:r>
            <a:r>
              <a:rPr dirty="0" spc="-90"/>
              <a:t>u</a:t>
            </a:r>
            <a:r>
              <a:rPr dirty="0" spc="-95"/>
              <a:t>n</a:t>
            </a:r>
            <a:r>
              <a:rPr dirty="0" spc="-90"/>
              <a:t>c</a:t>
            </a:r>
            <a:r>
              <a:rPr dirty="0" spc="-70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67905" cy="8788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Pero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también podemos definir plantillas de funciones que acepten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más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parámetro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tipo,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simplemente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especificando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más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plantilla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&lt;&gt;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.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4010068"/>
            <a:ext cx="7367905" cy="115316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5580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caso,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nuestra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plantilla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GetMin()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acepta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parámetros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diferentes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tipos y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devuelve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 mismo tipo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primer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parámetro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).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Ahora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ya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podríamos llamar a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GetMin()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2126742" y="2891027"/>
            <a:ext cx="4890770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15" b="1">
                <a:latin typeface="Calibri"/>
                <a:cs typeface="Calibri"/>
              </a:rPr>
              <a:t>template </a:t>
            </a:r>
            <a:r>
              <a:rPr dirty="0" sz="1800" spc="-5" b="1">
                <a:latin typeface="Calibri"/>
                <a:cs typeface="Calibri"/>
              </a:rPr>
              <a:t>&lt;class </a:t>
            </a:r>
            <a:r>
              <a:rPr dirty="0" sz="1800" spc="-95">
                <a:latin typeface="Calibri"/>
                <a:cs typeface="Calibri"/>
              </a:rPr>
              <a:t>T,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5" b="1">
                <a:latin typeface="Calibri"/>
                <a:cs typeface="Calibri"/>
              </a:rPr>
              <a:t>class</a:t>
            </a:r>
            <a:r>
              <a:rPr dirty="0" sz="1800" spc="-10" b="1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</a:t>
            </a:r>
            <a:r>
              <a:rPr dirty="0" sz="1800" spc="-5" b="1">
                <a:latin typeface="Calibri"/>
                <a:cs typeface="Calibri"/>
              </a:rPr>
              <a:t>&gt;</a:t>
            </a:r>
            <a:r>
              <a:rPr dirty="0" sz="1800" spc="-10" b="1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T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GetMin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(T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U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b)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800" spc="-10" b="1">
                <a:latin typeface="Calibri"/>
                <a:cs typeface="Calibri"/>
              </a:rPr>
              <a:t>return</a:t>
            </a:r>
            <a:r>
              <a:rPr dirty="0" sz="1800" spc="-20" b="1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(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 &lt; b ?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: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b);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10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126742" y="5257038"/>
            <a:ext cx="4890770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4" rIns="0" bIns="0" rtlCol="0" vert="horz">
            <a:spAutoFit/>
          </a:bodyPr>
          <a:lstStyle/>
          <a:p>
            <a:pPr marL="90805" marR="3783965">
              <a:lnSpc>
                <a:spcPct val="100000"/>
              </a:lnSpc>
              <a:spcBef>
                <a:spcPts val="244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x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3,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long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z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5">
                <a:latin typeface="Calibri"/>
                <a:cs typeface="Calibri"/>
              </a:rPr>
              <a:t> 4;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GetMin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&lt;int,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long&gt;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(x,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z);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 = </a:t>
            </a:r>
            <a:r>
              <a:rPr dirty="0" sz="1800" spc="-5">
                <a:latin typeface="Calibri"/>
                <a:cs typeface="Calibri"/>
              </a:rPr>
              <a:t>GetMin(x,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z);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07352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25"/>
              <a:t>T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 spc="-145"/>
              <a:t>a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80"/>
              <a:t>s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80"/>
              <a:t>c</a:t>
            </a:r>
            <a:r>
              <a:rPr dirty="0" spc="-70"/>
              <a:t>l</a:t>
            </a:r>
            <a:r>
              <a:rPr dirty="0" spc="-95"/>
              <a:t>a</a:t>
            </a:r>
            <a:r>
              <a:rPr dirty="0" spc="-85"/>
              <a:t>s</a:t>
            </a:r>
            <a:r>
              <a:rPr dirty="0" spc="-100"/>
              <a:t>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68540" cy="150368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715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También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tenemos la posibilidad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escribir plantillas de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clase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tener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miembros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parámetros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plantilla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tipos</a:t>
            </a:r>
            <a:endParaRPr sz="2000">
              <a:latin typeface="Calibri"/>
              <a:cs typeface="Calibri"/>
            </a:endParaRPr>
          </a:p>
          <a:p>
            <a:pPr algn="just" marL="195580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Por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ejemplo,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crear una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10 elementos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493264" y="3442715"/>
            <a:ext cx="4203700" cy="25857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15" b="1">
                <a:latin typeface="Calibri"/>
                <a:cs typeface="Calibri"/>
              </a:rPr>
              <a:t>template</a:t>
            </a:r>
            <a:r>
              <a:rPr dirty="0" sz="1800" spc="-10" b="1">
                <a:latin typeface="Calibri"/>
                <a:cs typeface="Calibri"/>
              </a:rPr>
              <a:t> </a:t>
            </a:r>
            <a:r>
              <a:rPr dirty="0" sz="1800" spc="-5" b="1">
                <a:latin typeface="Calibri"/>
                <a:cs typeface="Calibri"/>
              </a:rPr>
              <a:t>&lt;</a:t>
            </a:r>
            <a:r>
              <a:rPr dirty="0" sz="1800" spc="-5">
                <a:latin typeface="Calibri"/>
                <a:cs typeface="Calibri"/>
              </a:rPr>
              <a:t>class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T</a:t>
            </a:r>
            <a:r>
              <a:rPr dirty="0" sz="1800" b="1">
                <a:latin typeface="Calibri"/>
                <a:cs typeface="Calibri"/>
              </a:rPr>
              <a:t>&gt;</a:t>
            </a:r>
            <a:r>
              <a:rPr dirty="0" sz="1800" spc="5" b="1">
                <a:latin typeface="Calibri"/>
                <a:cs typeface="Calibri"/>
              </a:rPr>
              <a:t> </a:t>
            </a:r>
            <a:r>
              <a:rPr dirty="0" sz="1800" spc="-5" b="1">
                <a:latin typeface="Calibri"/>
                <a:cs typeface="Calibri"/>
              </a:rPr>
              <a:t>class</a:t>
            </a:r>
            <a:r>
              <a:rPr dirty="0" sz="1800" spc="-25" b="1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miLista10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800" spc="-10" b="1">
                <a:latin typeface="Calibri"/>
                <a:cs typeface="Calibri"/>
              </a:rPr>
              <a:t>private</a:t>
            </a:r>
            <a:r>
              <a:rPr dirty="0" sz="1800" spc="-10">
                <a:latin typeface="Calibri"/>
                <a:cs typeface="Calibri"/>
              </a:rPr>
              <a:t>:</a:t>
            </a:r>
            <a:endParaRPr sz="18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T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elementos[10];</a:t>
            </a:r>
            <a:endParaRPr sz="18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800" spc="-5" b="1">
                <a:latin typeface="Calibri"/>
                <a:cs typeface="Calibri"/>
              </a:rPr>
              <a:t>public</a:t>
            </a:r>
            <a:r>
              <a:rPr dirty="0" sz="1800" spc="-5">
                <a:latin typeface="Calibri"/>
                <a:cs typeface="Calibri"/>
              </a:rPr>
              <a:t>:</a:t>
            </a:r>
            <a:endParaRPr sz="18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miLista10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(T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value){</a:t>
            </a:r>
            <a:endParaRPr sz="1800">
              <a:latin typeface="Calibri"/>
              <a:cs typeface="Calibri"/>
            </a:endParaRPr>
          </a:p>
          <a:p>
            <a:pPr marL="1919605" marR="433070" indent="-457200">
              <a:lnSpc>
                <a:spcPct val="100000"/>
              </a:lnSpc>
            </a:pPr>
            <a:r>
              <a:rPr dirty="0" sz="1800" spc="-15">
                <a:latin typeface="Calibri"/>
                <a:cs typeface="Calibri"/>
              </a:rPr>
              <a:t>for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(int i=0;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i&lt;10;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i++) 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elementos[i]=value;</a:t>
            </a:r>
            <a:endParaRPr sz="18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11</a:t>
            </a:r>
          </a:p>
        </p:txBody>
      </p:sp>
    </p:spTree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07352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25"/>
              <a:t>T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 spc="-145"/>
              <a:t>a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80"/>
              <a:t>s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80"/>
              <a:t>c</a:t>
            </a:r>
            <a:r>
              <a:rPr dirty="0" spc="-70"/>
              <a:t>l</a:t>
            </a:r>
            <a:r>
              <a:rPr dirty="0" spc="-95"/>
              <a:t>a</a:t>
            </a:r>
            <a:r>
              <a:rPr dirty="0" spc="-85"/>
              <a:t>s</a:t>
            </a:r>
            <a:r>
              <a:rPr dirty="0" spc="-100"/>
              <a:t>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68540" cy="115316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310" marR="5080" indent="-18224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acabamos de definir sirve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almacenar 10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cualquier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válido.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ejemplo,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si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quisiéramos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declarar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</a:t>
            </a:r>
            <a:r>
              <a:rPr dirty="0" sz="20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20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almacenar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enteros</a:t>
            </a:r>
            <a:r>
              <a:rPr dirty="0" sz="20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</a:t>
            </a:r>
            <a:r>
              <a:rPr dirty="0" sz="20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 spc="-4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sean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inicializados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32, escribiríamos: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706791"/>
            <a:ext cx="7366634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Pero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20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misma</a:t>
            </a:r>
            <a:r>
              <a:rPr dirty="0" sz="20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también</a:t>
            </a:r>
            <a:r>
              <a:rPr dirty="0" sz="20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usaría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crear</a:t>
            </a:r>
            <a:r>
              <a:rPr dirty="0" sz="20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objeto</a:t>
            </a:r>
            <a:r>
              <a:rPr dirty="0" sz="20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almacenar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cualquier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otro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1426" y="5032672"/>
            <a:ext cx="122555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incluso: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3284982" y="3150107"/>
            <a:ext cx="3155950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miLista10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&lt;int&gt;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lista </a:t>
            </a:r>
            <a:r>
              <a:rPr dirty="0" sz="1800" spc="-5">
                <a:latin typeface="Calibri"/>
                <a:cs typeface="Calibri"/>
              </a:rPr>
              <a:t>(32);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12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272028" y="4481321"/>
            <a:ext cx="3168650" cy="3689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4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4"/>
              </a:spcBef>
            </a:pPr>
            <a:r>
              <a:rPr dirty="0" sz="1800" spc="-10">
                <a:latin typeface="Calibri"/>
                <a:cs typeface="Calibri"/>
              </a:rPr>
              <a:t>miLista10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&lt;double&gt;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lista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(32.0);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272028" y="5500878"/>
            <a:ext cx="3168650" cy="64643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15">
                <a:latin typeface="Calibri"/>
                <a:cs typeface="Calibri"/>
              </a:rPr>
              <a:t>Persona</a:t>
            </a:r>
            <a:r>
              <a:rPr dirty="0" sz="1800" spc="-3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p;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miLista10 &lt;Persona&gt;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lista </a:t>
            </a:r>
            <a:r>
              <a:rPr dirty="0" sz="1800" spc="-5">
                <a:latin typeface="Calibri"/>
                <a:cs typeface="Calibri"/>
              </a:rPr>
              <a:t>(p);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49745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7</a:t>
            </a:r>
            <a:r>
              <a:rPr dirty="0"/>
              <a:t>.</a:t>
            </a:r>
            <a:r>
              <a:rPr dirty="0" spc="-160"/>
              <a:t> E</a:t>
            </a:r>
            <a:r>
              <a:rPr dirty="0" spc="-90"/>
              <a:t>d</a:t>
            </a:r>
            <a:r>
              <a:rPr dirty="0" spc="-70"/>
              <a:t>i</a:t>
            </a:r>
            <a:r>
              <a:rPr dirty="0" spc="-130"/>
              <a:t>t</a:t>
            </a:r>
            <a:r>
              <a:rPr dirty="0" spc="-100"/>
              <a:t>o</a:t>
            </a:r>
            <a:r>
              <a:rPr dirty="0"/>
              <a:t>r</a:t>
            </a:r>
            <a:r>
              <a:rPr dirty="0" spc="-170"/>
              <a:t> </a:t>
            </a:r>
            <a:r>
              <a:rPr dirty="0" spc="-90"/>
              <a:t>vi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9809" cy="358521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635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20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varios</a:t>
            </a:r>
            <a:r>
              <a:rPr dirty="0" sz="20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modos</a:t>
            </a:r>
            <a:r>
              <a:rPr dirty="0" sz="20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3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ejecución,</a:t>
            </a:r>
            <a:r>
              <a:rPr dirty="0" sz="20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pero</a:t>
            </a:r>
            <a:r>
              <a:rPr dirty="0" sz="20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nos</a:t>
            </a:r>
            <a:r>
              <a:rPr dirty="0" sz="20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centraremos</a:t>
            </a:r>
            <a:r>
              <a:rPr dirty="0" sz="2000" spc="3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más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básicos</a:t>
            </a:r>
            <a:endParaRPr sz="2000">
              <a:latin typeface="Calibri"/>
              <a:cs typeface="Calibri"/>
            </a:endParaRPr>
          </a:p>
          <a:p>
            <a:pPr lvl="1" marL="560705" marR="5715" indent="-182880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Modo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órdenes:</a:t>
            </a:r>
            <a:r>
              <a:rPr dirty="0" sz="16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introducir</a:t>
            </a:r>
            <a:r>
              <a:rPr dirty="0" sz="16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órdenes</a:t>
            </a:r>
            <a:r>
              <a:rPr dirty="0" sz="16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dirigidas</a:t>
            </a:r>
            <a:r>
              <a:rPr dirty="0" sz="16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editor</a:t>
            </a:r>
            <a:r>
              <a:rPr dirty="0" sz="16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(cambiar</a:t>
            </a:r>
            <a:r>
              <a:rPr dirty="0" sz="16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modo,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línea,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terminar,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...)</a:t>
            </a:r>
            <a:endParaRPr sz="1600">
              <a:latin typeface="Calibri"/>
              <a:cs typeface="Calibri"/>
            </a:endParaRPr>
          </a:p>
          <a:p>
            <a:pPr lvl="1" marL="561340" marR="5080" indent="-183515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Modo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entrada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texto:</a:t>
            </a:r>
            <a:r>
              <a:rPr dirty="0" sz="16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Permite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introducir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modificar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texto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directamente</a:t>
            </a:r>
            <a:r>
              <a:rPr dirty="0" sz="16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búfer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archivo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introducir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texto,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desde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modo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órdenes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pulsaremos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letra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endParaRPr sz="2000">
              <a:latin typeface="Calibri"/>
              <a:cs typeface="Calibri"/>
            </a:endParaRPr>
          </a:p>
          <a:p>
            <a:pPr marL="194945" marR="7620" indent="-182880">
              <a:lnSpc>
                <a:spcPts val="2160"/>
              </a:lnSpc>
              <a:spcBef>
                <a:spcPts val="6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741045" algn="l"/>
                <a:tab pos="1204595" algn="l"/>
                <a:tab pos="3975735" algn="l"/>
                <a:tab pos="4283075" algn="l"/>
                <a:tab pos="4908550" algn="l"/>
                <a:tab pos="5825490" algn="l"/>
                <a:tab pos="6413500" algn="l"/>
                <a:tab pos="7172959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v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z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rm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em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ulsa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emos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ec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20" b="1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APE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</a:t>
            </a:r>
            <a:r>
              <a:rPr dirty="0" sz="2000" spc="-4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v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v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 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modo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órdenes</a:t>
            </a:r>
            <a:endParaRPr sz="2000">
              <a:latin typeface="Calibri"/>
              <a:cs typeface="Calibri"/>
            </a:endParaRPr>
          </a:p>
          <a:p>
            <a:pPr marL="195580" marR="6350" indent="-18351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777240" algn="l"/>
                <a:tab pos="1712595" algn="l"/>
                <a:tab pos="1956435" algn="l"/>
                <a:tab pos="2703195" algn="l"/>
                <a:tab pos="3016885" algn="l"/>
                <a:tab pos="3928110" algn="l"/>
                <a:tab pos="5380990" algn="l"/>
                <a:tab pos="5903595" algn="l"/>
                <a:tab pos="6298565" algn="l"/>
                <a:tab pos="7169150" algn="l"/>
              </a:tabLst>
            </a:pPr>
            <a:r>
              <a:rPr dirty="0" sz="2000" spc="-50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g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4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f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ich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ro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sc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b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2000" spc="-20" b="1">
                <a:solidFill>
                  <a:srgbClr val="3E3E3E"/>
                </a:solidFill>
                <a:latin typeface="Calibri"/>
                <a:cs typeface="Calibri"/>
              </a:rPr>
              <a:t>w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q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w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cr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b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 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q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cierra)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ver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todas las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opciones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vi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ver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manual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29</a:t>
            </a:r>
          </a:p>
        </p:txBody>
      </p:sp>
    </p:spTree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07352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25"/>
              <a:t>T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 spc="-145"/>
              <a:t>a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80"/>
              <a:t>s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80"/>
              <a:t>c</a:t>
            </a:r>
            <a:r>
              <a:rPr dirty="0" spc="-70"/>
              <a:t>l</a:t>
            </a:r>
            <a:r>
              <a:rPr dirty="0" spc="-95"/>
              <a:t>a</a:t>
            </a:r>
            <a:r>
              <a:rPr dirty="0" spc="-85"/>
              <a:t>s</a:t>
            </a:r>
            <a:r>
              <a:rPr dirty="0" spc="-100"/>
              <a:t>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69175" cy="150368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5580" marR="635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el ejemplo 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anterior,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única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 miembro en la plantilla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clase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definido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línea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dentro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declaración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misma</a:t>
            </a:r>
            <a:endParaRPr sz="2000">
              <a:latin typeface="Calibri"/>
              <a:cs typeface="Calibri"/>
            </a:endParaRPr>
          </a:p>
          <a:p>
            <a:pPr algn="just" marL="195580" marR="5080" indent="-18351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caso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definamos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miembro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fuera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declaración de la plantilla de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siempre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debemos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preceder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esa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definición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prefijo: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template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&lt;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...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&gt;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2158" y="3579876"/>
            <a:ext cx="3784600" cy="261620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60"/>
              </a:spcBef>
            </a:pPr>
            <a:r>
              <a:rPr dirty="0" sz="1600" spc="-10" b="1">
                <a:latin typeface="Calibri"/>
                <a:cs typeface="Calibri"/>
              </a:rPr>
              <a:t>template</a:t>
            </a:r>
            <a:r>
              <a:rPr dirty="0" sz="1600" spc="-25" b="1">
                <a:latin typeface="Calibri"/>
                <a:cs typeface="Calibri"/>
              </a:rPr>
              <a:t> </a:t>
            </a:r>
            <a:r>
              <a:rPr dirty="0" sz="1600" spc="-5" b="1">
                <a:latin typeface="Calibri"/>
                <a:cs typeface="Calibri"/>
              </a:rPr>
              <a:t>&lt;</a:t>
            </a: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T</a:t>
            </a:r>
            <a:r>
              <a:rPr dirty="0" sz="1600" b="1">
                <a:latin typeface="Calibri"/>
                <a:cs typeface="Calibri"/>
              </a:rPr>
              <a:t>&gt;</a:t>
            </a:r>
            <a:r>
              <a:rPr dirty="0" sz="1600" spc="-15" b="1">
                <a:latin typeface="Calibri"/>
                <a:cs typeface="Calibri"/>
              </a:rPr>
              <a:t> </a:t>
            </a:r>
            <a:r>
              <a:rPr dirty="0" sz="1600" b="1">
                <a:latin typeface="Calibri"/>
                <a:cs typeface="Calibri"/>
              </a:rPr>
              <a:t>class</a:t>
            </a:r>
            <a:r>
              <a:rPr dirty="0" sz="1600" spc="-30" b="1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miLista10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10" b="1">
                <a:latin typeface="Calibri"/>
                <a:cs typeface="Calibri"/>
              </a:rPr>
              <a:t>private</a:t>
            </a:r>
            <a:r>
              <a:rPr dirty="0" sz="1600" spc="-10">
                <a:latin typeface="Calibri"/>
                <a:cs typeface="Calibri"/>
              </a:rPr>
              <a:t>: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T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elementos[10];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5" b="1">
                <a:latin typeface="Calibri"/>
                <a:cs typeface="Calibri"/>
              </a:rPr>
              <a:t>public</a:t>
            </a:r>
            <a:r>
              <a:rPr dirty="0" sz="1600" spc="-5">
                <a:latin typeface="Calibri"/>
                <a:cs typeface="Calibri"/>
              </a:rPr>
              <a:t>: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miLista10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(T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value){</a:t>
            </a:r>
            <a:endParaRPr sz="1600">
              <a:latin typeface="Calibri"/>
              <a:cs typeface="Calibri"/>
            </a:endParaRPr>
          </a:p>
          <a:p>
            <a:pPr marL="1920239" marR="218440" indent="-457200">
              <a:lnSpc>
                <a:spcPct val="100000"/>
              </a:lnSpc>
            </a:pPr>
            <a:r>
              <a:rPr dirty="0" sz="1600" spc="-15">
                <a:latin typeface="Calibri"/>
                <a:cs typeface="Calibri"/>
              </a:rPr>
              <a:t>for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(int </a:t>
            </a:r>
            <a:r>
              <a:rPr dirty="0" sz="1600" spc="-5">
                <a:latin typeface="Calibri"/>
                <a:cs typeface="Calibri"/>
              </a:rPr>
              <a:t>i=0;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i&lt;10; i++)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e</a:t>
            </a:r>
            <a:r>
              <a:rPr dirty="0" sz="1600" spc="-5">
                <a:latin typeface="Calibri"/>
                <a:cs typeface="Calibri"/>
              </a:rPr>
              <a:t>l</a:t>
            </a:r>
            <a:r>
              <a:rPr dirty="0" sz="1600">
                <a:latin typeface="Calibri"/>
                <a:cs typeface="Calibri"/>
              </a:rPr>
              <a:t>e</a:t>
            </a:r>
            <a:r>
              <a:rPr dirty="0" sz="1600" spc="-5">
                <a:latin typeface="Calibri"/>
                <a:cs typeface="Calibri"/>
              </a:rPr>
              <a:t>m</a:t>
            </a:r>
            <a:r>
              <a:rPr dirty="0" sz="1600">
                <a:latin typeface="Calibri"/>
                <a:cs typeface="Calibri"/>
              </a:rPr>
              <a:t>e</a:t>
            </a:r>
            <a:r>
              <a:rPr dirty="0" sz="1600" spc="-20">
                <a:latin typeface="Calibri"/>
                <a:cs typeface="Calibri"/>
              </a:rPr>
              <a:t>n</a:t>
            </a:r>
            <a:r>
              <a:rPr dirty="0" sz="1600" spc="-25">
                <a:latin typeface="Calibri"/>
                <a:cs typeface="Calibri"/>
              </a:rPr>
              <a:t>t</a:t>
            </a:r>
            <a:r>
              <a:rPr dirty="0" sz="1600">
                <a:latin typeface="Calibri"/>
                <a:cs typeface="Calibri"/>
              </a:rPr>
              <a:t>o</a:t>
            </a:r>
            <a:r>
              <a:rPr dirty="0" sz="1600" spc="-5">
                <a:latin typeface="Calibri"/>
                <a:cs typeface="Calibri"/>
              </a:rPr>
              <a:t>s</a:t>
            </a:r>
            <a:r>
              <a:rPr dirty="0" sz="1600">
                <a:latin typeface="Calibri"/>
                <a:cs typeface="Calibri"/>
              </a:rPr>
              <a:t>[</a:t>
            </a:r>
            <a:r>
              <a:rPr dirty="0" sz="1600" spc="-5">
                <a:latin typeface="Calibri"/>
                <a:cs typeface="Calibri"/>
              </a:rPr>
              <a:t>i</a:t>
            </a:r>
            <a:r>
              <a:rPr dirty="0" sz="1600">
                <a:latin typeface="Calibri"/>
                <a:cs typeface="Calibri"/>
              </a:rPr>
              <a:t>]=</a:t>
            </a:r>
            <a:r>
              <a:rPr dirty="0" sz="1600" spc="-25">
                <a:latin typeface="Calibri"/>
                <a:cs typeface="Calibri"/>
              </a:rPr>
              <a:t>v</a:t>
            </a:r>
            <a:r>
              <a:rPr dirty="0" sz="1600">
                <a:latin typeface="Calibri"/>
                <a:cs typeface="Calibri"/>
              </a:rPr>
              <a:t>a</a:t>
            </a:r>
            <a:r>
              <a:rPr dirty="0" sz="1600" spc="-5">
                <a:latin typeface="Calibri"/>
                <a:cs typeface="Calibri"/>
              </a:rPr>
              <a:t>lue</a:t>
            </a:r>
            <a:r>
              <a:rPr dirty="0" sz="1600">
                <a:latin typeface="Calibri"/>
                <a:cs typeface="Calibri"/>
              </a:rPr>
              <a:t>;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ts val="192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T</a:t>
            </a:r>
            <a:r>
              <a:rPr dirty="0" sz="1600" spc="-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GetMin();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13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4419600" y="3579876"/>
            <a:ext cx="4268470" cy="181610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548640" marR="243840" indent="-457834">
              <a:lnSpc>
                <a:spcPct val="100000"/>
              </a:lnSpc>
              <a:spcBef>
                <a:spcPts val="260"/>
              </a:spcBef>
            </a:pPr>
            <a:r>
              <a:rPr dirty="0" sz="1600" spc="-10" b="1">
                <a:latin typeface="Calibri"/>
                <a:cs typeface="Calibri"/>
              </a:rPr>
              <a:t>template </a:t>
            </a:r>
            <a:r>
              <a:rPr dirty="0" sz="1600" spc="-5">
                <a:latin typeface="Calibri"/>
                <a:cs typeface="Calibri"/>
              </a:rPr>
              <a:t>&lt;class T&gt; </a:t>
            </a:r>
            <a:r>
              <a:rPr dirty="0" sz="1600">
                <a:latin typeface="Calibri"/>
                <a:cs typeface="Calibri"/>
              </a:rPr>
              <a:t>T </a:t>
            </a:r>
            <a:r>
              <a:rPr dirty="0" sz="1600" spc="-10">
                <a:latin typeface="Calibri"/>
                <a:cs typeface="Calibri"/>
              </a:rPr>
              <a:t>miLista10 </a:t>
            </a:r>
            <a:r>
              <a:rPr dirty="0" sz="1600" spc="-5">
                <a:latin typeface="Calibri"/>
                <a:cs typeface="Calibri"/>
              </a:rPr>
              <a:t>&lt;T&gt; </a:t>
            </a:r>
            <a:r>
              <a:rPr dirty="0" sz="1600" b="1">
                <a:latin typeface="Calibri"/>
                <a:cs typeface="Calibri"/>
              </a:rPr>
              <a:t>:: </a:t>
            </a:r>
            <a:r>
              <a:rPr dirty="0" sz="1600" spc="-5">
                <a:latin typeface="Calibri"/>
                <a:cs typeface="Calibri"/>
              </a:rPr>
              <a:t>GetMin()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T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min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elementos[0];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ts val="1920"/>
              </a:lnSpc>
            </a:pPr>
            <a:r>
              <a:rPr dirty="0" sz="1600" spc="-15">
                <a:latin typeface="Calibri"/>
                <a:cs typeface="Calibri"/>
              </a:rPr>
              <a:t>for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(int </a:t>
            </a:r>
            <a:r>
              <a:rPr dirty="0" sz="1600" spc="-5">
                <a:latin typeface="Calibri"/>
                <a:cs typeface="Calibri"/>
              </a:rPr>
              <a:t>i=0; i&lt;10;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i++)</a:t>
            </a:r>
            <a:endParaRPr sz="1600">
              <a:latin typeface="Calibri"/>
              <a:cs typeface="Calibri"/>
            </a:endParaRPr>
          </a:p>
          <a:p>
            <a:pPr marL="1462405" marR="1193800" indent="-45720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if (elementos[i] </a:t>
            </a:r>
            <a:r>
              <a:rPr dirty="0" sz="1600">
                <a:latin typeface="Calibri"/>
                <a:cs typeface="Calibri"/>
              </a:rPr>
              <a:t>&lt; </a:t>
            </a:r>
            <a:r>
              <a:rPr dirty="0" sz="1600" spc="-5">
                <a:latin typeface="Calibri"/>
                <a:cs typeface="Calibri"/>
              </a:rPr>
              <a:t>min)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min</a:t>
            </a:r>
            <a:r>
              <a:rPr dirty="0" sz="1600" spc="-5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elementos[i];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 spc="-10" b="1">
                <a:latin typeface="Calibri"/>
                <a:cs typeface="Calibri"/>
              </a:rPr>
              <a:t>return</a:t>
            </a:r>
            <a:r>
              <a:rPr dirty="0" sz="1600" spc="-25" b="1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min;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463284" y="5568313"/>
            <a:ext cx="4332605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En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el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caso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Persona,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hay</a:t>
            </a:r>
            <a:r>
              <a:rPr dirty="0" sz="1800">
                <a:latin typeface="Calibri"/>
                <a:cs typeface="Calibri"/>
              </a:rPr>
              <a:t> que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sobrecargar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los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operadores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para </a:t>
            </a:r>
            <a:r>
              <a:rPr dirty="0" sz="1800">
                <a:latin typeface="Calibri"/>
                <a:cs typeface="Calibri"/>
              </a:rPr>
              <a:t>que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trabaje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adecuadamente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07352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25"/>
              <a:t>T</a:t>
            </a:r>
            <a:r>
              <a:rPr dirty="0" spc="-95"/>
              <a:t>e</a:t>
            </a:r>
            <a:r>
              <a:rPr dirty="0" spc="-120"/>
              <a:t>m</a:t>
            </a:r>
            <a:r>
              <a:rPr dirty="0" spc="-95"/>
              <a:t>p</a:t>
            </a:r>
            <a:r>
              <a:rPr dirty="0" spc="-80"/>
              <a:t>l</a:t>
            </a:r>
            <a:r>
              <a:rPr dirty="0" spc="-145"/>
              <a:t>a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80"/>
              <a:t>s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80"/>
              <a:t>c</a:t>
            </a:r>
            <a:r>
              <a:rPr dirty="0" spc="-70"/>
              <a:t>l</a:t>
            </a:r>
            <a:r>
              <a:rPr dirty="0" spc="-95"/>
              <a:t>a</a:t>
            </a:r>
            <a:r>
              <a:rPr dirty="0" spc="-85"/>
              <a:t>s</a:t>
            </a:r>
            <a:r>
              <a:rPr dirty="0" spc="-100"/>
              <a:t>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68540" cy="17780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just" marL="195580" indent="-182880">
              <a:lnSpc>
                <a:spcPts val="228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caso</a:t>
            </a:r>
            <a:r>
              <a:rPr dirty="0" sz="20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Persona,</a:t>
            </a:r>
            <a:r>
              <a:rPr dirty="0" sz="20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cualquier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otra</a:t>
            </a:r>
            <a:r>
              <a:rPr dirty="0" sz="20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estándar,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20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endParaRPr sz="2000">
              <a:latin typeface="Calibri"/>
              <a:cs typeface="Calibri"/>
            </a:endParaRPr>
          </a:p>
          <a:p>
            <a:pPr algn="just" marL="194945">
              <a:lnSpc>
                <a:spcPts val="2280"/>
              </a:lnSpc>
            </a:pP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sobrecargar</a:t>
            </a:r>
            <a:r>
              <a:rPr dirty="0" sz="2000" spc="3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operadores</a:t>
            </a:r>
            <a:r>
              <a:rPr dirty="0" sz="2000" spc="3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trabajen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adecuadamente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3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caso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definir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fuera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declaración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plantilla, no se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pueden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separar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distintos archivos. 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Tanto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sus atributos y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como la declaración de sus funciones,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tienen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mismo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archivo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14</a:t>
            </a:r>
          </a:p>
        </p:txBody>
      </p:sp>
    </p:spTree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2664460" cy="271145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0">
                <a:solidFill>
                  <a:srgbClr val="E1E0E0"/>
                </a:solidFill>
                <a:latin typeface="Calibri"/>
                <a:cs typeface="Calibri"/>
              </a:rPr>
              <a:t>Templates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Librería</a:t>
            </a:r>
            <a:r>
              <a:rPr dirty="0" sz="3600" spc="-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STL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Anexo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15</a:t>
            </a:r>
          </a:p>
        </p:txBody>
      </p:sp>
    </p:spTree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71081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/>
              <a:t>L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69175" cy="40157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715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STL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(Standard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Template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Library)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proporciona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colección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estructuras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contenedoras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algoritmos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genéricos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utilizar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éstas</a:t>
            </a:r>
            <a:endParaRPr sz="2000">
              <a:latin typeface="Calibri"/>
              <a:cs typeface="Calibri"/>
            </a:endParaRPr>
          </a:p>
          <a:p>
            <a:pPr algn="just" marL="194945" marR="698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dice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contenedora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si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contener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instancias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otras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endParaRPr sz="20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biblioteca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clases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contenedores,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algoritmos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iteradores.</a:t>
            </a:r>
            <a:endParaRPr sz="2000">
              <a:latin typeface="Calibri"/>
              <a:cs typeface="Calibri"/>
            </a:endParaRPr>
          </a:p>
          <a:p>
            <a:pPr algn="just" marL="195580" marR="5080" indent="-183515">
              <a:lnSpc>
                <a:spcPts val="2160"/>
              </a:lnSpc>
              <a:spcBef>
                <a:spcPts val="63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 una biblioteca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generalizada </a:t>
            </a:r>
            <a:r>
              <a:rPr dirty="0" sz="2000" spc="-75">
                <a:solidFill>
                  <a:srgbClr val="3E3E3E"/>
                </a:solidFill>
                <a:latin typeface="Calibri"/>
                <a:cs typeface="Calibri"/>
              </a:rPr>
              <a:t>y,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 lo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tanto,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componentes están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parametrizados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(templates)</a:t>
            </a:r>
            <a:endParaRPr sz="20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STL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tiene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cuatro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componentes: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Algoritmos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Contenedores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Iteradores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16</a:t>
            </a:r>
          </a:p>
        </p:txBody>
      </p:sp>
    </p:spTree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71081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/>
              <a:t>L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7370445" cy="336994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635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Algoritmos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permiten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efectuar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operaciones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predefinidas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sobre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las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estructuras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STL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así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sobre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aquellas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estructuras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definidas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usuario</a:t>
            </a:r>
            <a:endParaRPr sz="2000">
              <a:latin typeface="Calibri"/>
              <a:cs typeface="Calibri"/>
            </a:endParaRPr>
          </a:p>
          <a:p>
            <a:pPr algn="just" marL="195580" marR="5080" indent="-18351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Contenedores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estructuras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contienen,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permiten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manipular,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otras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endParaRPr sz="2000">
              <a:latin typeface="Calibri"/>
              <a:cs typeface="Calibri"/>
            </a:endParaRPr>
          </a:p>
          <a:p>
            <a:pPr algn="just" marL="195580" marR="6985" indent="-18351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Iteradores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conectan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estructuras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algoritmos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genéricos</a:t>
            </a:r>
            <a:endParaRPr sz="20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STL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serie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características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muy deseables: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muy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eficiente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adaptable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Permite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evitar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errores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proporcionar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algoritmos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ya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predefinidos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17</a:t>
            </a:r>
          </a:p>
        </p:txBody>
      </p:sp>
    </p:spTree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71081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/>
              <a:t>L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475361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STL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dispone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siguientes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estructuras: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26169" y="2375161"/>
          <a:ext cx="8858250" cy="37420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36190"/>
                <a:gridCol w="3186430"/>
                <a:gridCol w="3115945"/>
              </a:tblGrid>
              <a:tr h="554355">
                <a:tc>
                  <a:txBody>
                    <a:bodyPr/>
                    <a:lstStyle/>
                    <a:p>
                      <a:pPr marL="333375">
                        <a:lnSpc>
                          <a:spcPct val="100000"/>
                        </a:lnSpc>
                        <a:spcBef>
                          <a:spcPts val="1120"/>
                        </a:spcBef>
                      </a:pPr>
                      <a:r>
                        <a:rPr dirty="0" sz="16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Contenedores</a:t>
                      </a:r>
                      <a:r>
                        <a:rPr dirty="0" sz="1600" spc="-2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lineales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1422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D34817"/>
                    </a:solidFill>
                  </a:tcPr>
                </a:tc>
                <a:tc>
                  <a:txBody>
                    <a:bodyPr/>
                    <a:lstStyle/>
                    <a:p>
                      <a:pPr marL="516255">
                        <a:lnSpc>
                          <a:spcPct val="100000"/>
                        </a:lnSpc>
                        <a:spcBef>
                          <a:spcPts val="1120"/>
                        </a:spcBef>
                      </a:pPr>
                      <a:r>
                        <a:rPr dirty="0" sz="16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Contenedores</a:t>
                      </a:r>
                      <a:r>
                        <a:rPr dirty="0" sz="1600" spc="-2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asociativos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1422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D34817"/>
                    </a:solidFill>
                  </a:tcPr>
                </a:tc>
                <a:tc>
                  <a:txBody>
                    <a:bodyPr/>
                    <a:lstStyle/>
                    <a:p>
                      <a:pPr marL="502284">
                        <a:lnSpc>
                          <a:spcPct val="100000"/>
                        </a:lnSpc>
                        <a:spcBef>
                          <a:spcPts val="1120"/>
                        </a:spcBef>
                      </a:pPr>
                      <a:r>
                        <a:rPr dirty="0" sz="16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Contenedores</a:t>
                      </a:r>
                      <a:r>
                        <a:rPr dirty="0" sz="1600" spc="-2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adaptados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1422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D34817"/>
                    </a:solidFill>
                  </a:tcPr>
                </a:tc>
              </a:tr>
              <a:tr h="6375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dirty="0" sz="1600" spc="-20" b="1">
                          <a:latin typeface="Calibri"/>
                          <a:cs typeface="Calibri"/>
                        </a:rPr>
                        <a:t>Vector</a:t>
                      </a:r>
                      <a:endParaRPr sz="16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600" spc="-5" i="1">
                          <a:latin typeface="Calibri"/>
                          <a:cs typeface="Calibri"/>
                        </a:rPr>
                        <a:t>vector&lt;T&gt;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622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C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dirty="0" sz="1600" spc="-10" b="1">
                          <a:latin typeface="Calibri"/>
                          <a:cs typeface="Calibri"/>
                        </a:rPr>
                        <a:t>Conjunto</a:t>
                      </a:r>
                      <a:endParaRPr sz="16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600" spc="-30" i="1">
                          <a:latin typeface="Calibri"/>
                          <a:cs typeface="Calibri"/>
                        </a:rPr>
                        <a:t>set&lt;T,</a:t>
                      </a:r>
                      <a:r>
                        <a:rPr dirty="0" sz="1600" spc="-3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 i="1">
                          <a:latin typeface="Calibri"/>
                          <a:cs typeface="Calibri"/>
                        </a:rPr>
                        <a:t>Compare&gt;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622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CFCC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dirty="0" sz="1600" spc="-5" b="1">
                          <a:latin typeface="Calibri"/>
                          <a:cs typeface="Calibri"/>
                        </a:rPr>
                        <a:t>Pila</a:t>
                      </a:r>
                      <a:endParaRPr sz="16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600" spc="-10" i="1">
                          <a:latin typeface="Calibri"/>
                          <a:cs typeface="Calibri"/>
                        </a:rPr>
                        <a:t>stack&lt;Container&gt;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622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CFCC"/>
                    </a:solidFill>
                  </a:tcPr>
                </a:tc>
              </a:tr>
              <a:tr h="6375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dirty="0" sz="1600" spc="-10" b="1">
                          <a:latin typeface="Calibri"/>
                          <a:cs typeface="Calibri"/>
                        </a:rPr>
                        <a:t>Lista</a:t>
                      </a:r>
                      <a:endParaRPr sz="16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600" spc="-5" i="1">
                          <a:latin typeface="Calibri"/>
                          <a:cs typeface="Calibri"/>
                        </a:rPr>
                        <a:t>list&lt;T&gt;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622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dirty="0" sz="1600" spc="-5" b="1">
                          <a:latin typeface="Calibri"/>
                          <a:cs typeface="Calibri"/>
                        </a:rPr>
                        <a:t>Multiconjunto</a:t>
                      </a:r>
                      <a:endParaRPr sz="16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600" spc="-20" i="1">
                          <a:latin typeface="Calibri"/>
                          <a:cs typeface="Calibri"/>
                        </a:rPr>
                        <a:t>multiset&lt;T,</a:t>
                      </a:r>
                      <a:r>
                        <a:rPr dirty="0" sz="1600" spc="-3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 i="1">
                          <a:latin typeface="Calibri"/>
                          <a:cs typeface="Calibri"/>
                        </a:rPr>
                        <a:t>Compare&gt;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622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dirty="0" sz="1600" spc="-5" b="1">
                          <a:latin typeface="Calibri"/>
                          <a:cs typeface="Calibri"/>
                        </a:rPr>
                        <a:t>Cola</a:t>
                      </a:r>
                      <a:endParaRPr sz="16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600" spc="-5" i="1">
                          <a:latin typeface="Calibri"/>
                          <a:cs typeface="Calibri"/>
                        </a:rPr>
                        <a:t>queue&lt;Container&gt;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622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</a:tr>
              <a:tr h="6375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dirty="0" sz="1600" spc="-5" b="1">
                          <a:latin typeface="Calibri"/>
                          <a:cs typeface="Calibri"/>
                        </a:rPr>
                        <a:t>Doble</a:t>
                      </a:r>
                      <a:r>
                        <a:rPr dirty="0" sz="16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 b="1">
                          <a:latin typeface="Calibri"/>
                          <a:cs typeface="Calibri"/>
                        </a:rPr>
                        <a:t>cola</a:t>
                      </a:r>
                      <a:endParaRPr sz="16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600" spc="-5" i="1">
                          <a:latin typeface="Calibri"/>
                          <a:cs typeface="Calibri"/>
                        </a:rPr>
                        <a:t>deque&lt;T&gt;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622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C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dirty="0" sz="1600" spc="-5" b="1">
                          <a:latin typeface="Calibri"/>
                          <a:cs typeface="Calibri"/>
                        </a:rPr>
                        <a:t>Mapa</a:t>
                      </a:r>
                      <a:endParaRPr sz="16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600" spc="-5" i="1">
                          <a:latin typeface="Calibri"/>
                          <a:cs typeface="Calibri"/>
                        </a:rPr>
                        <a:t>map</a:t>
                      </a:r>
                      <a:r>
                        <a:rPr dirty="0" sz="1600" i="1">
                          <a:latin typeface="Calibri"/>
                          <a:cs typeface="Calibri"/>
                        </a:rPr>
                        <a:t>&lt;</a:t>
                      </a:r>
                      <a:r>
                        <a:rPr dirty="0" sz="1600" spc="-35" i="1">
                          <a:latin typeface="Calibri"/>
                          <a:cs typeface="Calibri"/>
                        </a:rPr>
                        <a:t>K</a:t>
                      </a:r>
                      <a:r>
                        <a:rPr dirty="0" sz="1600" spc="-10" i="1"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1600" spc="-100" i="1">
                          <a:latin typeface="Calibri"/>
                          <a:cs typeface="Calibri"/>
                        </a:rPr>
                        <a:t>y</a:t>
                      </a:r>
                      <a:r>
                        <a:rPr dirty="0" sz="1600" i="1">
                          <a:latin typeface="Calibri"/>
                          <a:cs typeface="Calibri"/>
                        </a:rPr>
                        <a:t>,</a:t>
                      </a:r>
                      <a:r>
                        <a:rPr dirty="0" sz="1600" spc="1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60" i="1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1600" i="1">
                          <a:latin typeface="Calibri"/>
                          <a:cs typeface="Calibri"/>
                        </a:rPr>
                        <a:t>,</a:t>
                      </a:r>
                      <a:r>
                        <a:rPr dirty="0" sz="1600" spc="-1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i="1">
                          <a:latin typeface="Calibri"/>
                          <a:cs typeface="Calibri"/>
                        </a:rPr>
                        <a:t>C</a:t>
                      </a:r>
                      <a:r>
                        <a:rPr dirty="0" sz="1600" spc="-5" i="1">
                          <a:latin typeface="Calibri"/>
                          <a:cs typeface="Calibri"/>
                        </a:rPr>
                        <a:t>ompa</a:t>
                      </a:r>
                      <a:r>
                        <a:rPr dirty="0" sz="1600" i="1">
                          <a:latin typeface="Calibri"/>
                          <a:cs typeface="Calibri"/>
                        </a:rPr>
                        <a:t>re&gt;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622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C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dirty="0" sz="1600" spc="-5" b="1">
                          <a:latin typeface="Calibri"/>
                          <a:cs typeface="Calibri"/>
                        </a:rPr>
                        <a:t>Cola</a:t>
                      </a:r>
                      <a:r>
                        <a:rPr dirty="0" sz="16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 b="1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6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 b="1">
                          <a:latin typeface="Calibri"/>
                          <a:cs typeface="Calibri"/>
                        </a:rPr>
                        <a:t>prioridad</a:t>
                      </a:r>
                      <a:endParaRPr sz="16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600" spc="-10" i="1">
                          <a:latin typeface="Calibri"/>
                          <a:cs typeface="Calibri"/>
                        </a:rPr>
                        <a:t>priority_queue&lt;Container,Compare&gt;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622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CFCC"/>
                    </a:solidFill>
                  </a:tcPr>
                </a:tc>
              </a:tr>
              <a:tr h="637540">
                <a:tc>
                  <a:txBody>
                    <a:bodyPr/>
                    <a:lstStyle/>
                    <a:p>
                      <a:pPr algn="ctr" marR="958215">
                        <a:lnSpc>
                          <a:spcPts val="1820"/>
                        </a:lnSpc>
                        <a:tabLst>
                          <a:tab pos="1010285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C++11	</a:t>
                      </a:r>
                      <a:r>
                        <a:rPr dirty="0" baseline="-20833" sz="2400" spc="-22" b="1">
                          <a:latin typeface="Calibri"/>
                          <a:cs typeface="Calibri"/>
                        </a:rPr>
                        <a:t>Array</a:t>
                      </a:r>
                      <a:endParaRPr baseline="-20833" sz="24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90"/>
                        </a:spcBef>
                      </a:pPr>
                      <a:r>
                        <a:rPr dirty="0" sz="1600" spc="-5" i="1">
                          <a:latin typeface="Calibri"/>
                          <a:cs typeface="Calibri"/>
                        </a:rPr>
                        <a:t>array&lt;T&gt;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dirty="0" sz="1600" spc="-5" b="1">
                          <a:latin typeface="Calibri"/>
                          <a:cs typeface="Calibri"/>
                        </a:rPr>
                        <a:t>Multimapa</a:t>
                      </a:r>
                      <a:endParaRPr sz="16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600" spc="-5" i="1">
                          <a:latin typeface="Calibri"/>
                          <a:cs typeface="Calibri"/>
                        </a:rPr>
                        <a:t>multimap</a:t>
                      </a:r>
                      <a:r>
                        <a:rPr dirty="0" sz="1600" i="1">
                          <a:latin typeface="Calibri"/>
                          <a:cs typeface="Calibri"/>
                        </a:rPr>
                        <a:t>&lt;</a:t>
                      </a:r>
                      <a:r>
                        <a:rPr dirty="0" sz="1600" spc="-35" i="1">
                          <a:latin typeface="Calibri"/>
                          <a:cs typeface="Calibri"/>
                        </a:rPr>
                        <a:t>K</a:t>
                      </a:r>
                      <a:r>
                        <a:rPr dirty="0" sz="1600" spc="-10" i="1"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1600" spc="-100" i="1">
                          <a:latin typeface="Calibri"/>
                          <a:cs typeface="Calibri"/>
                        </a:rPr>
                        <a:t>y</a:t>
                      </a:r>
                      <a:r>
                        <a:rPr dirty="0" sz="1600" i="1">
                          <a:latin typeface="Calibri"/>
                          <a:cs typeface="Calibri"/>
                        </a:rPr>
                        <a:t>,</a:t>
                      </a:r>
                      <a:r>
                        <a:rPr dirty="0" sz="16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60" i="1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1600" i="1">
                          <a:latin typeface="Calibri"/>
                          <a:cs typeface="Calibri"/>
                        </a:rPr>
                        <a:t>,</a:t>
                      </a:r>
                      <a:r>
                        <a:rPr dirty="0" sz="1600" spc="-1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i="1">
                          <a:latin typeface="Calibri"/>
                          <a:cs typeface="Calibri"/>
                        </a:rPr>
                        <a:t>C</a:t>
                      </a:r>
                      <a:r>
                        <a:rPr dirty="0" sz="1600" spc="-5" i="1">
                          <a:latin typeface="Calibri"/>
                          <a:cs typeface="Calibri"/>
                        </a:rPr>
                        <a:t>ompa</a:t>
                      </a:r>
                      <a:r>
                        <a:rPr dirty="0" sz="1600" i="1">
                          <a:latin typeface="Calibri"/>
                          <a:cs typeface="Calibri"/>
                        </a:rPr>
                        <a:t>re&gt;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622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</a:tr>
              <a:tr h="637540"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490"/>
                        </a:spcBef>
                        <a:tabLst>
                          <a:tab pos="822325" algn="l"/>
                        </a:tabLst>
                      </a:pPr>
                      <a:r>
                        <a:rPr dirty="0" baseline="30303" sz="1650" spc="-7">
                          <a:latin typeface="Calibri"/>
                          <a:cs typeface="Calibri"/>
                        </a:rPr>
                        <a:t>C++11	</a:t>
                      </a:r>
                      <a:r>
                        <a:rPr dirty="0" sz="1600" spc="-5" b="1">
                          <a:latin typeface="Calibri"/>
                          <a:cs typeface="Calibri"/>
                        </a:rPr>
                        <a:t>Doble</a:t>
                      </a:r>
                      <a:r>
                        <a:rPr dirty="0" sz="1600" spc="-4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 b="1">
                          <a:latin typeface="Calibri"/>
                          <a:cs typeface="Calibri"/>
                        </a:rPr>
                        <a:t>cola</a:t>
                      </a:r>
                      <a:endParaRPr sz="1600">
                        <a:latin typeface="Calibri"/>
                        <a:cs typeface="Calibri"/>
                      </a:endParaRPr>
                    </a:p>
                    <a:p>
                      <a:pPr marL="601345">
                        <a:lnSpc>
                          <a:spcPct val="100000"/>
                        </a:lnSpc>
                      </a:pPr>
                      <a:r>
                        <a:rPr dirty="0" sz="1600" spc="-5" i="1">
                          <a:latin typeface="Calibri"/>
                          <a:cs typeface="Calibri"/>
                        </a:rPr>
                        <a:t>Forward_list&lt;T&gt;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622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CF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CF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CFCC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18</a:t>
            </a:r>
          </a:p>
        </p:txBody>
      </p:sp>
    </p:spTree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71081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/>
              <a:t>L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5"/>
            <a:ext cx="7369175" cy="304546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contenedores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dividen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tres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categorías:</a:t>
            </a:r>
            <a:endParaRPr sz="2000">
              <a:latin typeface="Calibri"/>
              <a:cs typeface="Calibri"/>
            </a:endParaRPr>
          </a:p>
          <a:p>
            <a:pPr algn="just" lvl="1" marL="561340" marR="5080" indent="-183515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Contenedores</a:t>
            </a:r>
            <a:r>
              <a:rPr dirty="0" sz="1600" spc="15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lineales:</a:t>
            </a:r>
            <a:r>
              <a:rPr dirty="0" sz="1600" spc="16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Almacenan</a:t>
            </a:r>
            <a:r>
              <a:rPr dirty="0" sz="1600" spc="15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objetos</a:t>
            </a:r>
            <a:r>
              <a:rPr dirty="0" sz="16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16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secuencial</a:t>
            </a:r>
            <a:r>
              <a:rPr dirty="0" sz="1600" spc="16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permitiendo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acceso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mismos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secuencial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y/o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 aleatoria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naturaleza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contenedor</a:t>
            </a:r>
            <a:endParaRPr sz="1600">
              <a:latin typeface="Calibri"/>
              <a:cs typeface="Calibri"/>
            </a:endParaRPr>
          </a:p>
          <a:p>
            <a:pPr algn="just" lvl="1" marL="560705" marR="5715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Contenedores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asociativos: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este caso cada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objeto almacenado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contenedor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tiene asociada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clave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. Mediante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clave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objetos se pueden almacenar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el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contenedor,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recuperar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mismo,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rápida</a:t>
            </a:r>
            <a:endParaRPr sz="1600">
              <a:latin typeface="Calibri"/>
              <a:cs typeface="Calibri"/>
            </a:endParaRPr>
          </a:p>
          <a:p>
            <a:pPr algn="just" lvl="1" marL="560705" marR="635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Contenedores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 adaptados: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Permiten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cambiar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contenedor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nuevo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contenedor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modificando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interface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(métodos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públicos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miembro)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primero.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mayor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parte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casos,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nuevo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contenedor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únicamente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requerirá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subconjunto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capacidades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proporciona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contenedor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original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19</a:t>
            </a:r>
          </a:p>
        </p:txBody>
      </p:sp>
    </p:spTree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97395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1879586" y="4506514"/>
          <a:ext cx="6115050" cy="74104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r>
                        <a:rPr dirty="0" sz="1200" spc="-5" b="1">
                          <a:latin typeface="Calibri"/>
                          <a:cs typeface="Calibri"/>
                        </a:rPr>
                        <a:t>V[0]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838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r>
                        <a:rPr dirty="0" sz="1200" spc="-5" b="1">
                          <a:latin typeface="Calibri"/>
                          <a:cs typeface="Calibri"/>
                        </a:rPr>
                        <a:t>V[N-1]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838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0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1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2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3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4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6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…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N-1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20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46990" rIns="0" bIns="0" rtlCol="0" vert="horz">
            <a:spAutoFit/>
          </a:bodyPr>
          <a:lstStyle/>
          <a:p>
            <a:pPr algn="just" marL="194945" marR="635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/>
              <a:t>Al </a:t>
            </a:r>
            <a:r>
              <a:rPr dirty="0" spc="-5"/>
              <a:t>igual que en </a:t>
            </a:r>
            <a:r>
              <a:rPr dirty="0" spc="-10"/>
              <a:t>C, </a:t>
            </a:r>
            <a:r>
              <a:rPr dirty="0" spc="-5"/>
              <a:t>un </a:t>
            </a:r>
            <a:r>
              <a:rPr dirty="0" spc="-10"/>
              <a:t>vector </a:t>
            </a:r>
            <a:r>
              <a:rPr dirty="0"/>
              <a:t>es </a:t>
            </a:r>
            <a:r>
              <a:rPr dirty="0" spc="-5"/>
              <a:t>un grupo de elementos finito </a:t>
            </a:r>
            <a:r>
              <a:rPr dirty="0" spc="-10"/>
              <a:t>del </a:t>
            </a:r>
            <a:r>
              <a:rPr dirty="0" spc="-5"/>
              <a:t> </a:t>
            </a:r>
            <a:r>
              <a:rPr dirty="0" spc="-10"/>
              <a:t>mismo</a:t>
            </a:r>
            <a:r>
              <a:rPr dirty="0" spc="20"/>
              <a:t> </a:t>
            </a:r>
            <a:r>
              <a:rPr dirty="0" spc="-10"/>
              <a:t>tipo,</a:t>
            </a:r>
            <a:r>
              <a:rPr dirty="0"/>
              <a:t> </a:t>
            </a:r>
            <a:r>
              <a:rPr dirty="0" spc="-15"/>
              <a:t>indexados</a:t>
            </a:r>
            <a:r>
              <a:rPr dirty="0" spc="10"/>
              <a:t> </a:t>
            </a:r>
            <a:r>
              <a:rPr dirty="0" spc="-5"/>
              <a:t>por</a:t>
            </a:r>
            <a:r>
              <a:rPr dirty="0" spc="-10"/>
              <a:t> </a:t>
            </a:r>
            <a:r>
              <a:rPr dirty="0" spc="-5"/>
              <a:t>una</a:t>
            </a:r>
            <a:r>
              <a:rPr dirty="0" spc="5"/>
              <a:t> </a:t>
            </a:r>
            <a:r>
              <a:rPr dirty="0" spc="-15"/>
              <a:t>clave</a:t>
            </a:r>
            <a:r>
              <a:rPr dirty="0" spc="15"/>
              <a:t> </a:t>
            </a:r>
            <a:r>
              <a:rPr dirty="0" spc="-20"/>
              <a:t>entera</a:t>
            </a:r>
          </a:p>
          <a:p>
            <a:pPr algn="just" marL="195580" marR="571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Los </a:t>
            </a:r>
            <a:r>
              <a:rPr dirty="0" spc="-10"/>
              <a:t>vectores </a:t>
            </a:r>
            <a:r>
              <a:rPr dirty="0" spc="-5"/>
              <a:t>pueden </a:t>
            </a:r>
            <a:r>
              <a:rPr dirty="0"/>
              <a:t>ser </a:t>
            </a:r>
            <a:r>
              <a:rPr dirty="0" spc="-10"/>
              <a:t>considerados </a:t>
            </a:r>
            <a:r>
              <a:rPr dirty="0" spc="-5"/>
              <a:t>como una </a:t>
            </a:r>
            <a:r>
              <a:rPr dirty="0" spc="-10"/>
              <a:t>generalización </a:t>
            </a:r>
            <a:r>
              <a:rPr dirty="0" spc="-5"/>
              <a:t>del </a:t>
            </a:r>
            <a:r>
              <a:rPr dirty="0"/>
              <a:t> </a:t>
            </a:r>
            <a:r>
              <a:rPr dirty="0" spc="-20"/>
              <a:t>array </a:t>
            </a:r>
            <a:r>
              <a:rPr dirty="0"/>
              <a:t>de C++. </a:t>
            </a:r>
            <a:r>
              <a:rPr dirty="0" spc="-5"/>
              <a:t>Los </a:t>
            </a:r>
            <a:r>
              <a:rPr dirty="0" spc="-10"/>
              <a:t>vectores </a:t>
            </a:r>
            <a:r>
              <a:rPr dirty="0" spc="-5"/>
              <a:t>son </a:t>
            </a:r>
            <a:r>
              <a:rPr dirty="0"/>
              <a:t>útiles </a:t>
            </a:r>
            <a:r>
              <a:rPr dirty="0" spc="-5"/>
              <a:t>cuando el </a:t>
            </a:r>
            <a:r>
              <a:rPr dirty="0" spc="-10"/>
              <a:t>número </a:t>
            </a:r>
            <a:r>
              <a:rPr dirty="0" spc="-5"/>
              <a:t>de elementos </a:t>
            </a:r>
            <a:r>
              <a:rPr dirty="0" spc="-440"/>
              <a:t> </a:t>
            </a:r>
            <a:r>
              <a:rPr dirty="0" spc="-5"/>
              <a:t>a manejar</a:t>
            </a:r>
            <a:r>
              <a:rPr dirty="0" spc="10"/>
              <a:t> </a:t>
            </a:r>
            <a:r>
              <a:rPr dirty="0" spc="-5"/>
              <a:t>es</a:t>
            </a:r>
            <a:r>
              <a:rPr dirty="0" spc="5"/>
              <a:t> </a:t>
            </a:r>
            <a:r>
              <a:rPr dirty="0" spc="-5"/>
              <a:t>conocido</a:t>
            </a:r>
            <a:r>
              <a:rPr dirty="0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 spc="-10"/>
              <a:t>forma</a:t>
            </a:r>
            <a:r>
              <a:rPr dirty="0" spc="5"/>
              <a:t> </a:t>
            </a:r>
            <a:r>
              <a:rPr dirty="0" spc="-15"/>
              <a:t>aproximada</a:t>
            </a:r>
          </a:p>
          <a:p>
            <a:pPr algn="just" marL="195580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Con los </a:t>
            </a:r>
            <a:r>
              <a:rPr dirty="0" spc="-10"/>
              <a:t>vectores </a:t>
            </a:r>
            <a:r>
              <a:rPr dirty="0" spc="-5"/>
              <a:t>podemos hacer </a:t>
            </a:r>
            <a:r>
              <a:rPr dirty="0"/>
              <a:t>las mismas </a:t>
            </a:r>
            <a:r>
              <a:rPr dirty="0" spc="-5"/>
              <a:t>operaciones que </a:t>
            </a:r>
            <a:r>
              <a:rPr dirty="0" spc="-10"/>
              <a:t>con </a:t>
            </a:r>
            <a:r>
              <a:rPr dirty="0" spc="-5"/>
              <a:t>los </a:t>
            </a:r>
            <a:r>
              <a:rPr dirty="0"/>
              <a:t> </a:t>
            </a:r>
            <a:r>
              <a:rPr dirty="0" spc="-20"/>
              <a:t>arrays</a:t>
            </a:r>
            <a:r>
              <a:rPr dirty="0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/>
              <a:t>C++, </a:t>
            </a:r>
            <a:r>
              <a:rPr dirty="0" spc="-10"/>
              <a:t>pero</a:t>
            </a:r>
            <a:r>
              <a:rPr dirty="0" spc="-5"/>
              <a:t> además</a:t>
            </a:r>
            <a:r>
              <a:rPr dirty="0" spc="20"/>
              <a:t> </a:t>
            </a:r>
            <a:r>
              <a:rPr dirty="0" spc="-5"/>
              <a:t>pueden</a:t>
            </a:r>
            <a:r>
              <a:rPr dirty="0" spc="5"/>
              <a:t> </a:t>
            </a:r>
            <a:r>
              <a:rPr dirty="0" spc="-5"/>
              <a:t>crecer</a:t>
            </a:r>
            <a:r>
              <a:rPr dirty="0" spc="20"/>
              <a:t> </a:t>
            </a:r>
            <a:r>
              <a:rPr dirty="0" spc="-10"/>
              <a:t>dinámicamente</a:t>
            </a:r>
          </a:p>
          <a:p>
            <a:pPr>
              <a:lnSpc>
                <a:spcPct val="100000"/>
              </a:lnSpc>
            </a:pPr>
          </a:p>
          <a:p>
            <a:pPr marL="50800" marR="6544309">
              <a:lnSpc>
                <a:spcPct val="134700"/>
              </a:lnSpc>
              <a:spcBef>
                <a:spcPts val="1470"/>
              </a:spcBef>
            </a:pPr>
            <a:r>
              <a:rPr dirty="0" sz="1800" spc="-20">
                <a:solidFill>
                  <a:srgbClr val="000000"/>
                </a:solidFill>
              </a:rPr>
              <a:t>Dato </a:t>
            </a:r>
            <a:r>
              <a:rPr dirty="0" sz="1800" spc="-15">
                <a:solidFill>
                  <a:srgbClr val="000000"/>
                </a:solidFill>
              </a:rPr>
              <a:t> </a:t>
            </a:r>
            <a:r>
              <a:rPr dirty="0" sz="1800" spc="-40">
                <a:solidFill>
                  <a:srgbClr val="000000"/>
                </a:solidFill>
              </a:rPr>
              <a:t>P</a:t>
            </a:r>
            <a:r>
              <a:rPr dirty="0" sz="1800" spc="-5">
                <a:solidFill>
                  <a:srgbClr val="000000"/>
                </a:solidFill>
              </a:rPr>
              <a:t>os</a:t>
            </a:r>
            <a:r>
              <a:rPr dirty="0" sz="1800">
                <a:solidFill>
                  <a:srgbClr val="000000"/>
                </a:solidFill>
              </a:rPr>
              <a:t>ici</a:t>
            </a:r>
            <a:r>
              <a:rPr dirty="0" sz="1800" spc="-5">
                <a:solidFill>
                  <a:srgbClr val="000000"/>
                </a:solidFill>
              </a:rPr>
              <a:t>ó</a:t>
            </a:r>
            <a:r>
              <a:rPr dirty="0" sz="1800">
                <a:solidFill>
                  <a:srgbClr val="000000"/>
                </a:solidFill>
              </a:rPr>
              <a:t>n</a:t>
            </a:r>
            <a:endParaRPr sz="1800"/>
          </a:p>
        </p:txBody>
      </p:sp>
    </p:spTree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64654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130"/>
              <a:t>c</a:t>
            </a:r>
            <a:r>
              <a:rPr dirty="0" spc="-90"/>
              <a:t>a</a:t>
            </a:r>
            <a:r>
              <a:rPr dirty="0" spc="-95"/>
              <a:t>d</a:t>
            </a:r>
            <a:r>
              <a:rPr dirty="0" spc="-100"/>
              <a:t>en</a:t>
            </a:r>
            <a:r>
              <a:rPr dirty="0" spc="-95"/>
              <a:t>a</a:t>
            </a:r>
            <a:r>
              <a:rPr dirty="0" spc="-85"/>
              <a:t>s</a:t>
            </a:r>
            <a:r>
              <a:rPr dirty="0" spc="-145"/>
              <a:t>/s</a:t>
            </a:r>
            <a:r>
              <a:rPr dirty="0" spc="-80"/>
              <a:t>tri</a:t>
            </a:r>
            <a:r>
              <a:rPr dirty="0" spc="-95"/>
              <a:t>n</a:t>
            </a:r>
            <a:r>
              <a:rPr dirty="0" spc="-85"/>
              <a:t>g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07888"/>
            <a:ext cx="7367905" cy="4410710"/>
          </a:xfrm>
          <a:prstGeom prst="rect">
            <a:avLst/>
          </a:prstGeom>
        </p:spPr>
        <p:txBody>
          <a:bodyPr wrap="square" lIns="0" tIns="71120" rIns="0" bIns="0" rtlCol="0" vert="horz">
            <a:spAutoFit/>
          </a:bodyPr>
          <a:lstStyle/>
          <a:p>
            <a:pPr algn="just" marL="194945" marR="5080" indent="-182880">
              <a:lnSpc>
                <a:spcPts val="1920"/>
              </a:lnSpc>
              <a:spcBef>
                <a:spcPts val="56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ya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sabemos, una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cadena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puede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considerar como un vector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caracteres</a:t>
            </a:r>
            <a:endParaRPr sz="2000">
              <a:latin typeface="Calibri"/>
              <a:cs typeface="Calibri"/>
            </a:endParaRPr>
          </a:p>
          <a:p>
            <a:pPr algn="just" marL="195580" marR="5080" indent="-182880">
              <a:lnSpc>
                <a:spcPts val="192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Dado que en una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cadena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podemos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desear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implementar operaciones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buscar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subcadena,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 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considera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vectores</a:t>
            </a:r>
            <a:endParaRPr sz="2000">
              <a:latin typeface="Calibri"/>
              <a:cs typeface="Calibri"/>
            </a:endParaRPr>
          </a:p>
          <a:p>
            <a:pPr algn="just" marL="194310" marR="5715" indent="-182245">
              <a:lnSpc>
                <a:spcPts val="192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ya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vimos,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biblioteca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básicas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manejo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vectores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caracteres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C/C++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utiliza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#include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&lt;cstring&gt; </a:t>
            </a:r>
            <a:r>
              <a:rPr dirty="0" sz="2000" spc="-44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(string.h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C)</a:t>
            </a:r>
            <a:endParaRPr sz="20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13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otras,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están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disponibles: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2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strcpy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(copia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cadena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otra)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21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strcmp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(compara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dos cadenas)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21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strcspn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(busca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cadena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otra)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21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strdup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(duplica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cadena)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21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strnset</a:t>
            </a:r>
            <a:r>
              <a:rPr dirty="0" sz="1600" spc="-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(copia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primeros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caracteres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cadena)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21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sprintf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(copia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cadena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formateada)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21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etc...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21</a:t>
            </a:r>
          </a:p>
        </p:txBody>
      </p:sp>
    </p:spTree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4083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 spc="-95"/>
              <a:t>a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9175" cy="2128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635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lista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una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donde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elementos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está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limitado</a:t>
            </a:r>
            <a:endParaRPr sz="2000">
              <a:latin typeface="Calibri"/>
              <a:cs typeface="Calibri"/>
            </a:endParaRPr>
          </a:p>
          <a:p>
            <a:pPr algn="just" marL="195580" marR="5080" indent="-18351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Como en un 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vector,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lista contiene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elementos del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mismo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tipo. Las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listas</a:t>
            </a:r>
            <a:r>
              <a:rPr dirty="0" sz="2000" spc="25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están</a:t>
            </a:r>
            <a:r>
              <a:rPr dirty="0" sz="2000" spc="2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indexadas,</a:t>
            </a:r>
            <a:r>
              <a:rPr dirty="0" sz="2000" spc="2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i.e.,</a:t>
            </a:r>
            <a:r>
              <a:rPr dirty="0" sz="2000" spc="2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2000" spc="2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2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acceder</a:t>
            </a:r>
            <a:r>
              <a:rPr dirty="0" sz="20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2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2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uno</a:t>
            </a:r>
            <a:endParaRPr sz="2000">
              <a:latin typeface="Calibri"/>
              <a:cs typeface="Calibri"/>
            </a:endParaRPr>
          </a:p>
          <a:p>
            <a:pPr algn="just" marL="194945" marR="635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Casi todas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operaciones básicas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 muy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costosas,</a:t>
            </a:r>
            <a:r>
              <a:rPr dirty="0" sz="2000" spc="4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pero</a:t>
            </a:r>
            <a:r>
              <a:rPr dirty="0" sz="2000" spc="4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cambio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inserción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borrado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 muy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eficientes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820923" y="4883658"/>
            <a:ext cx="137858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marL="433705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74013" y="4883658"/>
            <a:ext cx="1377950" cy="36957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3020" rIns="0" bIns="0" rtlCol="0" vert="horz">
            <a:spAutoFit/>
          </a:bodyPr>
          <a:lstStyle/>
          <a:p>
            <a:pPr marL="440690">
              <a:lnSpc>
                <a:spcPct val="100000"/>
              </a:lnSpc>
              <a:spcBef>
                <a:spcPts val="260"/>
              </a:spcBef>
            </a:pPr>
            <a:r>
              <a:rPr dirty="0" sz="1800" spc="-5">
                <a:latin typeface="Calibri"/>
                <a:cs typeface="Calibri"/>
              </a:rPr>
              <a:t>inicio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872990" y="4885182"/>
            <a:ext cx="137858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marL="434340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942581" y="4885182"/>
            <a:ext cx="137858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marL="434340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2251710" y="5025959"/>
            <a:ext cx="568960" cy="85725"/>
            <a:chOff x="2251710" y="5025959"/>
            <a:chExt cx="568960" cy="85725"/>
          </a:xfrm>
        </p:grpSpPr>
        <p:sp>
          <p:nvSpPr>
            <p:cNvPr id="10" name="object 10"/>
            <p:cNvSpPr/>
            <p:nvPr/>
          </p:nvSpPr>
          <p:spPr>
            <a:xfrm>
              <a:off x="2251710" y="5068824"/>
              <a:ext cx="497840" cy="0"/>
            </a:xfrm>
            <a:custGeom>
              <a:avLst/>
              <a:gdLst/>
              <a:ahLst/>
              <a:cxnLst/>
              <a:rect l="l" t="t" r="r" b="b"/>
              <a:pathLst>
                <a:path w="497839" h="0">
                  <a:moveTo>
                    <a:pt x="0" y="0"/>
                  </a:moveTo>
                  <a:lnTo>
                    <a:pt x="497408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2734834" y="5025959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" name="object 12"/>
          <p:cNvGrpSpPr/>
          <p:nvPr/>
        </p:nvGrpSpPr>
        <p:grpSpPr>
          <a:xfrm>
            <a:off x="4185094" y="5027465"/>
            <a:ext cx="688340" cy="85725"/>
            <a:chOff x="4185094" y="5027465"/>
            <a:chExt cx="688340" cy="85725"/>
          </a:xfrm>
        </p:grpSpPr>
        <p:sp>
          <p:nvSpPr>
            <p:cNvPr id="13" name="object 13"/>
            <p:cNvSpPr/>
            <p:nvPr/>
          </p:nvSpPr>
          <p:spPr>
            <a:xfrm>
              <a:off x="4199382" y="5068824"/>
              <a:ext cx="602615" cy="1905"/>
            </a:xfrm>
            <a:custGeom>
              <a:avLst/>
              <a:gdLst/>
              <a:ahLst/>
              <a:cxnLst/>
              <a:rect l="l" t="t" r="r" b="b"/>
              <a:pathLst>
                <a:path w="602614" h="1904">
                  <a:moveTo>
                    <a:pt x="0" y="0"/>
                  </a:moveTo>
                  <a:lnTo>
                    <a:pt x="602551" y="1549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4787530" y="5027465"/>
              <a:ext cx="86360" cy="85725"/>
            </a:xfrm>
            <a:custGeom>
              <a:avLst/>
              <a:gdLst/>
              <a:ahLst/>
              <a:cxnLst/>
              <a:rect l="l" t="t" r="r" b="b"/>
              <a:pathLst>
                <a:path w="86360" h="85725">
                  <a:moveTo>
                    <a:pt x="228" y="0"/>
                  </a:moveTo>
                  <a:lnTo>
                    <a:pt x="0" y="85725"/>
                  </a:lnTo>
                  <a:lnTo>
                    <a:pt x="85839" y="43091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" name="object 15"/>
          <p:cNvGrpSpPr/>
          <p:nvPr/>
        </p:nvGrpSpPr>
        <p:grpSpPr>
          <a:xfrm>
            <a:off x="6251447" y="5027481"/>
            <a:ext cx="692150" cy="85725"/>
            <a:chOff x="6251447" y="5027481"/>
            <a:chExt cx="692150" cy="85725"/>
          </a:xfrm>
        </p:grpSpPr>
        <p:sp>
          <p:nvSpPr>
            <p:cNvPr id="16" name="object 16"/>
            <p:cNvSpPr/>
            <p:nvPr/>
          </p:nvSpPr>
          <p:spPr>
            <a:xfrm>
              <a:off x="6251447" y="5070347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 h="0">
                  <a:moveTo>
                    <a:pt x="0" y="0"/>
                  </a:moveTo>
                  <a:lnTo>
                    <a:pt x="620090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6857259" y="5027481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23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8465"/>
            <a:ext cx="3220085" cy="4025265"/>
          </a:xfrm>
          <a:prstGeom prst="rect">
            <a:avLst/>
          </a:prstGeom>
        </p:spPr>
        <p:txBody>
          <a:bodyPr wrap="square" lIns="0" tIns="7556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5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Sistema</a:t>
            </a:r>
            <a:r>
              <a:rPr dirty="0" sz="25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1E0E0"/>
                </a:solidFill>
                <a:latin typeface="Calibri"/>
                <a:cs typeface="Calibri"/>
              </a:rPr>
              <a:t>Operativo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Procesos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Rutas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20">
                <a:solidFill>
                  <a:srgbClr val="E1E0E0"/>
                </a:solidFill>
                <a:latin typeface="Calibri"/>
                <a:cs typeface="Calibri"/>
              </a:rPr>
              <a:t>Variables</a:t>
            </a:r>
            <a:r>
              <a:rPr dirty="0" sz="25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entorno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1E0E0"/>
                </a:solidFill>
                <a:latin typeface="Calibri"/>
                <a:cs typeface="Calibri"/>
              </a:rPr>
              <a:t>Metacaracteres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Ejecución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Editor</a:t>
            </a:r>
            <a:r>
              <a:rPr dirty="0" sz="2500" spc="-5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vi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3E3E3E"/>
                </a:solidFill>
                <a:latin typeface="Calibri"/>
                <a:cs typeface="Calibri"/>
              </a:rPr>
              <a:t>Comandos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25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30</a:t>
            </a:r>
          </a:p>
        </p:txBody>
      </p:sp>
    </p:spTree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78548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P</a:t>
            </a:r>
            <a:r>
              <a:rPr dirty="0" spc="-70"/>
              <a:t>i</a:t>
            </a:r>
            <a:r>
              <a:rPr dirty="0" spc="-80"/>
              <a:t>l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75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95"/>
              <a:t>Co</a:t>
            </a:r>
            <a:r>
              <a:rPr dirty="0" spc="-70"/>
              <a:t>l</a:t>
            </a:r>
            <a:r>
              <a:rPr dirty="0" spc="-90"/>
              <a:t>as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24028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5580" marR="635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pilas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colas se pueden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considerar como formas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especializadas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doble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elementos de una pila siguen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protocolo LIFO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(el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primero 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sale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último que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entra).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elementos solo pueden ser añadidos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eliminados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tope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pila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cola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sigue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protocolo FIFO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(el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primero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sale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primero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entra). Los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elementos se insertan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 final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la cola, y se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extraen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frente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663946" y="4312158"/>
            <a:ext cx="2464307" cy="1828037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018794" y="4672584"/>
            <a:ext cx="4048505" cy="951737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24</a:t>
            </a:r>
          </a:p>
        </p:txBody>
      </p:sp>
    </p:spTree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707580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75"/>
              <a:t>l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0"/>
              <a:t>dob</a:t>
            </a:r>
            <a:r>
              <a:rPr dirty="0" spc="-70"/>
              <a:t>l</a:t>
            </a:r>
            <a:r>
              <a:rPr dirty="0"/>
              <a:t>e</a:t>
            </a:r>
            <a:r>
              <a:rPr dirty="0" spc="-190"/>
              <a:t> </a:t>
            </a:r>
            <a:r>
              <a:rPr dirty="0" spc="-70"/>
              <a:t>f</a:t>
            </a:r>
            <a:r>
              <a:rPr dirty="0" spc="-65"/>
              <a:t>i</a:t>
            </a:r>
            <a:r>
              <a:rPr dirty="0"/>
              <a:t>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185420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635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lista,</a:t>
            </a:r>
            <a:r>
              <a:rPr dirty="0" sz="20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cola</a:t>
            </a:r>
            <a:r>
              <a:rPr dirty="0" sz="20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doble</a:t>
            </a:r>
            <a:r>
              <a:rPr dirty="0" sz="20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fin</a:t>
            </a:r>
            <a:r>
              <a:rPr dirty="0" sz="20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(deque,</a:t>
            </a:r>
            <a:r>
              <a:rPr dirty="0" sz="20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double-ended</a:t>
            </a:r>
            <a:r>
              <a:rPr dirty="0" sz="20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queue)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tamaño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arbitrario,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según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inserten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borren</a:t>
            </a:r>
            <a:endParaRPr sz="2000">
              <a:latin typeface="Calibri"/>
              <a:cs typeface="Calibri"/>
            </a:endParaRPr>
          </a:p>
          <a:p>
            <a:pPr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cola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doble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fin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optimiza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inserción/eliminación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extremo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(en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tiempo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constante)</a:t>
            </a:r>
            <a:endParaRPr sz="2000">
              <a:latin typeface="Calibri"/>
              <a:cs typeface="Calibri"/>
            </a:endParaRPr>
          </a:p>
          <a:p>
            <a:pPr marL="195580" marR="5080" indent="-18351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2527300" algn="l"/>
                <a:tab pos="6360795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v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ec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8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dob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5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45">
                <a:solidFill>
                  <a:srgbClr val="3E3E3E"/>
                </a:solidFill>
                <a:latin typeface="Calibri"/>
                <a:cs typeface="Calibri"/>
              </a:rPr>
              <a:t>x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 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permitiendo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rápido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acceso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303782" y="4106417"/>
            <a:ext cx="6582143" cy="1633727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26</a:t>
            </a:r>
          </a:p>
        </p:txBody>
      </p:sp>
    </p:spTree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716025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75"/>
              <a:t>l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0"/>
              <a:t>p</a:t>
            </a:r>
            <a:r>
              <a:rPr dirty="0" spc="-70"/>
              <a:t>ri</a:t>
            </a:r>
            <a:r>
              <a:rPr dirty="0" spc="-100"/>
              <a:t>o</a:t>
            </a:r>
            <a:r>
              <a:rPr dirty="0" spc="-80"/>
              <a:t>r</a:t>
            </a:r>
            <a:r>
              <a:rPr dirty="0" spc="-70"/>
              <a:t>i</a:t>
            </a:r>
            <a:r>
              <a:rPr dirty="0" spc="-100"/>
              <a:t>d</a:t>
            </a:r>
            <a:r>
              <a:rPr dirty="0" spc="-95"/>
              <a:t>a</a:t>
            </a:r>
            <a:r>
              <a:rPr dirty="0"/>
              <a:t>d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177800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cola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prioridad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optimiza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inserción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4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nuevos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elementos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asociados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prioridad,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desencolar</a:t>
            </a:r>
            <a:r>
              <a:rPr dirty="0" sz="2000" spc="4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mayor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prioridad</a:t>
            </a:r>
            <a:endParaRPr sz="2000">
              <a:latin typeface="Calibri"/>
              <a:cs typeface="Calibri"/>
            </a:endParaRPr>
          </a:p>
          <a:p>
            <a:pPr algn="just" marL="194945" marR="571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 colas de prioridad se pueden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interpretar como conjuntos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los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 de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más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prioridad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está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disponible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instante, pero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resto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están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guardados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aleatoriamente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178105" y="3630590"/>
            <a:ext cx="420116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64490" algn="l"/>
                <a:tab pos="1223010" algn="l"/>
                <a:tab pos="2409190" algn="l"/>
                <a:tab pos="280797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	misma	prioridad,	se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desencolarán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1426" y="3630590"/>
            <a:ext cx="3173730" cy="9550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158115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541655" algn="l"/>
                <a:tab pos="1080770" algn="l"/>
                <a:tab pos="2342515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em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nt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siguiendo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orden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cola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(0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mayor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prioridad):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4803249" y="5256161"/>
            <a:ext cx="2389505" cy="391160"/>
            <a:chOff x="4803249" y="5256161"/>
            <a:chExt cx="2389505" cy="391160"/>
          </a:xfrm>
        </p:grpSpPr>
        <p:sp>
          <p:nvSpPr>
            <p:cNvPr id="8" name="object 8"/>
            <p:cNvSpPr/>
            <p:nvPr/>
          </p:nvSpPr>
          <p:spPr>
            <a:xfrm>
              <a:off x="4809604" y="5268861"/>
              <a:ext cx="2376805" cy="365760"/>
            </a:xfrm>
            <a:custGeom>
              <a:avLst/>
              <a:gdLst/>
              <a:ahLst/>
              <a:cxnLst/>
              <a:rect l="l" t="t" r="r" b="b"/>
              <a:pathLst>
                <a:path w="2376804" h="365760">
                  <a:moveTo>
                    <a:pt x="2376360" y="0"/>
                  </a:moveTo>
                  <a:lnTo>
                    <a:pt x="2376360" y="0"/>
                  </a:lnTo>
                  <a:lnTo>
                    <a:pt x="0" y="0"/>
                  </a:lnTo>
                  <a:lnTo>
                    <a:pt x="0" y="365760"/>
                  </a:lnTo>
                  <a:lnTo>
                    <a:pt x="2376360" y="365760"/>
                  </a:lnTo>
                  <a:lnTo>
                    <a:pt x="2376360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284871" y="5262511"/>
              <a:ext cx="0" cy="378460"/>
            </a:xfrm>
            <a:custGeom>
              <a:avLst/>
              <a:gdLst/>
              <a:ahLst/>
              <a:cxnLst/>
              <a:rect l="l" t="t" r="r" b="b"/>
              <a:pathLst>
                <a:path w="0" h="378460">
                  <a:moveTo>
                    <a:pt x="0" y="0"/>
                  </a:moveTo>
                  <a:lnTo>
                    <a:pt x="0" y="37846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760144" y="5262511"/>
              <a:ext cx="0" cy="378460"/>
            </a:xfrm>
            <a:custGeom>
              <a:avLst/>
              <a:gdLst/>
              <a:ahLst/>
              <a:cxnLst/>
              <a:rect l="l" t="t" r="r" b="b"/>
              <a:pathLst>
                <a:path w="0" h="378460">
                  <a:moveTo>
                    <a:pt x="0" y="0"/>
                  </a:moveTo>
                  <a:lnTo>
                    <a:pt x="0" y="37846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6235417" y="5262511"/>
              <a:ext cx="0" cy="378460"/>
            </a:xfrm>
            <a:custGeom>
              <a:avLst/>
              <a:gdLst/>
              <a:ahLst/>
              <a:cxnLst/>
              <a:rect l="l" t="t" r="r" b="b"/>
              <a:pathLst>
                <a:path w="0" h="378460">
                  <a:moveTo>
                    <a:pt x="0" y="0"/>
                  </a:moveTo>
                  <a:lnTo>
                    <a:pt x="0" y="37846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710691" y="5262511"/>
              <a:ext cx="0" cy="378460"/>
            </a:xfrm>
            <a:custGeom>
              <a:avLst/>
              <a:gdLst/>
              <a:ahLst/>
              <a:cxnLst/>
              <a:rect l="l" t="t" r="r" b="b"/>
              <a:pathLst>
                <a:path w="0" h="378460">
                  <a:moveTo>
                    <a:pt x="0" y="0"/>
                  </a:moveTo>
                  <a:lnTo>
                    <a:pt x="0" y="37846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4809599" y="5268861"/>
              <a:ext cx="2376805" cy="0"/>
            </a:xfrm>
            <a:custGeom>
              <a:avLst/>
              <a:gdLst/>
              <a:ahLst/>
              <a:cxnLst/>
              <a:rect l="l" t="t" r="r" b="b"/>
              <a:pathLst>
                <a:path w="2376804" h="0">
                  <a:moveTo>
                    <a:pt x="0" y="0"/>
                  </a:moveTo>
                  <a:lnTo>
                    <a:pt x="237636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4809599" y="5634621"/>
              <a:ext cx="2376805" cy="0"/>
            </a:xfrm>
            <a:custGeom>
              <a:avLst/>
              <a:gdLst/>
              <a:ahLst/>
              <a:cxnLst/>
              <a:rect l="l" t="t" r="r" b="b"/>
              <a:pathLst>
                <a:path w="2376804" h="0">
                  <a:moveTo>
                    <a:pt x="0" y="0"/>
                  </a:moveTo>
                  <a:lnTo>
                    <a:pt x="237636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" name="object 15"/>
          <p:cNvSpPr txBox="1"/>
          <p:nvPr/>
        </p:nvSpPr>
        <p:spPr>
          <a:xfrm>
            <a:off x="4963955" y="5287403"/>
            <a:ext cx="2063114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96570" algn="l"/>
                <a:tab pos="971550" algn="l"/>
                <a:tab pos="1452880" algn="l"/>
                <a:tab pos="1917700" algn="l"/>
              </a:tabLst>
            </a:pPr>
            <a:r>
              <a:rPr dirty="0" sz="1800">
                <a:latin typeface="Calibri"/>
                <a:cs typeface="Calibri"/>
              </a:rPr>
              <a:t>D	C	B	E	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4781613" y="5108511"/>
            <a:ext cx="268605" cy="267335"/>
            <a:chOff x="4781613" y="5108511"/>
            <a:chExt cx="268605" cy="267335"/>
          </a:xfrm>
        </p:grpSpPr>
        <p:pic>
          <p:nvPicPr>
            <p:cNvPr id="17" name="object 1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789551" y="5116448"/>
              <a:ext cx="252222" cy="251459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4789551" y="5116448"/>
              <a:ext cx="252729" cy="251460"/>
            </a:xfrm>
            <a:custGeom>
              <a:avLst/>
              <a:gdLst/>
              <a:ahLst/>
              <a:cxnLst/>
              <a:rect l="l" t="t" r="r" b="b"/>
              <a:pathLst>
                <a:path w="252729" h="251460">
                  <a:moveTo>
                    <a:pt x="0" y="125729"/>
                  </a:moveTo>
                  <a:lnTo>
                    <a:pt x="9910" y="76788"/>
                  </a:lnTo>
                  <a:lnTo>
                    <a:pt x="36937" y="36823"/>
                  </a:lnTo>
                  <a:lnTo>
                    <a:pt x="77023" y="9879"/>
                  </a:lnTo>
                  <a:lnTo>
                    <a:pt x="126111" y="0"/>
                  </a:lnTo>
                  <a:lnTo>
                    <a:pt x="175198" y="9879"/>
                  </a:lnTo>
                  <a:lnTo>
                    <a:pt x="215284" y="36823"/>
                  </a:lnTo>
                  <a:lnTo>
                    <a:pt x="242311" y="76788"/>
                  </a:lnTo>
                  <a:lnTo>
                    <a:pt x="252222" y="125729"/>
                  </a:lnTo>
                  <a:lnTo>
                    <a:pt x="242311" y="174671"/>
                  </a:lnTo>
                  <a:lnTo>
                    <a:pt x="215284" y="214636"/>
                  </a:lnTo>
                  <a:lnTo>
                    <a:pt x="175198" y="241580"/>
                  </a:lnTo>
                  <a:lnTo>
                    <a:pt x="126111" y="251459"/>
                  </a:lnTo>
                  <a:lnTo>
                    <a:pt x="77023" y="241580"/>
                  </a:lnTo>
                  <a:lnTo>
                    <a:pt x="36937" y="214636"/>
                  </a:lnTo>
                  <a:lnTo>
                    <a:pt x="9910" y="174671"/>
                  </a:lnTo>
                  <a:lnTo>
                    <a:pt x="0" y="1257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" name="object 19"/>
          <p:cNvSpPr txBox="1"/>
          <p:nvPr/>
        </p:nvSpPr>
        <p:spPr>
          <a:xfrm>
            <a:off x="4844715" y="5077420"/>
            <a:ext cx="1416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5250243" y="5108511"/>
            <a:ext cx="1709420" cy="267335"/>
            <a:chOff x="5250243" y="5108511"/>
            <a:chExt cx="1709420" cy="267335"/>
          </a:xfrm>
        </p:grpSpPr>
        <p:pic>
          <p:nvPicPr>
            <p:cNvPr id="21" name="object 2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258180" y="5116448"/>
              <a:ext cx="252222" cy="251459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5258180" y="5116448"/>
              <a:ext cx="252729" cy="251460"/>
            </a:xfrm>
            <a:custGeom>
              <a:avLst/>
              <a:gdLst/>
              <a:ahLst/>
              <a:cxnLst/>
              <a:rect l="l" t="t" r="r" b="b"/>
              <a:pathLst>
                <a:path w="252729" h="251460">
                  <a:moveTo>
                    <a:pt x="0" y="125729"/>
                  </a:moveTo>
                  <a:lnTo>
                    <a:pt x="9910" y="76788"/>
                  </a:lnTo>
                  <a:lnTo>
                    <a:pt x="36937" y="36823"/>
                  </a:lnTo>
                  <a:lnTo>
                    <a:pt x="77023" y="9879"/>
                  </a:lnTo>
                  <a:lnTo>
                    <a:pt x="126111" y="0"/>
                  </a:lnTo>
                  <a:lnTo>
                    <a:pt x="175198" y="9879"/>
                  </a:lnTo>
                  <a:lnTo>
                    <a:pt x="215284" y="36823"/>
                  </a:lnTo>
                  <a:lnTo>
                    <a:pt x="242311" y="76788"/>
                  </a:lnTo>
                  <a:lnTo>
                    <a:pt x="252222" y="125729"/>
                  </a:lnTo>
                  <a:lnTo>
                    <a:pt x="242311" y="174671"/>
                  </a:lnTo>
                  <a:lnTo>
                    <a:pt x="215284" y="214636"/>
                  </a:lnTo>
                  <a:lnTo>
                    <a:pt x="175198" y="241580"/>
                  </a:lnTo>
                  <a:lnTo>
                    <a:pt x="126111" y="251459"/>
                  </a:lnTo>
                  <a:lnTo>
                    <a:pt x="77023" y="241580"/>
                  </a:lnTo>
                  <a:lnTo>
                    <a:pt x="36937" y="214636"/>
                  </a:lnTo>
                  <a:lnTo>
                    <a:pt x="9910" y="174671"/>
                  </a:lnTo>
                  <a:lnTo>
                    <a:pt x="0" y="1257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" name="object 2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750432" y="5116448"/>
              <a:ext cx="252222" cy="251459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5750432" y="5116448"/>
              <a:ext cx="252729" cy="251460"/>
            </a:xfrm>
            <a:custGeom>
              <a:avLst/>
              <a:gdLst/>
              <a:ahLst/>
              <a:cxnLst/>
              <a:rect l="l" t="t" r="r" b="b"/>
              <a:pathLst>
                <a:path w="252729" h="251460">
                  <a:moveTo>
                    <a:pt x="0" y="125729"/>
                  </a:moveTo>
                  <a:lnTo>
                    <a:pt x="9910" y="76788"/>
                  </a:lnTo>
                  <a:lnTo>
                    <a:pt x="36937" y="36823"/>
                  </a:lnTo>
                  <a:lnTo>
                    <a:pt x="77023" y="9879"/>
                  </a:lnTo>
                  <a:lnTo>
                    <a:pt x="126111" y="0"/>
                  </a:lnTo>
                  <a:lnTo>
                    <a:pt x="175198" y="9879"/>
                  </a:lnTo>
                  <a:lnTo>
                    <a:pt x="215284" y="36823"/>
                  </a:lnTo>
                  <a:lnTo>
                    <a:pt x="242311" y="76788"/>
                  </a:lnTo>
                  <a:lnTo>
                    <a:pt x="252222" y="125729"/>
                  </a:lnTo>
                  <a:lnTo>
                    <a:pt x="242311" y="174671"/>
                  </a:lnTo>
                  <a:lnTo>
                    <a:pt x="215284" y="214636"/>
                  </a:lnTo>
                  <a:lnTo>
                    <a:pt x="175198" y="241580"/>
                  </a:lnTo>
                  <a:lnTo>
                    <a:pt x="126111" y="251459"/>
                  </a:lnTo>
                  <a:lnTo>
                    <a:pt x="77023" y="241580"/>
                  </a:lnTo>
                  <a:lnTo>
                    <a:pt x="36937" y="214636"/>
                  </a:lnTo>
                  <a:lnTo>
                    <a:pt x="9910" y="174671"/>
                  </a:lnTo>
                  <a:lnTo>
                    <a:pt x="0" y="1257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" name="object 2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216777" y="5116448"/>
              <a:ext cx="251460" cy="251459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6216777" y="5116448"/>
              <a:ext cx="251460" cy="251460"/>
            </a:xfrm>
            <a:custGeom>
              <a:avLst/>
              <a:gdLst/>
              <a:ahLst/>
              <a:cxnLst/>
              <a:rect l="l" t="t" r="r" b="b"/>
              <a:pathLst>
                <a:path w="251460" h="251460">
                  <a:moveTo>
                    <a:pt x="0" y="125729"/>
                  </a:moveTo>
                  <a:lnTo>
                    <a:pt x="9879" y="76788"/>
                  </a:lnTo>
                  <a:lnTo>
                    <a:pt x="36823" y="36823"/>
                  </a:lnTo>
                  <a:lnTo>
                    <a:pt x="76788" y="9879"/>
                  </a:lnTo>
                  <a:lnTo>
                    <a:pt x="125730" y="0"/>
                  </a:lnTo>
                  <a:lnTo>
                    <a:pt x="174671" y="9879"/>
                  </a:lnTo>
                  <a:lnTo>
                    <a:pt x="214636" y="36823"/>
                  </a:lnTo>
                  <a:lnTo>
                    <a:pt x="241580" y="76788"/>
                  </a:lnTo>
                  <a:lnTo>
                    <a:pt x="251460" y="125729"/>
                  </a:lnTo>
                  <a:lnTo>
                    <a:pt x="241580" y="174671"/>
                  </a:lnTo>
                  <a:lnTo>
                    <a:pt x="214636" y="214636"/>
                  </a:lnTo>
                  <a:lnTo>
                    <a:pt x="174671" y="241580"/>
                  </a:lnTo>
                  <a:lnTo>
                    <a:pt x="125730" y="251459"/>
                  </a:lnTo>
                  <a:lnTo>
                    <a:pt x="76788" y="241580"/>
                  </a:lnTo>
                  <a:lnTo>
                    <a:pt x="36823" y="214636"/>
                  </a:lnTo>
                  <a:lnTo>
                    <a:pt x="9879" y="174671"/>
                  </a:lnTo>
                  <a:lnTo>
                    <a:pt x="0" y="1257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7" name="object 2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699884" y="5116448"/>
              <a:ext cx="251459" cy="251459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6699884" y="5116448"/>
              <a:ext cx="251460" cy="251460"/>
            </a:xfrm>
            <a:custGeom>
              <a:avLst/>
              <a:gdLst/>
              <a:ahLst/>
              <a:cxnLst/>
              <a:rect l="l" t="t" r="r" b="b"/>
              <a:pathLst>
                <a:path w="251459" h="251460">
                  <a:moveTo>
                    <a:pt x="0" y="125729"/>
                  </a:moveTo>
                  <a:lnTo>
                    <a:pt x="9879" y="76788"/>
                  </a:lnTo>
                  <a:lnTo>
                    <a:pt x="36823" y="36823"/>
                  </a:lnTo>
                  <a:lnTo>
                    <a:pt x="76788" y="9879"/>
                  </a:lnTo>
                  <a:lnTo>
                    <a:pt x="125730" y="0"/>
                  </a:lnTo>
                  <a:lnTo>
                    <a:pt x="174671" y="9879"/>
                  </a:lnTo>
                  <a:lnTo>
                    <a:pt x="214636" y="36823"/>
                  </a:lnTo>
                  <a:lnTo>
                    <a:pt x="241580" y="76788"/>
                  </a:lnTo>
                  <a:lnTo>
                    <a:pt x="251460" y="125729"/>
                  </a:lnTo>
                  <a:lnTo>
                    <a:pt x="241580" y="174671"/>
                  </a:lnTo>
                  <a:lnTo>
                    <a:pt x="214636" y="214636"/>
                  </a:lnTo>
                  <a:lnTo>
                    <a:pt x="174671" y="241580"/>
                  </a:lnTo>
                  <a:lnTo>
                    <a:pt x="125730" y="251459"/>
                  </a:lnTo>
                  <a:lnTo>
                    <a:pt x="76788" y="241580"/>
                  </a:lnTo>
                  <a:lnTo>
                    <a:pt x="36823" y="214636"/>
                  </a:lnTo>
                  <a:lnTo>
                    <a:pt x="9879" y="174671"/>
                  </a:lnTo>
                  <a:lnTo>
                    <a:pt x="0" y="1257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" name="object 29"/>
          <p:cNvSpPr txBox="1"/>
          <p:nvPr/>
        </p:nvSpPr>
        <p:spPr>
          <a:xfrm>
            <a:off x="5313205" y="5077420"/>
            <a:ext cx="158305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04825" algn="l"/>
                <a:tab pos="970280" algn="l"/>
                <a:tab pos="1453515" algn="l"/>
              </a:tabLst>
            </a:pPr>
            <a:r>
              <a:rPr dirty="0" sz="1800">
                <a:solidFill>
                  <a:srgbClr val="FFFFFF"/>
                </a:solidFill>
                <a:latin typeface="Calibri"/>
                <a:cs typeface="Calibri"/>
              </a:rPr>
              <a:t>3	2	1	0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30" name="object 30"/>
          <p:cNvGrpSpPr/>
          <p:nvPr/>
        </p:nvGrpSpPr>
        <p:grpSpPr>
          <a:xfrm>
            <a:off x="2181693" y="5256161"/>
            <a:ext cx="1885314" cy="391160"/>
            <a:chOff x="2181693" y="5256161"/>
            <a:chExt cx="1885314" cy="391160"/>
          </a:xfrm>
        </p:grpSpPr>
        <p:sp>
          <p:nvSpPr>
            <p:cNvPr id="31" name="object 31"/>
            <p:cNvSpPr/>
            <p:nvPr/>
          </p:nvSpPr>
          <p:spPr>
            <a:xfrm>
              <a:off x="2188044" y="5268861"/>
              <a:ext cx="1872614" cy="365760"/>
            </a:xfrm>
            <a:custGeom>
              <a:avLst/>
              <a:gdLst/>
              <a:ahLst/>
              <a:cxnLst/>
              <a:rect l="l" t="t" r="r" b="b"/>
              <a:pathLst>
                <a:path w="1872614" h="365760">
                  <a:moveTo>
                    <a:pt x="1872221" y="0"/>
                  </a:moveTo>
                  <a:lnTo>
                    <a:pt x="1872221" y="0"/>
                  </a:lnTo>
                  <a:lnTo>
                    <a:pt x="0" y="0"/>
                  </a:lnTo>
                  <a:lnTo>
                    <a:pt x="0" y="365760"/>
                  </a:lnTo>
                  <a:lnTo>
                    <a:pt x="1872221" y="365760"/>
                  </a:lnTo>
                  <a:lnTo>
                    <a:pt x="1872221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656099" y="5262511"/>
              <a:ext cx="0" cy="378460"/>
            </a:xfrm>
            <a:custGeom>
              <a:avLst/>
              <a:gdLst/>
              <a:ahLst/>
              <a:cxnLst/>
              <a:rect l="l" t="t" r="r" b="b"/>
              <a:pathLst>
                <a:path w="0" h="378460">
                  <a:moveTo>
                    <a:pt x="0" y="0"/>
                  </a:moveTo>
                  <a:lnTo>
                    <a:pt x="0" y="37846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24155" y="5262511"/>
              <a:ext cx="0" cy="378460"/>
            </a:xfrm>
            <a:custGeom>
              <a:avLst/>
              <a:gdLst/>
              <a:ahLst/>
              <a:cxnLst/>
              <a:rect l="l" t="t" r="r" b="b"/>
              <a:pathLst>
                <a:path w="0" h="378460">
                  <a:moveTo>
                    <a:pt x="0" y="0"/>
                  </a:moveTo>
                  <a:lnTo>
                    <a:pt x="0" y="37846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592211" y="5262511"/>
              <a:ext cx="0" cy="378460"/>
            </a:xfrm>
            <a:custGeom>
              <a:avLst/>
              <a:gdLst/>
              <a:ahLst/>
              <a:cxnLst/>
              <a:rect l="l" t="t" r="r" b="b"/>
              <a:pathLst>
                <a:path w="0" h="378460">
                  <a:moveTo>
                    <a:pt x="0" y="0"/>
                  </a:moveTo>
                  <a:lnTo>
                    <a:pt x="0" y="37846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2188043" y="5268861"/>
              <a:ext cx="1872614" cy="0"/>
            </a:xfrm>
            <a:custGeom>
              <a:avLst/>
              <a:gdLst/>
              <a:ahLst/>
              <a:cxnLst/>
              <a:rect l="l" t="t" r="r" b="b"/>
              <a:pathLst>
                <a:path w="1872614" h="0">
                  <a:moveTo>
                    <a:pt x="0" y="0"/>
                  </a:moveTo>
                  <a:lnTo>
                    <a:pt x="1872221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2188043" y="5634621"/>
              <a:ext cx="1872614" cy="0"/>
            </a:xfrm>
            <a:custGeom>
              <a:avLst/>
              <a:gdLst/>
              <a:ahLst/>
              <a:cxnLst/>
              <a:rect l="l" t="t" r="r" b="b"/>
              <a:pathLst>
                <a:path w="1872614" h="0">
                  <a:moveTo>
                    <a:pt x="0" y="0"/>
                  </a:moveTo>
                  <a:lnTo>
                    <a:pt x="1872221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" name="object 37"/>
          <p:cNvSpPr txBox="1"/>
          <p:nvPr/>
        </p:nvSpPr>
        <p:spPr>
          <a:xfrm>
            <a:off x="2338918" y="5287403"/>
            <a:ext cx="15659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89584" algn="l"/>
                <a:tab pos="956944" algn="l"/>
                <a:tab pos="1419860" algn="l"/>
              </a:tabLst>
            </a:pPr>
            <a:r>
              <a:rPr dirty="0" sz="1800">
                <a:latin typeface="Calibri"/>
                <a:cs typeface="Calibri"/>
              </a:rPr>
              <a:t>D	C	B	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38" name="object 38"/>
          <p:cNvGrpSpPr/>
          <p:nvPr/>
        </p:nvGrpSpPr>
        <p:grpSpPr>
          <a:xfrm>
            <a:off x="1100391" y="5238814"/>
            <a:ext cx="467359" cy="426720"/>
            <a:chOff x="1100391" y="5238814"/>
            <a:chExt cx="467359" cy="426720"/>
          </a:xfrm>
        </p:grpSpPr>
        <p:sp>
          <p:nvSpPr>
            <p:cNvPr id="39" name="object 39"/>
            <p:cNvSpPr/>
            <p:nvPr/>
          </p:nvSpPr>
          <p:spPr>
            <a:xfrm>
              <a:off x="1108328" y="5246752"/>
              <a:ext cx="451484" cy="410845"/>
            </a:xfrm>
            <a:custGeom>
              <a:avLst/>
              <a:gdLst/>
              <a:ahLst/>
              <a:cxnLst/>
              <a:rect l="l" t="t" r="r" b="b"/>
              <a:pathLst>
                <a:path w="451484" h="410845">
                  <a:moveTo>
                    <a:pt x="382651" y="0"/>
                  </a:moveTo>
                  <a:lnTo>
                    <a:pt x="68453" y="0"/>
                  </a:lnTo>
                  <a:lnTo>
                    <a:pt x="41807" y="5379"/>
                  </a:lnTo>
                  <a:lnTo>
                    <a:pt x="20048" y="20048"/>
                  </a:lnTo>
                  <a:lnTo>
                    <a:pt x="5379" y="41807"/>
                  </a:lnTo>
                  <a:lnTo>
                    <a:pt x="0" y="68453"/>
                  </a:lnTo>
                  <a:lnTo>
                    <a:pt x="0" y="342265"/>
                  </a:lnTo>
                  <a:lnTo>
                    <a:pt x="5379" y="368910"/>
                  </a:lnTo>
                  <a:lnTo>
                    <a:pt x="20048" y="390669"/>
                  </a:lnTo>
                  <a:lnTo>
                    <a:pt x="41807" y="405338"/>
                  </a:lnTo>
                  <a:lnTo>
                    <a:pt x="68453" y="410718"/>
                  </a:lnTo>
                  <a:lnTo>
                    <a:pt x="382651" y="410718"/>
                  </a:lnTo>
                  <a:lnTo>
                    <a:pt x="409296" y="405338"/>
                  </a:lnTo>
                  <a:lnTo>
                    <a:pt x="431055" y="390669"/>
                  </a:lnTo>
                  <a:lnTo>
                    <a:pt x="445724" y="368910"/>
                  </a:lnTo>
                  <a:lnTo>
                    <a:pt x="451104" y="342265"/>
                  </a:lnTo>
                  <a:lnTo>
                    <a:pt x="451104" y="68453"/>
                  </a:lnTo>
                  <a:lnTo>
                    <a:pt x="445724" y="41807"/>
                  </a:lnTo>
                  <a:lnTo>
                    <a:pt x="431055" y="20048"/>
                  </a:lnTo>
                  <a:lnTo>
                    <a:pt x="409296" y="5379"/>
                  </a:lnTo>
                  <a:lnTo>
                    <a:pt x="38265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1108328" y="5246752"/>
              <a:ext cx="451484" cy="410845"/>
            </a:xfrm>
            <a:custGeom>
              <a:avLst/>
              <a:gdLst/>
              <a:ahLst/>
              <a:cxnLst/>
              <a:rect l="l" t="t" r="r" b="b"/>
              <a:pathLst>
                <a:path w="451484" h="410845">
                  <a:moveTo>
                    <a:pt x="0" y="68453"/>
                  </a:moveTo>
                  <a:lnTo>
                    <a:pt x="5379" y="41807"/>
                  </a:lnTo>
                  <a:lnTo>
                    <a:pt x="20048" y="20048"/>
                  </a:lnTo>
                  <a:lnTo>
                    <a:pt x="41807" y="5379"/>
                  </a:lnTo>
                  <a:lnTo>
                    <a:pt x="68453" y="0"/>
                  </a:lnTo>
                  <a:lnTo>
                    <a:pt x="382651" y="0"/>
                  </a:lnTo>
                  <a:lnTo>
                    <a:pt x="409296" y="5379"/>
                  </a:lnTo>
                  <a:lnTo>
                    <a:pt x="431055" y="20048"/>
                  </a:lnTo>
                  <a:lnTo>
                    <a:pt x="445724" y="41807"/>
                  </a:lnTo>
                  <a:lnTo>
                    <a:pt x="451104" y="68453"/>
                  </a:lnTo>
                  <a:lnTo>
                    <a:pt x="451104" y="342265"/>
                  </a:lnTo>
                  <a:lnTo>
                    <a:pt x="445724" y="368910"/>
                  </a:lnTo>
                  <a:lnTo>
                    <a:pt x="431055" y="390669"/>
                  </a:lnTo>
                  <a:lnTo>
                    <a:pt x="409296" y="405338"/>
                  </a:lnTo>
                  <a:lnTo>
                    <a:pt x="382651" y="410718"/>
                  </a:lnTo>
                  <a:lnTo>
                    <a:pt x="68453" y="410718"/>
                  </a:lnTo>
                  <a:lnTo>
                    <a:pt x="41807" y="405338"/>
                  </a:lnTo>
                  <a:lnTo>
                    <a:pt x="20048" y="390669"/>
                  </a:lnTo>
                  <a:lnTo>
                    <a:pt x="5379" y="368910"/>
                  </a:lnTo>
                  <a:lnTo>
                    <a:pt x="0" y="342265"/>
                  </a:lnTo>
                  <a:lnTo>
                    <a:pt x="0" y="68453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1" name="object 41"/>
          <p:cNvSpPr txBox="1"/>
          <p:nvPr/>
        </p:nvSpPr>
        <p:spPr>
          <a:xfrm>
            <a:off x="1265228" y="5287403"/>
            <a:ext cx="13716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1694751" y="5234241"/>
            <a:ext cx="358140" cy="381635"/>
            <a:chOff x="1694751" y="5234241"/>
            <a:chExt cx="358140" cy="381635"/>
          </a:xfrm>
        </p:grpSpPr>
        <p:sp>
          <p:nvSpPr>
            <p:cNvPr id="43" name="object 43"/>
            <p:cNvSpPr/>
            <p:nvPr/>
          </p:nvSpPr>
          <p:spPr>
            <a:xfrm>
              <a:off x="1702689" y="5242178"/>
              <a:ext cx="342265" cy="365760"/>
            </a:xfrm>
            <a:custGeom>
              <a:avLst/>
              <a:gdLst/>
              <a:ahLst/>
              <a:cxnLst/>
              <a:rect l="l" t="t" r="r" b="b"/>
              <a:pathLst>
                <a:path w="342264" h="365760">
                  <a:moveTo>
                    <a:pt x="171069" y="0"/>
                  </a:moveTo>
                  <a:lnTo>
                    <a:pt x="171069" y="91440"/>
                  </a:lnTo>
                  <a:lnTo>
                    <a:pt x="0" y="91440"/>
                  </a:lnTo>
                  <a:lnTo>
                    <a:pt x="0" y="274320"/>
                  </a:lnTo>
                  <a:lnTo>
                    <a:pt x="171069" y="274320"/>
                  </a:lnTo>
                  <a:lnTo>
                    <a:pt x="171069" y="365760"/>
                  </a:lnTo>
                  <a:lnTo>
                    <a:pt x="342138" y="182880"/>
                  </a:lnTo>
                  <a:lnTo>
                    <a:pt x="171069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1702689" y="5242178"/>
              <a:ext cx="342265" cy="365760"/>
            </a:xfrm>
            <a:custGeom>
              <a:avLst/>
              <a:gdLst/>
              <a:ahLst/>
              <a:cxnLst/>
              <a:rect l="l" t="t" r="r" b="b"/>
              <a:pathLst>
                <a:path w="342264" h="365760">
                  <a:moveTo>
                    <a:pt x="0" y="91440"/>
                  </a:moveTo>
                  <a:lnTo>
                    <a:pt x="171069" y="91440"/>
                  </a:lnTo>
                  <a:lnTo>
                    <a:pt x="171069" y="0"/>
                  </a:lnTo>
                  <a:lnTo>
                    <a:pt x="342138" y="182880"/>
                  </a:lnTo>
                  <a:lnTo>
                    <a:pt x="171069" y="365760"/>
                  </a:lnTo>
                  <a:lnTo>
                    <a:pt x="171069" y="274320"/>
                  </a:lnTo>
                  <a:lnTo>
                    <a:pt x="0" y="274320"/>
                  </a:lnTo>
                  <a:lnTo>
                    <a:pt x="0" y="91440"/>
                  </a:lnTo>
                  <a:close/>
                </a:path>
              </a:pathLst>
            </a:custGeom>
            <a:ln w="15874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5" name="object 45"/>
          <p:cNvGrpSpPr/>
          <p:nvPr/>
        </p:nvGrpSpPr>
        <p:grpSpPr>
          <a:xfrm>
            <a:off x="957135" y="5108511"/>
            <a:ext cx="267335" cy="267335"/>
            <a:chOff x="957135" y="5108511"/>
            <a:chExt cx="267335" cy="267335"/>
          </a:xfrm>
        </p:grpSpPr>
        <p:pic>
          <p:nvPicPr>
            <p:cNvPr id="46" name="object 4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65072" y="5116448"/>
              <a:ext cx="251459" cy="251459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965072" y="5116448"/>
              <a:ext cx="251460" cy="251460"/>
            </a:xfrm>
            <a:custGeom>
              <a:avLst/>
              <a:gdLst/>
              <a:ahLst/>
              <a:cxnLst/>
              <a:rect l="l" t="t" r="r" b="b"/>
              <a:pathLst>
                <a:path w="251459" h="251460">
                  <a:moveTo>
                    <a:pt x="0" y="125729"/>
                  </a:moveTo>
                  <a:lnTo>
                    <a:pt x="9879" y="76788"/>
                  </a:lnTo>
                  <a:lnTo>
                    <a:pt x="36823" y="36823"/>
                  </a:lnTo>
                  <a:lnTo>
                    <a:pt x="76788" y="9879"/>
                  </a:lnTo>
                  <a:lnTo>
                    <a:pt x="125730" y="0"/>
                  </a:lnTo>
                  <a:lnTo>
                    <a:pt x="174671" y="9879"/>
                  </a:lnTo>
                  <a:lnTo>
                    <a:pt x="214636" y="36823"/>
                  </a:lnTo>
                  <a:lnTo>
                    <a:pt x="241580" y="76788"/>
                  </a:lnTo>
                  <a:lnTo>
                    <a:pt x="251460" y="125729"/>
                  </a:lnTo>
                  <a:lnTo>
                    <a:pt x="241580" y="174671"/>
                  </a:lnTo>
                  <a:lnTo>
                    <a:pt x="214636" y="214636"/>
                  </a:lnTo>
                  <a:lnTo>
                    <a:pt x="174671" y="241580"/>
                  </a:lnTo>
                  <a:lnTo>
                    <a:pt x="125730" y="251459"/>
                  </a:lnTo>
                  <a:lnTo>
                    <a:pt x="76788" y="241580"/>
                  </a:lnTo>
                  <a:lnTo>
                    <a:pt x="36823" y="214636"/>
                  </a:lnTo>
                  <a:lnTo>
                    <a:pt x="9879" y="174671"/>
                  </a:lnTo>
                  <a:lnTo>
                    <a:pt x="0" y="1257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8" name="object 48"/>
          <p:cNvSpPr txBox="1"/>
          <p:nvPr/>
        </p:nvSpPr>
        <p:spPr>
          <a:xfrm>
            <a:off x="1019644" y="5077420"/>
            <a:ext cx="1416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49" name="object 49"/>
          <p:cNvGrpSpPr/>
          <p:nvPr/>
        </p:nvGrpSpPr>
        <p:grpSpPr>
          <a:xfrm>
            <a:off x="2160333" y="5108511"/>
            <a:ext cx="267335" cy="267335"/>
            <a:chOff x="2160333" y="5108511"/>
            <a:chExt cx="267335" cy="267335"/>
          </a:xfrm>
        </p:grpSpPr>
        <p:pic>
          <p:nvPicPr>
            <p:cNvPr id="50" name="object 5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168270" y="5116448"/>
              <a:ext cx="251460" cy="251459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2168270" y="5116448"/>
              <a:ext cx="251460" cy="251460"/>
            </a:xfrm>
            <a:custGeom>
              <a:avLst/>
              <a:gdLst/>
              <a:ahLst/>
              <a:cxnLst/>
              <a:rect l="l" t="t" r="r" b="b"/>
              <a:pathLst>
                <a:path w="251460" h="251460">
                  <a:moveTo>
                    <a:pt x="0" y="125729"/>
                  </a:moveTo>
                  <a:lnTo>
                    <a:pt x="9879" y="76788"/>
                  </a:lnTo>
                  <a:lnTo>
                    <a:pt x="36823" y="36823"/>
                  </a:lnTo>
                  <a:lnTo>
                    <a:pt x="76788" y="9879"/>
                  </a:lnTo>
                  <a:lnTo>
                    <a:pt x="125730" y="0"/>
                  </a:lnTo>
                  <a:lnTo>
                    <a:pt x="174671" y="9879"/>
                  </a:lnTo>
                  <a:lnTo>
                    <a:pt x="214636" y="36823"/>
                  </a:lnTo>
                  <a:lnTo>
                    <a:pt x="241580" y="76788"/>
                  </a:lnTo>
                  <a:lnTo>
                    <a:pt x="251460" y="125729"/>
                  </a:lnTo>
                  <a:lnTo>
                    <a:pt x="241580" y="174671"/>
                  </a:lnTo>
                  <a:lnTo>
                    <a:pt x="214636" y="214636"/>
                  </a:lnTo>
                  <a:lnTo>
                    <a:pt x="174671" y="241580"/>
                  </a:lnTo>
                  <a:lnTo>
                    <a:pt x="125730" y="251459"/>
                  </a:lnTo>
                  <a:lnTo>
                    <a:pt x="76788" y="241580"/>
                  </a:lnTo>
                  <a:lnTo>
                    <a:pt x="36823" y="214636"/>
                  </a:lnTo>
                  <a:lnTo>
                    <a:pt x="9879" y="174671"/>
                  </a:lnTo>
                  <a:lnTo>
                    <a:pt x="0" y="1257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2" name="object 52"/>
          <p:cNvSpPr txBox="1"/>
          <p:nvPr/>
        </p:nvSpPr>
        <p:spPr>
          <a:xfrm>
            <a:off x="2223160" y="5077420"/>
            <a:ext cx="1416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2628963" y="5108511"/>
            <a:ext cx="1226185" cy="267335"/>
            <a:chOff x="2628963" y="5108511"/>
            <a:chExt cx="1226185" cy="267335"/>
          </a:xfrm>
        </p:grpSpPr>
        <p:pic>
          <p:nvPicPr>
            <p:cNvPr id="54" name="object 5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636901" y="5116448"/>
              <a:ext cx="251460" cy="251459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2636901" y="5116448"/>
              <a:ext cx="251460" cy="251460"/>
            </a:xfrm>
            <a:custGeom>
              <a:avLst/>
              <a:gdLst/>
              <a:ahLst/>
              <a:cxnLst/>
              <a:rect l="l" t="t" r="r" b="b"/>
              <a:pathLst>
                <a:path w="251460" h="251460">
                  <a:moveTo>
                    <a:pt x="0" y="125729"/>
                  </a:moveTo>
                  <a:lnTo>
                    <a:pt x="9879" y="76788"/>
                  </a:lnTo>
                  <a:lnTo>
                    <a:pt x="36823" y="36823"/>
                  </a:lnTo>
                  <a:lnTo>
                    <a:pt x="76788" y="9879"/>
                  </a:lnTo>
                  <a:lnTo>
                    <a:pt x="125730" y="0"/>
                  </a:lnTo>
                  <a:lnTo>
                    <a:pt x="174671" y="9879"/>
                  </a:lnTo>
                  <a:lnTo>
                    <a:pt x="214636" y="36823"/>
                  </a:lnTo>
                  <a:lnTo>
                    <a:pt x="241580" y="76788"/>
                  </a:lnTo>
                  <a:lnTo>
                    <a:pt x="251460" y="125729"/>
                  </a:lnTo>
                  <a:lnTo>
                    <a:pt x="241580" y="174671"/>
                  </a:lnTo>
                  <a:lnTo>
                    <a:pt x="214636" y="214636"/>
                  </a:lnTo>
                  <a:lnTo>
                    <a:pt x="174671" y="241580"/>
                  </a:lnTo>
                  <a:lnTo>
                    <a:pt x="125730" y="251459"/>
                  </a:lnTo>
                  <a:lnTo>
                    <a:pt x="76788" y="241580"/>
                  </a:lnTo>
                  <a:lnTo>
                    <a:pt x="36823" y="214636"/>
                  </a:lnTo>
                  <a:lnTo>
                    <a:pt x="9879" y="174671"/>
                  </a:lnTo>
                  <a:lnTo>
                    <a:pt x="0" y="1257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6" name="object 5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129153" y="5116448"/>
              <a:ext cx="251460" cy="251459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3129153" y="5116448"/>
              <a:ext cx="251460" cy="251460"/>
            </a:xfrm>
            <a:custGeom>
              <a:avLst/>
              <a:gdLst/>
              <a:ahLst/>
              <a:cxnLst/>
              <a:rect l="l" t="t" r="r" b="b"/>
              <a:pathLst>
                <a:path w="251460" h="251460">
                  <a:moveTo>
                    <a:pt x="0" y="125729"/>
                  </a:moveTo>
                  <a:lnTo>
                    <a:pt x="9879" y="76788"/>
                  </a:lnTo>
                  <a:lnTo>
                    <a:pt x="36823" y="36823"/>
                  </a:lnTo>
                  <a:lnTo>
                    <a:pt x="76788" y="9879"/>
                  </a:lnTo>
                  <a:lnTo>
                    <a:pt x="125730" y="0"/>
                  </a:lnTo>
                  <a:lnTo>
                    <a:pt x="174671" y="9879"/>
                  </a:lnTo>
                  <a:lnTo>
                    <a:pt x="214636" y="36823"/>
                  </a:lnTo>
                  <a:lnTo>
                    <a:pt x="241580" y="76788"/>
                  </a:lnTo>
                  <a:lnTo>
                    <a:pt x="251460" y="125729"/>
                  </a:lnTo>
                  <a:lnTo>
                    <a:pt x="241580" y="174671"/>
                  </a:lnTo>
                  <a:lnTo>
                    <a:pt x="214636" y="214636"/>
                  </a:lnTo>
                  <a:lnTo>
                    <a:pt x="174671" y="241580"/>
                  </a:lnTo>
                  <a:lnTo>
                    <a:pt x="125730" y="251459"/>
                  </a:lnTo>
                  <a:lnTo>
                    <a:pt x="76788" y="241580"/>
                  </a:lnTo>
                  <a:lnTo>
                    <a:pt x="36823" y="214636"/>
                  </a:lnTo>
                  <a:lnTo>
                    <a:pt x="9879" y="174671"/>
                  </a:lnTo>
                  <a:lnTo>
                    <a:pt x="0" y="1257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" name="object 5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594735" y="5116448"/>
              <a:ext cx="252222" cy="251459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3594735" y="5116448"/>
              <a:ext cx="252729" cy="251460"/>
            </a:xfrm>
            <a:custGeom>
              <a:avLst/>
              <a:gdLst/>
              <a:ahLst/>
              <a:cxnLst/>
              <a:rect l="l" t="t" r="r" b="b"/>
              <a:pathLst>
                <a:path w="252729" h="251460">
                  <a:moveTo>
                    <a:pt x="0" y="125729"/>
                  </a:moveTo>
                  <a:lnTo>
                    <a:pt x="9910" y="76788"/>
                  </a:lnTo>
                  <a:lnTo>
                    <a:pt x="36937" y="36823"/>
                  </a:lnTo>
                  <a:lnTo>
                    <a:pt x="77023" y="9879"/>
                  </a:lnTo>
                  <a:lnTo>
                    <a:pt x="126111" y="0"/>
                  </a:lnTo>
                  <a:lnTo>
                    <a:pt x="175198" y="9879"/>
                  </a:lnTo>
                  <a:lnTo>
                    <a:pt x="215284" y="36823"/>
                  </a:lnTo>
                  <a:lnTo>
                    <a:pt x="242311" y="76788"/>
                  </a:lnTo>
                  <a:lnTo>
                    <a:pt x="252222" y="125729"/>
                  </a:lnTo>
                  <a:lnTo>
                    <a:pt x="242311" y="174671"/>
                  </a:lnTo>
                  <a:lnTo>
                    <a:pt x="215284" y="214636"/>
                  </a:lnTo>
                  <a:lnTo>
                    <a:pt x="175198" y="241580"/>
                  </a:lnTo>
                  <a:lnTo>
                    <a:pt x="126111" y="251459"/>
                  </a:lnTo>
                  <a:lnTo>
                    <a:pt x="77023" y="241580"/>
                  </a:lnTo>
                  <a:lnTo>
                    <a:pt x="36937" y="214636"/>
                  </a:lnTo>
                  <a:lnTo>
                    <a:pt x="9910" y="174671"/>
                  </a:lnTo>
                  <a:lnTo>
                    <a:pt x="0" y="12572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0" name="object 60"/>
          <p:cNvSpPr txBox="1"/>
          <p:nvPr/>
        </p:nvSpPr>
        <p:spPr>
          <a:xfrm>
            <a:off x="2691649" y="5077420"/>
            <a:ext cx="109982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04825" algn="l"/>
                <a:tab pos="970280" algn="l"/>
              </a:tabLst>
            </a:pPr>
            <a:r>
              <a:rPr dirty="0" sz="1800">
                <a:solidFill>
                  <a:srgbClr val="FFFFFF"/>
                </a:solidFill>
                <a:latin typeface="Calibri"/>
                <a:cs typeface="Calibri"/>
              </a:rPr>
              <a:t>3	2	0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7815135" y="5242624"/>
            <a:ext cx="467359" cy="426720"/>
            <a:chOff x="7815135" y="5242624"/>
            <a:chExt cx="467359" cy="426720"/>
          </a:xfrm>
        </p:grpSpPr>
        <p:sp>
          <p:nvSpPr>
            <p:cNvPr id="62" name="object 62"/>
            <p:cNvSpPr/>
            <p:nvPr/>
          </p:nvSpPr>
          <p:spPr>
            <a:xfrm>
              <a:off x="7823072" y="5250562"/>
              <a:ext cx="451484" cy="410845"/>
            </a:xfrm>
            <a:custGeom>
              <a:avLst/>
              <a:gdLst/>
              <a:ahLst/>
              <a:cxnLst/>
              <a:rect l="l" t="t" r="r" b="b"/>
              <a:pathLst>
                <a:path w="451484" h="410845">
                  <a:moveTo>
                    <a:pt x="382651" y="0"/>
                  </a:moveTo>
                  <a:lnTo>
                    <a:pt x="68453" y="0"/>
                  </a:lnTo>
                  <a:lnTo>
                    <a:pt x="41807" y="5379"/>
                  </a:lnTo>
                  <a:lnTo>
                    <a:pt x="20048" y="20048"/>
                  </a:lnTo>
                  <a:lnTo>
                    <a:pt x="5379" y="41807"/>
                  </a:lnTo>
                  <a:lnTo>
                    <a:pt x="0" y="68453"/>
                  </a:lnTo>
                  <a:lnTo>
                    <a:pt x="0" y="342265"/>
                  </a:lnTo>
                  <a:lnTo>
                    <a:pt x="5379" y="368910"/>
                  </a:lnTo>
                  <a:lnTo>
                    <a:pt x="20048" y="390669"/>
                  </a:lnTo>
                  <a:lnTo>
                    <a:pt x="41807" y="405338"/>
                  </a:lnTo>
                  <a:lnTo>
                    <a:pt x="68453" y="410718"/>
                  </a:lnTo>
                  <a:lnTo>
                    <a:pt x="382651" y="410718"/>
                  </a:lnTo>
                  <a:lnTo>
                    <a:pt x="409296" y="405338"/>
                  </a:lnTo>
                  <a:lnTo>
                    <a:pt x="431055" y="390669"/>
                  </a:lnTo>
                  <a:lnTo>
                    <a:pt x="445724" y="368910"/>
                  </a:lnTo>
                  <a:lnTo>
                    <a:pt x="451104" y="342265"/>
                  </a:lnTo>
                  <a:lnTo>
                    <a:pt x="451104" y="68453"/>
                  </a:lnTo>
                  <a:lnTo>
                    <a:pt x="445724" y="41807"/>
                  </a:lnTo>
                  <a:lnTo>
                    <a:pt x="431055" y="20048"/>
                  </a:lnTo>
                  <a:lnTo>
                    <a:pt x="409296" y="5379"/>
                  </a:lnTo>
                  <a:lnTo>
                    <a:pt x="382651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7823072" y="5250562"/>
              <a:ext cx="451484" cy="410845"/>
            </a:xfrm>
            <a:custGeom>
              <a:avLst/>
              <a:gdLst/>
              <a:ahLst/>
              <a:cxnLst/>
              <a:rect l="l" t="t" r="r" b="b"/>
              <a:pathLst>
                <a:path w="451484" h="410845">
                  <a:moveTo>
                    <a:pt x="0" y="68453"/>
                  </a:moveTo>
                  <a:lnTo>
                    <a:pt x="5379" y="41807"/>
                  </a:lnTo>
                  <a:lnTo>
                    <a:pt x="20048" y="20048"/>
                  </a:lnTo>
                  <a:lnTo>
                    <a:pt x="41807" y="5379"/>
                  </a:lnTo>
                  <a:lnTo>
                    <a:pt x="68453" y="0"/>
                  </a:lnTo>
                  <a:lnTo>
                    <a:pt x="382651" y="0"/>
                  </a:lnTo>
                  <a:lnTo>
                    <a:pt x="409296" y="5379"/>
                  </a:lnTo>
                  <a:lnTo>
                    <a:pt x="431055" y="20048"/>
                  </a:lnTo>
                  <a:lnTo>
                    <a:pt x="445724" y="41807"/>
                  </a:lnTo>
                  <a:lnTo>
                    <a:pt x="451104" y="68453"/>
                  </a:lnTo>
                  <a:lnTo>
                    <a:pt x="451104" y="342265"/>
                  </a:lnTo>
                  <a:lnTo>
                    <a:pt x="445724" y="368910"/>
                  </a:lnTo>
                  <a:lnTo>
                    <a:pt x="431055" y="390669"/>
                  </a:lnTo>
                  <a:lnTo>
                    <a:pt x="409296" y="405338"/>
                  </a:lnTo>
                  <a:lnTo>
                    <a:pt x="382651" y="410718"/>
                  </a:lnTo>
                  <a:lnTo>
                    <a:pt x="68453" y="410718"/>
                  </a:lnTo>
                  <a:lnTo>
                    <a:pt x="41807" y="405338"/>
                  </a:lnTo>
                  <a:lnTo>
                    <a:pt x="20048" y="390669"/>
                  </a:lnTo>
                  <a:lnTo>
                    <a:pt x="5379" y="368910"/>
                  </a:lnTo>
                  <a:lnTo>
                    <a:pt x="0" y="342265"/>
                  </a:lnTo>
                  <a:lnTo>
                    <a:pt x="0" y="68453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4" name="object 64"/>
          <p:cNvSpPr txBox="1"/>
          <p:nvPr/>
        </p:nvSpPr>
        <p:spPr>
          <a:xfrm>
            <a:off x="7969234" y="5291027"/>
            <a:ext cx="1581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65" name="object 65"/>
          <p:cNvGrpSpPr/>
          <p:nvPr/>
        </p:nvGrpSpPr>
        <p:grpSpPr>
          <a:xfrm>
            <a:off x="7326693" y="5261673"/>
            <a:ext cx="357505" cy="381635"/>
            <a:chOff x="7326693" y="5261673"/>
            <a:chExt cx="357505" cy="381635"/>
          </a:xfrm>
        </p:grpSpPr>
        <p:sp>
          <p:nvSpPr>
            <p:cNvPr id="66" name="object 66"/>
            <p:cNvSpPr/>
            <p:nvPr/>
          </p:nvSpPr>
          <p:spPr>
            <a:xfrm>
              <a:off x="7334631" y="5269610"/>
              <a:ext cx="341630" cy="365760"/>
            </a:xfrm>
            <a:custGeom>
              <a:avLst/>
              <a:gdLst/>
              <a:ahLst/>
              <a:cxnLst/>
              <a:rect l="l" t="t" r="r" b="b"/>
              <a:pathLst>
                <a:path w="341629" h="365760">
                  <a:moveTo>
                    <a:pt x="170688" y="0"/>
                  </a:moveTo>
                  <a:lnTo>
                    <a:pt x="170688" y="91439"/>
                  </a:lnTo>
                  <a:lnTo>
                    <a:pt x="0" y="91439"/>
                  </a:lnTo>
                  <a:lnTo>
                    <a:pt x="0" y="274319"/>
                  </a:lnTo>
                  <a:lnTo>
                    <a:pt x="170688" y="274319"/>
                  </a:lnTo>
                  <a:lnTo>
                    <a:pt x="170688" y="365759"/>
                  </a:lnTo>
                  <a:lnTo>
                    <a:pt x="341376" y="182879"/>
                  </a:lnTo>
                  <a:lnTo>
                    <a:pt x="17068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7334631" y="5269610"/>
              <a:ext cx="341630" cy="365760"/>
            </a:xfrm>
            <a:custGeom>
              <a:avLst/>
              <a:gdLst/>
              <a:ahLst/>
              <a:cxnLst/>
              <a:rect l="l" t="t" r="r" b="b"/>
              <a:pathLst>
                <a:path w="341629" h="365760">
                  <a:moveTo>
                    <a:pt x="0" y="91439"/>
                  </a:moveTo>
                  <a:lnTo>
                    <a:pt x="170688" y="91439"/>
                  </a:lnTo>
                  <a:lnTo>
                    <a:pt x="170688" y="0"/>
                  </a:lnTo>
                  <a:lnTo>
                    <a:pt x="341376" y="182879"/>
                  </a:lnTo>
                  <a:lnTo>
                    <a:pt x="170688" y="365759"/>
                  </a:lnTo>
                  <a:lnTo>
                    <a:pt x="170688" y="274319"/>
                  </a:lnTo>
                  <a:lnTo>
                    <a:pt x="0" y="274319"/>
                  </a:lnTo>
                  <a:lnTo>
                    <a:pt x="0" y="91439"/>
                  </a:lnTo>
                  <a:close/>
                </a:path>
              </a:pathLst>
            </a:custGeom>
            <a:ln w="15874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" name="object 6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9" name="object 6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27</a:t>
            </a:r>
          </a:p>
        </p:txBody>
      </p:sp>
    </p:spTree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28002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130"/>
              <a:t>c</a:t>
            </a:r>
            <a:r>
              <a:rPr dirty="0" spc="-95"/>
              <a:t>on</a:t>
            </a:r>
            <a:r>
              <a:rPr dirty="0" spc="-70"/>
              <a:t>j</a:t>
            </a:r>
            <a:r>
              <a:rPr dirty="0" spc="-95"/>
              <a:t>u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86246"/>
            <a:ext cx="7367905" cy="162560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45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conjunto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colección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simple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únicos</a:t>
            </a:r>
            <a:endParaRPr sz="2000">
              <a:latin typeface="Calibri"/>
              <a:cs typeface="Calibri"/>
            </a:endParaRPr>
          </a:p>
          <a:p>
            <a:pPr marL="194945" marR="5080" indent="-182880">
              <a:lnSpc>
                <a:spcPts val="2160"/>
              </a:lnSpc>
              <a:spcBef>
                <a:spcPts val="6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Aunque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conjuntos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no establecen 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orden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en 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elementos,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la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biblioteca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STL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sí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hace,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tener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acceso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más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rápido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estos</a:t>
            </a:r>
            <a:endParaRPr sz="2000">
              <a:latin typeface="Calibri"/>
              <a:cs typeface="Calibri"/>
            </a:endParaRPr>
          </a:p>
          <a:p>
            <a:pPr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multiconjunto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(multiset,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bag)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conjunto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tener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repetidos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3233166" y="3706367"/>
            <a:ext cx="2677795" cy="2052320"/>
          </a:xfrm>
          <a:custGeom>
            <a:avLst/>
            <a:gdLst/>
            <a:ahLst/>
            <a:cxnLst/>
            <a:rect l="l" t="t" r="r" b="b"/>
            <a:pathLst>
              <a:path w="2677795" h="2052320">
                <a:moveTo>
                  <a:pt x="2677668" y="0"/>
                </a:moveTo>
                <a:lnTo>
                  <a:pt x="0" y="0"/>
                </a:lnTo>
                <a:lnTo>
                  <a:pt x="0" y="2052065"/>
                </a:lnTo>
                <a:lnTo>
                  <a:pt x="2677668" y="2052065"/>
                </a:lnTo>
                <a:lnTo>
                  <a:pt x="2677668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3704958" y="3878078"/>
            <a:ext cx="1289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28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5252580" y="3996035"/>
            <a:ext cx="2451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12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704958" y="4391971"/>
            <a:ext cx="1583055" cy="976630"/>
          </a:xfrm>
          <a:prstGeom prst="rect">
            <a:avLst/>
          </a:prstGeom>
        </p:spPr>
        <p:txBody>
          <a:bodyPr wrap="square" lIns="0" tIns="107314" rIns="0" bIns="0" rtlCol="0" vert="horz">
            <a:spAutoFit/>
          </a:bodyPr>
          <a:lstStyle/>
          <a:p>
            <a:pPr marL="856615">
              <a:lnSpc>
                <a:spcPct val="100000"/>
              </a:lnSpc>
              <a:spcBef>
                <a:spcPts val="844"/>
              </a:spcBef>
            </a:pPr>
            <a:r>
              <a:rPr dirty="0" sz="1800">
                <a:latin typeface="Calibri"/>
                <a:cs typeface="Calibri"/>
              </a:rPr>
              <a:t>6</a:t>
            </a:r>
            <a:endParaRPr sz="1800">
              <a:latin typeface="Calibri"/>
              <a:cs typeface="Calibri"/>
            </a:endParaRPr>
          </a:p>
          <a:p>
            <a:pPr>
              <a:lnSpc>
                <a:spcPts val="1914"/>
              </a:lnSpc>
              <a:spcBef>
                <a:spcPts val="750"/>
              </a:spcBef>
            </a:pPr>
            <a:r>
              <a:rPr dirty="0" sz="1800">
                <a:latin typeface="Calibri"/>
                <a:cs typeface="Calibri"/>
              </a:rPr>
              <a:t>9</a:t>
            </a:r>
            <a:endParaRPr sz="1800">
              <a:latin typeface="Calibri"/>
              <a:cs typeface="Calibri"/>
            </a:endParaRPr>
          </a:p>
          <a:p>
            <a:pPr marL="1337945">
              <a:lnSpc>
                <a:spcPts val="1914"/>
              </a:lnSpc>
            </a:pPr>
            <a:r>
              <a:rPr dirty="0" sz="1800">
                <a:latin typeface="Calibri"/>
                <a:cs typeface="Calibri"/>
              </a:rPr>
              <a:t>32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31228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14"/>
              <a:t>m</a:t>
            </a:r>
            <a:r>
              <a:rPr dirty="0" spc="-90"/>
              <a:t>a</a:t>
            </a:r>
            <a:r>
              <a:rPr dirty="0" spc="-100"/>
              <a:t>p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9809" cy="202247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635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mapa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(diccionario)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es,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vector,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colección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indexados</a:t>
            </a:r>
            <a:endParaRPr sz="2000">
              <a:latin typeface="Calibri"/>
              <a:cs typeface="Calibri"/>
            </a:endParaRPr>
          </a:p>
          <a:p>
            <a:pPr algn="just" marL="194945" marR="698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Pero,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contrario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un 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vector,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índice no han de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ser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enteros.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mapa 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entonces una colección de ASOCIACIONES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&lt;clave,valor&gt;</a:t>
            </a:r>
            <a:endParaRPr sz="2000">
              <a:latin typeface="Calibri"/>
              <a:cs typeface="Calibri"/>
            </a:endParaRPr>
          </a:p>
          <a:p>
            <a:pPr lvl="1" marL="744220" marR="5080" indent="-183515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ejemplo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mundo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real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diccionario,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donde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claves</a:t>
            </a:r>
            <a:r>
              <a:rPr dirty="0" sz="1600" spc="1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representan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palabras,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significado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5349662"/>
            <a:ext cx="7366634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multimapa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similar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mapa,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excepción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permite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repeticiones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clave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3451040" y="4071800"/>
          <a:ext cx="1879600" cy="10960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30275"/>
                <a:gridCol w="930275"/>
              </a:tblGrid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Clave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25" b="1">
                          <a:latin typeface="Calibri"/>
                          <a:cs typeface="Calibri"/>
                        </a:rPr>
                        <a:t>Valor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1011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Juan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1012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5">
                          <a:latin typeface="Calibri"/>
                          <a:cs typeface="Calibri"/>
                        </a:rPr>
                        <a:t>Pepe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29</a:t>
            </a:r>
          </a:p>
        </p:txBody>
      </p:sp>
    </p:spTree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72883"/>
            <a:ext cx="7192009" cy="69596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400" spc="-85"/>
              <a:t>L</a:t>
            </a:r>
            <a:r>
              <a:rPr dirty="0" sz="4400" spc="-70"/>
              <a:t>i</a:t>
            </a:r>
            <a:r>
              <a:rPr dirty="0" sz="4400" spc="-95"/>
              <a:t>b</a:t>
            </a:r>
            <a:r>
              <a:rPr dirty="0" sz="4400" spc="-150"/>
              <a:t>r</a:t>
            </a:r>
            <a:r>
              <a:rPr dirty="0" sz="4400" spc="-90"/>
              <a:t>e</a:t>
            </a:r>
            <a:r>
              <a:rPr dirty="0" sz="4400" spc="-85"/>
              <a:t>r</a:t>
            </a:r>
            <a:r>
              <a:rPr dirty="0" sz="4400" spc="-80"/>
              <a:t>í</a:t>
            </a:r>
            <a:r>
              <a:rPr dirty="0" sz="4400" spc="-5"/>
              <a:t>a</a:t>
            </a:r>
            <a:r>
              <a:rPr dirty="0" sz="4400" spc="-170"/>
              <a:t> </a:t>
            </a:r>
            <a:r>
              <a:rPr dirty="0" sz="4400" spc="-114"/>
              <a:t>S</a:t>
            </a:r>
            <a:r>
              <a:rPr dirty="0" sz="4400" spc="-85"/>
              <a:t>TL</a:t>
            </a:r>
            <a:r>
              <a:rPr dirty="0" sz="4400" spc="-5"/>
              <a:t>:</a:t>
            </a:r>
            <a:r>
              <a:rPr dirty="0" sz="4400" spc="-155"/>
              <a:t> </a:t>
            </a:r>
            <a:r>
              <a:rPr dirty="0" sz="4400" spc="-90"/>
              <a:t>a</a:t>
            </a:r>
            <a:r>
              <a:rPr dirty="0" sz="4400" spc="-65"/>
              <a:t>l</a:t>
            </a:r>
            <a:r>
              <a:rPr dirty="0" sz="4400" spc="-114"/>
              <a:t>g</a:t>
            </a:r>
            <a:r>
              <a:rPr dirty="0" sz="4400" spc="-100"/>
              <a:t>o</a:t>
            </a:r>
            <a:r>
              <a:rPr dirty="0" sz="4400" spc="-85"/>
              <a:t>r</a:t>
            </a:r>
            <a:r>
              <a:rPr dirty="0" sz="4400" spc="-80"/>
              <a:t>it</a:t>
            </a:r>
            <a:r>
              <a:rPr dirty="0" sz="4400" spc="-120"/>
              <a:t>m</a:t>
            </a:r>
            <a:r>
              <a:rPr dirty="0" sz="4400" spc="-105"/>
              <a:t>o</a:t>
            </a:r>
            <a:r>
              <a:rPr dirty="0" sz="4400" spc="-5"/>
              <a:t>s</a:t>
            </a:r>
            <a:r>
              <a:rPr dirty="0" sz="4400" spc="-165"/>
              <a:t> </a:t>
            </a:r>
            <a:r>
              <a:rPr dirty="0" sz="4400" spc="-120"/>
              <a:t>g</a:t>
            </a:r>
            <a:r>
              <a:rPr dirty="0" sz="4400" spc="-90"/>
              <a:t>en</a:t>
            </a:r>
            <a:r>
              <a:rPr dirty="0" sz="4400" spc="-100"/>
              <a:t>é</a:t>
            </a:r>
            <a:r>
              <a:rPr dirty="0" sz="4400" spc="-85"/>
              <a:t>r</a:t>
            </a:r>
            <a:r>
              <a:rPr dirty="0" sz="4400" spc="-80"/>
              <a:t>i</a:t>
            </a:r>
            <a:r>
              <a:rPr dirty="0" sz="4400" spc="-130"/>
              <a:t>c</a:t>
            </a:r>
            <a:r>
              <a:rPr dirty="0" sz="4400" spc="-100"/>
              <a:t>o</a:t>
            </a:r>
            <a:r>
              <a:rPr dirty="0" sz="4400" spc="-5"/>
              <a:t>s</a:t>
            </a:r>
            <a:endParaRPr sz="4400"/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46990" rIns="0" bIns="0" rtlCol="0" vert="horz">
            <a:spAutoFit/>
          </a:bodyPr>
          <a:lstStyle/>
          <a:p>
            <a:pPr algn="just" marL="194945" marR="635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Habitualmente</a:t>
            </a:r>
            <a:r>
              <a:rPr dirty="0"/>
              <a:t> </a:t>
            </a:r>
            <a:r>
              <a:rPr dirty="0" spc="-5" b="1">
                <a:latin typeface="Calibri"/>
                <a:cs typeface="Calibri"/>
              </a:rPr>
              <a:t>el</a:t>
            </a:r>
            <a:r>
              <a:rPr dirty="0" b="1">
                <a:latin typeface="Calibri"/>
                <a:cs typeface="Calibri"/>
              </a:rPr>
              <a:t> </a:t>
            </a:r>
            <a:r>
              <a:rPr dirty="0" spc="-10" b="1">
                <a:latin typeface="Calibri"/>
                <a:cs typeface="Calibri"/>
              </a:rPr>
              <a:t>código</a:t>
            </a:r>
            <a:r>
              <a:rPr dirty="0" spc="-5" b="1">
                <a:latin typeface="Calibri"/>
                <a:cs typeface="Calibri"/>
              </a:rPr>
              <a:t> se</a:t>
            </a:r>
            <a:r>
              <a:rPr dirty="0" b="1">
                <a:latin typeface="Calibri"/>
                <a:cs typeface="Calibri"/>
              </a:rPr>
              <a:t> </a:t>
            </a:r>
            <a:r>
              <a:rPr dirty="0" spc="-5" b="1">
                <a:latin typeface="Calibri"/>
                <a:cs typeface="Calibri"/>
              </a:rPr>
              <a:t>reescribe</a:t>
            </a:r>
            <a:r>
              <a:rPr dirty="0" b="1">
                <a:latin typeface="Calibri"/>
                <a:cs typeface="Calibri"/>
              </a:rPr>
              <a:t> </a:t>
            </a:r>
            <a:r>
              <a:rPr dirty="0" spc="-15"/>
              <a:t>para</a:t>
            </a:r>
            <a:r>
              <a:rPr dirty="0" spc="-10"/>
              <a:t> </a:t>
            </a:r>
            <a:r>
              <a:rPr dirty="0" spc="-5"/>
              <a:t>utilizarlo</a:t>
            </a:r>
            <a:r>
              <a:rPr dirty="0"/>
              <a:t> en</a:t>
            </a:r>
            <a:r>
              <a:rPr dirty="0" spc="5"/>
              <a:t> </a:t>
            </a:r>
            <a:r>
              <a:rPr dirty="0" spc="-10"/>
              <a:t>otros </a:t>
            </a:r>
            <a:r>
              <a:rPr dirty="0" spc="-440"/>
              <a:t> </a:t>
            </a:r>
            <a:r>
              <a:rPr dirty="0" spc="-10"/>
              <a:t>programas, pero </a:t>
            </a:r>
            <a:r>
              <a:rPr dirty="0" spc="-5"/>
              <a:t>los </a:t>
            </a:r>
            <a:r>
              <a:rPr dirty="0" spc="-10" b="1">
                <a:latin typeface="Calibri"/>
                <a:cs typeface="Calibri"/>
              </a:rPr>
              <a:t>algoritmos </a:t>
            </a:r>
            <a:r>
              <a:rPr dirty="0" spc="-5"/>
              <a:t>comunes (algoritmos </a:t>
            </a:r>
            <a:r>
              <a:rPr dirty="0"/>
              <a:t>de </a:t>
            </a:r>
            <a:r>
              <a:rPr dirty="0" spc="-5"/>
              <a:t>búsqueda, </a:t>
            </a:r>
            <a:r>
              <a:rPr dirty="0"/>
              <a:t> </a:t>
            </a:r>
            <a:r>
              <a:rPr dirty="0" spc="-5"/>
              <a:t>algoritmos</a:t>
            </a:r>
            <a:r>
              <a:rPr dirty="0" spc="10"/>
              <a:t> </a:t>
            </a:r>
            <a:r>
              <a:rPr dirty="0" spc="-5"/>
              <a:t>de</a:t>
            </a:r>
            <a:r>
              <a:rPr dirty="0"/>
              <a:t> </a:t>
            </a:r>
            <a:r>
              <a:rPr dirty="0" spc="-5"/>
              <a:t>ordenación,...)</a:t>
            </a:r>
            <a:r>
              <a:rPr dirty="0" spc="10"/>
              <a:t> </a:t>
            </a:r>
            <a:r>
              <a:rPr dirty="0" spc="-5"/>
              <a:t>deben</a:t>
            </a:r>
            <a:r>
              <a:rPr dirty="0" spc="5"/>
              <a:t> </a:t>
            </a:r>
            <a:r>
              <a:rPr dirty="0" spc="-10" b="1">
                <a:latin typeface="Calibri"/>
                <a:cs typeface="Calibri"/>
              </a:rPr>
              <a:t>adaptarse</a:t>
            </a:r>
            <a:r>
              <a:rPr dirty="0" spc="15" b="1">
                <a:latin typeface="Calibri"/>
                <a:cs typeface="Calibri"/>
              </a:rPr>
              <a:t> </a:t>
            </a:r>
            <a:r>
              <a:rPr dirty="0" spc="-5"/>
              <a:t>a</a:t>
            </a:r>
            <a:r>
              <a:rPr dirty="0"/>
              <a:t> </a:t>
            </a:r>
            <a:r>
              <a:rPr dirty="0" spc="-10"/>
              <a:t>cada</a:t>
            </a:r>
            <a:r>
              <a:rPr dirty="0" spc="10"/>
              <a:t> </a:t>
            </a:r>
            <a:r>
              <a:rPr dirty="0" spc="-10"/>
              <a:t>problema:</a:t>
            </a:r>
          </a:p>
          <a:p>
            <a:pPr algn="just" lvl="1" marL="744220" indent="-182880">
              <a:lnSpc>
                <a:spcPct val="100000"/>
              </a:lnSpc>
              <a:spcBef>
                <a:spcPts val="400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Problema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35">
                <a:solidFill>
                  <a:srgbClr val="3E3E3E"/>
                </a:solidFill>
                <a:latin typeface="Calibri"/>
                <a:cs typeface="Calibri"/>
              </a:rPr>
              <a:t>Tarea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repetitiva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debe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eliminada</a:t>
            </a:r>
            <a:endParaRPr sz="1600">
              <a:latin typeface="Calibri"/>
              <a:cs typeface="Calibri"/>
            </a:endParaRPr>
          </a:p>
          <a:p>
            <a:pPr algn="just" lvl="1" marL="744220" marR="5080" indent="-183515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74422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Solución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Generar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algoritmos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genéricos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puedan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utilizados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3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amplia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variedad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situaciones</a:t>
            </a:r>
            <a:endParaRPr sz="1600">
              <a:latin typeface="Calibri"/>
              <a:cs typeface="Calibri"/>
            </a:endParaRPr>
          </a:p>
          <a:p>
            <a:pPr algn="just" marL="194945" marR="6350" indent="-182880">
              <a:lnSpc>
                <a:spcPts val="2160"/>
              </a:lnSpc>
              <a:spcBef>
                <a:spcPts val="57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Así, </a:t>
            </a:r>
            <a:r>
              <a:rPr dirty="0" spc="-15"/>
              <a:t>existe </a:t>
            </a:r>
            <a:r>
              <a:rPr dirty="0" spc="-5"/>
              <a:t>una </a:t>
            </a:r>
            <a:r>
              <a:rPr dirty="0" spc="-15"/>
              <a:t>gran </a:t>
            </a:r>
            <a:r>
              <a:rPr dirty="0" spc="-5"/>
              <a:t>cantidad de </a:t>
            </a:r>
            <a:r>
              <a:rPr dirty="0" spc="-5" b="1">
                <a:latin typeface="Calibri"/>
                <a:cs typeface="Calibri"/>
              </a:rPr>
              <a:t>librerías de </a:t>
            </a:r>
            <a:r>
              <a:rPr dirty="0" spc="-10" b="1">
                <a:latin typeface="Calibri"/>
                <a:cs typeface="Calibri"/>
              </a:rPr>
              <a:t>código reutilizable</a:t>
            </a:r>
            <a:r>
              <a:rPr dirty="0" spc="-10"/>
              <a:t>. </a:t>
            </a:r>
            <a:r>
              <a:rPr dirty="0" spc="-5"/>
              <a:t>Los </a:t>
            </a:r>
            <a:r>
              <a:rPr dirty="0"/>
              <a:t> </a:t>
            </a:r>
            <a:r>
              <a:rPr dirty="0" spc="-5"/>
              <a:t>ejemplos </a:t>
            </a:r>
            <a:r>
              <a:rPr dirty="0"/>
              <a:t>más </a:t>
            </a:r>
            <a:r>
              <a:rPr dirty="0" spc="-5"/>
              <a:t>comunes son </a:t>
            </a:r>
            <a:r>
              <a:rPr dirty="0"/>
              <a:t>las </a:t>
            </a:r>
            <a:r>
              <a:rPr dirty="0" spc="-5"/>
              <a:t>librerías de funciones </a:t>
            </a:r>
            <a:r>
              <a:rPr dirty="0" spc="-10"/>
              <a:t>matemáticas </a:t>
            </a:r>
            <a:r>
              <a:rPr dirty="0" spc="-5"/>
              <a:t> </a:t>
            </a:r>
            <a:r>
              <a:rPr dirty="0" spc="-10"/>
              <a:t>(</a:t>
            </a:r>
            <a:r>
              <a:rPr dirty="0" spc="-10" b="1">
                <a:latin typeface="Calibri"/>
                <a:cs typeface="Calibri"/>
              </a:rPr>
              <a:t>math</a:t>
            </a:r>
            <a:r>
              <a:rPr dirty="0" spc="-10"/>
              <a:t>)</a:t>
            </a:r>
            <a:r>
              <a:rPr dirty="0" spc="10"/>
              <a:t> </a:t>
            </a:r>
            <a:r>
              <a:rPr dirty="0" spc="-5"/>
              <a:t>y las</a:t>
            </a:r>
            <a:r>
              <a:rPr dirty="0" spc="15"/>
              <a:t> </a:t>
            </a:r>
            <a:r>
              <a:rPr dirty="0" spc="-5"/>
              <a:t>de</a:t>
            </a:r>
            <a:r>
              <a:rPr dirty="0" spc="10"/>
              <a:t> </a:t>
            </a:r>
            <a:r>
              <a:rPr dirty="0" spc="-5"/>
              <a:t>manipulación</a:t>
            </a:r>
            <a:r>
              <a:rPr dirty="0" spc="20"/>
              <a:t> </a:t>
            </a:r>
            <a:r>
              <a:rPr dirty="0" spc="-5"/>
              <a:t>de</a:t>
            </a:r>
            <a:r>
              <a:rPr dirty="0" spc="10"/>
              <a:t> </a:t>
            </a:r>
            <a:r>
              <a:rPr dirty="0" spc="-10"/>
              <a:t>cadenas</a:t>
            </a:r>
            <a:r>
              <a:rPr dirty="0" spc="20"/>
              <a:t> </a:t>
            </a:r>
            <a:r>
              <a:rPr dirty="0" spc="-5"/>
              <a:t>de</a:t>
            </a:r>
            <a:r>
              <a:rPr dirty="0" spc="10"/>
              <a:t> </a:t>
            </a:r>
            <a:r>
              <a:rPr dirty="0" spc="-15"/>
              <a:t>caracteres</a:t>
            </a:r>
            <a:r>
              <a:rPr dirty="0" spc="25"/>
              <a:t> </a:t>
            </a:r>
            <a:r>
              <a:rPr dirty="0" spc="-10"/>
              <a:t>(</a:t>
            </a:r>
            <a:r>
              <a:rPr dirty="0" spc="-10" b="1">
                <a:latin typeface="Calibri"/>
                <a:cs typeface="Calibri"/>
              </a:rPr>
              <a:t>string</a:t>
            </a:r>
            <a:r>
              <a:rPr dirty="0" spc="-10"/>
              <a:t>)</a:t>
            </a:r>
          </a:p>
          <a:p>
            <a:pPr algn="just" marL="195580" marR="6985" indent="-183515">
              <a:lnSpc>
                <a:spcPts val="2160"/>
              </a:lnSpc>
              <a:spcBef>
                <a:spcPts val="6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Los</a:t>
            </a:r>
            <a:r>
              <a:rPr dirty="0"/>
              <a:t> </a:t>
            </a:r>
            <a:r>
              <a:rPr dirty="0" spc="-5"/>
              <a:t>algoritmos</a:t>
            </a:r>
            <a:r>
              <a:rPr dirty="0"/>
              <a:t> </a:t>
            </a:r>
            <a:r>
              <a:rPr dirty="0" spc="-5"/>
              <a:t>genéricos</a:t>
            </a:r>
            <a:r>
              <a:rPr dirty="0"/>
              <a:t> </a:t>
            </a:r>
            <a:r>
              <a:rPr dirty="0" spc="-10"/>
              <a:t>separaran</a:t>
            </a:r>
            <a:r>
              <a:rPr dirty="0" spc="-5"/>
              <a:t> los</a:t>
            </a:r>
            <a:r>
              <a:rPr dirty="0"/>
              <a:t> </a:t>
            </a:r>
            <a:r>
              <a:rPr dirty="0" spc="-5"/>
              <a:t>algoritmos</a:t>
            </a:r>
            <a:r>
              <a:rPr dirty="0"/>
              <a:t> </a:t>
            </a:r>
            <a:r>
              <a:rPr dirty="0" spc="-5"/>
              <a:t>en</a:t>
            </a:r>
            <a:r>
              <a:rPr dirty="0"/>
              <a:t> </a:t>
            </a:r>
            <a:r>
              <a:rPr dirty="0" spc="-5"/>
              <a:t>sí,</a:t>
            </a:r>
            <a:r>
              <a:rPr dirty="0"/>
              <a:t> </a:t>
            </a:r>
            <a:r>
              <a:rPr dirty="0" spc="-5"/>
              <a:t>de</a:t>
            </a:r>
            <a:r>
              <a:rPr dirty="0"/>
              <a:t> </a:t>
            </a:r>
            <a:r>
              <a:rPr dirty="0" spc="-10"/>
              <a:t>la </a:t>
            </a:r>
            <a:r>
              <a:rPr dirty="0" spc="-5"/>
              <a:t> </a:t>
            </a:r>
            <a:r>
              <a:rPr dirty="0" spc="-10"/>
              <a:t>representación</a:t>
            </a:r>
            <a:r>
              <a:rPr dirty="0" spc="15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 spc="-10"/>
              <a:t>datos</a:t>
            </a:r>
            <a:r>
              <a:rPr dirty="0"/>
              <a:t> </a:t>
            </a:r>
            <a:r>
              <a:rPr dirty="0" spc="-5"/>
              <a:t>que</a:t>
            </a:r>
            <a:r>
              <a:rPr dirty="0"/>
              <a:t> </a:t>
            </a:r>
            <a:r>
              <a:rPr dirty="0" spc="-5"/>
              <a:t>manipulan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30</a:t>
            </a:r>
          </a:p>
        </p:txBody>
      </p:sp>
    </p:spTree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72883"/>
            <a:ext cx="7192009" cy="69596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400" spc="-85"/>
              <a:t>L</a:t>
            </a:r>
            <a:r>
              <a:rPr dirty="0" sz="4400" spc="-70"/>
              <a:t>i</a:t>
            </a:r>
            <a:r>
              <a:rPr dirty="0" sz="4400" spc="-95"/>
              <a:t>b</a:t>
            </a:r>
            <a:r>
              <a:rPr dirty="0" sz="4400" spc="-150"/>
              <a:t>r</a:t>
            </a:r>
            <a:r>
              <a:rPr dirty="0" sz="4400" spc="-90"/>
              <a:t>e</a:t>
            </a:r>
            <a:r>
              <a:rPr dirty="0" sz="4400" spc="-85"/>
              <a:t>r</a:t>
            </a:r>
            <a:r>
              <a:rPr dirty="0" sz="4400" spc="-80"/>
              <a:t>í</a:t>
            </a:r>
            <a:r>
              <a:rPr dirty="0" sz="4400" spc="-5"/>
              <a:t>a</a:t>
            </a:r>
            <a:r>
              <a:rPr dirty="0" sz="4400" spc="-170"/>
              <a:t> </a:t>
            </a:r>
            <a:r>
              <a:rPr dirty="0" sz="4400" spc="-114"/>
              <a:t>S</a:t>
            </a:r>
            <a:r>
              <a:rPr dirty="0" sz="4400" spc="-85"/>
              <a:t>TL</a:t>
            </a:r>
            <a:r>
              <a:rPr dirty="0" sz="4400" spc="-5"/>
              <a:t>:</a:t>
            </a:r>
            <a:r>
              <a:rPr dirty="0" sz="4400" spc="-155"/>
              <a:t> </a:t>
            </a:r>
            <a:r>
              <a:rPr dirty="0" sz="4400" spc="-90"/>
              <a:t>a</a:t>
            </a:r>
            <a:r>
              <a:rPr dirty="0" sz="4400" spc="-65"/>
              <a:t>l</a:t>
            </a:r>
            <a:r>
              <a:rPr dirty="0" sz="4400" spc="-114"/>
              <a:t>g</a:t>
            </a:r>
            <a:r>
              <a:rPr dirty="0" sz="4400" spc="-100"/>
              <a:t>o</a:t>
            </a:r>
            <a:r>
              <a:rPr dirty="0" sz="4400" spc="-85"/>
              <a:t>r</a:t>
            </a:r>
            <a:r>
              <a:rPr dirty="0" sz="4400" spc="-80"/>
              <a:t>it</a:t>
            </a:r>
            <a:r>
              <a:rPr dirty="0" sz="4400" spc="-120"/>
              <a:t>m</a:t>
            </a:r>
            <a:r>
              <a:rPr dirty="0" sz="4400" spc="-105"/>
              <a:t>o</a:t>
            </a:r>
            <a:r>
              <a:rPr dirty="0" sz="4400" spc="-5"/>
              <a:t>s</a:t>
            </a:r>
            <a:r>
              <a:rPr dirty="0" sz="4400" spc="-165"/>
              <a:t> </a:t>
            </a:r>
            <a:r>
              <a:rPr dirty="0" sz="4400" spc="-120"/>
              <a:t>g</a:t>
            </a:r>
            <a:r>
              <a:rPr dirty="0" sz="4400" spc="-90"/>
              <a:t>en</a:t>
            </a:r>
            <a:r>
              <a:rPr dirty="0" sz="4400" spc="-100"/>
              <a:t>é</a:t>
            </a:r>
            <a:r>
              <a:rPr dirty="0" sz="4400" spc="-85"/>
              <a:t>r</a:t>
            </a:r>
            <a:r>
              <a:rPr dirty="0" sz="4400" spc="-80"/>
              <a:t>i</a:t>
            </a:r>
            <a:r>
              <a:rPr dirty="0" sz="4400" spc="-130"/>
              <a:t>c</a:t>
            </a:r>
            <a:r>
              <a:rPr dirty="0" sz="4400" spc="-100"/>
              <a:t>o</a:t>
            </a:r>
            <a:r>
              <a:rPr dirty="0" sz="4400" spc="-5"/>
              <a:t>s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601599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incorporar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estos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algoritmos,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necesario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incluirlos: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2883831"/>
            <a:ext cx="7368540" cy="115316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usar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 de algoritmos,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vamos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ejemplo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la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función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std::find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.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devuelve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iterador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primer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 en el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rango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[</a:t>
            </a:r>
            <a:r>
              <a:rPr dirty="0" sz="2000" spc="-5" i="1">
                <a:solidFill>
                  <a:srgbClr val="3E3E3E"/>
                </a:solidFill>
                <a:latin typeface="Calibri"/>
                <a:cs typeface="Calibri"/>
              </a:rPr>
              <a:t>primero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2000" spc="-5" i="1">
                <a:solidFill>
                  <a:srgbClr val="3E3E3E"/>
                </a:solidFill>
                <a:latin typeface="Calibri"/>
                <a:cs typeface="Calibri"/>
              </a:rPr>
              <a:t>último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)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cuyo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dato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 igual a </a:t>
            </a:r>
            <a:r>
              <a:rPr dirty="0" sz="2000" spc="-5" i="1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.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encuentra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dicho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elemento,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devuelve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i="1">
                <a:solidFill>
                  <a:srgbClr val="3E3E3E"/>
                </a:solidFill>
                <a:latin typeface="Calibri"/>
                <a:cs typeface="Calibri"/>
              </a:rPr>
              <a:t>último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3295650" y="2327148"/>
            <a:ext cx="2190750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#include &lt;algorithm&gt;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31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137666" y="4167378"/>
            <a:ext cx="6914515" cy="203200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4" rIns="0" bIns="0" rtlCol="0" vert="horz">
            <a:spAutoFit/>
          </a:bodyPr>
          <a:lstStyle/>
          <a:p>
            <a:pPr marL="548640" marR="180975" indent="-457200">
              <a:lnSpc>
                <a:spcPct val="100000"/>
              </a:lnSpc>
              <a:spcBef>
                <a:spcPts val="244"/>
              </a:spcBef>
            </a:pPr>
            <a:r>
              <a:rPr dirty="0" sz="1800" spc="-10">
                <a:latin typeface="Calibri"/>
                <a:cs typeface="Calibri"/>
              </a:rPr>
              <a:t>template&lt;class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It,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class T&gt;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It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find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(It </a:t>
            </a:r>
            <a:r>
              <a:rPr dirty="0" sz="1800" spc="-10">
                <a:latin typeface="Calibri"/>
                <a:cs typeface="Calibri"/>
              </a:rPr>
              <a:t>primero,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It </a:t>
            </a:r>
            <a:r>
              <a:rPr dirty="0" sz="1800" spc="-10">
                <a:latin typeface="Calibri"/>
                <a:cs typeface="Calibri"/>
              </a:rPr>
              <a:t>ultimo,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T&amp; valor)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while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(primero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!=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ultimo)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if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(*primero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==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valor)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return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primero;</a:t>
            </a:r>
            <a:endParaRPr sz="18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++primero;</a:t>
            </a:r>
            <a:endParaRPr sz="18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return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ultimo;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72883"/>
            <a:ext cx="7192009" cy="69596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400" spc="-85"/>
              <a:t>L</a:t>
            </a:r>
            <a:r>
              <a:rPr dirty="0" sz="4400" spc="-70"/>
              <a:t>i</a:t>
            </a:r>
            <a:r>
              <a:rPr dirty="0" sz="4400" spc="-95"/>
              <a:t>b</a:t>
            </a:r>
            <a:r>
              <a:rPr dirty="0" sz="4400" spc="-150"/>
              <a:t>r</a:t>
            </a:r>
            <a:r>
              <a:rPr dirty="0" sz="4400" spc="-90"/>
              <a:t>e</a:t>
            </a:r>
            <a:r>
              <a:rPr dirty="0" sz="4400" spc="-85"/>
              <a:t>r</a:t>
            </a:r>
            <a:r>
              <a:rPr dirty="0" sz="4400" spc="-80"/>
              <a:t>í</a:t>
            </a:r>
            <a:r>
              <a:rPr dirty="0" sz="4400" spc="-5"/>
              <a:t>a</a:t>
            </a:r>
            <a:r>
              <a:rPr dirty="0" sz="4400" spc="-170"/>
              <a:t> </a:t>
            </a:r>
            <a:r>
              <a:rPr dirty="0" sz="4400" spc="-114"/>
              <a:t>S</a:t>
            </a:r>
            <a:r>
              <a:rPr dirty="0" sz="4400" spc="-85"/>
              <a:t>TL</a:t>
            </a:r>
            <a:r>
              <a:rPr dirty="0" sz="4400" spc="-5"/>
              <a:t>:</a:t>
            </a:r>
            <a:r>
              <a:rPr dirty="0" sz="4400" spc="-155"/>
              <a:t> </a:t>
            </a:r>
            <a:r>
              <a:rPr dirty="0" sz="4400" spc="-90"/>
              <a:t>a</a:t>
            </a:r>
            <a:r>
              <a:rPr dirty="0" sz="4400" spc="-65"/>
              <a:t>l</a:t>
            </a:r>
            <a:r>
              <a:rPr dirty="0" sz="4400" spc="-114"/>
              <a:t>g</a:t>
            </a:r>
            <a:r>
              <a:rPr dirty="0" sz="4400" spc="-100"/>
              <a:t>o</a:t>
            </a:r>
            <a:r>
              <a:rPr dirty="0" sz="4400" spc="-85"/>
              <a:t>r</a:t>
            </a:r>
            <a:r>
              <a:rPr dirty="0" sz="4400" spc="-80"/>
              <a:t>it</a:t>
            </a:r>
            <a:r>
              <a:rPr dirty="0" sz="4400" spc="-120"/>
              <a:t>m</a:t>
            </a:r>
            <a:r>
              <a:rPr dirty="0" sz="4400" spc="-105"/>
              <a:t>o</a:t>
            </a:r>
            <a:r>
              <a:rPr dirty="0" sz="4400" spc="-5"/>
              <a:t>s</a:t>
            </a:r>
            <a:r>
              <a:rPr dirty="0" sz="4400" spc="-165"/>
              <a:t> </a:t>
            </a:r>
            <a:r>
              <a:rPr dirty="0" sz="4400" spc="-120"/>
              <a:t>g</a:t>
            </a:r>
            <a:r>
              <a:rPr dirty="0" sz="4400" spc="-90"/>
              <a:t>en</a:t>
            </a:r>
            <a:r>
              <a:rPr dirty="0" sz="4400" spc="-100"/>
              <a:t>é</a:t>
            </a:r>
            <a:r>
              <a:rPr dirty="0" sz="4400" spc="-85"/>
              <a:t>r</a:t>
            </a:r>
            <a:r>
              <a:rPr dirty="0" sz="4400" spc="-80"/>
              <a:t>i</a:t>
            </a:r>
            <a:r>
              <a:rPr dirty="0" sz="4400" spc="-130"/>
              <a:t>c</a:t>
            </a:r>
            <a:r>
              <a:rPr dirty="0" sz="4400" spc="-100"/>
              <a:t>o</a:t>
            </a:r>
            <a:r>
              <a:rPr dirty="0" sz="4400" spc="-5"/>
              <a:t>s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757555" algn="l"/>
                <a:tab pos="1673225" algn="l"/>
                <a:tab pos="2773680" algn="l"/>
                <a:tab pos="3535679" algn="l"/>
                <a:tab pos="4135120" algn="l"/>
                <a:tab pos="4956175" algn="l"/>
                <a:tab pos="5361305" algn="l"/>
                <a:tab pos="6012815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odemos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ar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pa</a:t>
            </a:r>
            <a:r>
              <a:rPr dirty="0" sz="2000" spc="-4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v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rm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ado 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almacenado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C++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convencional: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508670"/>
            <a:ext cx="717804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Internamente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algoritmo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búsqueda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finalmente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quedaría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2593848" y="2612135"/>
            <a:ext cx="3956685" cy="64706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4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datos[100];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int*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donde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find(datos,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datos+100,7);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32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958339" y="4041647"/>
            <a:ext cx="5227320" cy="203073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marL="548005" marR="177165" indent="-457200">
              <a:lnSpc>
                <a:spcPct val="100000"/>
              </a:lnSpc>
              <a:spcBef>
                <a:spcPts val="240"/>
              </a:spcBef>
            </a:pPr>
            <a:r>
              <a:rPr dirty="0" sz="1800" spc="-10">
                <a:latin typeface="Calibri"/>
                <a:cs typeface="Calibri"/>
              </a:rPr>
              <a:t>int*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find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(int*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primero,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int*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ultimo,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const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int&amp;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valor)</a:t>
            </a:r>
            <a:r>
              <a:rPr dirty="0" sz="1800">
                <a:latin typeface="Calibri"/>
                <a:cs typeface="Calibri"/>
              </a:rPr>
              <a:t> {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while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(primero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!=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ultimo)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if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(*primero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==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valor)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return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primero;</a:t>
            </a:r>
            <a:endParaRPr sz="18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++primero;</a:t>
            </a:r>
            <a:endParaRPr sz="18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return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ultimo;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36638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65"/>
              <a:t>i</a:t>
            </a:r>
            <a:r>
              <a:rPr dirty="0" spc="-120"/>
              <a:t>t</a:t>
            </a:r>
            <a:r>
              <a:rPr dirty="0" spc="-95"/>
              <a:t>e</a:t>
            </a:r>
            <a:r>
              <a:rPr dirty="0" spc="-185"/>
              <a:t>r</a:t>
            </a:r>
            <a:r>
              <a:rPr dirty="0" spc="-95"/>
              <a:t>ado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27533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just" marL="195580" indent="-182880">
              <a:lnSpc>
                <a:spcPts val="228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muchos</a:t>
            </a:r>
            <a:r>
              <a:rPr dirty="0" sz="20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contenedores,</a:t>
            </a:r>
            <a:r>
              <a:rPr dirty="0" sz="20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más</a:t>
            </a:r>
            <a:r>
              <a:rPr dirty="0" sz="20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comunes</a:t>
            </a:r>
            <a:r>
              <a:rPr dirty="0" sz="20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endParaRPr sz="2000">
              <a:latin typeface="Calibri"/>
              <a:cs typeface="Calibri"/>
            </a:endParaRPr>
          </a:p>
          <a:p>
            <a:pPr algn="just" marL="194945">
              <a:lnSpc>
                <a:spcPts val="2280"/>
              </a:lnSpc>
            </a:pP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recorrer</a:t>
            </a:r>
            <a:r>
              <a:rPr dirty="0" sz="2000" spc="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(iterar)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colección</a:t>
            </a:r>
            <a:endParaRPr sz="2000">
              <a:latin typeface="Calibri"/>
              <a:cs typeface="Calibri"/>
            </a:endParaRPr>
          </a:p>
          <a:p>
            <a:pPr algn="just" marL="194945" marR="5715" indent="-182880">
              <a:lnSpc>
                <a:spcPts val="2160"/>
              </a:lnSpc>
              <a:spcBef>
                <a:spcPts val="63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iterador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 un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objeto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puede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retornar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referencia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cada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contenedor</a:t>
            </a:r>
            <a:endParaRPr sz="2000">
              <a:latin typeface="Calibri"/>
              <a:cs typeface="Calibri"/>
            </a:endParaRPr>
          </a:p>
          <a:p>
            <a:pPr algn="just" marL="195580" marR="5080" indent="-18351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iteradores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son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base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construcción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4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algoritmos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genéricos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dificultad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hecho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proporcionar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programador</a:t>
            </a:r>
            <a:r>
              <a:rPr dirty="0" sz="2000" spc="4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medios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construir 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facilidad bucles,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sin violar la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estructura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interna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colección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33</a:t>
            </a:r>
          </a:p>
        </p:txBody>
      </p:sp>
    </p:spTree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36638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65"/>
              <a:t>i</a:t>
            </a:r>
            <a:r>
              <a:rPr dirty="0" spc="-120"/>
              <a:t>t</a:t>
            </a:r>
            <a:r>
              <a:rPr dirty="0" spc="-95"/>
              <a:t>e</a:t>
            </a:r>
            <a:r>
              <a:rPr dirty="0" spc="-185"/>
              <a:t>r</a:t>
            </a:r>
            <a:r>
              <a:rPr dirty="0" spc="-95"/>
              <a:t>ado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295148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635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solución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propuesta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 la biblioteca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estándar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plantillas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mecanismo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conocido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ITERADOR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iteradores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 una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generalización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punteros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permiten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programador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trabajar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diferentes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estructuras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(contenedores)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una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 uniforme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(desempeñan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mismo papel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C++)</a:t>
            </a:r>
            <a:endParaRPr sz="2000">
              <a:latin typeface="Calibri"/>
              <a:cs typeface="Calibri"/>
            </a:endParaRPr>
          </a:p>
          <a:p>
            <a:pPr algn="just" marL="195580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punteros,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iteradores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se</a:t>
            </a:r>
            <a:r>
              <a:rPr dirty="0" sz="2000" spc="4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modifican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fundamentalmente con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++. Si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aplica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operación 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iterador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denota 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final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una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secuencia,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dicho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iterador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pasa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valer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“más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allá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final”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34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09372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8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Co</a:t>
            </a:r>
            <a:r>
              <a:rPr dirty="0" spc="-120"/>
              <a:t>m</a:t>
            </a:r>
            <a:r>
              <a:rPr dirty="0" spc="-90"/>
              <a:t>a</a:t>
            </a:r>
            <a:r>
              <a:rPr dirty="0" spc="-95"/>
              <a:t>ndos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5"/>
            <a:ext cx="1466215" cy="1936114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Ayuda: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man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v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g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ac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ón: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cd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ls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pwd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638983" y="2191936"/>
            <a:ext cx="172593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Manual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-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sistema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638983" y="2786601"/>
            <a:ext cx="3314700" cy="912494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Cambia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directorio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trabajo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actual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09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contenido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directorio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Imprime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directorio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trabajo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actual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11426" y="3715935"/>
            <a:ext cx="226758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Gestión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ficheros: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377186" y="4024088"/>
            <a:ext cx="698500" cy="1799589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1600" spc="-40" b="1">
                <a:solidFill>
                  <a:srgbClr val="3E3E3E"/>
                </a:solidFill>
                <a:latin typeface="Calibri"/>
                <a:cs typeface="Calibri"/>
              </a:rPr>
              <a:t>k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ir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rmdir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cp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mv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rm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touch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638983" y="4024088"/>
            <a:ext cx="4841875" cy="1799589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Crea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directorio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09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Borra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directorio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Copia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archivos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09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Mueve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renombra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archivo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09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Borra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archivo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Cambia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fechas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acceso 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modificación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un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archivo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31</a:t>
            </a:r>
          </a:p>
        </p:txBody>
      </p:sp>
    </p:spTree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36638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65"/>
              <a:t>i</a:t>
            </a:r>
            <a:r>
              <a:rPr dirty="0" spc="-120"/>
              <a:t>t</a:t>
            </a:r>
            <a:r>
              <a:rPr dirty="0" spc="-95"/>
              <a:t>e</a:t>
            </a:r>
            <a:r>
              <a:rPr dirty="0" spc="-185"/>
              <a:t>r</a:t>
            </a:r>
            <a:r>
              <a:rPr dirty="0" spc="-95"/>
              <a:t>ado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6842"/>
            <a:ext cx="7368540" cy="79375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algn="just" marL="194945" marR="5080" indent="-182880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iterador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debería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soportar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todas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que puedan</a:t>
            </a:r>
            <a:r>
              <a:rPr dirty="0" sz="1800" spc="4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realizarse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puntero.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Estas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operaciones se resumen en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tabla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siguiente para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iteradores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‘</a:t>
            </a:r>
            <a:r>
              <a:rPr dirty="0" sz="1800" spc="10" i="1">
                <a:solidFill>
                  <a:srgbClr val="3E3E3E"/>
                </a:solidFill>
                <a:latin typeface="Calibri"/>
                <a:cs typeface="Calibri"/>
              </a:rPr>
              <a:t>x’</a:t>
            </a:r>
            <a:r>
              <a:rPr dirty="0" sz="1800" i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‘</a:t>
            </a:r>
            <a:r>
              <a:rPr dirty="0" sz="1800" spc="15" i="1">
                <a:solidFill>
                  <a:srgbClr val="3E3E3E"/>
                </a:solidFill>
                <a:latin typeface="Calibri"/>
                <a:cs typeface="Calibri"/>
              </a:rPr>
              <a:t>y’</a:t>
            </a:r>
            <a:r>
              <a:rPr dirty="0" sz="1800" i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entero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‘</a:t>
            </a:r>
            <a:r>
              <a:rPr dirty="0" sz="1800" spc="-5" i="1">
                <a:solidFill>
                  <a:srgbClr val="3E3E3E"/>
                </a:solidFill>
                <a:latin typeface="Calibri"/>
                <a:cs typeface="Calibri"/>
              </a:rPr>
              <a:t>n’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4269147"/>
            <a:ext cx="7370445" cy="188087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algn="just" marL="194945" marR="7620" indent="-182880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iterador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i="1">
                <a:solidFill>
                  <a:srgbClr val="3E3E3E"/>
                </a:solidFill>
                <a:latin typeface="Calibri"/>
                <a:cs typeface="Calibri"/>
              </a:rPr>
              <a:t>j</a:t>
            </a:r>
            <a:r>
              <a:rPr dirty="0" sz="1800" spc="5" i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“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alcanzable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”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mediante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iterador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i="1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800" spc="5" i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después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secuencia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finita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++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iterador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i="1">
                <a:solidFill>
                  <a:srgbClr val="3E3E3E"/>
                </a:solidFill>
                <a:latin typeface="Calibri"/>
                <a:cs typeface="Calibri"/>
              </a:rPr>
              <a:t>i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pasa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igual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i="1">
                <a:solidFill>
                  <a:srgbClr val="3E3E3E"/>
                </a:solidFill>
                <a:latin typeface="Calibri"/>
                <a:cs typeface="Calibri"/>
              </a:rPr>
              <a:t>j</a:t>
            </a:r>
            <a:endParaRPr sz="1800">
              <a:latin typeface="Calibri"/>
              <a:cs typeface="Calibri"/>
            </a:endParaRPr>
          </a:p>
          <a:p>
            <a:pPr algn="just" marL="195580" marR="5080" indent="-183515">
              <a:lnSpc>
                <a:spcPts val="1939"/>
              </a:lnSpc>
              <a:spcBef>
                <a:spcPts val="61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rangos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se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pueden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usar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describir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todo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contenido</a:t>
            </a:r>
            <a:r>
              <a:rPr dirty="0" sz="1800" spc="3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40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800" spc="-3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contenedor construyendo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iterador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elemento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inicial y un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iterador 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“final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contenedor”</a:t>
            </a:r>
            <a:endParaRPr sz="1800">
              <a:latin typeface="Calibri"/>
              <a:cs typeface="Calibri"/>
            </a:endParaRPr>
          </a:p>
          <a:p>
            <a:pPr algn="just" lvl="1" marL="561340" marR="5715" indent="-183515">
              <a:lnSpc>
                <a:spcPts val="1730"/>
              </a:lnSpc>
              <a:spcBef>
                <a:spcPts val="61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supone (aunque no se verifica) que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segundo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alcanzable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desde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primero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1517650" y="2782619"/>
          <a:ext cx="6115050" cy="13182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19200"/>
                <a:gridCol w="1219200"/>
                <a:gridCol w="1219200"/>
                <a:gridCol w="1219200"/>
                <a:gridCol w="1219200"/>
              </a:tblGrid>
              <a:tr h="329565">
                <a:tc>
                  <a:txBody>
                    <a:bodyPr/>
                    <a:lstStyle/>
                    <a:p>
                      <a:pPr algn="ctr">
                        <a:lnSpc>
                          <a:spcPts val="2270"/>
                        </a:lnSpc>
                      </a:pPr>
                      <a:r>
                        <a:rPr dirty="0" sz="2000" i="1">
                          <a:latin typeface="Calibri"/>
                          <a:cs typeface="Calibri"/>
                        </a:rPr>
                        <a:t>x++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270"/>
                        </a:lnSpc>
                      </a:pPr>
                      <a:r>
                        <a:rPr dirty="0" sz="2000" spc="-5" i="1">
                          <a:latin typeface="Calibri"/>
                          <a:cs typeface="Calibri"/>
                        </a:rPr>
                        <a:t>x</a:t>
                      </a:r>
                      <a:r>
                        <a:rPr dirty="0" sz="2000" spc="-3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+</a:t>
                      </a:r>
                      <a:r>
                        <a:rPr dirty="0" sz="2000" spc="-3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n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401320">
                        <a:lnSpc>
                          <a:spcPts val="2270"/>
                        </a:lnSpc>
                      </a:pPr>
                      <a:r>
                        <a:rPr dirty="0" sz="2000" spc="-5" i="1">
                          <a:latin typeface="Calibri"/>
                          <a:cs typeface="Calibri"/>
                        </a:rPr>
                        <a:t>x</a:t>
                      </a:r>
                      <a:r>
                        <a:rPr dirty="0" sz="2000" spc="-3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-</a:t>
                      </a:r>
                      <a:r>
                        <a:rPr dirty="0" sz="2000" spc="-3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y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270"/>
                        </a:lnSpc>
                      </a:pPr>
                      <a:r>
                        <a:rPr dirty="0" sz="2000" spc="-5" i="1">
                          <a:latin typeface="Calibri"/>
                          <a:cs typeface="Calibri"/>
                        </a:rPr>
                        <a:t>x</a:t>
                      </a:r>
                      <a:r>
                        <a:rPr dirty="0" sz="2000" spc="-3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&gt;</a:t>
                      </a:r>
                      <a:r>
                        <a:rPr dirty="0" sz="2000" spc="-3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y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270"/>
                        </a:lnSpc>
                      </a:pPr>
                      <a:r>
                        <a:rPr dirty="0" sz="2000" spc="-10" i="1">
                          <a:latin typeface="Calibri"/>
                          <a:cs typeface="Calibri"/>
                        </a:rPr>
                        <a:t>*x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29565">
                <a:tc>
                  <a:txBody>
                    <a:bodyPr/>
                    <a:lstStyle/>
                    <a:p>
                      <a:pPr algn="ctr">
                        <a:lnSpc>
                          <a:spcPts val="2275"/>
                        </a:lnSpc>
                      </a:pPr>
                      <a:r>
                        <a:rPr dirty="0" sz="2000" spc="-5" i="1">
                          <a:latin typeface="Calibri"/>
                          <a:cs typeface="Calibri"/>
                        </a:rPr>
                        <a:t>++x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ts val="2275"/>
                        </a:lnSpc>
                      </a:pPr>
                      <a:r>
                        <a:rPr dirty="0" sz="2000" spc="-5" i="1">
                          <a:latin typeface="Calibri"/>
                          <a:cs typeface="Calibri"/>
                        </a:rPr>
                        <a:t>x</a:t>
                      </a:r>
                      <a:r>
                        <a:rPr dirty="0" sz="2000" spc="-3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–</a:t>
                      </a:r>
                      <a:r>
                        <a:rPr dirty="0" sz="2000" spc="-3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n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06705">
                        <a:lnSpc>
                          <a:spcPts val="2275"/>
                        </a:lnSpc>
                      </a:pPr>
                      <a:r>
                        <a:rPr dirty="0" sz="2000" spc="-5" i="1">
                          <a:latin typeface="Calibri"/>
                          <a:cs typeface="Calibri"/>
                        </a:rPr>
                        <a:t>x</a:t>
                      </a:r>
                      <a:r>
                        <a:rPr dirty="0" sz="2000" spc="-3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==</a:t>
                      </a:r>
                      <a:r>
                        <a:rPr dirty="0" sz="2000" spc="-2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y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275"/>
                        </a:lnSpc>
                      </a:pPr>
                      <a:r>
                        <a:rPr dirty="0" sz="2000" spc="-5" i="1">
                          <a:latin typeface="Calibri"/>
                          <a:cs typeface="Calibri"/>
                        </a:rPr>
                        <a:t>x</a:t>
                      </a:r>
                      <a:r>
                        <a:rPr dirty="0" sz="2000" spc="-3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&lt;=</a:t>
                      </a:r>
                      <a:r>
                        <a:rPr dirty="0" sz="2000" spc="-2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y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275"/>
                        </a:lnSpc>
                      </a:pPr>
                      <a:r>
                        <a:rPr dirty="0" sz="2000" spc="-5" i="1">
                          <a:latin typeface="Calibri"/>
                          <a:cs typeface="Calibri"/>
                        </a:rPr>
                        <a:t>x</a:t>
                      </a:r>
                      <a:r>
                        <a:rPr dirty="0" sz="2000" spc="-3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=</a:t>
                      </a:r>
                      <a:r>
                        <a:rPr dirty="0" sz="2000" spc="-3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y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29565">
                <a:tc>
                  <a:txBody>
                    <a:bodyPr/>
                    <a:lstStyle/>
                    <a:p>
                      <a:pPr algn="ctr">
                        <a:lnSpc>
                          <a:spcPts val="2275"/>
                        </a:lnSpc>
                      </a:pPr>
                      <a:r>
                        <a:rPr dirty="0" sz="2000" spc="-10" i="1">
                          <a:latin typeface="Calibri"/>
                          <a:cs typeface="Calibri"/>
                        </a:rPr>
                        <a:t>x--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275"/>
                        </a:lnSpc>
                      </a:pPr>
                      <a:r>
                        <a:rPr dirty="0" sz="2000" spc="-5" i="1">
                          <a:latin typeface="Calibri"/>
                          <a:cs typeface="Calibri"/>
                        </a:rPr>
                        <a:t>x</a:t>
                      </a:r>
                      <a:r>
                        <a:rPr dirty="0" sz="2000" spc="-3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+=</a:t>
                      </a:r>
                      <a:r>
                        <a:rPr dirty="0" sz="2000" spc="-2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n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28295">
                        <a:lnSpc>
                          <a:spcPts val="2275"/>
                        </a:lnSpc>
                      </a:pPr>
                      <a:r>
                        <a:rPr dirty="0" sz="2000" spc="-5" i="1">
                          <a:latin typeface="Calibri"/>
                          <a:cs typeface="Calibri"/>
                        </a:rPr>
                        <a:t>x</a:t>
                      </a:r>
                      <a:r>
                        <a:rPr dirty="0" sz="2000" spc="-3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!=</a:t>
                      </a:r>
                      <a:r>
                        <a:rPr dirty="0" sz="2000" spc="-2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y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275"/>
                        </a:lnSpc>
                      </a:pPr>
                      <a:r>
                        <a:rPr dirty="0" sz="2000" spc="-5" i="1">
                          <a:latin typeface="Calibri"/>
                          <a:cs typeface="Calibri"/>
                        </a:rPr>
                        <a:t>x</a:t>
                      </a:r>
                      <a:r>
                        <a:rPr dirty="0" sz="2000" spc="-3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&gt;=</a:t>
                      </a:r>
                      <a:r>
                        <a:rPr dirty="0" sz="2000" spc="-2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y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29565">
                <a:tc>
                  <a:txBody>
                    <a:bodyPr/>
                    <a:lstStyle/>
                    <a:p>
                      <a:pPr algn="ctr">
                        <a:lnSpc>
                          <a:spcPts val="2275"/>
                        </a:lnSpc>
                      </a:pPr>
                      <a:r>
                        <a:rPr dirty="0" sz="2000" spc="-5" i="1">
                          <a:latin typeface="Calibri"/>
                          <a:cs typeface="Calibri"/>
                        </a:rPr>
                        <a:t>--x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275"/>
                        </a:lnSpc>
                      </a:pPr>
                      <a:r>
                        <a:rPr dirty="0" sz="2000" spc="-5" i="1">
                          <a:latin typeface="Calibri"/>
                          <a:cs typeface="Calibri"/>
                        </a:rPr>
                        <a:t>x</a:t>
                      </a:r>
                      <a:r>
                        <a:rPr dirty="0" sz="2000" spc="-3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-=</a:t>
                      </a:r>
                      <a:r>
                        <a:rPr dirty="0" sz="2000" spc="-2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n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69570">
                        <a:lnSpc>
                          <a:spcPts val="2275"/>
                        </a:lnSpc>
                      </a:pPr>
                      <a:r>
                        <a:rPr dirty="0" sz="2000" spc="-5" i="1">
                          <a:latin typeface="Calibri"/>
                          <a:cs typeface="Calibri"/>
                        </a:rPr>
                        <a:t>x</a:t>
                      </a:r>
                      <a:r>
                        <a:rPr dirty="0" sz="2000" spc="-3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&lt;</a:t>
                      </a:r>
                      <a:r>
                        <a:rPr dirty="0" sz="2000" spc="-3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5" i="1">
                          <a:latin typeface="Calibri"/>
                          <a:cs typeface="Calibri"/>
                        </a:rPr>
                        <a:t>y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275"/>
                        </a:lnSpc>
                      </a:pPr>
                      <a:r>
                        <a:rPr dirty="0" sz="2000" spc="-5" i="1">
                          <a:latin typeface="Calibri"/>
                          <a:cs typeface="Calibri"/>
                        </a:rPr>
                        <a:t>x[n]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35</a:t>
            </a:r>
          </a:p>
        </p:txBody>
      </p:sp>
    </p:spTree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36638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65"/>
              <a:t>i</a:t>
            </a:r>
            <a:r>
              <a:rPr dirty="0" spc="-120"/>
              <a:t>t</a:t>
            </a:r>
            <a:r>
              <a:rPr dirty="0" spc="-95"/>
              <a:t>e</a:t>
            </a:r>
            <a:r>
              <a:rPr dirty="0" spc="-185"/>
              <a:t>r</a:t>
            </a:r>
            <a:r>
              <a:rPr dirty="0" spc="-95"/>
              <a:t>ado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905" cy="9550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hora</a:t>
            </a:r>
            <a:r>
              <a:rPr dirty="0" sz="20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3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incrementar</a:t>
            </a:r>
            <a:r>
              <a:rPr dirty="0" sz="20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2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decrementar</a:t>
            </a:r>
            <a:r>
              <a:rPr dirty="0" sz="2000" spc="3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3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iteradores,</a:t>
            </a:r>
            <a:r>
              <a:rPr dirty="0" sz="2000" spc="3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3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pueden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utilizar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 tipos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operaciones: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Preincremento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Postincremento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Preincremento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incrementa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antes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usarse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4209710"/>
            <a:ext cx="687895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Postincremento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antes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incrementar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3064001" y="4747259"/>
            <a:ext cx="3016250" cy="12001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 marR="1877695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int </a:t>
            </a:r>
            <a:r>
              <a:rPr dirty="0" sz="1800">
                <a:latin typeface="Calibri"/>
                <a:cs typeface="Calibri"/>
              </a:rPr>
              <a:t>a = </a:t>
            </a:r>
            <a:r>
              <a:rPr dirty="0" sz="1800" spc="-5">
                <a:latin typeface="Calibri"/>
                <a:cs typeface="Calibri"/>
              </a:rPr>
              <a:t>0; 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b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a++;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El</a:t>
            </a:r>
            <a:r>
              <a:rPr dirty="0" sz="1800" spc="-10">
                <a:latin typeface="Calibri"/>
                <a:cs typeface="Calibri"/>
              </a:rPr>
              <a:t> resultado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sería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1 y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b 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0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36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3064001" y="2900172"/>
            <a:ext cx="3016250" cy="12001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 marR="187706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int </a:t>
            </a:r>
            <a:r>
              <a:rPr dirty="0" sz="1800">
                <a:latin typeface="Calibri"/>
                <a:cs typeface="Calibri"/>
              </a:rPr>
              <a:t>a = </a:t>
            </a:r>
            <a:r>
              <a:rPr dirty="0" sz="1800" spc="-5">
                <a:latin typeface="Calibri"/>
                <a:cs typeface="Calibri"/>
              </a:rPr>
              <a:t>0; 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b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++a;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El</a:t>
            </a:r>
            <a:r>
              <a:rPr dirty="0" sz="1800" spc="-10">
                <a:latin typeface="Calibri"/>
                <a:cs typeface="Calibri"/>
              </a:rPr>
              <a:t> resultado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sería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1 y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b 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1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36638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65"/>
              <a:t>i</a:t>
            </a:r>
            <a:r>
              <a:rPr dirty="0" spc="-120"/>
              <a:t>t</a:t>
            </a:r>
            <a:r>
              <a:rPr dirty="0" spc="-95"/>
              <a:t>e</a:t>
            </a:r>
            <a:r>
              <a:rPr dirty="0" spc="-185"/>
              <a:t>r</a:t>
            </a:r>
            <a:r>
              <a:rPr dirty="0" spc="-95"/>
              <a:t>ado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1477524" y="4720328"/>
          <a:ext cx="6115050" cy="370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  <a:gridCol w="609600"/>
                <a:gridCol w="609600"/>
                <a:gridCol w="609600"/>
                <a:gridCol w="609600"/>
                <a:gridCol w="609600"/>
              </a:tblGrid>
              <a:tr h="370840">
                <a:tc>
                  <a:txBody>
                    <a:bodyPr/>
                    <a:lstStyle/>
                    <a:p>
                      <a:pPr marL="170815"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r>
                        <a:rPr dirty="0" sz="1200" spc="-5" b="1">
                          <a:latin typeface="Calibri"/>
                          <a:cs typeface="Calibri"/>
                        </a:rPr>
                        <a:t>V[0]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838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170815"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r>
                        <a:rPr dirty="0" sz="1200" spc="-5" b="1">
                          <a:latin typeface="Calibri"/>
                          <a:cs typeface="Calibri"/>
                        </a:rPr>
                        <a:t>V[1]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838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r>
                        <a:rPr dirty="0" sz="1200" spc="-5" b="1">
                          <a:latin typeface="Calibri"/>
                          <a:cs typeface="Calibri"/>
                        </a:rPr>
                        <a:t>V[N-2]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838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r>
                        <a:rPr dirty="0" sz="1200" spc="-5" b="1">
                          <a:latin typeface="Calibri"/>
                          <a:cs typeface="Calibri"/>
                        </a:rPr>
                        <a:t>V[N-1]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838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  <p:sp>
        <p:nvSpPr>
          <p:cNvPr id="5" name="object 5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46990" rIns="0" bIns="0" rtlCol="0" vert="horz">
            <a:spAutoFit/>
          </a:bodyPr>
          <a:lstStyle/>
          <a:p>
            <a:pPr algn="just" marL="194945" marR="5715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Así, de </a:t>
            </a:r>
            <a:r>
              <a:rPr dirty="0" spc="-10"/>
              <a:t>forma abstracta, </a:t>
            </a:r>
            <a:r>
              <a:rPr dirty="0" spc="-5"/>
              <a:t>un </a:t>
            </a:r>
            <a:r>
              <a:rPr dirty="0" spc="-10" b="1">
                <a:latin typeface="Calibri"/>
                <a:cs typeface="Calibri"/>
              </a:rPr>
              <a:t>iterador </a:t>
            </a:r>
            <a:r>
              <a:rPr dirty="0" spc="-5"/>
              <a:t>se entiende </a:t>
            </a:r>
            <a:r>
              <a:rPr dirty="0" spc="-10"/>
              <a:t>como </a:t>
            </a:r>
            <a:r>
              <a:rPr dirty="0" spc="-5"/>
              <a:t>un </a:t>
            </a:r>
            <a:r>
              <a:rPr dirty="0" spc="-15" b="1">
                <a:latin typeface="Calibri"/>
                <a:cs typeface="Calibri"/>
              </a:rPr>
              <a:t>puntero </a:t>
            </a:r>
            <a:r>
              <a:rPr dirty="0" spc="-5"/>
              <a:t>a </a:t>
            </a:r>
            <a:r>
              <a:rPr dirty="0"/>
              <a:t> </a:t>
            </a:r>
            <a:r>
              <a:rPr dirty="0" spc="-10"/>
              <a:t>elementos</a:t>
            </a:r>
            <a:r>
              <a:rPr dirty="0" spc="15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 spc="-5"/>
              <a:t>la</a:t>
            </a:r>
            <a:r>
              <a:rPr dirty="0" spc="5"/>
              <a:t> </a:t>
            </a:r>
            <a:r>
              <a:rPr dirty="0" spc="-5"/>
              <a:t>colección</a:t>
            </a:r>
          </a:p>
          <a:p>
            <a:pPr algn="just" marL="195580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Cada </a:t>
            </a:r>
            <a:r>
              <a:rPr dirty="0" spc="-10"/>
              <a:t>contenedor </a:t>
            </a:r>
            <a:r>
              <a:rPr dirty="0" spc="-5"/>
              <a:t>de la </a:t>
            </a:r>
            <a:r>
              <a:rPr dirty="0" spc="-10" b="1">
                <a:latin typeface="Calibri"/>
                <a:cs typeface="Calibri"/>
              </a:rPr>
              <a:t>STL </a:t>
            </a:r>
            <a:r>
              <a:rPr dirty="0" spc="-10"/>
              <a:t>contiene </a:t>
            </a:r>
            <a:r>
              <a:rPr dirty="0" spc="-5"/>
              <a:t>sus </a:t>
            </a:r>
            <a:r>
              <a:rPr dirty="0" spc="-15" b="1">
                <a:latin typeface="Calibri"/>
                <a:cs typeface="Calibri"/>
              </a:rPr>
              <a:t>iteradores </a:t>
            </a:r>
            <a:r>
              <a:rPr dirty="0" spc="-10"/>
              <a:t>correspondientes, </a:t>
            </a:r>
            <a:r>
              <a:rPr dirty="0" spc="-5"/>
              <a:t> de </a:t>
            </a:r>
            <a:r>
              <a:rPr dirty="0" spc="-10"/>
              <a:t>forma </a:t>
            </a:r>
            <a:r>
              <a:rPr dirty="0" spc="-5"/>
              <a:t>que los algoritmos genéricos de la </a:t>
            </a:r>
            <a:r>
              <a:rPr dirty="0" spc="-10"/>
              <a:t>STL </a:t>
            </a:r>
            <a:r>
              <a:rPr dirty="0" spc="-5"/>
              <a:t>pueden </a:t>
            </a:r>
            <a:r>
              <a:rPr dirty="0" spc="-10"/>
              <a:t>llamarse con </a:t>
            </a:r>
            <a:r>
              <a:rPr dirty="0" spc="-5"/>
              <a:t> </a:t>
            </a:r>
            <a:r>
              <a:rPr dirty="0" spc="-15"/>
              <a:t>estos</a:t>
            </a:r>
            <a:r>
              <a:rPr dirty="0" spc="5"/>
              <a:t> </a:t>
            </a:r>
            <a:r>
              <a:rPr dirty="0" spc="-15"/>
              <a:t>iteradores</a:t>
            </a:r>
          </a:p>
          <a:p>
            <a:pPr algn="just" marL="194945" marR="571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Un</a:t>
            </a:r>
            <a:r>
              <a:rPr dirty="0"/>
              <a:t> </a:t>
            </a:r>
            <a:r>
              <a:rPr dirty="0" spc="-10"/>
              <a:t>iterador</a:t>
            </a:r>
            <a:r>
              <a:rPr dirty="0" spc="-5"/>
              <a:t> puede</a:t>
            </a:r>
            <a:r>
              <a:rPr dirty="0"/>
              <a:t> </a:t>
            </a:r>
            <a:r>
              <a:rPr dirty="0" spc="-10"/>
              <a:t>utilizarse</a:t>
            </a:r>
            <a:r>
              <a:rPr dirty="0" spc="-5"/>
              <a:t> </a:t>
            </a:r>
            <a:r>
              <a:rPr dirty="0" spc="-10"/>
              <a:t>para</a:t>
            </a:r>
            <a:r>
              <a:rPr dirty="0" spc="-5"/>
              <a:t> especificar</a:t>
            </a:r>
            <a:r>
              <a:rPr dirty="0"/>
              <a:t> </a:t>
            </a:r>
            <a:r>
              <a:rPr dirty="0" spc="-5"/>
              <a:t>una</a:t>
            </a:r>
            <a:r>
              <a:rPr dirty="0"/>
              <a:t> </a:t>
            </a:r>
            <a:r>
              <a:rPr dirty="0" spc="-5"/>
              <a:t>posición</a:t>
            </a:r>
            <a:r>
              <a:rPr dirty="0"/>
              <a:t> </a:t>
            </a:r>
            <a:r>
              <a:rPr dirty="0" spc="-5"/>
              <a:t>en</a:t>
            </a:r>
            <a:r>
              <a:rPr dirty="0"/>
              <a:t> </a:t>
            </a:r>
            <a:r>
              <a:rPr dirty="0" spc="-5"/>
              <a:t>la </a:t>
            </a:r>
            <a:r>
              <a:rPr dirty="0"/>
              <a:t> </a:t>
            </a:r>
            <a:r>
              <a:rPr dirty="0" spc="-5"/>
              <a:t>colección</a:t>
            </a:r>
            <a:r>
              <a:rPr dirty="0" spc="220"/>
              <a:t> </a:t>
            </a:r>
            <a:r>
              <a:rPr dirty="0" spc="-5"/>
              <a:t>de</a:t>
            </a:r>
            <a:r>
              <a:rPr dirty="0" spc="225"/>
              <a:t> </a:t>
            </a:r>
            <a:r>
              <a:rPr dirty="0" spc="-10"/>
              <a:t>datos,</a:t>
            </a:r>
            <a:r>
              <a:rPr dirty="0" spc="229"/>
              <a:t> </a:t>
            </a:r>
            <a:r>
              <a:rPr dirty="0" spc="-10"/>
              <a:t>mientras</a:t>
            </a:r>
            <a:r>
              <a:rPr dirty="0" spc="215"/>
              <a:t> </a:t>
            </a:r>
            <a:r>
              <a:rPr dirty="0" spc="-5"/>
              <a:t>que</a:t>
            </a:r>
            <a:r>
              <a:rPr dirty="0" spc="229"/>
              <a:t> </a:t>
            </a:r>
            <a:r>
              <a:rPr dirty="0" spc="-5"/>
              <a:t>dos</a:t>
            </a:r>
            <a:r>
              <a:rPr dirty="0" spc="225"/>
              <a:t> </a:t>
            </a:r>
            <a:r>
              <a:rPr dirty="0" spc="-10"/>
              <a:t>iteradores</a:t>
            </a:r>
            <a:r>
              <a:rPr dirty="0" spc="220"/>
              <a:t> </a:t>
            </a:r>
            <a:r>
              <a:rPr dirty="0" spc="-5"/>
              <a:t>pueden</a:t>
            </a:r>
            <a:r>
              <a:rPr dirty="0" spc="225"/>
              <a:t> </a:t>
            </a:r>
            <a:r>
              <a:rPr dirty="0" spc="-5"/>
              <a:t>especificar </a:t>
            </a:r>
            <a:r>
              <a:rPr dirty="0" spc="-440"/>
              <a:t> </a:t>
            </a:r>
            <a:r>
              <a:rPr dirty="0" spc="-5"/>
              <a:t>un </a:t>
            </a:r>
            <a:r>
              <a:rPr dirty="0" spc="-15"/>
              <a:t>rango</a:t>
            </a:r>
            <a:r>
              <a:rPr dirty="0" spc="-5"/>
              <a:t> de</a:t>
            </a:r>
            <a:r>
              <a:rPr dirty="0" spc="5"/>
              <a:t> </a:t>
            </a:r>
            <a:r>
              <a:rPr dirty="0" spc="-10"/>
              <a:t>datos</a:t>
            </a:r>
            <a:r>
              <a:rPr dirty="0"/>
              <a:t> </a:t>
            </a:r>
            <a:r>
              <a:rPr dirty="0" spc="-5"/>
              <a:t>(similar</a:t>
            </a:r>
            <a:r>
              <a:rPr dirty="0" spc="30"/>
              <a:t> </a:t>
            </a:r>
            <a:r>
              <a:rPr dirty="0" spc="-5"/>
              <a:t>a</a:t>
            </a:r>
            <a:r>
              <a:rPr dirty="0" spc="5"/>
              <a:t> </a:t>
            </a:r>
            <a:r>
              <a:rPr dirty="0" spc="-10"/>
              <a:t>cómo </a:t>
            </a:r>
            <a:r>
              <a:rPr dirty="0" spc="-5"/>
              <a:t>lo</a:t>
            </a:r>
            <a:r>
              <a:rPr dirty="0"/>
              <a:t> </a:t>
            </a:r>
            <a:r>
              <a:rPr dirty="0" spc="-5"/>
              <a:t>hacen</a:t>
            </a:r>
            <a:r>
              <a:rPr dirty="0" spc="15"/>
              <a:t> </a:t>
            </a:r>
            <a:r>
              <a:rPr dirty="0" spc="-5"/>
              <a:t>un par</a:t>
            </a:r>
            <a:r>
              <a:rPr dirty="0" spc="5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 spc="-15"/>
              <a:t>punteros)</a:t>
            </a:r>
          </a:p>
          <a:p>
            <a:pPr>
              <a:lnSpc>
                <a:spcPct val="100000"/>
              </a:lnSpc>
            </a:pPr>
          </a:p>
          <a:p>
            <a:pPr marL="233679">
              <a:lnSpc>
                <a:spcPct val="100000"/>
              </a:lnSpc>
              <a:spcBef>
                <a:spcPts val="1639"/>
              </a:spcBef>
            </a:pPr>
            <a:r>
              <a:rPr dirty="0" sz="1800">
                <a:solidFill>
                  <a:srgbClr val="000000"/>
                </a:solidFill>
              </a:rPr>
              <a:t>V</a:t>
            </a:r>
            <a:endParaRPr sz="1800"/>
          </a:p>
        </p:txBody>
      </p:sp>
      <p:sp>
        <p:nvSpPr>
          <p:cNvPr id="6" name="object 6"/>
          <p:cNvSpPr txBox="1"/>
          <p:nvPr/>
        </p:nvSpPr>
        <p:spPr>
          <a:xfrm>
            <a:off x="1651439" y="5456480"/>
            <a:ext cx="9131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41020" algn="l"/>
              </a:tabLst>
            </a:pPr>
            <a:r>
              <a:rPr dirty="0" sz="1800">
                <a:latin typeface="Calibri"/>
                <a:cs typeface="Calibri"/>
              </a:rPr>
              <a:t>V	</a:t>
            </a:r>
            <a:r>
              <a:rPr dirty="0" sz="1800" spc="-5">
                <a:latin typeface="Calibri"/>
                <a:cs typeface="Calibri"/>
              </a:rPr>
              <a:t>V+1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1687644" y="5132830"/>
            <a:ext cx="85725" cy="305435"/>
            <a:chOff x="1687644" y="5132830"/>
            <a:chExt cx="85725" cy="305435"/>
          </a:xfrm>
        </p:grpSpPr>
        <p:sp>
          <p:nvSpPr>
            <p:cNvPr id="8" name="object 8"/>
            <p:cNvSpPr/>
            <p:nvPr/>
          </p:nvSpPr>
          <p:spPr>
            <a:xfrm>
              <a:off x="1730502" y="5204268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w="0" h="233679">
                  <a:moveTo>
                    <a:pt x="0" y="233502"/>
                  </a:moveTo>
                  <a:lnTo>
                    <a:pt x="0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687644" y="5132830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42862" y="0"/>
                  </a:moveTo>
                  <a:lnTo>
                    <a:pt x="0" y="85725"/>
                  </a:lnTo>
                  <a:lnTo>
                    <a:pt x="85725" y="85725"/>
                  </a:lnTo>
                  <a:lnTo>
                    <a:pt x="42862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" name="object 10"/>
          <p:cNvSpPr txBox="1"/>
          <p:nvPr/>
        </p:nvSpPr>
        <p:spPr>
          <a:xfrm>
            <a:off x="4114591" y="5456480"/>
            <a:ext cx="12433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…………………..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2332296" y="5128258"/>
            <a:ext cx="85725" cy="309880"/>
            <a:chOff x="2332296" y="5128258"/>
            <a:chExt cx="85725" cy="309880"/>
          </a:xfrm>
        </p:grpSpPr>
        <p:sp>
          <p:nvSpPr>
            <p:cNvPr id="12" name="object 12"/>
            <p:cNvSpPr/>
            <p:nvPr/>
          </p:nvSpPr>
          <p:spPr>
            <a:xfrm>
              <a:off x="2375154" y="5199693"/>
              <a:ext cx="0" cy="238760"/>
            </a:xfrm>
            <a:custGeom>
              <a:avLst/>
              <a:gdLst/>
              <a:ahLst/>
              <a:cxnLst/>
              <a:rect l="l" t="t" r="r" b="b"/>
              <a:pathLst>
                <a:path w="0" h="238760">
                  <a:moveTo>
                    <a:pt x="0" y="238429"/>
                  </a:moveTo>
                  <a:lnTo>
                    <a:pt x="0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2332296" y="5128258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42862" y="0"/>
                  </a:moveTo>
                  <a:lnTo>
                    <a:pt x="0" y="85725"/>
                  </a:lnTo>
                  <a:lnTo>
                    <a:pt x="85725" y="85725"/>
                  </a:lnTo>
                  <a:lnTo>
                    <a:pt x="42862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6911738" y="5456480"/>
            <a:ext cx="74104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V+</a:t>
            </a:r>
            <a:r>
              <a:rPr dirty="0" sz="1800">
                <a:latin typeface="Calibri"/>
                <a:cs typeface="Calibri"/>
              </a:rPr>
              <a:t>(N-1)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7244908" y="5127495"/>
            <a:ext cx="85725" cy="311150"/>
            <a:chOff x="7244908" y="5127495"/>
            <a:chExt cx="85725" cy="311150"/>
          </a:xfrm>
        </p:grpSpPr>
        <p:sp>
          <p:nvSpPr>
            <p:cNvPr id="16" name="object 16"/>
            <p:cNvSpPr/>
            <p:nvPr/>
          </p:nvSpPr>
          <p:spPr>
            <a:xfrm>
              <a:off x="7287767" y="5198940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w="0" h="239395">
                  <a:moveTo>
                    <a:pt x="0" y="239242"/>
                  </a:moveTo>
                  <a:lnTo>
                    <a:pt x="0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7244908" y="5127495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42862" y="0"/>
                  </a:moveTo>
                  <a:lnTo>
                    <a:pt x="0" y="85725"/>
                  </a:lnTo>
                  <a:lnTo>
                    <a:pt x="85725" y="85725"/>
                  </a:lnTo>
                  <a:lnTo>
                    <a:pt x="42862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37</a:t>
            </a:r>
          </a:p>
        </p:txBody>
      </p:sp>
    </p:spTree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36638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65"/>
              <a:t>i</a:t>
            </a:r>
            <a:r>
              <a:rPr dirty="0" spc="-120"/>
              <a:t>t</a:t>
            </a:r>
            <a:r>
              <a:rPr dirty="0" spc="-95"/>
              <a:t>e</a:t>
            </a:r>
            <a:r>
              <a:rPr dirty="0" spc="-185"/>
              <a:t>r</a:t>
            </a:r>
            <a:r>
              <a:rPr dirty="0" spc="-95"/>
              <a:t>ado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46990" rIns="0" bIns="0" rtlCol="0" vert="horz">
            <a:spAutoFit/>
          </a:bodyPr>
          <a:lstStyle/>
          <a:p>
            <a:pPr algn="just" marL="194945" marR="635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Los </a:t>
            </a:r>
            <a:r>
              <a:rPr dirty="0" spc="-10"/>
              <a:t>iteradores </a:t>
            </a:r>
            <a:r>
              <a:rPr dirty="0" spc="-5"/>
              <a:t>se dividen en </a:t>
            </a:r>
            <a:r>
              <a:rPr dirty="0" spc="-10"/>
              <a:t>varias categorías </a:t>
            </a:r>
            <a:r>
              <a:rPr dirty="0" spc="-5"/>
              <a:t>de </a:t>
            </a:r>
            <a:r>
              <a:rPr dirty="0" spc="-10"/>
              <a:t>forma </a:t>
            </a:r>
            <a:r>
              <a:rPr dirty="0" spc="-5"/>
              <a:t>que en cada </a:t>
            </a:r>
            <a:r>
              <a:rPr dirty="0"/>
              <a:t> </a:t>
            </a:r>
            <a:r>
              <a:rPr dirty="0" spc="-5"/>
              <a:t>una</a:t>
            </a:r>
            <a:r>
              <a:rPr dirty="0"/>
              <a:t> </a:t>
            </a:r>
            <a:r>
              <a:rPr dirty="0" spc="-5"/>
              <a:t>de</a:t>
            </a:r>
            <a:r>
              <a:rPr dirty="0"/>
              <a:t> ellas</a:t>
            </a:r>
            <a:r>
              <a:rPr dirty="0" spc="5"/>
              <a:t> </a:t>
            </a:r>
            <a:r>
              <a:rPr dirty="0" spc="-10"/>
              <a:t>únicamente</a:t>
            </a:r>
            <a:r>
              <a:rPr dirty="0" spc="-5"/>
              <a:t> se</a:t>
            </a:r>
            <a:r>
              <a:rPr dirty="0"/>
              <a:t> </a:t>
            </a:r>
            <a:r>
              <a:rPr dirty="0" spc="-10"/>
              <a:t>proporcionan</a:t>
            </a:r>
            <a:r>
              <a:rPr dirty="0" spc="-5"/>
              <a:t> las</a:t>
            </a:r>
            <a:r>
              <a:rPr dirty="0" spc="440"/>
              <a:t> </a:t>
            </a:r>
            <a:r>
              <a:rPr dirty="0" spc="-5"/>
              <a:t>operaciones</a:t>
            </a:r>
            <a:r>
              <a:rPr dirty="0" spc="440"/>
              <a:t> </a:t>
            </a:r>
            <a:r>
              <a:rPr dirty="0" spc="-5"/>
              <a:t>que </a:t>
            </a:r>
            <a:r>
              <a:rPr dirty="0"/>
              <a:t> </a:t>
            </a:r>
            <a:r>
              <a:rPr dirty="0" spc="-5"/>
              <a:t>pueden</a:t>
            </a:r>
            <a:r>
              <a:rPr dirty="0"/>
              <a:t> </a:t>
            </a:r>
            <a:r>
              <a:rPr dirty="0" spc="-10"/>
              <a:t>implementarse</a:t>
            </a:r>
            <a:r>
              <a:rPr dirty="0" spc="25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 spc="-10"/>
              <a:t>forma</a:t>
            </a:r>
            <a:r>
              <a:rPr dirty="0"/>
              <a:t> </a:t>
            </a:r>
            <a:r>
              <a:rPr dirty="0" spc="-10"/>
              <a:t>eficiente</a:t>
            </a:r>
          </a:p>
          <a:p>
            <a:pPr algn="just"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Las</a:t>
            </a:r>
            <a:r>
              <a:rPr dirty="0" spc="5"/>
              <a:t> </a:t>
            </a:r>
            <a:r>
              <a:rPr dirty="0" spc="-10"/>
              <a:t>categorías</a:t>
            </a:r>
            <a:r>
              <a:rPr dirty="0" spc="30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 spc="-15"/>
              <a:t>iteradores</a:t>
            </a:r>
            <a:r>
              <a:rPr dirty="0" spc="30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 spc="-5"/>
              <a:t>la</a:t>
            </a:r>
            <a:r>
              <a:rPr dirty="0" spc="10"/>
              <a:t> </a:t>
            </a:r>
            <a:r>
              <a:rPr dirty="0" spc="-10"/>
              <a:t>STL</a:t>
            </a:r>
            <a:r>
              <a:rPr dirty="0" spc="10"/>
              <a:t> </a:t>
            </a:r>
            <a:r>
              <a:rPr dirty="0" spc="-5"/>
              <a:t>son</a:t>
            </a:r>
            <a:r>
              <a:rPr dirty="0" spc="5"/>
              <a:t> </a:t>
            </a:r>
            <a:r>
              <a:rPr dirty="0" spc="-5"/>
              <a:t>las</a:t>
            </a:r>
            <a:r>
              <a:rPr dirty="0" spc="10"/>
              <a:t> </a:t>
            </a:r>
            <a:r>
              <a:rPr dirty="0" spc="-10"/>
              <a:t>siguientes:</a:t>
            </a:r>
          </a:p>
          <a:p>
            <a:pPr lvl="1" marL="561340" indent="-183515">
              <a:lnSpc>
                <a:spcPct val="100000"/>
              </a:lnSpc>
              <a:spcBef>
                <a:spcPts val="43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forward</a:t>
            </a:r>
            <a:r>
              <a:rPr dirty="0" sz="16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iterators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Iteradores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avanzar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siguiente</a:t>
            </a:r>
            <a:endParaRPr sz="1600">
              <a:latin typeface="Calibri"/>
              <a:cs typeface="Calibri"/>
            </a:endParaRPr>
          </a:p>
          <a:p>
            <a:pPr lvl="1" marL="560705" marR="6985" indent="-182880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bidirectional</a:t>
            </a:r>
            <a:r>
              <a:rPr dirty="0" sz="1600" spc="3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iterators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2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Iteradores</a:t>
            </a:r>
            <a:r>
              <a:rPr dirty="0" sz="16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16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avanzar</a:t>
            </a:r>
            <a:r>
              <a:rPr dirty="0" sz="16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2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3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siguiente</a:t>
            </a:r>
            <a:r>
              <a:rPr dirty="0" sz="1600" spc="3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retroceder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elemento</a:t>
            </a:r>
            <a:endParaRPr sz="1600">
              <a:latin typeface="Calibri"/>
              <a:cs typeface="Calibri"/>
            </a:endParaRPr>
          </a:p>
          <a:p>
            <a:pPr lvl="1" marL="561340" marR="5080" indent="-183515">
              <a:lnSpc>
                <a:spcPts val="173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random</a:t>
            </a:r>
            <a:r>
              <a:rPr dirty="0" sz="1600" spc="4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access</a:t>
            </a:r>
            <a:r>
              <a:rPr dirty="0" sz="1600" spc="4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iterators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Iteradores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avanzar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retroceder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más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posición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vez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38</a:t>
            </a:r>
          </a:p>
        </p:txBody>
      </p:sp>
    </p:spTree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36638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65"/>
              <a:t>i</a:t>
            </a:r>
            <a:r>
              <a:rPr dirty="0" spc="-120"/>
              <a:t>t</a:t>
            </a:r>
            <a:r>
              <a:rPr dirty="0" spc="-95"/>
              <a:t>e</a:t>
            </a:r>
            <a:r>
              <a:rPr dirty="0" spc="-185"/>
              <a:t>r</a:t>
            </a:r>
            <a:r>
              <a:rPr dirty="0" spc="-95"/>
              <a:t>ado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9809" cy="316230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igual que puede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haber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nulos, 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iterador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puede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tener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no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válido</a:t>
            </a:r>
            <a:endParaRPr sz="2000">
              <a:latin typeface="Calibri"/>
              <a:cs typeface="Calibri"/>
            </a:endParaRPr>
          </a:p>
          <a:p>
            <a:pPr algn="just" marL="195580" marR="6985" indent="-18351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C++,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especifican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rango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considera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especifica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final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 se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encuentra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rango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(suele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“el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último”)</a:t>
            </a:r>
            <a:endParaRPr sz="2000">
              <a:latin typeface="Calibri"/>
              <a:cs typeface="Calibri"/>
            </a:endParaRPr>
          </a:p>
          <a:p>
            <a:pPr algn="just" marL="194945" marR="698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la misma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iterador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denote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final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una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hará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referencia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posición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fuera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rango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válido</a:t>
            </a:r>
            <a:endParaRPr sz="2000">
              <a:latin typeface="Calibri"/>
              <a:cs typeface="Calibri"/>
            </a:endParaRPr>
          </a:p>
          <a:p>
            <a:pPr lvl="1" marL="561340" marR="6350" indent="-183515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ello</a:t>
            </a:r>
            <a:r>
              <a:rPr dirty="0" sz="16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ilegal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desreferenciar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use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especificar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final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rango</a:t>
            </a:r>
            <a:endParaRPr sz="1600">
              <a:latin typeface="Calibri"/>
              <a:cs typeface="Calibri"/>
            </a:endParaRPr>
          </a:p>
          <a:p>
            <a:pPr lvl="1" marL="560705" marR="6985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</a:t>
            </a:r>
            <a:r>
              <a:rPr dirty="0" sz="16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denota</a:t>
            </a:r>
            <a:r>
              <a:rPr dirty="0" sz="16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posición</a:t>
            </a:r>
            <a:r>
              <a:rPr dirty="0" sz="16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válida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(como</a:t>
            </a:r>
            <a:r>
              <a:rPr dirty="0" sz="16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iteradores</a:t>
            </a:r>
            <a:r>
              <a:rPr dirty="0" sz="16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indicativos</a:t>
            </a:r>
            <a:r>
              <a:rPr dirty="0" sz="16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posición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fuera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rango)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le llama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iterador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nulo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39</a:t>
            </a:r>
          </a:p>
        </p:txBody>
      </p:sp>
    </p:spTree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36638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65"/>
              <a:t>i</a:t>
            </a:r>
            <a:r>
              <a:rPr dirty="0" spc="-120"/>
              <a:t>t</a:t>
            </a:r>
            <a:r>
              <a:rPr dirty="0" spc="-95"/>
              <a:t>e</a:t>
            </a:r>
            <a:r>
              <a:rPr dirty="0" spc="-185"/>
              <a:t>r</a:t>
            </a:r>
            <a:r>
              <a:rPr dirty="0" spc="-95"/>
              <a:t>ado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Los</a:t>
            </a:r>
            <a:r>
              <a:rPr dirty="0" spc="229"/>
              <a:t> </a:t>
            </a:r>
            <a:r>
              <a:rPr dirty="0" spc="-10"/>
              <a:t>tres</a:t>
            </a:r>
            <a:r>
              <a:rPr dirty="0" spc="240"/>
              <a:t> </a:t>
            </a:r>
            <a:r>
              <a:rPr dirty="0" spc="-10" b="1">
                <a:latin typeface="Calibri"/>
                <a:cs typeface="Calibri"/>
              </a:rPr>
              <a:t>requisitos</a:t>
            </a:r>
            <a:r>
              <a:rPr dirty="0" spc="240" b="1">
                <a:latin typeface="Calibri"/>
                <a:cs typeface="Calibri"/>
              </a:rPr>
              <a:t> </a:t>
            </a:r>
            <a:r>
              <a:rPr dirty="0" spc="-5"/>
              <a:t>que</a:t>
            </a:r>
            <a:r>
              <a:rPr dirty="0" spc="240"/>
              <a:t> </a:t>
            </a:r>
            <a:r>
              <a:rPr dirty="0" spc="-5"/>
              <a:t>un</a:t>
            </a:r>
            <a:r>
              <a:rPr dirty="0" spc="240"/>
              <a:t> </a:t>
            </a:r>
            <a:r>
              <a:rPr dirty="0" spc="-15" b="1">
                <a:latin typeface="Calibri"/>
                <a:cs typeface="Calibri"/>
              </a:rPr>
              <a:t>iterador</a:t>
            </a:r>
            <a:r>
              <a:rPr dirty="0" spc="240" b="1">
                <a:latin typeface="Calibri"/>
                <a:cs typeface="Calibri"/>
              </a:rPr>
              <a:t> </a:t>
            </a:r>
            <a:r>
              <a:rPr dirty="0" spc="-5"/>
              <a:t>debe</a:t>
            </a:r>
            <a:r>
              <a:rPr dirty="0" spc="250"/>
              <a:t> </a:t>
            </a:r>
            <a:r>
              <a:rPr dirty="0" spc="-5"/>
              <a:t>cumplir</a:t>
            </a:r>
            <a:r>
              <a:rPr dirty="0" spc="240"/>
              <a:t> </a:t>
            </a:r>
            <a:r>
              <a:rPr dirty="0" spc="-5"/>
              <a:t>son</a:t>
            </a:r>
            <a:r>
              <a:rPr dirty="0" spc="240"/>
              <a:t> </a:t>
            </a:r>
            <a:r>
              <a:rPr dirty="0" spc="-10"/>
              <a:t>(protocolo</a:t>
            </a:r>
            <a:r>
              <a:rPr dirty="0" spc="245"/>
              <a:t> </a:t>
            </a:r>
            <a:r>
              <a:rPr dirty="0" spc="-10"/>
              <a:t>de </a:t>
            </a:r>
            <a:r>
              <a:rPr dirty="0" spc="-440"/>
              <a:t> </a:t>
            </a:r>
            <a:r>
              <a:rPr dirty="0" spc="-10"/>
              <a:t>iterador):</a:t>
            </a:r>
          </a:p>
          <a:p>
            <a:pPr algn="just" lvl="1" marL="560705" marR="5080" indent="-182880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comparado</a:t>
            </a:r>
            <a:r>
              <a:rPr dirty="0" sz="1600" spc="6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igualdad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otro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(son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iguales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apuntan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misma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posición,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distintos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otro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caso)</a:t>
            </a:r>
            <a:endParaRPr sz="1600">
              <a:latin typeface="Calibri"/>
              <a:cs typeface="Calibri"/>
            </a:endParaRPr>
          </a:p>
          <a:p>
            <a:pPr algn="just" lvl="1" marL="560705" marR="508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ser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desreferenciado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usando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operador (*),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obtener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del objeto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apuntado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(dependiendo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tipo 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contenedor,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también 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usar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cambiar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apunta)</a:t>
            </a:r>
            <a:endParaRPr sz="1600">
              <a:latin typeface="Calibri"/>
              <a:cs typeface="Calibri"/>
            </a:endParaRPr>
          </a:p>
          <a:p>
            <a:pPr algn="just" lvl="1" marL="561340" marR="508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puede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ser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incrementado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accediendo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siguiente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elemento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secuencia,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usando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incremento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(++)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40</a:t>
            </a:r>
          </a:p>
        </p:txBody>
      </p:sp>
    </p:spTree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2664460" cy="271145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0">
                <a:solidFill>
                  <a:srgbClr val="E1E0E0"/>
                </a:solidFill>
                <a:latin typeface="Calibri"/>
                <a:cs typeface="Calibri"/>
              </a:rPr>
              <a:t>Templates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Librería</a:t>
            </a:r>
            <a:r>
              <a:rPr dirty="0" sz="3600" spc="-10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STL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3E3E3E"/>
                </a:solidFill>
                <a:latin typeface="Calibri"/>
                <a:cs typeface="Calibri"/>
              </a:rPr>
              <a:t>Anexo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2.4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41</a:t>
            </a:r>
          </a:p>
        </p:txBody>
      </p:sp>
    </p:spTree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14744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65"/>
              <a:t>Anexo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76108"/>
            <a:ext cx="6528434" cy="1680845"/>
          </a:xfrm>
          <a:prstGeom prst="rect">
            <a:avLst/>
          </a:prstGeom>
        </p:spPr>
        <p:txBody>
          <a:bodyPr wrap="square" lIns="0" tIns="685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5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distintas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encontrarse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en:</a:t>
            </a:r>
            <a:endParaRPr sz="2000">
              <a:latin typeface="Calibri"/>
              <a:cs typeface="Calibri"/>
            </a:endParaRPr>
          </a:p>
          <a:p>
            <a:pPr lvl="1" marL="727710" marR="1262380" indent="-349885">
              <a:lnSpc>
                <a:spcPct val="117800"/>
              </a:lnSpc>
              <a:spcBef>
                <a:spcPts val="1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Algoritmos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genéricos: </a:t>
            </a:r>
            <a:r>
              <a:rPr dirty="0" sz="1800" spc="-5">
                <a:solidFill>
                  <a:srgbClr val="CC9900"/>
                </a:solidFill>
                <a:latin typeface="Calibri"/>
                <a:cs typeface="Calibri"/>
              </a:rPr>
              <a:t> </a:t>
            </a:r>
            <a:r>
              <a:rPr dirty="0" u="sng" sz="1800" spc="-1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"/>
                <a:cs typeface="Calibri"/>
                <a:hlinkClick r:id="rId2"/>
              </a:rPr>
              <a:t>http://www.cplusplus.com/reference/algorithm/</a:t>
            </a:r>
            <a:endParaRPr sz="18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String:</a:t>
            </a:r>
            <a:endParaRPr sz="1800">
              <a:latin typeface="Calibri"/>
              <a:cs typeface="Calibri"/>
            </a:endParaRPr>
          </a:p>
          <a:p>
            <a:pPr marL="727710">
              <a:lnSpc>
                <a:spcPct val="100000"/>
              </a:lnSpc>
              <a:spcBef>
                <a:spcPts val="385"/>
              </a:spcBef>
            </a:pPr>
            <a:r>
              <a:rPr dirty="0" u="sng" sz="1800" spc="-1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"/>
                <a:cs typeface="Calibri"/>
                <a:hlinkClick r:id="rId3"/>
              </a:rPr>
              <a:t>http://www.cplusplus.com/reference/string/string/?kw=string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42</a:t>
            </a:r>
          </a:p>
        </p:txBody>
      </p:sp>
    </p:spTree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2664460" cy="271145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0">
                <a:solidFill>
                  <a:srgbClr val="E1E0E0"/>
                </a:solidFill>
                <a:latin typeface="Calibri"/>
                <a:cs typeface="Calibri"/>
              </a:rPr>
              <a:t>Templates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Librería</a:t>
            </a:r>
            <a:r>
              <a:rPr dirty="0" sz="3600" spc="-10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STL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Anexo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43</a:t>
            </a:r>
          </a:p>
        </p:txBody>
      </p:sp>
    </p:spTree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2002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746758" y="1832272"/>
            <a:ext cx="7710170" cy="37033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532765" marR="81280" indent="-45720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AutoNum type="arabicPeriod"/>
              <a:tabLst>
                <a:tab pos="53340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función que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ordena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números (algoritmo de 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burbuja)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manera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utilizarse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distintos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tipos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de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números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(int,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float,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double,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long).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ello,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convierte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conocida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utilizando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template</a:t>
            </a:r>
            <a:endParaRPr sz="2000">
              <a:latin typeface="Calibri"/>
              <a:cs typeface="Calibri"/>
            </a:endParaRPr>
          </a:p>
          <a:p>
            <a:pPr algn="just" marL="532765" marR="81280" indent="-457200">
              <a:lnSpc>
                <a:spcPts val="2160"/>
              </a:lnSpc>
              <a:spcBef>
                <a:spcPts val="1395"/>
              </a:spcBef>
              <a:buClr>
                <a:srgbClr val="D34817"/>
              </a:buClr>
              <a:buAutoNum type="arabicPeriod"/>
              <a:tabLst>
                <a:tab pos="53340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función genérica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“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elevar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(a, </a:t>
            </a:r>
            <a:r>
              <a:rPr dirty="0" sz="2000" spc="-50" b="1">
                <a:solidFill>
                  <a:srgbClr val="3E3E3E"/>
                </a:solidFill>
                <a:latin typeface="Calibri"/>
                <a:cs typeface="Calibri"/>
              </a:rPr>
              <a:t>b)</a:t>
            </a:r>
            <a:r>
              <a:rPr dirty="0" sz="2000" spc="-50">
                <a:solidFill>
                  <a:srgbClr val="3E3E3E"/>
                </a:solidFill>
                <a:latin typeface="Calibri"/>
                <a:cs typeface="Calibri"/>
              </a:rPr>
              <a:t>”,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manera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dados dos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números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(a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b)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distintos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formatos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(int,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long,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double,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float),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devuelva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baseline="25641" sz="1950" spc="7" b="1">
                <a:solidFill>
                  <a:srgbClr val="3E3E3E"/>
                </a:solidFill>
                <a:latin typeface="Calibri"/>
                <a:cs typeface="Calibri"/>
              </a:rPr>
              <a:t>b</a:t>
            </a:r>
            <a:r>
              <a:rPr dirty="0" baseline="25641" sz="1950" spc="232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formato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endParaRPr sz="2000">
              <a:latin typeface="Calibri"/>
              <a:cs typeface="Calibri"/>
            </a:endParaRPr>
          </a:p>
          <a:p>
            <a:pPr algn="just" marL="533400" marR="81915" indent="-457834">
              <a:lnSpc>
                <a:spcPts val="2160"/>
              </a:lnSpc>
              <a:spcBef>
                <a:spcPts val="1405"/>
              </a:spcBef>
              <a:buClr>
                <a:srgbClr val="D34817"/>
              </a:buClr>
              <a:buAutoNum type="arabicPeriod"/>
              <a:tabLst>
                <a:tab pos="53340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genérica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 b="1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almacene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elementos numéricos. Los elementos de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podrán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tipo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long,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float, double.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constructor parametrizado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dados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b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),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tamaño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44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cuyos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iniciales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sean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b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44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09372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8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5"/>
              <a:t>Co</a:t>
            </a:r>
            <a:r>
              <a:rPr dirty="0" spc="-120"/>
              <a:t>m</a:t>
            </a:r>
            <a:r>
              <a:rPr dirty="0" spc="-90"/>
              <a:t>a</a:t>
            </a:r>
            <a:r>
              <a:rPr dirty="0" spc="-95"/>
              <a:t>ndos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241744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7650" indent="-235585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SzPct val="90000"/>
              <a:buFont typeface="Arial"/>
              <a:buChar char="•"/>
              <a:tabLst>
                <a:tab pos="247650" algn="l"/>
                <a:tab pos="248285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Gestión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procesos: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638983" y="2140423"/>
            <a:ext cx="5368925" cy="912494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estado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procesos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sistema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09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lista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ordenada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procesos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están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ejecución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Manda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señal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proceso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1426" y="2140423"/>
            <a:ext cx="1260475" cy="3924300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561340" indent="-183515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ps</a:t>
            </a:r>
            <a:endParaRPr sz="1600">
              <a:latin typeface="Calibri"/>
              <a:cs typeface="Calibri"/>
            </a:endParaRPr>
          </a:p>
          <a:p>
            <a:pPr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top</a:t>
            </a:r>
            <a:endParaRPr sz="1600">
              <a:latin typeface="Calibri"/>
              <a:cs typeface="Calibri"/>
            </a:endParaRPr>
          </a:p>
          <a:p>
            <a:pPr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kill</a:t>
            </a:r>
            <a:endParaRPr sz="1600">
              <a:latin typeface="Calibri"/>
              <a:cs typeface="Calibri"/>
            </a:endParaRPr>
          </a:p>
          <a:p>
            <a:pPr marL="252729" indent="-240029">
              <a:lnSpc>
                <a:spcPct val="100000"/>
              </a:lnSpc>
              <a:spcBef>
                <a:spcPts val="335"/>
              </a:spcBef>
              <a:buClr>
                <a:srgbClr val="D34817"/>
              </a:buClr>
              <a:buFont typeface="Arial"/>
              <a:buChar char="•"/>
              <a:tabLst>
                <a:tab pos="252095" algn="l"/>
                <a:tab pos="252729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Otros: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cal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20" b="1">
                <a:solidFill>
                  <a:srgbClr val="3E3E3E"/>
                </a:solidFill>
                <a:latin typeface="Calibri"/>
                <a:cs typeface="Calibri"/>
              </a:rPr>
              <a:t>Date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fortune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file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grep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cat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more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id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whoami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638983" y="3377911"/>
            <a:ext cx="5373370" cy="2686685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calendario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salida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standard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terminal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09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fecha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hora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actual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sistema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establece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Muestra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frase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09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Determina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tipo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ficheros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09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 líneas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coincide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patrón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introducido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contenido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salida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estándar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09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texto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fichero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largo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deteniéndose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pantallas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información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grupo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usuario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indicado,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actual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09"/>
              </a:spcBef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nombre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usuario asociado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al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ID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usuario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actual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32</a:t>
            </a:r>
          </a:p>
        </p:txBody>
      </p:sp>
    </p:spTree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2002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804021"/>
            <a:ext cx="7569834" cy="3603625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marL="469900" indent="-457200">
              <a:lnSpc>
                <a:spcPct val="100000"/>
              </a:lnSpc>
              <a:spcBef>
                <a:spcPts val="320"/>
              </a:spcBef>
              <a:buClr>
                <a:srgbClr val="D34817"/>
              </a:buClr>
              <a:buAutoNum type="arabicPeriod" startAt="4"/>
              <a:tabLst>
                <a:tab pos="469265" algn="l"/>
                <a:tab pos="46990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5" b="1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proporciona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métodos:</a:t>
            </a:r>
            <a:endParaRPr sz="2000">
              <a:latin typeface="Calibri"/>
              <a:cs typeface="Calibri"/>
            </a:endParaRPr>
          </a:p>
          <a:p>
            <a:pPr lvl="1" marL="944880" indent="-457834">
              <a:lnSpc>
                <a:spcPct val="100000"/>
              </a:lnSpc>
              <a:spcBef>
                <a:spcPts val="200"/>
              </a:spcBef>
              <a:buClr>
                <a:srgbClr val="D34817"/>
              </a:buClr>
              <a:buFont typeface="Arial"/>
              <a:buChar char="•"/>
              <a:tabLst>
                <a:tab pos="944880" algn="l"/>
                <a:tab pos="945515" algn="l"/>
              </a:tabLst>
            </a:pP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print():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los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18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endParaRPr sz="1800">
              <a:latin typeface="Calibri"/>
              <a:cs typeface="Calibri"/>
            </a:endParaRPr>
          </a:p>
          <a:p>
            <a:pPr lvl="1" marL="944880" indent="-457834">
              <a:lnSpc>
                <a:spcPct val="100000"/>
              </a:lnSpc>
              <a:spcBef>
                <a:spcPts val="384"/>
              </a:spcBef>
              <a:buClr>
                <a:srgbClr val="D34817"/>
              </a:buClr>
              <a:buFont typeface="Arial"/>
              <a:buChar char="•"/>
              <a:tabLst>
                <a:tab pos="944880" algn="l"/>
                <a:tab pos="945515" algn="l"/>
              </a:tabLst>
            </a:pP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media():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devuelve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media del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endParaRPr sz="1800">
              <a:latin typeface="Calibri"/>
              <a:cs typeface="Calibri"/>
            </a:endParaRPr>
          </a:p>
          <a:p>
            <a:pPr lvl="1" marL="944880" indent="-457834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944880" algn="l"/>
                <a:tab pos="945515" algn="l"/>
              </a:tabLst>
            </a:pP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max():</a:t>
            </a:r>
            <a:r>
              <a:rPr dirty="0" sz="18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devuelve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máximo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endParaRPr sz="1800">
              <a:latin typeface="Calibri"/>
              <a:cs typeface="Calibri"/>
            </a:endParaRPr>
          </a:p>
          <a:p>
            <a:pPr algn="just" marL="469265" marR="5715" indent="-457200">
              <a:lnSpc>
                <a:spcPts val="2160"/>
              </a:lnSpc>
              <a:spcBef>
                <a:spcPts val="1614"/>
              </a:spcBef>
              <a:buClr>
                <a:srgbClr val="D34817"/>
              </a:buClr>
              <a:buAutoNum type="arabicPeriod" startAt="4"/>
              <a:tabLst>
                <a:tab pos="46990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plantilla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Matriz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permita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trabajar 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matriz. 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ello,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necesario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guardar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tamaño que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va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tener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matriz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(alto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ancho),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así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permitir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puedan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guardar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distintos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(int,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double,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long,…)</a:t>
            </a:r>
            <a:endParaRPr sz="2000">
              <a:latin typeface="Calibri"/>
              <a:cs typeface="Calibri"/>
            </a:endParaRPr>
          </a:p>
          <a:p>
            <a:pPr algn="just" marL="469265" marR="5080" indent="-457200">
              <a:lnSpc>
                <a:spcPts val="2160"/>
              </a:lnSpc>
              <a:spcBef>
                <a:spcPts val="1405"/>
              </a:spcBef>
              <a:buClr>
                <a:srgbClr val="D34817"/>
              </a:buClr>
              <a:buAutoNum type="arabicPeriod" startAt="4"/>
              <a:tabLst>
                <a:tab pos="46990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 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anterior,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constructor parametrizado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dados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b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),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matriz de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filas,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b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columnas y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cuyos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iniciales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sean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0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45</a:t>
            </a:r>
          </a:p>
        </p:txBody>
      </p:sp>
    </p:spTree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2002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832272"/>
            <a:ext cx="7569834" cy="244729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469265" marR="5715" indent="-45720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AutoNum type="arabicPeriod" startAt="7"/>
              <a:tabLst>
                <a:tab pos="46990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Matriz,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 otro constructor parametrizado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dados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tres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(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b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),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una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matriz de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filas,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b</a:t>
            </a:r>
            <a:r>
              <a:rPr dirty="0" sz="2000" spc="44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columnas y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cuyos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iniciales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sean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endParaRPr sz="2000">
              <a:latin typeface="Calibri"/>
              <a:cs typeface="Calibri"/>
            </a:endParaRPr>
          </a:p>
          <a:p>
            <a:pPr algn="r" marL="456565" marR="2530475" indent="-456565">
              <a:lnSpc>
                <a:spcPct val="100000"/>
              </a:lnSpc>
              <a:spcBef>
                <a:spcPts val="1125"/>
              </a:spcBef>
              <a:buClr>
                <a:srgbClr val="D34817"/>
              </a:buClr>
              <a:buAutoNum type="arabicPeriod" startAt="7"/>
              <a:tabLst>
                <a:tab pos="456565" algn="l"/>
                <a:tab pos="46990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Matriz,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proporciona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métodos:</a:t>
            </a:r>
            <a:endParaRPr sz="2000">
              <a:latin typeface="Calibri"/>
              <a:cs typeface="Calibri"/>
            </a:endParaRPr>
          </a:p>
          <a:p>
            <a:pPr algn="r" lvl="1" marL="456565" marR="2547620" indent="-456565">
              <a:lnSpc>
                <a:spcPct val="100000"/>
              </a:lnSpc>
              <a:spcBef>
                <a:spcPts val="200"/>
              </a:spcBef>
              <a:buClr>
                <a:srgbClr val="D34817"/>
              </a:buClr>
              <a:buFont typeface="Arial"/>
              <a:buChar char="•"/>
              <a:tabLst>
                <a:tab pos="456565" algn="l"/>
                <a:tab pos="457200" algn="l"/>
              </a:tabLst>
            </a:pP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print():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muestre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valores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 la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matriz</a:t>
            </a:r>
            <a:endParaRPr sz="1800">
              <a:latin typeface="Calibri"/>
              <a:cs typeface="Calibri"/>
            </a:endParaRPr>
          </a:p>
          <a:p>
            <a:pPr algn="just" lvl="1" marL="945515" marR="5080" indent="-457834">
              <a:lnSpc>
                <a:spcPts val="1939"/>
              </a:lnSpc>
              <a:spcBef>
                <a:spcPts val="630"/>
              </a:spcBef>
              <a:buClr>
                <a:srgbClr val="D34817"/>
              </a:buClr>
              <a:buFont typeface="Arial"/>
              <a:buChar char="•"/>
              <a:tabLst>
                <a:tab pos="945515" algn="l"/>
              </a:tabLst>
            </a:pPr>
            <a:r>
              <a:rPr dirty="0" sz="1800" b="1">
                <a:solidFill>
                  <a:srgbClr val="3E3E3E"/>
                </a:solidFill>
                <a:latin typeface="Calibri"/>
                <a:cs typeface="Calibri"/>
              </a:rPr>
              <a:t>suma(A,B)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resta(A,B)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manera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 dadas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dos matrices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(A y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B),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devuelva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matriz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suma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o la </a:t>
            </a:r>
            <a:r>
              <a:rPr dirty="0" sz="1800" spc="-20">
                <a:solidFill>
                  <a:srgbClr val="3E3E3E"/>
                </a:solidFill>
                <a:latin typeface="Calibri"/>
                <a:cs typeface="Calibri"/>
              </a:rPr>
              <a:t>resta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 ambas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respectivamente.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25">
                <a:solidFill>
                  <a:srgbClr val="3E3E3E"/>
                </a:solidFill>
                <a:latin typeface="Calibri"/>
                <a:cs typeface="Calibri"/>
              </a:rPr>
              <a:t>Valora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 y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B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puedan</a:t>
            </a:r>
            <a:r>
              <a:rPr dirty="0" sz="18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contener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numéricos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distinto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46</a:t>
            </a:r>
          </a:p>
        </p:txBody>
      </p:sp>
    </p:spTree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45413" y="2874390"/>
            <a:ext cx="6894195" cy="1379220"/>
          </a:xfrm>
          <a:prstGeom prst="rect">
            <a:avLst/>
          </a:prstGeom>
        </p:spPr>
        <p:txBody>
          <a:bodyPr wrap="square" lIns="0" tIns="124460" rIns="0" bIns="0" rtlCol="0" vert="horz">
            <a:spAutoFit/>
          </a:bodyPr>
          <a:lstStyle/>
          <a:p>
            <a:pPr marL="2097405" marR="5080" indent="-2085339">
              <a:lnSpc>
                <a:spcPts val="4900"/>
              </a:lnSpc>
              <a:spcBef>
                <a:spcPts val="980"/>
              </a:spcBef>
            </a:pP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P</a:t>
            </a:r>
            <a:r>
              <a:rPr dirty="0" sz="4800" spc="-170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og</a:t>
            </a:r>
            <a:r>
              <a:rPr dirty="0" sz="4800" spc="-185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spc="-125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ac</a:t>
            </a:r>
            <a:r>
              <a:rPr dirty="0" sz="4800" spc="-7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ó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n</a:t>
            </a:r>
            <a:r>
              <a:rPr dirty="0" sz="4800" spc="-190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8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6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t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100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de  </a:t>
            </a:r>
            <a:r>
              <a:rPr dirty="0" sz="4800" spc="-120" b="0">
                <a:solidFill>
                  <a:srgbClr val="990000"/>
                </a:solidFill>
                <a:latin typeface="Calibri Light"/>
                <a:cs typeface="Calibri Light"/>
              </a:rPr>
              <a:t>Navegación</a:t>
            </a:r>
            <a:endParaRPr sz="4800">
              <a:latin typeface="Calibri Light"/>
              <a:cs typeface="Calibri Light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66612" y="4432253"/>
            <a:ext cx="2635250" cy="6432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2384">
              <a:lnSpc>
                <a:spcPct val="100000"/>
              </a:lnSpc>
              <a:spcBef>
                <a:spcPts val="100"/>
              </a:spcBef>
            </a:pPr>
            <a:r>
              <a:rPr dirty="0" sz="2400" spc="145" b="0">
                <a:solidFill>
                  <a:srgbClr val="696464"/>
                </a:solidFill>
                <a:latin typeface="Calibri Light"/>
                <a:cs typeface="Calibri Light"/>
              </a:rPr>
              <a:t>2.5.</a:t>
            </a:r>
            <a:r>
              <a:rPr dirty="0" sz="2400" spc="35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spc="170" b="0">
                <a:solidFill>
                  <a:srgbClr val="696464"/>
                </a:solidFill>
                <a:latin typeface="Calibri Light"/>
                <a:cs typeface="Calibri Light"/>
              </a:rPr>
              <a:t>Lenguaje</a:t>
            </a:r>
            <a:r>
              <a:rPr dirty="0" sz="2400" spc="36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spc="130" b="0">
                <a:solidFill>
                  <a:srgbClr val="696464"/>
                </a:solidFill>
                <a:latin typeface="Calibri Light"/>
                <a:cs typeface="Calibri Light"/>
              </a:rPr>
              <a:t>C++</a:t>
            </a:r>
            <a:endParaRPr sz="2400">
              <a:latin typeface="Calibri Light"/>
              <a:cs typeface="Calibri Light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Lib</a:t>
            </a:r>
            <a:r>
              <a:rPr dirty="0" sz="1600" spc="170" b="0">
                <a:solidFill>
                  <a:srgbClr val="696464"/>
                </a:solidFill>
                <a:latin typeface="Calibri Light"/>
                <a:cs typeface="Calibri Light"/>
              </a:rPr>
              <a:t>r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erí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4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0" b="0">
                <a:solidFill>
                  <a:srgbClr val="696464"/>
                </a:solidFill>
                <a:latin typeface="Calibri Light"/>
                <a:cs typeface="Calibri Light"/>
              </a:rPr>
              <a:t>S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TL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: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4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75" b="0">
                <a:solidFill>
                  <a:srgbClr val="696464"/>
                </a:solidFill>
                <a:latin typeface="Calibri Light"/>
                <a:cs typeface="Calibri Light"/>
              </a:rPr>
              <a:t>v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80" b="0">
                <a:solidFill>
                  <a:srgbClr val="696464"/>
                </a:solidFill>
                <a:latin typeface="Calibri Light"/>
                <a:cs typeface="Calibri Light"/>
              </a:rPr>
              <a:t>t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o</a:t>
            </a:r>
            <a:r>
              <a:rPr dirty="0" sz="1600" spc="45" b="0">
                <a:solidFill>
                  <a:srgbClr val="696464"/>
                </a:solidFill>
                <a:latin typeface="Calibri Light"/>
                <a:cs typeface="Calibri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l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i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s</a:t>
            </a:r>
            <a:r>
              <a:rPr dirty="0" sz="1600" spc="-18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75" b="0">
                <a:solidFill>
                  <a:srgbClr val="696464"/>
                </a:solidFill>
                <a:latin typeface="Calibri Light"/>
                <a:cs typeface="Calibri Light"/>
              </a:rPr>
              <a:t>t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endParaRPr sz="1600">
              <a:latin typeface="Calibri Light"/>
              <a:cs typeface="Calibri Light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7879" y="103289"/>
            <a:ext cx="1671376" cy="92960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100828" y="243840"/>
            <a:ext cx="2599931" cy="2599943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0" y="6428232"/>
            <a:ext cx="1223009" cy="429767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383663" y="5616990"/>
            <a:ext cx="7370445" cy="12287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098165">
              <a:lnSpc>
                <a:spcPct val="100000"/>
              </a:lnSpc>
              <a:spcBef>
                <a:spcPts val="100"/>
              </a:spcBef>
            </a:pPr>
            <a:r>
              <a:rPr dirty="0" sz="1600" spc="-45" b="0">
                <a:solidFill>
                  <a:srgbClr val="696464"/>
                </a:solidFill>
                <a:latin typeface="Bahnschrift Light"/>
                <a:cs typeface="Bahnschrift Light"/>
              </a:rPr>
              <a:t>J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00" b="0">
                <a:solidFill>
                  <a:srgbClr val="696464"/>
                </a:solidFill>
                <a:latin typeface="Bahnschrift Light"/>
                <a:cs typeface="Bahnschrift Light"/>
              </a:rPr>
              <a:t>S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É</a:t>
            </a:r>
            <a:r>
              <a:rPr dirty="0" sz="1600" spc="-6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M</a:t>
            </a:r>
            <a:r>
              <a:rPr dirty="0" sz="1600" spc="55" b="0">
                <a:solidFill>
                  <a:srgbClr val="696464"/>
                </a:solidFill>
                <a:latin typeface="Bahnschrift Light"/>
                <a:cs typeface="Bahnschrift Light"/>
              </a:rPr>
              <a:t>I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L</a:t>
            </a:r>
            <a:r>
              <a:rPr dirty="0" sz="1600" spc="-2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25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215" b="0">
                <a:solidFill>
                  <a:srgbClr val="696464"/>
                </a:solidFill>
                <a:latin typeface="Bahnschrift Light"/>
                <a:cs typeface="Bahnschrift Light"/>
              </a:rPr>
              <a:t>H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35" b="0">
                <a:solidFill>
                  <a:srgbClr val="696464"/>
                </a:solidFill>
                <a:latin typeface="Bahnschrift Light"/>
                <a:cs typeface="Bahnschrift Light"/>
              </a:rPr>
              <a:t>Á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D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EZ</a:t>
            </a:r>
            <a:endParaRPr sz="1600">
              <a:latin typeface="Bahnschrift Light"/>
              <a:cs typeface="Bahnschrift Light"/>
            </a:endParaRPr>
          </a:p>
          <a:p>
            <a:pPr marL="3098165">
              <a:lnSpc>
                <a:spcPct val="100000"/>
              </a:lnSpc>
              <a:spcBef>
                <a:spcPts val="1225"/>
              </a:spcBef>
            </a:pP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000" spc="-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spc="130" b="0">
                <a:solidFill>
                  <a:srgbClr val="696464"/>
                </a:solidFill>
                <a:latin typeface="Calibri Light"/>
                <a:cs typeface="Calibri Light"/>
              </a:rPr>
              <a:t>MAI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L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:</a:t>
            </a:r>
            <a:r>
              <a:rPr dirty="0" sz="1000" spc="18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J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M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I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1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L.G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@U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RJ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C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.E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endParaRPr sz="10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</a:pPr>
            <a:endParaRPr sz="1000">
              <a:latin typeface="Calibri Light"/>
              <a:cs typeface="Calibri Light"/>
            </a:endParaRPr>
          </a:p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©2023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Autor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José Miguel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Guerrero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Hernández</a:t>
            </a:r>
            <a:endParaRPr sz="9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Algunos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derechos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reservados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Este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documento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distribuye</a:t>
            </a:r>
            <a:r>
              <a:rPr dirty="0" sz="900" spc="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bajo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licencia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“Atribución-CompartirIgual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4.0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Internacional”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Creative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Commons,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disponible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en 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https://creativecommons.org/licenses/by-sa/4.0/deed.es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060825" cy="271145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Librería</a:t>
            </a:r>
            <a:r>
              <a:rPr dirty="0" sz="3600" spc="-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STL:</a:t>
            </a:r>
            <a:r>
              <a:rPr dirty="0" sz="3600" spc="-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Librería</a:t>
            </a:r>
            <a:r>
              <a:rPr dirty="0" sz="3600" spc="-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STL:</a:t>
            </a:r>
            <a:r>
              <a:rPr dirty="0" sz="3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3E3E3E"/>
                </a:solidFill>
                <a:latin typeface="Calibri"/>
                <a:cs typeface="Calibri"/>
              </a:rPr>
              <a:t>Anexo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</a:t>
            </a:r>
          </a:p>
        </p:txBody>
      </p:sp>
    </p:spTree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060825" cy="271145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Librería</a:t>
            </a:r>
            <a:r>
              <a:rPr dirty="0" sz="3600" spc="-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STL:</a:t>
            </a:r>
            <a:r>
              <a:rPr dirty="0" sz="3600" spc="-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Librería</a:t>
            </a:r>
            <a:r>
              <a:rPr dirty="0" sz="3600" spc="-4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STL: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lista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Anexo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</a:t>
            </a:r>
          </a:p>
        </p:txBody>
      </p:sp>
    </p:spTree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46990" rIns="0" bIns="0" rtlCol="0" vert="horz">
            <a:spAutoFit/>
          </a:bodyPr>
          <a:lstStyle/>
          <a:p>
            <a:pPr algn="just" marL="195580" marR="5715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Los </a:t>
            </a:r>
            <a:r>
              <a:rPr dirty="0" spc="-15"/>
              <a:t>vectores </a:t>
            </a:r>
            <a:r>
              <a:rPr dirty="0"/>
              <a:t>de </a:t>
            </a:r>
            <a:r>
              <a:rPr dirty="0" spc="-5"/>
              <a:t>la STL son una </a:t>
            </a:r>
            <a:r>
              <a:rPr dirty="0" spc="-10"/>
              <a:t>generalización </a:t>
            </a:r>
            <a:r>
              <a:rPr dirty="0" spc="-5"/>
              <a:t>del </a:t>
            </a:r>
            <a:r>
              <a:rPr dirty="0" spc="-10"/>
              <a:t>concepto </a:t>
            </a:r>
            <a:r>
              <a:rPr dirty="0" spc="-5"/>
              <a:t>de </a:t>
            </a:r>
            <a:r>
              <a:rPr dirty="0" spc="-20"/>
              <a:t>array </a:t>
            </a:r>
            <a:r>
              <a:rPr dirty="0" spc="-15"/>
              <a:t> </a:t>
            </a:r>
            <a:r>
              <a:rPr dirty="0" spc="-5"/>
              <a:t>unidimensional</a:t>
            </a:r>
          </a:p>
          <a:p>
            <a:pPr algn="just" marL="195580" marR="5080" indent="-18351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Un </a:t>
            </a:r>
            <a:r>
              <a:rPr dirty="0" spc="-10"/>
              <a:t>vector </a:t>
            </a:r>
            <a:r>
              <a:rPr dirty="0" spc="-5"/>
              <a:t>se entiende como una colección finita de datos del mismo </a:t>
            </a:r>
            <a:r>
              <a:rPr dirty="0"/>
              <a:t> </a:t>
            </a:r>
            <a:r>
              <a:rPr dirty="0" spc="-5"/>
              <a:t>tipo </a:t>
            </a:r>
            <a:r>
              <a:rPr dirty="0" spc="-15"/>
              <a:t>indexada </a:t>
            </a:r>
            <a:r>
              <a:rPr dirty="0" spc="-5"/>
              <a:t>en </a:t>
            </a:r>
            <a:r>
              <a:rPr dirty="0" spc="-15"/>
              <a:t>enteros. </a:t>
            </a:r>
            <a:r>
              <a:rPr dirty="0" spc="-5"/>
              <a:t>El </a:t>
            </a:r>
            <a:r>
              <a:rPr dirty="0" spc="-10"/>
              <a:t>número </a:t>
            </a:r>
            <a:r>
              <a:rPr dirty="0" spc="-5"/>
              <a:t>de elementos se </a:t>
            </a:r>
            <a:r>
              <a:rPr dirty="0" spc="-15"/>
              <a:t>provee </a:t>
            </a:r>
            <a:r>
              <a:rPr dirty="0" spc="-10"/>
              <a:t>como </a:t>
            </a:r>
            <a:r>
              <a:rPr dirty="0" spc="-5"/>
              <a:t> </a:t>
            </a:r>
            <a:r>
              <a:rPr dirty="0" spc="-10"/>
              <a:t>parte</a:t>
            </a:r>
            <a:r>
              <a:rPr dirty="0" spc="10"/>
              <a:t> </a:t>
            </a:r>
            <a:r>
              <a:rPr dirty="0" spc="-5"/>
              <a:t>de</a:t>
            </a:r>
            <a:r>
              <a:rPr dirty="0"/>
              <a:t> </a:t>
            </a:r>
            <a:r>
              <a:rPr dirty="0" spc="-5"/>
              <a:t>la</a:t>
            </a:r>
            <a:r>
              <a:rPr dirty="0" spc="10"/>
              <a:t> </a:t>
            </a:r>
            <a:r>
              <a:rPr dirty="0" spc="-10"/>
              <a:t>declaración</a:t>
            </a:r>
          </a:p>
          <a:p>
            <a:pPr algn="just"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Ejemplo: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double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c[6];</a:t>
            </a:r>
            <a:endParaRPr sz="1600">
              <a:latin typeface="Calibri"/>
              <a:cs typeface="Calibri"/>
            </a:endParaRPr>
          </a:p>
          <a:p>
            <a:pPr algn="just" marL="194945" marR="635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Los</a:t>
            </a:r>
            <a:r>
              <a:rPr dirty="0"/>
              <a:t> </a:t>
            </a:r>
            <a:r>
              <a:rPr dirty="0" spc="-5"/>
              <a:t>índices</a:t>
            </a:r>
            <a:r>
              <a:rPr dirty="0"/>
              <a:t> </a:t>
            </a:r>
            <a:r>
              <a:rPr dirty="0" spc="-10"/>
              <a:t>válidos</a:t>
            </a:r>
            <a:r>
              <a:rPr dirty="0" spc="-5"/>
              <a:t> </a:t>
            </a:r>
            <a:r>
              <a:rPr dirty="0"/>
              <a:t>tienen</a:t>
            </a:r>
            <a:r>
              <a:rPr dirty="0" spc="5"/>
              <a:t> </a:t>
            </a:r>
            <a:r>
              <a:rPr dirty="0" spc="-5"/>
              <a:t>como</a:t>
            </a:r>
            <a:r>
              <a:rPr dirty="0"/>
              <a:t> </a:t>
            </a:r>
            <a:r>
              <a:rPr dirty="0" spc="-15"/>
              <a:t>rango</a:t>
            </a:r>
            <a:r>
              <a:rPr dirty="0" spc="-10"/>
              <a:t> </a:t>
            </a:r>
            <a:r>
              <a:rPr dirty="0" spc="-5"/>
              <a:t>desde</a:t>
            </a:r>
            <a:r>
              <a:rPr dirty="0"/>
              <a:t> </a:t>
            </a:r>
            <a:r>
              <a:rPr dirty="0" spc="-5"/>
              <a:t>0</a:t>
            </a:r>
            <a:r>
              <a:rPr dirty="0"/>
              <a:t> al</a:t>
            </a:r>
            <a:r>
              <a:rPr dirty="0" spc="5"/>
              <a:t> </a:t>
            </a:r>
            <a:r>
              <a:rPr dirty="0" spc="-10"/>
              <a:t>número</a:t>
            </a:r>
            <a:r>
              <a:rPr dirty="0" spc="-5"/>
              <a:t> </a:t>
            </a:r>
            <a:r>
              <a:rPr dirty="0" spc="-10"/>
              <a:t>de </a:t>
            </a:r>
            <a:r>
              <a:rPr dirty="0" spc="-5"/>
              <a:t> elementos</a:t>
            </a:r>
            <a:r>
              <a:rPr dirty="0"/>
              <a:t> </a:t>
            </a:r>
            <a:r>
              <a:rPr dirty="0" spc="-5"/>
              <a:t>menos</a:t>
            </a:r>
            <a:r>
              <a:rPr dirty="0"/>
              <a:t> 1,</a:t>
            </a:r>
            <a:r>
              <a:rPr dirty="0" spc="5"/>
              <a:t> </a:t>
            </a:r>
            <a:r>
              <a:rPr dirty="0" spc="-5"/>
              <a:t>y</a:t>
            </a:r>
            <a:r>
              <a:rPr dirty="0"/>
              <a:t> </a:t>
            </a:r>
            <a:r>
              <a:rPr dirty="0" spc="-5"/>
              <a:t>se</a:t>
            </a:r>
            <a:r>
              <a:rPr dirty="0"/>
              <a:t> accede</a:t>
            </a:r>
            <a:r>
              <a:rPr dirty="0" spc="5"/>
              <a:t> </a:t>
            </a:r>
            <a:r>
              <a:rPr dirty="0" spc="-5"/>
              <a:t>a</a:t>
            </a:r>
            <a:r>
              <a:rPr dirty="0"/>
              <a:t> </a:t>
            </a:r>
            <a:r>
              <a:rPr dirty="0" spc="-5"/>
              <a:t>los</a:t>
            </a:r>
            <a:r>
              <a:rPr dirty="0"/>
              <a:t> </a:t>
            </a:r>
            <a:r>
              <a:rPr dirty="0" spc="-5"/>
              <a:t>elementos</a:t>
            </a:r>
            <a:r>
              <a:rPr dirty="0"/>
              <a:t> </a:t>
            </a:r>
            <a:r>
              <a:rPr dirty="0" spc="-5"/>
              <a:t>a</a:t>
            </a:r>
            <a:r>
              <a:rPr dirty="0"/>
              <a:t> </a:t>
            </a:r>
            <a:r>
              <a:rPr dirty="0" spc="-15"/>
              <a:t>través</a:t>
            </a:r>
            <a:r>
              <a:rPr dirty="0" spc="-10"/>
              <a:t> </a:t>
            </a:r>
            <a:r>
              <a:rPr dirty="0" spc="-5"/>
              <a:t>del </a:t>
            </a:r>
            <a:r>
              <a:rPr dirty="0"/>
              <a:t> </a:t>
            </a:r>
            <a:r>
              <a:rPr dirty="0" spc="-10"/>
              <a:t>operador</a:t>
            </a:r>
            <a:r>
              <a:rPr dirty="0" spc="-5"/>
              <a:t> []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</a:t>
            </a:r>
          </a:p>
        </p:txBody>
      </p:sp>
    </p:spTree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7905" cy="245110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¿Por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qué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utilizar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arrays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C++?</a:t>
            </a:r>
            <a:endParaRPr sz="2000">
              <a:latin typeface="Calibri"/>
              <a:cs typeface="Calibri"/>
            </a:endParaRPr>
          </a:p>
          <a:p>
            <a:pPr lvl="1" marL="560705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compilador</a:t>
            </a:r>
            <a:r>
              <a:rPr dirty="0" sz="16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controla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16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índices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vectores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tiempo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ejecución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"trivial"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saber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contiene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 cambiar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tamaño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array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dinámicamente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Apenas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dispone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alto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nivel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trabajen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vectores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34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¿Por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qué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implementar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nueva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vector?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similar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las cadenas,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corregir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todas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 deficiencias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anteriores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</a:t>
            </a:r>
          </a:p>
        </p:txBody>
      </p:sp>
    </p:spTree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46990" rIns="0" bIns="0" rtlCol="0" vert="horz">
            <a:spAutoFit/>
          </a:bodyPr>
          <a:lstStyle/>
          <a:p>
            <a:pPr algn="just" marL="196215" marR="5080" indent="-18415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Los</a:t>
            </a:r>
            <a:r>
              <a:rPr dirty="0"/>
              <a:t> </a:t>
            </a:r>
            <a:r>
              <a:rPr dirty="0" spc="-10" b="1">
                <a:latin typeface="Calibri"/>
                <a:cs typeface="Calibri"/>
              </a:rPr>
              <a:t>vectores</a:t>
            </a:r>
            <a:r>
              <a:rPr dirty="0" spc="-10"/>
              <a:t>,</a:t>
            </a:r>
            <a:r>
              <a:rPr dirty="0" spc="-5"/>
              <a:t> a</a:t>
            </a:r>
            <a:r>
              <a:rPr dirty="0"/>
              <a:t> </a:t>
            </a:r>
            <a:r>
              <a:rPr dirty="0" spc="-10"/>
              <a:t>diferencia</a:t>
            </a:r>
            <a:r>
              <a:rPr dirty="0" spc="-5"/>
              <a:t> de</a:t>
            </a:r>
            <a:r>
              <a:rPr dirty="0"/>
              <a:t> </a:t>
            </a:r>
            <a:r>
              <a:rPr dirty="0" spc="-5"/>
              <a:t>las</a:t>
            </a:r>
            <a:r>
              <a:rPr dirty="0"/>
              <a:t> </a:t>
            </a:r>
            <a:r>
              <a:rPr dirty="0" spc="-5"/>
              <a:t>cadenas,</a:t>
            </a:r>
            <a:r>
              <a:rPr dirty="0"/>
              <a:t> </a:t>
            </a:r>
            <a:r>
              <a:rPr dirty="0" spc="-5"/>
              <a:t>son</a:t>
            </a:r>
            <a:r>
              <a:rPr dirty="0"/>
              <a:t> </a:t>
            </a:r>
            <a:r>
              <a:rPr dirty="0" spc="-5"/>
              <a:t>un</a:t>
            </a:r>
            <a:r>
              <a:rPr dirty="0"/>
              <a:t> </a:t>
            </a:r>
            <a:r>
              <a:rPr dirty="0" spc="-5"/>
              <a:t>tipo</a:t>
            </a:r>
            <a:r>
              <a:rPr dirty="0"/>
              <a:t> </a:t>
            </a:r>
            <a:r>
              <a:rPr dirty="0" spc="-5"/>
              <a:t>de</a:t>
            </a:r>
            <a:r>
              <a:rPr dirty="0"/>
              <a:t> </a:t>
            </a:r>
            <a:r>
              <a:rPr dirty="0" spc="-10"/>
              <a:t>datos </a:t>
            </a:r>
            <a:r>
              <a:rPr dirty="0" spc="-5"/>
              <a:t> </a:t>
            </a:r>
            <a:r>
              <a:rPr dirty="0" spc="-10"/>
              <a:t>incompleto, </a:t>
            </a:r>
            <a:r>
              <a:rPr dirty="0" spc="-20"/>
              <a:t>ya </a:t>
            </a:r>
            <a:r>
              <a:rPr dirty="0" spc="-5"/>
              <a:t>que </a:t>
            </a:r>
            <a:r>
              <a:rPr dirty="0" spc="-10"/>
              <a:t>problemas </a:t>
            </a:r>
            <a:r>
              <a:rPr dirty="0" spc="-15"/>
              <a:t>diferentes </a:t>
            </a:r>
            <a:r>
              <a:rPr dirty="0" spc="-5"/>
              <a:t>necesitan </a:t>
            </a:r>
            <a:r>
              <a:rPr dirty="0" spc="-10"/>
              <a:t>vectores </a:t>
            </a:r>
            <a:r>
              <a:rPr dirty="0" spc="-5"/>
              <a:t>de </a:t>
            </a:r>
            <a:r>
              <a:rPr dirty="0" spc="-10"/>
              <a:t>datos </a:t>
            </a:r>
            <a:r>
              <a:rPr dirty="0" spc="-440"/>
              <a:t> </a:t>
            </a:r>
            <a:r>
              <a:rPr dirty="0" spc="-15"/>
              <a:t>diferentes</a:t>
            </a:r>
            <a:r>
              <a:rPr dirty="0" spc="25"/>
              <a:t> </a:t>
            </a:r>
            <a:r>
              <a:rPr dirty="0" spc="-15"/>
              <a:t>(enteros,</a:t>
            </a:r>
            <a:r>
              <a:rPr dirty="0" spc="20"/>
              <a:t> </a:t>
            </a:r>
            <a:r>
              <a:rPr dirty="0" spc="-5"/>
              <a:t>dobles,</a:t>
            </a:r>
            <a:r>
              <a:rPr dirty="0" spc="15"/>
              <a:t> </a:t>
            </a:r>
            <a:r>
              <a:rPr dirty="0" spc="-10"/>
              <a:t>racionales,</a:t>
            </a:r>
            <a:r>
              <a:rPr dirty="0" spc="35"/>
              <a:t> </a:t>
            </a:r>
            <a:r>
              <a:rPr dirty="0" spc="-5"/>
              <a:t>complejos,</a:t>
            </a:r>
            <a:r>
              <a:rPr dirty="0" spc="15"/>
              <a:t> </a:t>
            </a:r>
            <a:r>
              <a:rPr dirty="0" spc="-10"/>
              <a:t>cartas</a:t>
            </a:r>
            <a:r>
              <a:rPr dirty="0" spc="20"/>
              <a:t> </a:t>
            </a:r>
            <a:r>
              <a:rPr dirty="0" spc="-5"/>
              <a:t>...)</a:t>
            </a:r>
          </a:p>
          <a:p>
            <a:pPr algn="just" marL="194945" marR="571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Esa </a:t>
            </a:r>
            <a:r>
              <a:rPr dirty="0" spc="-10" b="1">
                <a:latin typeface="Calibri"/>
                <a:cs typeface="Calibri"/>
              </a:rPr>
              <a:t>heterogeneidad </a:t>
            </a:r>
            <a:r>
              <a:rPr dirty="0" spc="-10"/>
              <a:t>exigiría </a:t>
            </a:r>
            <a:r>
              <a:rPr dirty="0" spc="-5"/>
              <a:t>implementar un tipo </a:t>
            </a:r>
            <a:r>
              <a:rPr dirty="0" spc="-10"/>
              <a:t>vector </a:t>
            </a:r>
            <a:r>
              <a:rPr dirty="0" spc="-5"/>
              <a:t>de </a:t>
            </a:r>
            <a:r>
              <a:rPr dirty="0" spc="-15"/>
              <a:t>enteros, </a:t>
            </a:r>
            <a:r>
              <a:rPr dirty="0" spc="-10"/>
              <a:t> </a:t>
            </a:r>
            <a:r>
              <a:rPr dirty="0" spc="-5"/>
              <a:t>un</a:t>
            </a:r>
            <a:r>
              <a:rPr dirty="0"/>
              <a:t> </a:t>
            </a:r>
            <a:r>
              <a:rPr dirty="0" spc="-5"/>
              <a:t>tipo</a:t>
            </a:r>
            <a:r>
              <a:rPr dirty="0"/>
              <a:t> </a:t>
            </a:r>
            <a:r>
              <a:rPr dirty="0" spc="-10"/>
              <a:t>vector</a:t>
            </a:r>
            <a:r>
              <a:rPr dirty="0" spc="-5"/>
              <a:t> de</a:t>
            </a:r>
            <a:r>
              <a:rPr dirty="0"/>
              <a:t> </a:t>
            </a:r>
            <a:r>
              <a:rPr dirty="0" spc="-5"/>
              <a:t>dobles,</a:t>
            </a:r>
            <a:r>
              <a:rPr dirty="0"/>
              <a:t> </a:t>
            </a:r>
            <a:r>
              <a:rPr dirty="0" spc="-5"/>
              <a:t>y</a:t>
            </a:r>
            <a:r>
              <a:rPr dirty="0"/>
              <a:t> </a:t>
            </a:r>
            <a:r>
              <a:rPr dirty="0" spc="-5"/>
              <a:t>así</a:t>
            </a:r>
            <a:r>
              <a:rPr dirty="0"/>
              <a:t> </a:t>
            </a:r>
            <a:r>
              <a:rPr dirty="0" spc="-10"/>
              <a:t>sucesivamente,</a:t>
            </a:r>
            <a:r>
              <a:rPr dirty="0" spc="-5"/>
              <a:t> lo</a:t>
            </a:r>
            <a:r>
              <a:rPr dirty="0"/>
              <a:t> cual</a:t>
            </a:r>
            <a:r>
              <a:rPr dirty="0" spc="5"/>
              <a:t> </a:t>
            </a:r>
            <a:r>
              <a:rPr dirty="0"/>
              <a:t>es</a:t>
            </a:r>
            <a:r>
              <a:rPr dirty="0" spc="5"/>
              <a:t> </a:t>
            </a:r>
            <a:r>
              <a:rPr dirty="0" spc="-5"/>
              <a:t>muy </a:t>
            </a:r>
            <a:r>
              <a:rPr dirty="0"/>
              <a:t> </a:t>
            </a:r>
            <a:r>
              <a:rPr dirty="0" spc="-10"/>
              <a:t>ineficiente</a:t>
            </a:r>
          </a:p>
          <a:p>
            <a:pPr algn="just" marL="194945" marR="571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La</a:t>
            </a:r>
            <a:r>
              <a:rPr dirty="0"/>
              <a:t> </a:t>
            </a:r>
            <a:r>
              <a:rPr dirty="0" spc="-5"/>
              <a:t>solución</a:t>
            </a:r>
            <a:r>
              <a:rPr dirty="0"/>
              <a:t> </a:t>
            </a:r>
            <a:r>
              <a:rPr dirty="0" spc="-5"/>
              <a:t>a</a:t>
            </a:r>
            <a:r>
              <a:rPr dirty="0"/>
              <a:t> </a:t>
            </a:r>
            <a:r>
              <a:rPr dirty="0" spc="-15"/>
              <a:t>este</a:t>
            </a:r>
            <a:r>
              <a:rPr dirty="0" spc="-10"/>
              <a:t> problema</a:t>
            </a:r>
            <a:r>
              <a:rPr dirty="0" spc="-5"/>
              <a:t> </a:t>
            </a:r>
            <a:r>
              <a:rPr dirty="0"/>
              <a:t>es</a:t>
            </a:r>
            <a:r>
              <a:rPr dirty="0" spc="5"/>
              <a:t> </a:t>
            </a:r>
            <a:r>
              <a:rPr dirty="0" spc="-10" b="1">
                <a:latin typeface="Calibri"/>
                <a:cs typeface="Calibri"/>
              </a:rPr>
              <a:t>parametrizar</a:t>
            </a:r>
            <a:r>
              <a:rPr dirty="0" spc="-5" b="1">
                <a:latin typeface="Calibri"/>
                <a:cs typeface="Calibri"/>
              </a:rPr>
              <a:t> </a:t>
            </a:r>
            <a:r>
              <a:rPr dirty="0"/>
              <a:t>el</a:t>
            </a:r>
            <a:r>
              <a:rPr dirty="0" spc="5"/>
              <a:t> </a:t>
            </a:r>
            <a:r>
              <a:rPr dirty="0" spc="-5"/>
              <a:t>tipo</a:t>
            </a:r>
            <a:r>
              <a:rPr dirty="0"/>
              <a:t> </a:t>
            </a:r>
            <a:r>
              <a:rPr dirty="0" spc="-35"/>
              <a:t>vector, </a:t>
            </a:r>
            <a:r>
              <a:rPr dirty="0" spc="-30"/>
              <a:t> </a:t>
            </a:r>
            <a:r>
              <a:rPr dirty="0" spc="-5"/>
              <a:t>describiéndolo</a:t>
            </a:r>
            <a:r>
              <a:rPr dirty="0" spc="20"/>
              <a:t> </a:t>
            </a:r>
            <a:r>
              <a:rPr dirty="0" spc="-5"/>
              <a:t>en</a:t>
            </a:r>
            <a:r>
              <a:rPr dirty="0"/>
              <a:t> </a:t>
            </a:r>
            <a:r>
              <a:rPr dirty="0" spc="-5"/>
              <a:t>función</a:t>
            </a:r>
            <a:r>
              <a:rPr dirty="0"/>
              <a:t> </a:t>
            </a:r>
            <a:r>
              <a:rPr dirty="0" spc="-5"/>
              <a:t>de</a:t>
            </a:r>
            <a:r>
              <a:rPr dirty="0"/>
              <a:t> </a:t>
            </a:r>
            <a:r>
              <a:rPr dirty="0" spc="-10"/>
              <a:t>otro</a:t>
            </a:r>
            <a:r>
              <a:rPr dirty="0" spc="-5"/>
              <a:t> tipo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6</a:t>
            </a:r>
          </a:p>
        </p:txBody>
      </p:sp>
    </p:spTree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24790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715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ello necesitamos alguna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manera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expresar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abstracción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"un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vector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T", donde T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representa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tipo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desconocido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permitiría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definir un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vector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genérico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junto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sus operaciones,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siempre que no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hagamos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referencia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directa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 </a:t>
            </a:r>
            <a:r>
              <a:rPr dirty="0" sz="2000" spc="-110">
                <a:solidFill>
                  <a:srgbClr val="3E3E3E"/>
                </a:solidFill>
                <a:latin typeface="Calibri"/>
                <a:cs typeface="Calibri"/>
              </a:rPr>
              <a:t>T,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ya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éste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desconocido</a:t>
            </a:r>
            <a:endParaRPr sz="2000">
              <a:latin typeface="Calibri"/>
              <a:cs typeface="Calibri"/>
            </a:endParaRPr>
          </a:p>
          <a:p>
            <a:pPr algn="just" marL="194945" marR="635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Posteriormente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podríamos crear instancias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más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específicas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tipo,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sustituyendo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desconocido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tipo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concreto</a:t>
            </a:r>
            <a:endParaRPr sz="20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ello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existen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plantillas</a:t>
            </a:r>
            <a:r>
              <a:rPr dirty="0" sz="2000" spc="-2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templates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)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7</a:t>
            </a:r>
          </a:p>
        </p:txBody>
      </p:sp>
    </p:spTree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198818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Acceso a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2732729"/>
            <a:ext cx="7368540" cy="113728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Declaración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inicialización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vectores:</a:t>
            </a:r>
            <a:endParaRPr sz="2000">
              <a:latin typeface="Calibri"/>
              <a:cs typeface="Calibri"/>
            </a:endParaRPr>
          </a:p>
          <a:p>
            <a:pPr algn="just" lvl="1" marL="561340" marR="5080" indent="-183515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Puesto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 clase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plantilla, las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declaraciones de 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vectores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deben incluir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 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componente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(este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puede ser un tipo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primitivo,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puntero,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tipo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definido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usuario,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siempre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dicho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tenga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constructor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defecto):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77186" y="4487080"/>
            <a:ext cx="7003415" cy="489584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marL="195580" marR="5080" indent="-183515">
              <a:lnSpc>
                <a:spcPts val="1730"/>
              </a:lnSpc>
              <a:spcBef>
                <a:spcPts val="3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resto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constructores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permiten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crear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vectores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indicando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otros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parámetros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además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tamaño: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591055" y="2278379"/>
            <a:ext cx="1948814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#include </a:t>
            </a:r>
            <a:r>
              <a:rPr dirty="0" sz="1800" spc="-10">
                <a:latin typeface="Calibri"/>
                <a:cs typeface="Calibri"/>
              </a:rPr>
              <a:t>&lt;vector&gt;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8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591055" y="4017264"/>
            <a:ext cx="2604770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vector&lt;int&gt; </a:t>
            </a:r>
            <a:r>
              <a:rPr dirty="0" sz="1800" spc="-5">
                <a:latin typeface="Calibri"/>
                <a:cs typeface="Calibri"/>
              </a:rPr>
              <a:t>vec_uno(10);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591055" y="5103876"/>
            <a:ext cx="5923915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 marR="1651635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vector&lt;int&gt;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vec_dos(5,3);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5 </a:t>
            </a:r>
            <a:r>
              <a:rPr dirty="0" sz="1800" spc="-10">
                <a:latin typeface="Calibri"/>
                <a:cs typeface="Calibri"/>
              </a:rPr>
              <a:t>elementos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 3 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vector&lt;int&gt;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vec_tres;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vector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sin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elementos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vector&lt;int&gt;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vec_cuatro(vector_dos);</a:t>
            </a:r>
            <a:r>
              <a:rPr dirty="0" sz="1800" spc="4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copia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vector_dos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98465"/>
            <a:ext cx="3220085" cy="4025265"/>
          </a:xfrm>
          <a:prstGeom prst="rect">
            <a:avLst/>
          </a:prstGeom>
        </p:spPr>
        <p:txBody>
          <a:bodyPr wrap="square" lIns="0" tIns="7556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5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Sistema</a:t>
            </a:r>
            <a:r>
              <a:rPr dirty="0" sz="25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1E0E0"/>
                </a:solidFill>
                <a:latin typeface="Calibri"/>
                <a:cs typeface="Calibri"/>
              </a:rPr>
              <a:t>Operativo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Procesos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Rutas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20">
                <a:solidFill>
                  <a:srgbClr val="E1E0E0"/>
                </a:solidFill>
                <a:latin typeface="Calibri"/>
                <a:cs typeface="Calibri"/>
              </a:rPr>
              <a:t>Variables</a:t>
            </a:r>
            <a:r>
              <a:rPr dirty="0" sz="25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entorno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1E0E0"/>
                </a:solidFill>
                <a:latin typeface="Calibri"/>
                <a:cs typeface="Calibri"/>
              </a:rPr>
              <a:t>Metacaracteres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Ejecución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1E0E0"/>
                </a:solidFill>
                <a:latin typeface="Calibri"/>
                <a:cs typeface="Calibri"/>
              </a:rPr>
              <a:t>Editor</a:t>
            </a:r>
            <a:r>
              <a:rPr dirty="0" sz="2500" spc="-5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vi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1E0E0"/>
                </a:solidFill>
                <a:latin typeface="Calibri"/>
                <a:cs typeface="Calibri"/>
              </a:rPr>
              <a:t>Comandos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49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25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33</a:t>
            </a:r>
          </a:p>
        </p:txBody>
      </p:sp>
    </p:spTree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5"/>
            <a:ext cx="7368540" cy="143319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Acceso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elementos:</a:t>
            </a:r>
            <a:endParaRPr sz="2000">
              <a:latin typeface="Calibri"/>
              <a:cs typeface="Calibri"/>
            </a:endParaRPr>
          </a:p>
          <a:p>
            <a:pPr lvl="1" marL="560705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accede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usar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modificar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utilizando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[]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fuera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cadena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vector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C/C++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ordinario</a:t>
            </a:r>
            <a:endParaRPr sz="1600">
              <a:latin typeface="Calibri"/>
              <a:cs typeface="Calibri"/>
            </a:endParaRPr>
          </a:p>
          <a:p>
            <a:pPr lvl="1" marL="560705" marR="5715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IMPORTANTE:</a:t>
            </a:r>
            <a:r>
              <a:rPr dirty="0" sz="16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implementación</a:t>
            </a:r>
            <a:r>
              <a:rPr dirty="0" sz="16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STL</a:t>
            </a:r>
            <a:r>
              <a:rPr dirty="0" sz="16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comprueba</a:t>
            </a:r>
            <a:r>
              <a:rPr dirty="0" sz="16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límites</a:t>
            </a:r>
            <a:r>
              <a:rPr dirty="0" sz="1600" spc="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vector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(otras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implementaciones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sí lo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hacen)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77186" y="4057617"/>
            <a:ext cx="4399280" cy="912494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Funciones:</a:t>
            </a:r>
            <a:endParaRPr sz="1600">
              <a:latin typeface="Calibri"/>
              <a:cs typeface="Calibri"/>
            </a:endParaRPr>
          </a:p>
          <a:p>
            <a:pPr lvl="1" marL="544830" indent="-22923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44830" algn="l"/>
                <a:tab pos="545465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front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()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devuelve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primer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endParaRPr sz="1600">
              <a:latin typeface="Calibri"/>
              <a:cs typeface="Calibri"/>
            </a:endParaRPr>
          </a:p>
          <a:p>
            <a:pPr lvl="1" marL="544830" indent="-22923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44830" algn="l"/>
                <a:tab pos="545465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back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()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devuelve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último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559052" y="3315461"/>
            <a:ext cx="3088640" cy="64643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 marR="220345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cout</a:t>
            </a:r>
            <a:r>
              <a:rPr dirty="0" sz="1800" spc="-5">
                <a:latin typeface="Calibri"/>
                <a:cs typeface="Calibri"/>
              </a:rPr>
              <a:t> &lt;&lt;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vec_demo[1]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&lt;&lt;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endl;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vec_demo[1]=17;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9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559052" y="5147309"/>
            <a:ext cx="5446395" cy="3689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0"/>
              </a:spcBef>
            </a:pPr>
            <a:r>
              <a:rPr dirty="0" sz="1800" spc="-10">
                <a:latin typeface="Calibri"/>
                <a:cs typeface="Calibri"/>
              </a:rPr>
              <a:t>cout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&lt;&lt;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vec_demo.front()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&lt;&lt;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vec_demo.back()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&lt;&lt;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endl;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5"/>
            <a:ext cx="7369175" cy="113728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Inserción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elementos:</a:t>
            </a:r>
            <a:endParaRPr sz="2000">
              <a:latin typeface="Calibri"/>
              <a:cs typeface="Calibri"/>
            </a:endParaRPr>
          </a:p>
          <a:p>
            <a:pPr algn="just" lvl="1" marL="561340" marR="5080" indent="-183515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push_back(T)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inserta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tras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última posición del vector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incrementa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su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tamaño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(debe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comprobar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si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suficiente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espacio,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40">
                <a:solidFill>
                  <a:srgbClr val="3E3E3E"/>
                </a:solidFill>
                <a:latin typeface="Calibri"/>
                <a:cs typeface="Calibri"/>
              </a:rPr>
              <a:t>hay,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aumentarlo):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77186" y="3744892"/>
            <a:ext cx="67481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1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insert(it,T)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inserta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delante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posición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apuntada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iterador: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77186" y="4927516"/>
            <a:ext cx="4388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1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swap(vec)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intercambia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vectores: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605533" y="3001517"/>
            <a:ext cx="3602354" cy="3689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0"/>
              </a:spcBef>
            </a:pPr>
            <a:r>
              <a:rPr dirty="0" sz="1800" spc="-5">
                <a:latin typeface="Calibri"/>
                <a:cs typeface="Calibri"/>
              </a:rPr>
              <a:t>vec_demo.push_back(3);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10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605533" y="5291328"/>
            <a:ext cx="3602354" cy="3689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0"/>
              </a:spcBef>
            </a:pPr>
            <a:r>
              <a:rPr dirty="0" sz="1800" spc="-10">
                <a:latin typeface="Calibri"/>
                <a:cs typeface="Calibri"/>
              </a:rPr>
              <a:t>vec_demo.swap(vec_swap);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605533" y="4142994"/>
            <a:ext cx="3602354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vec_demo.insert(iterador,5);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5"/>
            <a:ext cx="7034530" cy="69850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Borrado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elementos: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pop_back()</a:t>
            </a:r>
            <a:r>
              <a:rPr dirty="0" sz="16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elimina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último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vector,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reduce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tamaño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uno: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77186" y="3374560"/>
            <a:ext cx="486727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1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erase()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borrar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posición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indicada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iterador: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77186" y="4557184"/>
            <a:ext cx="38506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1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borrar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iteradores: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605533" y="3830573"/>
            <a:ext cx="3602354" cy="3689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4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4"/>
              </a:spcBef>
            </a:pPr>
            <a:r>
              <a:rPr dirty="0" sz="1800" spc="-10">
                <a:latin typeface="Calibri"/>
                <a:cs typeface="Calibri"/>
              </a:rPr>
              <a:t>vec_demo.erase(iterador);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11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605533" y="5037582"/>
            <a:ext cx="3602354" cy="3689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4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4"/>
              </a:spcBef>
            </a:pPr>
            <a:r>
              <a:rPr dirty="0" sz="1800" spc="-15">
                <a:latin typeface="Calibri"/>
                <a:cs typeface="Calibri"/>
              </a:rPr>
              <a:t>vec_demo.erase(iterador,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iterador);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605533" y="2652522"/>
            <a:ext cx="3602354" cy="3689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0"/>
              </a:spcBef>
            </a:pPr>
            <a:r>
              <a:rPr dirty="0" sz="1800" spc="-5">
                <a:latin typeface="Calibri"/>
                <a:cs typeface="Calibri"/>
              </a:rPr>
              <a:t>vec_demo.pop_back();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9175" cy="150939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Cambio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tamaño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general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podemos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definir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tipos 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tamaño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vector:</a:t>
            </a:r>
            <a:endParaRPr sz="1600">
              <a:latin typeface="Calibri"/>
              <a:cs typeface="Calibri"/>
            </a:endParaRPr>
          </a:p>
          <a:p>
            <a:pPr lvl="2" marL="910590" indent="-22923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910590" algn="l"/>
                <a:tab pos="911225" algn="l"/>
              </a:tabLst>
            </a:pP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Tamaño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(size):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contenidos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endParaRPr sz="1600">
              <a:latin typeface="Calibri"/>
              <a:cs typeface="Calibri"/>
            </a:endParaRPr>
          </a:p>
          <a:p>
            <a:pPr lvl="2" marL="910590" marR="5080" indent="-22860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910590" algn="l"/>
                <a:tab pos="91122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Capacidad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(capacity):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contener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sin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haga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falta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redimensionarlo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77186" y="4429471"/>
            <a:ext cx="7002780" cy="836294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50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Eliminar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disminuye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tamaño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pero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capacidad</a:t>
            </a:r>
            <a:endParaRPr sz="1600">
              <a:latin typeface="Calibri"/>
              <a:cs typeface="Calibri"/>
            </a:endParaRPr>
          </a:p>
          <a:p>
            <a:pPr marL="194945" marR="5080" indent="-18288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Añadir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más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allá</a:t>
            </a:r>
            <a:r>
              <a:rPr dirty="0" sz="16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capacidad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implica</a:t>
            </a:r>
            <a:r>
              <a:rPr dirty="0" sz="16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asignar</a:t>
            </a:r>
            <a:r>
              <a:rPr dirty="0" sz="16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nueva</a:t>
            </a:r>
            <a:r>
              <a:rPr dirty="0" sz="1600" spc="20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memoria,</a:t>
            </a:r>
            <a:r>
              <a:rPr dirty="0" sz="1600" spc="2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copiar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ella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todo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3764279" y="3452621"/>
            <a:ext cx="4710430" cy="8318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19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59"/>
              </a:spcBef>
            </a:pPr>
            <a:r>
              <a:rPr dirty="0" sz="1600" spc="-5">
                <a:latin typeface="Calibri"/>
                <a:cs typeface="Calibri"/>
              </a:rPr>
              <a:t>cout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"tamaño: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"</a:t>
            </a:r>
            <a:r>
              <a:rPr dirty="0" sz="1600" spc="-5">
                <a:latin typeface="Calibri"/>
                <a:cs typeface="Calibri"/>
              </a:rPr>
              <a:t> &lt;&lt;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vec_demo.size()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endl;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cout &lt;&lt;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"capacidad: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"</a:t>
            </a:r>
            <a:r>
              <a:rPr dirty="0" sz="1600" spc="-5">
                <a:latin typeface="Calibri"/>
                <a:cs typeface="Calibri"/>
              </a:rPr>
              <a:t> &lt;&lt;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vec_demo.capacity()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endl;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20">
                <a:latin typeface="Calibri"/>
                <a:cs typeface="Calibri"/>
              </a:rPr>
              <a:t>Tamaño: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4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y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Capacidad: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6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12</a:t>
            </a:r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929914" y="3451152"/>
          <a:ext cx="2665095" cy="370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40690"/>
                <a:gridCol w="440690"/>
                <a:gridCol w="440690"/>
                <a:gridCol w="440690"/>
                <a:gridCol w="440689"/>
                <a:gridCol w="440689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3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365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2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365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1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365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1800" b="1">
                          <a:latin typeface="Calibri"/>
                          <a:cs typeface="Calibri"/>
                        </a:rPr>
                        <a:t>4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365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905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capacidad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(que</a:t>
            </a:r>
            <a:r>
              <a:rPr dirty="0" sz="20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luego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aumentarse</a:t>
            </a:r>
            <a:r>
              <a:rPr dirty="0" sz="20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desea)</a:t>
            </a:r>
            <a:r>
              <a:rPr dirty="0" sz="20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indica</a:t>
            </a:r>
            <a:r>
              <a:rPr dirty="0" sz="20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reserve: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158150"/>
            <a:ext cx="7368540" cy="150368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5580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olvidar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relocalización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invalida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todas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referencias,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punteros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iteradores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contenidas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denotaran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anteriores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cambio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capacidad</a:t>
            </a:r>
            <a:endParaRPr sz="2000">
              <a:latin typeface="Calibri"/>
              <a:cs typeface="Calibri"/>
            </a:endParaRPr>
          </a:p>
          <a:p>
            <a:pPr algn="just" marL="195580" marR="6350" indent="-18351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empty()</a:t>
            </a:r>
            <a:r>
              <a:rPr dirty="0" sz="2000" spc="26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indica</a:t>
            </a:r>
            <a:r>
              <a:rPr dirty="0" sz="20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2000" spc="2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r>
              <a:rPr dirty="0" sz="2000" spc="2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2000" spc="2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tamaño</a:t>
            </a:r>
            <a:r>
              <a:rPr dirty="0" sz="20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0</a:t>
            </a:r>
            <a:r>
              <a:rPr dirty="0" sz="20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(suele</a:t>
            </a:r>
            <a:r>
              <a:rPr dirty="0" sz="2000" spc="2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2000" spc="2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más</a:t>
            </a:r>
            <a:r>
              <a:rPr dirty="0" sz="2000" spc="2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eficiente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comparar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resultado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size()</a:t>
            </a:r>
            <a:r>
              <a:rPr dirty="0" sz="20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cero)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537716" y="2589276"/>
            <a:ext cx="2461260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vec_demo.reserve(20);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13</a:t>
            </a:r>
          </a:p>
        </p:txBody>
      </p:sp>
    </p:spTree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46990" rIns="0" bIns="0" rtlCol="0" vert="horz">
            <a:spAutoFit/>
          </a:bodyPr>
          <a:lstStyle/>
          <a:p>
            <a:pPr marL="195580" marR="635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45"/>
              <a:t>Tanto</a:t>
            </a:r>
            <a:r>
              <a:rPr dirty="0" spc="95"/>
              <a:t> </a:t>
            </a:r>
            <a:r>
              <a:rPr dirty="0" spc="-5"/>
              <a:t>el</a:t>
            </a:r>
            <a:r>
              <a:rPr dirty="0" spc="90"/>
              <a:t> </a:t>
            </a:r>
            <a:r>
              <a:rPr dirty="0" spc="-5"/>
              <a:t>tamaño</a:t>
            </a:r>
            <a:r>
              <a:rPr dirty="0" spc="100"/>
              <a:t> </a:t>
            </a:r>
            <a:r>
              <a:rPr dirty="0" spc="-10"/>
              <a:t>como</a:t>
            </a:r>
            <a:r>
              <a:rPr dirty="0" spc="95"/>
              <a:t> </a:t>
            </a:r>
            <a:r>
              <a:rPr dirty="0" spc="-5"/>
              <a:t>la</a:t>
            </a:r>
            <a:r>
              <a:rPr dirty="0" spc="100"/>
              <a:t> </a:t>
            </a:r>
            <a:r>
              <a:rPr dirty="0" spc="-5"/>
              <a:t>capacidad</a:t>
            </a:r>
            <a:r>
              <a:rPr dirty="0" spc="90"/>
              <a:t> </a:t>
            </a:r>
            <a:r>
              <a:rPr dirty="0" spc="-5"/>
              <a:t>de</a:t>
            </a:r>
            <a:r>
              <a:rPr dirty="0" spc="100"/>
              <a:t> </a:t>
            </a:r>
            <a:r>
              <a:rPr dirty="0" spc="-5"/>
              <a:t>los</a:t>
            </a:r>
            <a:r>
              <a:rPr dirty="0" spc="90"/>
              <a:t> </a:t>
            </a:r>
            <a:r>
              <a:rPr dirty="0" spc="-10"/>
              <a:t>vectores</a:t>
            </a:r>
            <a:r>
              <a:rPr dirty="0" spc="100"/>
              <a:t> </a:t>
            </a:r>
            <a:r>
              <a:rPr dirty="0" spc="-5"/>
              <a:t>se</a:t>
            </a:r>
            <a:r>
              <a:rPr dirty="0" spc="105"/>
              <a:t> </a:t>
            </a:r>
            <a:r>
              <a:rPr dirty="0"/>
              <a:t>almacenan</a:t>
            </a:r>
            <a:r>
              <a:rPr dirty="0" spc="90"/>
              <a:t> </a:t>
            </a:r>
            <a:r>
              <a:rPr dirty="0"/>
              <a:t>en </a:t>
            </a:r>
            <a:r>
              <a:rPr dirty="0" spc="-434"/>
              <a:t> </a:t>
            </a:r>
            <a:r>
              <a:rPr dirty="0" spc="-10"/>
              <a:t>variables</a:t>
            </a:r>
            <a:r>
              <a:rPr dirty="0" spc="20"/>
              <a:t> </a:t>
            </a:r>
            <a:r>
              <a:rPr dirty="0" spc="-15"/>
              <a:t>enteras</a:t>
            </a:r>
          </a:p>
          <a:p>
            <a:pPr marL="195580" indent="-182880">
              <a:lnSpc>
                <a:spcPts val="228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597535" algn="l"/>
                <a:tab pos="2016760" algn="l"/>
                <a:tab pos="2874645" algn="l"/>
                <a:tab pos="3155950" algn="l"/>
                <a:tab pos="3969385" algn="l"/>
                <a:tab pos="5050155" algn="l"/>
                <a:tab pos="5330825" algn="l"/>
                <a:tab pos="6115685" algn="l"/>
                <a:tab pos="6534784" algn="l"/>
                <a:tab pos="7240905" algn="l"/>
              </a:tabLst>
            </a:pPr>
            <a:r>
              <a:rPr dirty="0"/>
              <a:t>S</a:t>
            </a:r>
            <a:r>
              <a:rPr dirty="0" spc="-5"/>
              <a:t>e</a:t>
            </a:r>
            <a:r>
              <a:rPr dirty="0"/>
              <a:t>	</a:t>
            </a:r>
            <a:r>
              <a:rPr dirty="0"/>
              <a:t>p</a:t>
            </a:r>
            <a:r>
              <a:rPr dirty="0" spc="-40"/>
              <a:t>r</a:t>
            </a:r>
            <a:r>
              <a:rPr dirty="0" spc="-5"/>
              <a:t>opo</a:t>
            </a:r>
            <a:r>
              <a:rPr dirty="0" spc="-40"/>
              <a:t>r</a:t>
            </a:r>
            <a:r>
              <a:rPr dirty="0"/>
              <a:t>c</a:t>
            </a:r>
            <a:r>
              <a:rPr dirty="0" spc="-10"/>
              <a:t>i</a:t>
            </a:r>
            <a:r>
              <a:rPr dirty="0" spc="-5"/>
              <a:t>ona</a:t>
            </a:r>
            <a:r>
              <a:rPr dirty="0"/>
              <a:t>	</a:t>
            </a:r>
            <a:r>
              <a:rPr dirty="0"/>
              <a:t>acce</a:t>
            </a:r>
            <a:r>
              <a:rPr dirty="0" spc="-10"/>
              <a:t>s</a:t>
            </a:r>
            <a:r>
              <a:rPr dirty="0" spc="-5"/>
              <a:t>o</a:t>
            </a:r>
            <a:r>
              <a:rPr dirty="0"/>
              <a:t>	</a:t>
            </a:r>
            <a:r>
              <a:rPr dirty="0" spc="-5"/>
              <a:t>a</a:t>
            </a:r>
            <a:r>
              <a:rPr dirty="0"/>
              <a:t>	</a:t>
            </a:r>
            <a:r>
              <a:rPr dirty="0" spc="-10"/>
              <a:t>d</a:t>
            </a:r>
            <a:r>
              <a:rPr dirty="0" spc="-5"/>
              <a:t>ich</a:t>
            </a:r>
            <a:r>
              <a:rPr dirty="0"/>
              <a:t>a</a:t>
            </a:r>
            <a:r>
              <a:rPr dirty="0" spc="-5"/>
              <a:t>s</a:t>
            </a:r>
            <a:r>
              <a:rPr dirty="0"/>
              <a:t>	</a:t>
            </a:r>
            <a:r>
              <a:rPr dirty="0" spc="-40"/>
              <a:t>v</a:t>
            </a:r>
            <a:r>
              <a:rPr dirty="0"/>
              <a:t>ar</a:t>
            </a:r>
            <a:r>
              <a:rPr dirty="0" spc="-10"/>
              <a:t>i</a:t>
            </a:r>
            <a:r>
              <a:rPr dirty="0"/>
              <a:t>a</a:t>
            </a:r>
            <a:r>
              <a:rPr dirty="0" spc="-5"/>
              <a:t>bl</a:t>
            </a:r>
            <a:r>
              <a:rPr dirty="0"/>
              <a:t>e</a:t>
            </a:r>
            <a:r>
              <a:rPr dirty="0" spc="-5"/>
              <a:t>s</a:t>
            </a:r>
            <a:r>
              <a:rPr dirty="0"/>
              <a:t>	</a:t>
            </a:r>
            <a:r>
              <a:rPr dirty="0" spc="-5"/>
              <a:t>a</a:t>
            </a:r>
            <a:r>
              <a:rPr dirty="0"/>
              <a:t>	</a:t>
            </a:r>
            <a:r>
              <a:rPr dirty="0"/>
              <a:t>t</a:t>
            </a:r>
            <a:r>
              <a:rPr dirty="0" spc="-45"/>
              <a:t>r</a:t>
            </a:r>
            <a:r>
              <a:rPr dirty="0" spc="-40"/>
              <a:t>a</a:t>
            </a:r>
            <a:r>
              <a:rPr dirty="0" spc="-30"/>
              <a:t>v</a:t>
            </a:r>
            <a:r>
              <a:rPr dirty="0"/>
              <a:t>é</a:t>
            </a:r>
            <a:r>
              <a:rPr dirty="0" spc="-5"/>
              <a:t>s</a:t>
            </a:r>
            <a:r>
              <a:rPr dirty="0"/>
              <a:t>	</a:t>
            </a:r>
            <a:r>
              <a:rPr dirty="0" spc="-10"/>
              <a:t>d</a:t>
            </a:r>
            <a:r>
              <a:rPr dirty="0" spc="-5"/>
              <a:t>e</a:t>
            </a:r>
            <a:r>
              <a:rPr dirty="0"/>
              <a:t>	</a:t>
            </a:r>
            <a:r>
              <a:rPr dirty="0" b="1">
                <a:latin typeface="Calibri"/>
                <a:cs typeface="Calibri"/>
              </a:rPr>
              <a:t>s</a:t>
            </a:r>
            <a:r>
              <a:rPr dirty="0" spc="-5" b="1">
                <a:latin typeface="Calibri"/>
                <a:cs typeface="Calibri"/>
              </a:rPr>
              <a:t>i</a:t>
            </a:r>
            <a:r>
              <a:rPr dirty="0" spc="-45" b="1">
                <a:latin typeface="Calibri"/>
                <a:cs typeface="Calibri"/>
              </a:rPr>
              <a:t>z</a:t>
            </a:r>
            <a:r>
              <a:rPr dirty="0" spc="-5" b="1">
                <a:latin typeface="Calibri"/>
                <a:cs typeface="Calibri"/>
              </a:rPr>
              <a:t>e</a:t>
            </a:r>
            <a:r>
              <a:rPr dirty="0" b="1">
                <a:latin typeface="Calibri"/>
                <a:cs typeface="Calibri"/>
              </a:rPr>
              <a:t>(</a:t>
            </a:r>
            <a:r>
              <a:rPr dirty="0" spc="-5" b="1">
                <a:latin typeface="Calibri"/>
                <a:cs typeface="Calibri"/>
              </a:rPr>
              <a:t>)</a:t>
            </a:r>
            <a:r>
              <a:rPr dirty="0" b="1">
                <a:latin typeface="Calibri"/>
                <a:cs typeface="Calibri"/>
              </a:rPr>
              <a:t>	</a:t>
            </a:r>
            <a:r>
              <a:rPr dirty="0" spc="-5"/>
              <a:t>y</a:t>
            </a:r>
          </a:p>
          <a:p>
            <a:pPr marL="195580">
              <a:lnSpc>
                <a:spcPts val="2280"/>
              </a:lnSpc>
            </a:pPr>
            <a:r>
              <a:rPr dirty="0" spc="-5" b="1">
                <a:latin typeface="Calibri"/>
                <a:cs typeface="Calibri"/>
              </a:rPr>
              <a:t>capacity()</a:t>
            </a:r>
          </a:p>
          <a:p>
            <a:pPr marL="195580" indent="-182880">
              <a:lnSpc>
                <a:spcPct val="100000"/>
              </a:lnSpc>
              <a:spcBef>
                <a:spcPts val="36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Se</a:t>
            </a:r>
            <a:r>
              <a:rPr dirty="0" spc="5"/>
              <a:t> </a:t>
            </a:r>
            <a:r>
              <a:rPr dirty="0" spc="-5"/>
              <a:t>modifican</a:t>
            </a:r>
            <a:r>
              <a:rPr dirty="0" spc="10"/>
              <a:t> </a:t>
            </a:r>
            <a:r>
              <a:rPr dirty="0" spc="-5"/>
              <a:t>a</a:t>
            </a:r>
            <a:r>
              <a:rPr dirty="0" spc="5"/>
              <a:t> </a:t>
            </a:r>
            <a:r>
              <a:rPr dirty="0" spc="-20"/>
              <a:t>través</a:t>
            </a:r>
            <a:r>
              <a:rPr dirty="0" spc="10"/>
              <a:t> </a:t>
            </a:r>
            <a:r>
              <a:rPr dirty="0" spc="-5"/>
              <a:t>de</a:t>
            </a:r>
            <a:r>
              <a:rPr dirty="0"/>
              <a:t> </a:t>
            </a:r>
            <a:r>
              <a:rPr dirty="0" spc="-10" b="1">
                <a:latin typeface="Calibri"/>
                <a:cs typeface="Calibri"/>
              </a:rPr>
              <a:t>resize()</a:t>
            </a:r>
            <a:r>
              <a:rPr dirty="0" spc="25" b="1">
                <a:latin typeface="Calibri"/>
                <a:cs typeface="Calibri"/>
              </a:rPr>
              <a:t> </a:t>
            </a:r>
            <a:r>
              <a:rPr dirty="0" spc="-5"/>
              <a:t>y</a:t>
            </a:r>
            <a:r>
              <a:rPr dirty="0" spc="-15"/>
              <a:t> </a:t>
            </a:r>
            <a:r>
              <a:rPr dirty="0" spc="-10" b="1">
                <a:latin typeface="Calibri"/>
                <a:cs typeface="Calibri"/>
              </a:rPr>
              <a:t>reserve()</a:t>
            </a:r>
          </a:p>
          <a:p>
            <a:pPr algn="just" lvl="1" marL="560705" marR="5080" indent="-182880">
              <a:lnSpc>
                <a:spcPts val="1730"/>
              </a:lnSpc>
              <a:spcBef>
                <a:spcPts val="65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función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resize()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llama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reserve()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asegurarse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que 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capacidad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menos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tan grande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como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nuevo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tamaño,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entonces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actualiza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variable</a:t>
            </a:r>
            <a:endParaRPr sz="1600">
              <a:latin typeface="Calibri"/>
              <a:cs typeface="Calibri"/>
            </a:endParaRPr>
          </a:p>
          <a:p>
            <a:pPr algn="just" lvl="1" marL="560705" marR="508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capacidad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actual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ya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mas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grande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la que 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requiere,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 se hace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nada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más. De lo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contrario,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reserva un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nuevo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bloque de memoria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acorde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nuevo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tamaño,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 usa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algoritmo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genérico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copy()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3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copiar 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bloque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memoria viejo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nuevo</a:t>
            </a:r>
            <a:endParaRPr sz="1600">
              <a:latin typeface="Calibri"/>
              <a:cs typeface="Calibri"/>
            </a:endParaRPr>
          </a:p>
          <a:p>
            <a:pPr algn="just" lvl="1" marL="561340" indent="-182880">
              <a:lnSpc>
                <a:spcPct val="100000"/>
              </a:lnSpc>
              <a:spcBef>
                <a:spcPts val="37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40">
                <a:solidFill>
                  <a:srgbClr val="3E3E3E"/>
                </a:solidFill>
                <a:latin typeface="Calibri"/>
                <a:cs typeface="Calibri"/>
              </a:rPr>
              <a:t>Tras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eso,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bloque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usado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viejos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libera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14</a:t>
            </a:r>
          </a:p>
        </p:txBody>
      </p:sp>
    </p:spTree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763464"/>
            <a:ext cx="7367905" cy="143319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Iteradores:</a:t>
            </a:r>
            <a:endParaRPr sz="2000">
              <a:latin typeface="Calibri"/>
              <a:cs typeface="Calibri"/>
            </a:endParaRPr>
          </a:p>
          <a:p>
            <a:pPr algn="just" lvl="1" marL="561340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Como cualquier clase de 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librería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STL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(incluida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cadena/string),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contiene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definición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tipo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nombre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'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iterator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',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 cual nos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permite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tratar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endParaRPr sz="1600">
              <a:latin typeface="Calibri"/>
              <a:cs typeface="Calibri"/>
            </a:endParaRPr>
          </a:p>
          <a:p>
            <a:pPr algn="just" lvl="1" marL="561340" indent="-18288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Esto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permite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declarar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iteradores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cualquier tipo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vector: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77185" y="4404783"/>
            <a:ext cx="7002145" cy="1004569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marL="195580" marR="5080" indent="-183515">
              <a:lnSpc>
                <a:spcPts val="1730"/>
              </a:lnSpc>
              <a:spcBef>
                <a:spcPts val="31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16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begin()</a:t>
            </a:r>
            <a:r>
              <a:rPr dirty="0" sz="1600" spc="24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end()</a:t>
            </a:r>
            <a:r>
              <a:rPr dirty="0" sz="1600" spc="24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proporcionan</a:t>
            </a:r>
            <a:r>
              <a:rPr dirty="0" sz="16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acceso</a:t>
            </a:r>
            <a:r>
              <a:rPr dirty="0" sz="16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iteradores</a:t>
            </a:r>
            <a:r>
              <a:rPr dirty="0" sz="1600" spc="2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2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acceso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aleatorio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(inicio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fin)</a:t>
            </a:r>
            <a:endParaRPr sz="1600">
              <a:latin typeface="Calibri"/>
              <a:cs typeface="Calibri"/>
            </a:endParaRPr>
          </a:p>
          <a:p>
            <a:pPr marL="194945" marR="508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Recordar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iteradores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soportados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estas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dejar</a:t>
            </a:r>
            <a:r>
              <a:rPr dirty="0" sz="1600" spc="1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ser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válidos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tras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insertar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borrar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575816" y="3332226"/>
            <a:ext cx="5389880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vector&lt;double&gt;::iterator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itr;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 spc="-15">
                <a:latin typeface="Calibri"/>
                <a:cs typeface="Calibri"/>
              </a:rPr>
              <a:t>for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(itr=vec_demo.begin();</a:t>
            </a:r>
            <a:r>
              <a:rPr dirty="0" sz="1800" spc="4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itr!=vec_demo.end();</a:t>
            </a:r>
            <a:r>
              <a:rPr dirty="0" sz="1800" spc="4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++itr)</a:t>
            </a:r>
            <a:endParaRPr sz="1800">
              <a:latin typeface="Calibri"/>
              <a:cs typeface="Calibri"/>
            </a:endParaRPr>
          </a:p>
          <a:p>
            <a:pPr marL="54737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...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15</a:t>
            </a:r>
          </a:p>
        </p:txBody>
      </p:sp>
    </p:spTree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763464"/>
            <a:ext cx="7368540" cy="259397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Algoritmos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genéricos:</a:t>
            </a:r>
            <a:endParaRPr sz="2000">
              <a:latin typeface="Calibri"/>
              <a:cs typeface="Calibri"/>
            </a:endParaRPr>
          </a:p>
          <a:p>
            <a:pPr algn="just" lvl="1" marL="560705" marR="5715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Mucha de la funcionalidad de la clase vector no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está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sus funciones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miembro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sino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algoritmos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genéricos comunes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muchas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estructuras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datos.</a:t>
            </a:r>
            <a:endParaRPr sz="1600">
              <a:latin typeface="Calibri"/>
              <a:cs typeface="Calibri"/>
            </a:endParaRPr>
          </a:p>
          <a:p>
            <a:pPr algn="just" lvl="1" marL="561340" indent="-18288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Vamos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ver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algunas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Búsqueda:</a:t>
            </a:r>
            <a:endParaRPr sz="2000">
              <a:latin typeface="Calibri"/>
              <a:cs typeface="Calibri"/>
            </a:endParaRPr>
          </a:p>
          <a:p>
            <a:pPr algn="just" lvl="1" marL="561340" marR="5080" indent="-182880">
              <a:lnSpc>
                <a:spcPts val="1730"/>
              </a:lnSpc>
              <a:spcBef>
                <a:spcPts val="65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clase vector no proporciona ningún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método directo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diga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 un elemento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concreto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está</a:t>
            </a:r>
            <a:r>
              <a:rPr dirty="0" sz="1600" spc="3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dentro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vector,</a:t>
            </a:r>
            <a:r>
              <a:rPr dirty="0" sz="1600" spc="3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pero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podemos usar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find()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count() 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propósito</a:t>
            </a:r>
            <a:endParaRPr sz="1600">
              <a:latin typeface="Calibri"/>
              <a:cs typeface="Calibri"/>
            </a:endParaRPr>
          </a:p>
          <a:p>
            <a:pPr algn="just" lvl="1" marL="561340" indent="-182880">
              <a:lnSpc>
                <a:spcPct val="100000"/>
              </a:lnSpc>
              <a:spcBef>
                <a:spcPts val="37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Partiendo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principio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fin: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584960" y="4476750"/>
            <a:ext cx="4582160" cy="64643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 marR="16891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vector&lt;int&gt;::iterator start </a:t>
            </a:r>
            <a:r>
              <a:rPr dirty="0" sz="1800">
                <a:latin typeface="Calibri"/>
                <a:cs typeface="Calibri"/>
              </a:rPr>
              <a:t>= </a:t>
            </a:r>
            <a:r>
              <a:rPr dirty="0" sz="1800" spc="-5">
                <a:latin typeface="Calibri"/>
                <a:cs typeface="Calibri"/>
              </a:rPr>
              <a:t>vec_demo.begin();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vector&lt;int&gt;::iterator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stop</a:t>
            </a:r>
            <a:r>
              <a:rPr dirty="0" sz="1800">
                <a:latin typeface="Calibri"/>
                <a:cs typeface="Calibri"/>
              </a:rPr>
              <a:t> =</a:t>
            </a:r>
            <a:r>
              <a:rPr dirty="0" sz="1800" spc="-5">
                <a:latin typeface="Calibri"/>
                <a:cs typeface="Calibri"/>
              </a:rPr>
              <a:t> vec_demo.end();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16</a:t>
            </a:r>
          </a:p>
        </p:txBody>
      </p:sp>
    </p:spTree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832270"/>
            <a:ext cx="555307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Opción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1: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find()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busca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posiciones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5" y="3234350"/>
            <a:ext cx="7367905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1062990" algn="l"/>
                <a:tab pos="1391920" algn="l"/>
                <a:tab pos="2282190" algn="l"/>
                <a:tab pos="3117850" algn="l"/>
                <a:tab pos="3531235" algn="l"/>
                <a:tab pos="4861560" algn="l"/>
                <a:tab pos="5253990" algn="l"/>
                <a:tab pos="5653405" algn="l"/>
                <a:tab pos="6299835" algn="l"/>
                <a:tab pos="6986905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pc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2: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20" b="1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25" b="1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()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cue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ocu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v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 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posiciones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256538" y="2347722"/>
            <a:ext cx="3735070" cy="64643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4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4"/>
              </a:spcBef>
            </a:pPr>
            <a:r>
              <a:rPr dirty="0" sz="1800">
                <a:latin typeface="Calibri"/>
                <a:cs typeface="Calibri"/>
              </a:rPr>
              <a:t>if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(find(start,stop,32)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!=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stop)</a:t>
            </a:r>
            <a:endParaRPr sz="18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...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-10">
                <a:latin typeface="Calibri"/>
                <a:cs typeface="Calibri"/>
              </a:rPr>
              <a:t> elemento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encontrado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18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256538" y="4041647"/>
            <a:ext cx="3735070" cy="12001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0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cont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5">
                <a:latin typeface="Calibri"/>
                <a:cs typeface="Calibri"/>
              </a:rPr>
              <a:t> 0;</a:t>
            </a:r>
            <a:endParaRPr sz="1800">
              <a:latin typeface="Calibri"/>
              <a:cs typeface="Calibri"/>
            </a:endParaRPr>
          </a:p>
          <a:p>
            <a:pPr marL="90805" marR="110744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count(start, stop, </a:t>
            </a:r>
            <a:r>
              <a:rPr dirty="0" sz="1800" spc="-5">
                <a:latin typeface="Calibri"/>
                <a:cs typeface="Calibri"/>
              </a:rPr>
              <a:t>17, </a:t>
            </a:r>
            <a:r>
              <a:rPr dirty="0" sz="1800" spc="-10">
                <a:latin typeface="Calibri"/>
                <a:cs typeface="Calibri"/>
              </a:rPr>
              <a:t>cont);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if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(cont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!=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0)</a:t>
            </a:r>
            <a:endParaRPr sz="18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...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elemento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colección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763464"/>
            <a:ext cx="7367905" cy="121348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Ordenación:</a:t>
            </a:r>
            <a:endParaRPr sz="2000">
              <a:latin typeface="Calibri"/>
              <a:cs typeface="Calibri"/>
            </a:endParaRPr>
          </a:p>
          <a:p>
            <a:pPr lvl="1" marL="561340" marR="5080" indent="-183515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mantiene</a:t>
            </a:r>
            <a:r>
              <a:rPr dirty="0" sz="16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sus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16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ordenados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automática,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pero</a:t>
            </a:r>
            <a:r>
              <a:rPr dirty="0" sz="16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usar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algoritmo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genérico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sort()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algún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otro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tal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fin</a:t>
            </a:r>
            <a:endParaRPr sz="1600">
              <a:latin typeface="Calibri"/>
              <a:cs typeface="Calibri"/>
            </a:endParaRPr>
          </a:p>
          <a:p>
            <a:pPr lvl="1" marL="561340" indent="-182880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más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simple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usa 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comparación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"menor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que"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elemento: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553717" y="3201161"/>
            <a:ext cx="6082665" cy="64643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marL="91440" marR="147320">
              <a:lnSpc>
                <a:spcPct val="100000"/>
              </a:lnSpc>
              <a:spcBef>
                <a:spcPts val="240"/>
              </a:spcBef>
            </a:pP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Ordenación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ascendente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simple,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utiliza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operador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simple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‘&lt;‘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sort(vec_demo.begin(),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vec_demo.end());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19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76542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9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832270"/>
            <a:ext cx="7568565" cy="3910329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469265" marR="5080" indent="-45720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AutoNum type="arabicPeriod"/>
              <a:tabLst>
                <a:tab pos="469265" algn="l"/>
                <a:tab pos="46990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Determinar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utilidad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sus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opciones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siguientes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órdenes:</a:t>
            </a:r>
            <a:endParaRPr sz="2000">
              <a:latin typeface="Calibri"/>
              <a:cs typeface="Calibri"/>
            </a:endParaRPr>
          </a:p>
          <a:p>
            <a:pPr lvl="1" marL="739140" indent="-343535">
              <a:lnSpc>
                <a:spcPct val="100000"/>
              </a:lnSpc>
              <a:spcBef>
                <a:spcPts val="235"/>
              </a:spcBef>
              <a:buClr>
                <a:srgbClr val="D34817"/>
              </a:buClr>
              <a:buAutoNum type="alphaLcParenR"/>
              <a:tabLst>
                <a:tab pos="739140" algn="l"/>
                <a:tab pos="739775" algn="l"/>
              </a:tabLst>
            </a:pP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ls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a,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b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c,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90">
                <a:solidFill>
                  <a:srgbClr val="3E3E3E"/>
                </a:solidFill>
                <a:latin typeface="Calibri"/>
                <a:cs typeface="Calibri"/>
              </a:rPr>
              <a:t>f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45">
                <a:solidFill>
                  <a:srgbClr val="3E3E3E"/>
                </a:solidFill>
                <a:latin typeface="Calibri"/>
                <a:cs typeface="Calibri"/>
              </a:rPr>
              <a:t>F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g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q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endParaRPr sz="1400">
              <a:latin typeface="Calibri"/>
              <a:cs typeface="Calibri"/>
            </a:endParaRPr>
          </a:p>
          <a:p>
            <a:pPr lvl="1" marL="739140" indent="-34353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AutoNum type="alphaLcParenR"/>
              <a:tabLst>
                <a:tab pos="739140" algn="l"/>
                <a:tab pos="739775" algn="l"/>
              </a:tabLst>
            </a:pP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file: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c,</a:t>
            </a:r>
            <a:r>
              <a:rPr dirty="0" sz="14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45">
                <a:solidFill>
                  <a:srgbClr val="3E3E3E"/>
                </a:solidFill>
                <a:latin typeface="Calibri"/>
                <a:cs typeface="Calibri"/>
              </a:rPr>
              <a:t>f,</a:t>
            </a:r>
            <a:r>
              <a:rPr dirty="0" sz="14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endParaRPr sz="1400">
              <a:latin typeface="Calibri"/>
              <a:cs typeface="Calibri"/>
            </a:endParaRPr>
          </a:p>
          <a:p>
            <a:pPr lvl="1" marL="739140" indent="-343535">
              <a:lnSpc>
                <a:spcPct val="100000"/>
              </a:lnSpc>
              <a:spcBef>
                <a:spcPts val="430"/>
              </a:spcBef>
              <a:buClr>
                <a:srgbClr val="D34817"/>
              </a:buClr>
              <a:buAutoNum type="alphaLcParenR"/>
              <a:tabLst>
                <a:tab pos="739140" algn="l"/>
                <a:tab pos="739775" algn="l"/>
              </a:tabLst>
            </a:pP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find: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print,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group,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atime,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exec,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newer</a:t>
            </a:r>
            <a:endParaRPr sz="14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40"/>
              </a:spcBef>
              <a:buClr>
                <a:srgbClr val="D34817"/>
              </a:buClr>
              <a:buFont typeface="Calibri"/>
              <a:buAutoNum type="alphaLcParenR"/>
            </a:pPr>
            <a:endParaRPr sz="1050">
              <a:latin typeface="Calibri"/>
              <a:cs typeface="Calibri"/>
            </a:endParaRPr>
          </a:p>
          <a:p>
            <a:pPr marL="469900" indent="-457200">
              <a:lnSpc>
                <a:spcPct val="100000"/>
              </a:lnSpc>
              <a:buClr>
                <a:srgbClr val="D34817"/>
              </a:buClr>
              <a:buAutoNum type="arabicPeriod"/>
              <a:tabLst>
                <a:tab pos="469265" algn="l"/>
                <a:tab pos="46990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Qué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orden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habría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escribir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para:</a:t>
            </a:r>
            <a:endParaRPr sz="2000">
              <a:latin typeface="Calibri"/>
              <a:cs typeface="Calibri"/>
            </a:endParaRPr>
          </a:p>
          <a:p>
            <a:pPr lvl="1" marL="739140" indent="-343535">
              <a:lnSpc>
                <a:spcPct val="100000"/>
              </a:lnSpc>
              <a:spcBef>
                <a:spcPts val="270"/>
              </a:spcBef>
              <a:buClr>
                <a:srgbClr val="D34817"/>
              </a:buClr>
              <a:buAutoNum type="alphaLcParenR"/>
              <a:tabLst>
                <a:tab pos="739140" algn="l"/>
                <a:tab pos="739775" algn="l"/>
              </a:tabLst>
            </a:pP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Mostrar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completa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todos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archivos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directorio</a:t>
            </a:r>
            <a:endParaRPr sz="1400">
              <a:latin typeface="Calibri"/>
              <a:cs typeface="Calibri"/>
            </a:endParaRPr>
          </a:p>
          <a:p>
            <a:pPr lvl="1" marL="739140" indent="-343535">
              <a:lnSpc>
                <a:spcPct val="100000"/>
              </a:lnSpc>
              <a:spcBef>
                <a:spcPts val="430"/>
              </a:spcBef>
              <a:buClr>
                <a:srgbClr val="D34817"/>
              </a:buClr>
              <a:buAutoNum type="alphaLcParenR"/>
              <a:tabLst>
                <a:tab pos="739140" algn="l"/>
                <a:tab pos="739775" algn="l"/>
              </a:tabLst>
            </a:pP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Buscar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todos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archivos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texto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(*.txt)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disco</a:t>
            </a:r>
            <a:endParaRPr sz="1400">
              <a:latin typeface="Calibri"/>
              <a:cs typeface="Calibri"/>
            </a:endParaRPr>
          </a:p>
          <a:p>
            <a:pPr lvl="1" marL="739140" indent="-34353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AutoNum type="alphaLcParenR"/>
              <a:tabLst>
                <a:tab pos="739140" algn="l"/>
                <a:tab pos="739775" algn="l"/>
              </a:tabLst>
            </a:pP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Listar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contenido</a:t>
            </a:r>
            <a:r>
              <a:rPr dirty="0" sz="14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archivo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texto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1400" spc="-5" i="1">
                <a:solidFill>
                  <a:srgbClr val="3E3E3E"/>
                </a:solidFill>
                <a:latin typeface="Calibri"/>
                <a:cs typeface="Calibri"/>
              </a:rPr>
              <a:t>archivo1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)</a:t>
            </a:r>
            <a:r>
              <a:rPr dirty="0" sz="14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encuentra</a:t>
            </a:r>
            <a:r>
              <a:rPr dirty="0" sz="14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mismo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directorio</a:t>
            </a:r>
            <a:endParaRPr sz="1400">
              <a:latin typeface="Calibri"/>
              <a:cs typeface="Calibri"/>
            </a:endParaRPr>
          </a:p>
          <a:p>
            <a:pPr lvl="1" marL="739140" marR="5080" indent="-342900">
              <a:lnSpc>
                <a:spcPts val="1510"/>
              </a:lnSpc>
              <a:spcBef>
                <a:spcPts val="620"/>
              </a:spcBef>
              <a:buClr>
                <a:srgbClr val="D34817"/>
              </a:buClr>
              <a:buAutoNum type="alphaLcParenR"/>
              <a:tabLst>
                <a:tab pos="739140" algn="l"/>
                <a:tab pos="739775" algn="l"/>
              </a:tabLst>
            </a:pP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Encontrar</a:t>
            </a:r>
            <a:r>
              <a:rPr dirty="0" sz="14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todos</a:t>
            </a:r>
            <a:r>
              <a:rPr dirty="0" sz="14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4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archivos</a:t>
            </a:r>
            <a:r>
              <a:rPr dirty="0" sz="14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más</a:t>
            </a:r>
            <a:r>
              <a:rPr dirty="0" sz="14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recientes</a:t>
            </a:r>
            <a:r>
              <a:rPr dirty="0" sz="14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4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.profile</a:t>
            </a:r>
            <a:r>
              <a:rPr dirty="0" sz="14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contenidos</a:t>
            </a:r>
            <a:r>
              <a:rPr dirty="0" sz="14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4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4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subdirectorios</a:t>
            </a:r>
            <a:r>
              <a:rPr dirty="0" sz="14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400" spc="-3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directorio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usuario</a:t>
            </a:r>
            <a:endParaRPr sz="1400">
              <a:latin typeface="Calibri"/>
              <a:cs typeface="Calibri"/>
            </a:endParaRPr>
          </a:p>
          <a:p>
            <a:pPr lvl="1" marL="739140" indent="-343535">
              <a:lnSpc>
                <a:spcPct val="100000"/>
              </a:lnSpc>
              <a:spcBef>
                <a:spcPts val="415"/>
              </a:spcBef>
              <a:buClr>
                <a:srgbClr val="D34817"/>
              </a:buClr>
              <a:buAutoNum type="alphaLcParenR"/>
              <a:tabLst>
                <a:tab pos="739140" algn="l"/>
                <a:tab pos="739775" algn="l"/>
              </a:tabLst>
            </a:pP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Copiar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archivo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 i="1">
                <a:solidFill>
                  <a:srgbClr val="3E3E3E"/>
                </a:solidFill>
                <a:latin typeface="Calibri"/>
                <a:cs typeface="Calibri"/>
              </a:rPr>
              <a:t>archivo1</a:t>
            </a:r>
            <a:r>
              <a:rPr dirty="0" sz="1400" spc="10" i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archivo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 i="1">
                <a:solidFill>
                  <a:srgbClr val="3E3E3E"/>
                </a:solidFill>
                <a:latin typeface="Calibri"/>
                <a:cs typeface="Calibri"/>
              </a:rPr>
              <a:t>archivo2</a:t>
            </a:r>
            <a:endParaRPr sz="1400">
              <a:latin typeface="Calibri"/>
              <a:cs typeface="Calibri"/>
            </a:endParaRPr>
          </a:p>
          <a:p>
            <a:pPr lvl="1" marL="739140" indent="-343535">
              <a:lnSpc>
                <a:spcPct val="100000"/>
              </a:lnSpc>
              <a:spcBef>
                <a:spcPts val="430"/>
              </a:spcBef>
              <a:buClr>
                <a:srgbClr val="D34817"/>
              </a:buClr>
              <a:buAutoNum type="alphaLcParenR"/>
              <a:tabLst>
                <a:tab pos="739140" algn="l"/>
                <a:tab pos="739775" algn="l"/>
              </a:tabLst>
            </a:pP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Eliminar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 archivo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 i="1">
                <a:solidFill>
                  <a:srgbClr val="3E3E3E"/>
                </a:solidFill>
                <a:latin typeface="Calibri"/>
                <a:cs typeface="Calibri"/>
              </a:rPr>
              <a:t>archivo1</a:t>
            </a:r>
            <a:endParaRPr sz="1400">
              <a:latin typeface="Calibri"/>
              <a:cs typeface="Calibri"/>
            </a:endParaRPr>
          </a:p>
          <a:p>
            <a:pPr lvl="1" marL="739140" indent="-34353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AutoNum type="alphaLcParenR"/>
              <a:tabLst>
                <a:tab pos="739140" algn="l"/>
                <a:tab pos="739775" algn="l"/>
              </a:tabLst>
            </a:pP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Mostrar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fecha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hora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formato,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díaSemana,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día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mes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año,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hora:minuto:segundo</a:t>
            </a:r>
            <a:endParaRPr sz="14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34</a:t>
            </a:r>
          </a:p>
        </p:txBody>
      </p:sp>
    </p:spTree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763464"/>
            <a:ext cx="7369175" cy="91757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Ordenación:</a:t>
            </a:r>
            <a:endParaRPr sz="2000">
              <a:latin typeface="Calibri"/>
              <a:cs typeface="Calibri"/>
            </a:endParaRPr>
          </a:p>
          <a:p>
            <a:pPr lvl="1" marL="561340" marR="5080" indent="-183515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16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alternativa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proporcionar</a:t>
            </a:r>
            <a:r>
              <a:rPr dirty="0" sz="16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16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comparación</a:t>
            </a:r>
            <a:r>
              <a:rPr dirty="0" sz="16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16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función: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553717" y="2862072"/>
            <a:ext cx="6082665" cy="25857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class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CMayor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public:</a:t>
            </a:r>
            <a:endParaRPr sz="18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bool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operator()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(int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a,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b)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r>
              <a:rPr dirty="0" sz="1800" spc="-10">
                <a:latin typeface="Calibri"/>
                <a:cs typeface="Calibri"/>
              </a:rPr>
              <a:t> return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&gt;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b;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800" spc="-15">
                <a:latin typeface="Calibri"/>
                <a:cs typeface="Calibri"/>
              </a:rPr>
              <a:t>CMayor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comparaFun;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Ordenación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descendente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50">
              <a:latin typeface="Calibri"/>
              <a:cs typeface="Calibri"/>
            </a:endParaRPr>
          </a:p>
          <a:p>
            <a:pPr marL="91440" marR="84518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Utiliza</a:t>
            </a:r>
            <a:r>
              <a:rPr dirty="0" sz="1800" spc="-5">
                <a:latin typeface="Calibri"/>
                <a:cs typeface="Calibri"/>
              </a:rPr>
              <a:t> el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operador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‘()’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objeto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comparaFun </a:t>
            </a:r>
            <a:r>
              <a:rPr dirty="0" sz="1800" spc="-5">
                <a:latin typeface="Calibri"/>
                <a:cs typeface="Calibri"/>
              </a:rPr>
              <a:t> sort(vec_demo.begin(),</a:t>
            </a:r>
            <a:r>
              <a:rPr dirty="0" sz="1800" spc="3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vec_demo.end(),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comparaFun);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20</a:t>
            </a:r>
          </a:p>
        </p:txBody>
      </p:sp>
    </p:spTree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832270"/>
            <a:ext cx="312483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816607" y="2471597"/>
          <a:ext cx="7562850" cy="32016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71900"/>
                <a:gridCol w="3771900"/>
              </a:tblGrid>
              <a:tr h="276860">
                <a:tc gridSpan="2">
                  <a:txBody>
                    <a:bodyPr/>
                    <a:lstStyle/>
                    <a:p>
                      <a:pPr marL="90805">
                        <a:lnSpc>
                          <a:spcPts val="1710"/>
                        </a:lnSpc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Constructores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vector&lt;T&gt;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v;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Constructor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por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defecto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vector&lt;T&gt;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v(int);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25">
                          <a:latin typeface="Calibri"/>
                          <a:cs typeface="Calibri"/>
                        </a:rPr>
                        <a:t>Tamaño</a:t>
                      </a:r>
                      <a:r>
                        <a:rPr dirty="0" sz="1800" spc="-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específico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vector&lt;T&gt; 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v(int,T);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25">
                          <a:latin typeface="Calibri"/>
                          <a:cs typeface="Calibri"/>
                        </a:rPr>
                        <a:t>Tamaño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y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valor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iniciales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vector&lt;T&gt;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v(unVector);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Constructor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copia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 gridSpan="2"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 b="1">
                          <a:latin typeface="Calibri"/>
                          <a:cs typeface="Calibri"/>
                        </a:rPr>
                        <a:t>Acceso</a:t>
                      </a:r>
                      <a:r>
                        <a:rPr dirty="0" sz="18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8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elementos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v[i];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Acceso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posición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i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30">
                          <a:latin typeface="Calibri"/>
                          <a:cs typeface="Calibri"/>
                        </a:rPr>
                        <a:t>v.front();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Primer</a:t>
                      </a:r>
                      <a:r>
                        <a:rPr dirty="0" sz="18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valor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20">
                          <a:latin typeface="Calibri"/>
                          <a:cs typeface="Calibri"/>
                        </a:rPr>
                        <a:t>v.back();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Último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valor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22</a:t>
            </a:r>
          </a:p>
        </p:txBody>
      </p:sp>
    </p:spTree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832270"/>
            <a:ext cx="312483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816607" y="2555486"/>
          <a:ext cx="7562850" cy="28359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71900"/>
                <a:gridCol w="3771900"/>
              </a:tblGrid>
              <a:tr h="276860">
                <a:tc gridSpan="2">
                  <a:txBody>
                    <a:bodyPr/>
                    <a:lstStyle/>
                    <a:p>
                      <a:pPr marL="90805">
                        <a:lnSpc>
                          <a:spcPts val="1710"/>
                        </a:lnSpc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Inserción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5">
                          <a:latin typeface="Calibri"/>
                          <a:cs typeface="Calibri"/>
                        </a:rPr>
                        <a:t>v.push_back(T);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Poner elemento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al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final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30">
                          <a:latin typeface="Calibri"/>
                          <a:cs typeface="Calibri"/>
                        </a:rPr>
                        <a:t>v.insert(iterator,T);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Insertar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el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iterador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5">
                          <a:latin typeface="Calibri"/>
                          <a:cs typeface="Calibri"/>
                        </a:rPr>
                        <a:t>v.swap(vector&lt;T&gt;);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Intercambiar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valores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con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vector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 gridSpan="2"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Borrado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5">
                          <a:latin typeface="Calibri"/>
                          <a:cs typeface="Calibri"/>
                        </a:rPr>
                        <a:t>v.pop_back();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Extrae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del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final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20">
                          <a:latin typeface="Calibri"/>
                          <a:cs typeface="Calibri"/>
                        </a:rPr>
                        <a:t>v.erase(iterator);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Borra</a:t>
                      </a:r>
                      <a:r>
                        <a:rPr dirty="0" sz="18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25">
                          <a:latin typeface="Calibri"/>
                          <a:cs typeface="Calibri"/>
                        </a:rPr>
                        <a:t>v.erase(iterator,iterator);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Borra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rango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valores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23</a:t>
            </a:r>
          </a:p>
        </p:txBody>
      </p:sp>
    </p:spTree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832270"/>
            <a:ext cx="312483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816607" y="2396096"/>
          <a:ext cx="7562850" cy="35674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71900"/>
                <a:gridCol w="3771900"/>
              </a:tblGrid>
              <a:tr h="276860">
                <a:tc gridSpan="2">
                  <a:txBody>
                    <a:bodyPr/>
                    <a:lstStyle/>
                    <a:p>
                      <a:pPr marL="90805">
                        <a:lnSpc>
                          <a:spcPts val="1710"/>
                        </a:lnSpc>
                      </a:pPr>
                      <a:r>
                        <a:rPr dirty="0" sz="1800" spc="-30" b="1">
                          <a:latin typeface="Calibri"/>
                          <a:cs typeface="Calibri"/>
                        </a:rPr>
                        <a:t>Tamaño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5">
                          <a:latin typeface="Calibri"/>
                          <a:cs typeface="Calibri"/>
                        </a:rPr>
                        <a:t>v.capacity();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Máximo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elementos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almacenar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25">
                          <a:latin typeface="Calibri"/>
                          <a:cs typeface="Calibri"/>
                        </a:rPr>
                        <a:t>v.size();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Elementos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almacenados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5">
                          <a:latin typeface="Calibri"/>
                          <a:cs typeface="Calibri"/>
                        </a:rPr>
                        <a:t>v.resize(unsigned,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T);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Cambia</a:t>
                      </a:r>
                      <a:r>
                        <a:rPr dirty="0" sz="18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el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tamaño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5">
                          <a:latin typeface="Calibri"/>
                          <a:cs typeface="Calibri"/>
                        </a:rPr>
                        <a:t>v.reserve(unsigned);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25">
                          <a:latin typeface="Calibri"/>
                          <a:cs typeface="Calibri"/>
                        </a:rPr>
                        <a:t>Tamaño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del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buffer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20">
                          <a:latin typeface="Calibri"/>
                          <a:cs typeface="Calibri"/>
                        </a:rPr>
                        <a:t>v.empty()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Cierto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si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vector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vacío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 gridSpan="2"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5" b="1">
                          <a:latin typeface="Calibri"/>
                          <a:cs typeface="Calibri"/>
                        </a:rPr>
                        <a:t>Iteradores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76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vector&lt;T&gt;::iterator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itr;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Declarar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nuevo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iterador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20">
                          <a:latin typeface="Calibri"/>
                          <a:cs typeface="Calibri"/>
                        </a:rPr>
                        <a:t>v.begin();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Comienzo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del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iterador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25">
                          <a:latin typeface="Calibri"/>
                          <a:cs typeface="Calibri"/>
                        </a:rPr>
                        <a:t>v.end();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Iterador</a:t>
                      </a:r>
                      <a:r>
                        <a:rPr dirty="0" sz="18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del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final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24</a:t>
            </a:r>
          </a:p>
        </p:txBody>
      </p:sp>
    </p:spTree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832270"/>
            <a:ext cx="312483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816607" y="2460749"/>
          <a:ext cx="7562850" cy="35591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543800"/>
              </a:tblGrid>
              <a:tr h="71183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fill(iterator</a:t>
                      </a:r>
                      <a:r>
                        <a:rPr dirty="0" sz="18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start,</a:t>
                      </a:r>
                      <a:r>
                        <a:rPr dirty="0" sz="18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iterator</a:t>
                      </a:r>
                      <a:r>
                        <a:rPr dirty="0" sz="18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stop,</a:t>
                      </a:r>
                      <a:r>
                        <a:rPr dirty="0" sz="18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value)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Rellena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el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intervalo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con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valor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inicial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673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71183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1800" spc="-15" b="1">
                          <a:latin typeface="Calibri"/>
                          <a:cs typeface="Calibri"/>
                        </a:rPr>
                        <a:t>copy(iterator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start,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iterator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 stop,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iterator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destination)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Copia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una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secuencia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otra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673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71183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525"/>
                        </a:spcBef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max_element(iterator</a:t>
                      </a:r>
                      <a:r>
                        <a:rPr dirty="0" sz="18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start,</a:t>
                      </a:r>
                      <a:r>
                        <a:rPr dirty="0" sz="18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iterator</a:t>
                      </a:r>
                      <a:r>
                        <a:rPr dirty="0" sz="18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stop)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Encuentra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el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mayor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6667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71183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525"/>
                        </a:spcBef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min_element(iterator</a:t>
                      </a:r>
                      <a:r>
                        <a:rPr dirty="0" sz="1800" spc="-4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start,</a:t>
                      </a:r>
                      <a:r>
                        <a:rPr dirty="0" sz="18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iterator</a:t>
                      </a:r>
                      <a:r>
                        <a:rPr dirty="0" sz="18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stop)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Encuentra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el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menor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6667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71183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525"/>
                        </a:spcBef>
                      </a:pPr>
                      <a:r>
                        <a:rPr dirty="0" sz="1800" spc="-15" b="1">
                          <a:latin typeface="Calibri"/>
                          <a:cs typeface="Calibri"/>
                        </a:rPr>
                        <a:t>reverse(iterator</a:t>
                      </a:r>
                      <a:r>
                        <a:rPr dirty="0" sz="18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start,</a:t>
                      </a:r>
                      <a:r>
                        <a:rPr dirty="0" sz="18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iterator</a:t>
                      </a:r>
                      <a:r>
                        <a:rPr dirty="0" sz="1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stop)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Invierte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la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aparición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elementos</a:t>
                      </a:r>
                      <a:r>
                        <a:rPr dirty="0" sz="18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estructura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6667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25</a:t>
            </a:r>
          </a:p>
        </p:txBody>
      </p:sp>
    </p:spTree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832270"/>
            <a:ext cx="312483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816607" y="2460749"/>
          <a:ext cx="7562850" cy="35591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543800"/>
              </a:tblGrid>
              <a:tr h="71183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1800" spc="-15" b="1">
                          <a:latin typeface="Calibri"/>
                          <a:cs typeface="Calibri"/>
                        </a:rPr>
                        <a:t>count(iterator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 start,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 iterator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 stop,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 target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 value,</a:t>
                      </a:r>
                      <a:r>
                        <a:rPr dirty="0" sz="1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counter)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Cuenta</a:t>
                      </a:r>
                      <a:r>
                        <a:rPr dirty="0" sz="18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los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elementos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iguales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value,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incrementando</a:t>
                      </a:r>
                      <a:r>
                        <a:rPr dirty="0" sz="18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el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contador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673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71183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count_if(iterator</a:t>
                      </a:r>
                      <a:r>
                        <a:rPr dirty="0" sz="1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start,</a:t>
                      </a:r>
                      <a:r>
                        <a:rPr dirty="0" sz="1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iterator</a:t>
                      </a:r>
                      <a:r>
                        <a:rPr dirty="0" sz="1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stop,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b="1">
                          <a:latin typeface="Calibri"/>
                          <a:cs typeface="Calibri"/>
                        </a:rPr>
                        <a:t>unary</a:t>
                      </a:r>
                      <a:r>
                        <a:rPr dirty="0" sz="18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b="1">
                          <a:latin typeface="Calibri"/>
                          <a:cs typeface="Calibri"/>
                        </a:rPr>
                        <a:t>fun,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counter)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Cuenta</a:t>
                      </a:r>
                      <a:r>
                        <a:rPr dirty="0" sz="18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los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elementos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que</a:t>
                      </a:r>
                      <a:r>
                        <a:rPr dirty="0" sz="18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satisfacen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una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función,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incrementando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el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contador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673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71183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590"/>
                        </a:spcBef>
                      </a:pPr>
                      <a:r>
                        <a:rPr dirty="0" sz="1800" spc="-20" b="1">
                          <a:latin typeface="Calibri"/>
                          <a:cs typeface="Calibri"/>
                        </a:rPr>
                        <a:t>Transform(iterator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 start,</a:t>
                      </a:r>
                      <a:r>
                        <a:rPr dirty="0" sz="1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iterator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 stop,</a:t>
                      </a:r>
                      <a:r>
                        <a:rPr dirty="0" sz="1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iterator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destination,</a:t>
                      </a:r>
                      <a:r>
                        <a:rPr dirty="0" sz="18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unary)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700" spc="-5">
                          <a:latin typeface="Calibri"/>
                          <a:cs typeface="Calibri"/>
                        </a:rPr>
                        <a:t>Aplica</a:t>
                      </a:r>
                      <a:r>
                        <a:rPr dirty="0" sz="17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700" spc="-5">
                          <a:latin typeface="Calibri"/>
                          <a:cs typeface="Calibri"/>
                        </a:rPr>
                        <a:t>una</a:t>
                      </a:r>
                      <a:r>
                        <a:rPr dirty="0" sz="17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700" spc="-5">
                          <a:latin typeface="Calibri"/>
                          <a:cs typeface="Calibri"/>
                        </a:rPr>
                        <a:t>función</a:t>
                      </a:r>
                      <a:r>
                        <a:rPr dirty="0" sz="17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700" spc="-5">
                          <a:latin typeface="Calibri"/>
                          <a:cs typeface="Calibri"/>
                        </a:rPr>
                        <a:t>al</a:t>
                      </a:r>
                      <a:r>
                        <a:rPr dirty="0" sz="17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700" spc="-10">
                          <a:latin typeface="Calibri"/>
                          <a:cs typeface="Calibri"/>
                        </a:rPr>
                        <a:t>intervalo,</a:t>
                      </a:r>
                      <a:r>
                        <a:rPr dirty="0" sz="17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700" spc="-10">
                          <a:latin typeface="Calibri"/>
                          <a:cs typeface="Calibri"/>
                        </a:rPr>
                        <a:t>introduciendo </a:t>
                      </a:r>
                      <a:r>
                        <a:rPr dirty="0" sz="1700" spc="-5">
                          <a:latin typeface="Calibri"/>
                          <a:cs typeface="Calibri"/>
                        </a:rPr>
                        <a:t>los</a:t>
                      </a:r>
                      <a:r>
                        <a:rPr dirty="0" sz="17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700" spc="-10">
                          <a:latin typeface="Calibri"/>
                          <a:cs typeface="Calibri"/>
                        </a:rPr>
                        <a:t>valores</a:t>
                      </a:r>
                      <a:r>
                        <a:rPr dirty="0" sz="17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700" spc="-5">
                          <a:latin typeface="Calibri"/>
                          <a:cs typeface="Calibri"/>
                        </a:rPr>
                        <a:t>modificados</a:t>
                      </a:r>
                      <a:r>
                        <a:rPr dirty="0" sz="17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7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7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700" spc="-5">
                          <a:latin typeface="Calibri"/>
                          <a:cs typeface="Calibri"/>
                        </a:rPr>
                        <a:t>destino</a:t>
                      </a:r>
                      <a:endParaRPr sz="1700">
                        <a:latin typeface="Calibri"/>
                        <a:cs typeface="Calibri"/>
                      </a:endParaRPr>
                    </a:p>
                  </a:txBody>
                  <a:tcPr marL="0" marR="0" marB="0" marT="7493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71183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find(iterator</a:t>
                      </a:r>
                      <a:r>
                        <a:rPr dirty="0" sz="18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start,</a:t>
                      </a:r>
                      <a:r>
                        <a:rPr dirty="0" sz="1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iterator</a:t>
                      </a:r>
                      <a:r>
                        <a:rPr dirty="0" sz="18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stop,</a:t>
                      </a:r>
                      <a:r>
                        <a:rPr dirty="0" sz="18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value)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Devuelve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iterador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al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valor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colección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673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71183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find_if(iterator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start,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iterator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stop,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b="1">
                          <a:latin typeface="Calibri"/>
                          <a:cs typeface="Calibri"/>
                        </a:rPr>
                        <a:t>unary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function)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Encuentra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valor para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el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que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función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devuelve</a:t>
                      </a:r>
                      <a:r>
                        <a:rPr dirty="0" sz="18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cierto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673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26</a:t>
            </a:r>
          </a:p>
        </p:txBody>
      </p:sp>
    </p:spTree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832270"/>
            <a:ext cx="312483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vector: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816607" y="2460749"/>
          <a:ext cx="7562850" cy="35591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543800"/>
              </a:tblGrid>
              <a:tr h="71183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1800" spc="-15" b="1">
                          <a:latin typeface="Calibri"/>
                          <a:cs typeface="Calibri"/>
                        </a:rPr>
                        <a:t>replace(iterator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start,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iterator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 stop,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target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 value,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replacement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value)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Reemplaza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los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elementos</a:t>
                      </a:r>
                      <a:r>
                        <a:rPr dirty="0" sz="18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iguales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target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por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replacement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673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71183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replace_if(iterator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start,</a:t>
                      </a:r>
                      <a:r>
                        <a:rPr dirty="0" sz="18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iterator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stop,</a:t>
                      </a:r>
                      <a:r>
                        <a:rPr dirty="0" sz="1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b="1">
                          <a:latin typeface="Calibri"/>
                          <a:cs typeface="Calibri"/>
                        </a:rPr>
                        <a:t>unary</a:t>
                      </a:r>
                      <a:r>
                        <a:rPr dirty="0" sz="1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b="1">
                          <a:latin typeface="Calibri"/>
                          <a:cs typeface="Calibri"/>
                        </a:rPr>
                        <a:t>fun,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replacement</a:t>
                      </a:r>
                      <a:r>
                        <a:rPr dirty="0" sz="18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value)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Reemplaza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los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elementos</a:t>
                      </a:r>
                      <a:r>
                        <a:rPr dirty="0" sz="18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que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cumplen</a:t>
                      </a:r>
                      <a:r>
                        <a:rPr dirty="0" sz="18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función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673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711835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525"/>
                        </a:spcBef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sort(iterator</a:t>
                      </a:r>
                      <a:r>
                        <a:rPr dirty="0" sz="1800" spc="-3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start,</a:t>
                      </a:r>
                      <a:r>
                        <a:rPr dirty="0" sz="18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iterator</a:t>
                      </a:r>
                      <a:r>
                        <a:rPr dirty="0" sz="18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stop)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Ordena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el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intervalo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orden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ascendente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6667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711835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525"/>
                        </a:spcBef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for_each(iterator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start,</a:t>
                      </a:r>
                      <a:r>
                        <a:rPr dirty="0" sz="1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iterator</a:t>
                      </a:r>
                      <a:r>
                        <a:rPr dirty="0" sz="1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stop,</a:t>
                      </a:r>
                      <a:r>
                        <a:rPr dirty="0" sz="1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function)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Ejecuta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una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función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para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cada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r>
                        <a:rPr dirty="0" sz="18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colección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6667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711835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525"/>
                        </a:spcBef>
                      </a:pPr>
                      <a:r>
                        <a:rPr dirty="0" sz="1800" spc="-20" b="1">
                          <a:latin typeface="Calibri"/>
                          <a:cs typeface="Calibri"/>
                        </a:rPr>
                        <a:t>iter_swap(iterator,</a:t>
                      </a:r>
                      <a:r>
                        <a:rPr dirty="0" sz="1800" spc="-3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iterator)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Intercambia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los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valores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especificados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por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los dos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iteradores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6667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27</a:t>
            </a:r>
          </a:p>
        </p:txBody>
      </p:sp>
    </p:spTree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832270"/>
            <a:ext cx="401256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Algoritmos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vectores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ordenados: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816607" y="2460749"/>
          <a:ext cx="7562850" cy="35591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543800"/>
              </a:tblGrid>
              <a:tr h="71183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1800" spc="-15" b="1">
                          <a:latin typeface="Calibri"/>
                          <a:cs typeface="Calibri"/>
                        </a:rPr>
                        <a:t>iterator merge(iterator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 s1,</a:t>
                      </a:r>
                      <a:r>
                        <a:rPr dirty="0" sz="1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iterator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e1,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iterator 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s2,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iterator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e2,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 iterator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dest)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Mezcla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dos colecciones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ordenadas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tercera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673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711835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void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inplace_merge(iterator</a:t>
                      </a:r>
                      <a:r>
                        <a:rPr dirty="0" sz="1800" spc="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start,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iterator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30" b="1">
                          <a:latin typeface="Calibri"/>
                          <a:cs typeface="Calibri"/>
                        </a:rPr>
                        <a:t>center,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iterator</a:t>
                      </a:r>
                      <a:r>
                        <a:rPr dirty="0" sz="18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stop)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Mezcla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dos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secuencias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adyaccentes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ordenadas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6731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71183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525"/>
                        </a:spcBef>
                      </a:pPr>
                      <a:r>
                        <a:rPr dirty="0" sz="1800" spc="-5" b="1">
                          <a:latin typeface="Calibri"/>
                          <a:cs typeface="Calibri"/>
                        </a:rPr>
                        <a:t>bool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binary_search(iterator start,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 iterator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stop, </a:t>
                      </a:r>
                      <a:r>
                        <a:rPr dirty="0" sz="1800" b="1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 value);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Busca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colección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6667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711835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525"/>
                        </a:spcBef>
                      </a:pPr>
                      <a:r>
                        <a:rPr dirty="0" sz="1800" spc="-15" b="1">
                          <a:latin typeface="Calibri"/>
                          <a:cs typeface="Calibri"/>
                        </a:rPr>
                        <a:t>iterator</a:t>
                      </a:r>
                      <a:r>
                        <a:rPr dirty="0" sz="1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lower_bound(iterator</a:t>
                      </a:r>
                      <a:r>
                        <a:rPr dirty="0" sz="18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start,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 iterator</a:t>
                      </a:r>
                      <a:r>
                        <a:rPr dirty="0" sz="1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stop,</a:t>
                      </a:r>
                      <a:r>
                        <a:rPr dirty="0" sz="1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b="1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value);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Encuentra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el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primer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r>
                        <a:rPr dirty="0" sz="18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menor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o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igual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que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value en</a:t>
                      </a:r>
                      <a:r>
                        <a:rPr dirty="0" sz="18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colección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6667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71183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525"/>
                        </a:spcBef>
                      </a:pPr>
                      <a:r>
                        <a:rPr dirty="0" sz="1800" spc="-15" b="1">
                          <a:latin typeface="Calibri"/>
                          <a:cs typeface="Calibri"/>
                        </a:rPr>
                        <a:t>iterator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upper_bound(iterator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start,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 iterator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 stop,</a:t>
                      </a:r>
                      <a:r>
                        <a:rPr dirty="0" sz="18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b="1">
                          <a:latin typeface="Calibri"/>
                          <a:cs typeface="Calibri"/>
                        </a:rPr>
                        <a:t>T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value);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Encuentra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el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primer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r>
                        <a:rPr dirty="0" sz="18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mayor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que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value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colección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6667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28</a:t>
            </a:r>
          </a:p>
        </p:txBody>
      </p:sp>
    </p:spTree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832270"/>
            <a:ext cx="195897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Imp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eme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ó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822960" y="2321051"/>
            <a:ext cx="7543800" cy="37858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548005" marR="4806315" indent="-457200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template </a:t>
            </a:r>
            <a:r>
              <a:rPr dirty="0" sz="1600" spc="-5">
                <a:latin typeface="Calibri"/>
                <a:cs typeface="Calibri"/>
              </a:rPr>
              <a:t>&lt;class T&gt; class </a:t>
            </a:r>
            <a:r>
              <a:rPr dirty="0" sz="1600" spc="-10">
                <a:latin typeface="Calibri"/>
                <a:cs typeface="Calibri"/>
              </a:rPr>
              <a:t>vector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private:</a:t>
            </a:r>
            <a:endParaRPr sz="1600">
              <a:latin typeface="Calibri"/>
              <a:cs typeface="Calibri"/>
            </a:endParaRPr>
          </a:p>
          <a:p>
            <a:pPr marL="1005205" marR="4464685">
              <a:lnSpc>
                <a:spcPts val="1920"/>
              </a:lnSpc>
              <a:spcBef>
                <a:spcPts val="60"/>
              </a:spcBef>
            </a:pPr>
            <a:r>
              <a:rPr dirty="0" sz="1600" spc="-5">
                <a:latin typeface="Calibri"/>
                <a:cs typeface="Calibri"/>
              </a:rPr>
              <a:t>unsigned </a:t>
            </a:r>
            <a:r>
              <a:rPr dirty="0" sz="1600" spc="-10">
                <a:latin typeface="Calibri"/>
                <a:cs typeface="Calibri"/>
              </a:rPr>
              <a:t>int </a:t>
            </a:r>
            <a:r>
              <a:rPr dirty="0" sz="1600" spc="-15">
                <a:latin typeface="Calibri"/>
                <a:cs typeface="Calibri"/>
              </a:rPr>
              <a:t>mySize; 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unsigned</a:t>
            </a:r>
            <a:r>
              <a:rPr dirty="0" sz="1600" spc="-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myCapacity;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T*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buffer;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ts val="1855"/>
              </a:lnSpc>
            </a:pPr>
            <a:r>
              <a:rPr dirty="0" sz="1600" spc="-5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  <a:p>
            <a:pPr marL="1005840" marR="473773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typedef T* </a:t>
            </a:r>
            <a:r>
              <a:rPr dirty="0" sz="1600" spc="-15">
                <a:latin typeface="Calibri"/>
                <a:cs typeface="Calibri"/>
              </a:rPr>
              <a:t>iterator; 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typedef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T</a:t>
            </a:r>
            <a:r>
              <a:rPr dirty="0" sz="1600" spc="-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value_type;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ts val="1920"/>
              </a:lnSpc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constructores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  <a:spcBef>
                <a:spcPts val="5"/>
              </a:spcBef>
            </a:pPr>
            <a:r>
              <a:rPr dirty="0" sz="1600" spc="-10">
                <a:latin typeface="Calibri"/>
                <a:cs typeface="Calibri"/>
              </a:rPr>
              <a:t>vector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()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r>
              <a:rPr dirty="0" sz="1600" spc="-10">
                <a:latin typeface="Calibri"/>
                <a:cs typeface="Calibri"/>
              </a:rPr>
              <a:t> buffer=0;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resize(0);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1005840" marR="244665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vector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(unsigned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 size)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buffer=0;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resize(size);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}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vector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(unsigned</a:t>
            </a:r>
            <a:r>
              <a:rPr dirty="0" sz="1600" spc="-10">
                <a:latin typeface="Calibri"/>
                <a:cs typeface="Calibri"/>
              </a:rPr>
              <a:t> int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size,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T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initial);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ts val="1920"/>
              </a:lnSpc>
            </a:pPr>
            <a:r>
              <a:rPr dirty="0" sz="1600" spc="-10">
                <a:latin typeface="Calibri"/>
                <a:cs typeface="Calibri"/>
              </a:rPr>
              <a:t>vector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(vector&amp;</a:t>
            </a:r>
            <a:r>
              <a:rPr dirty="0" sz="1600" spc="-5">
                <a:latin typeface="Calibri"/>
                <a:cs typeface="Calibri"/>
              </a:rPr>
              <a:t> v);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~vector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()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10">
                <a:latin typeface="Calibri"/>
                <a:cs typeface="Calibri"/>
              </a:rPr>
              <a:t>delete</a:t>
            </a:r>
            <a:r>
              <a:rPr dirty="0" sz="1600">
                <a:latin typeface="Calibri"/>
                <a:cs typeface="Calibri"/>
              </a:rPr>
              <a:t> []</a:t>
            </a:r>
            <a:r>
              <a:rPr dirty="0" sz="1600" spc="-15">
                <a:latin typeface="Calibri"/>
                <a:cs typeface="Calibri"/>
              </a:rPr>
              <a:t> buffer;</a:t>
            </a:r>
            <a:r>
              <a:rPr dirty="0" sz="1600">
                <a:latin typeface="Calibri"/>
                <a:cs typeface="Calibri"/>
              </a:rPr>
              <a:t> }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……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29</a:t>
            </a:r>
          </a:p>
        </p:txBody>
      </p:sp>
    </p:spTree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68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135"/>
              <a:t>v</a:t>
            </a:r>
            <a:r>
              <a:rPr dirty="0" spc="-90"/>
              <a:t>ec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832270"/>
            <a:ext cx="195897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Imp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eme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ó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822960" y="2223516"/>
            <a:ext cx="7543800" cy="40322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……</a:t>
            </a:r>
            <a:endParaRPr sz="16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funciones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miembro</a:t>
            </a:r>
            <a:endParaRPr sz="1600">
              <a:latin typeface="Calibri"/>
              <a:cs typeface="Calibri"/>
            </a:endParaRPr>
          </a:p>
          <a:p>
            <a:pPr marL="1005840" marR="358775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T </a:t>
            </a:r>
            <a:r>
              <a:rPr dirty="0" sz="1600" spc="-5">
                <a:latin typeface="Calibri"/>
                <a:cs typeface="Calibri"/>
              </a:rPr>
              <a:t>back ()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10">
                <a:latin typeface="Calibri"/>
                <a:cs typeface="Calibri"/>
              </a:rPr>
              <a:t>return buffer[mySize-1]; </a:t>
            </a:r>
            <a:r>
              <a:rPr dirty="0" sz="1600">
                <a:latin typeface="Calibri"/>
                <a:cs typeface="Calibri"/>
              </a:rPr>
              <a:t>}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iterator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begin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()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buffer;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1005840" marR="356298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int </a:t>
            </a:r>
            <a:r>
              <a:rPr dirty="0" sz="1600" spc="-5">
                <a:latin typeface="Calibri"/>
                <a:cs typeface="Calibri"/>
              </a:rPr>
              <a:t>capacity ()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10">
                <a:latin typeface="Calibri"/>
                <a:cs typeface="Calibri"/>
              </a:rPr>
              <a:t>return </a:t>
            </a:r>
            <a:r>
              <a:rPr dirty="0" sz="1600" spc="-5">
                <a:latin typeface="Calibri"/>
                <a:cs typeface="Calibri"/>
              </a:rPr>
              <a:t>myCapacity; </a:t>
            </a:r>
            <a:r>
              <a:rPr dirty="0" sz="1600">
                <a:latin typeface="Calibri"/>
                <a:cs typeface="Calibri"/>
              </a:rPr>
              <a:t>}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bool empty () </a:t>
            </a:r>
            <a:r>
              <a:rPr dirty="0" sz="1600">
                <a:latin typeface="Calibri"/>
                <a:cs typeface="Calibri"/>
              </a:rPr>
              <a:t>{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mySize</a:t>
            </a:r>
            <a:r>
              <a:rPr dirty="0" sz="1600" spc="-5">
                <a:latin typeface="Calibri"/>
                <a:cs typeface="Calibri"/>
              </a:rPr>
              <a:t> == 0;</a:t>
            </a:r>
            <a:r>
              <a:rPr dirty="0" sz="1600">
                <a:latin typeface="Calibri"/>
                <a:cs typeface="Calibri"/>
              </a:rPr>
              <a:t> }</a:t>
            </a:r>
            <a:endParaRPr sz="1600">
              <a:latin typeface="Calibri"/>
              <a:cs typeface="Calibri"/>
            </a:endParaRPr>
          </a:p>
          <a:p>
            <a:pPr marL="1005840" marR="3149600">
              <a:lnSpc>
                <a:spcPts val="1920"/>
              </a:lnSpc>
              <a:spcBef>
                <a:spcPts val="60"/>
              </a:spcBef>
            </a:pPr>
            <a:r>
              <a:rPr dirty="0" sz="1600" spc="-15">
                <a:latin typeface="Calibri"/>
                <a:cs typeface="Calibri"/>
              </a:rPr>
              <a:t>iterator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end </a:t>
            </a:r>
            <a:r>
              <a:rPr dirty="0" sz="1600">
                <a:latin typeface="Calibri"/>
                <a:cs typeface="Calibri"/>
              </a:rPr>
              <a:t>() {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begin()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+ </a:t>
            </a:r>
            <a:r>
              <a:rPr dirty="0" sz="1600" spc="-15">
                <a:latin typeface="Calibri"/>
                <a:cs typeface="Calibri"/>
              </a:rPr>
              <a:t>mySize;</a:t>
            </a:r>
            <a:r>
              <a:rPr dirty="0" sz="1600">
                <a:latin typeface="Calibri"/>
                <a:cs typeface="Calibri"/>
              </a:rPr>
              <a:t> }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T</a:t>
            </a:r>
            <a:r>
              <a:rPr dirty="0" sz="1600" spc="-10">
                <a:latin typeface="Calibri"/>
                <a:cs typeface="Calibri"/>
              </a:rPr>
              <a:t> front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() </a:t>
            </a:r>
            <a:r>
              <a:rPr dirty="0" sz="1600">
                <a:latin typeface="Calibri"/>
                <a:cs typeface="Calibri"/>
              </a:rPr>
              <a:t>{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buffer[0]; </a:t>
            </a: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ts val="1855"/>
              </a:lnSpc>
            </a:pPr>
            <a:r>
              <a:rPr dirty="0" sz="1600" spc="-10">
                <a:latin typeface="Calibri"/>
                <a:cs typeface="Calibri"/>
              </a:rPr>
              <a:t>void </a:t>
            </a:r>
            <a:r>
              <a:rPr dirty="0" sz="1600" spc="-5">
                <a:latin typeface="Calibri"/>
                <a:cs typeface="Calibri"/>
              </a:rPr>
              <a:t>pop_back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() </a:t>
            </a:r>
            <a:r>
              <a:rPr dirty="0" sz="1600">
                <a:latin typeface="Calibri"/>
                <a:cs typeface="Calibri"/>
              </a:rPr>
              <a:t>{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mySize--;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void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push_back(T);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void </a:t>
            </a:r>
            <a:r>
              <a:rPr dirty="0" sz="1600" spc="-5">
                <a:latin typeface="Calibri"/>
                <a:cs typeface="Calibri"/>
              </a:rPr>
              <a:t>reserve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(unsigned</a:t>
            </a:r>
            <a:r>
              <a:rPr dirty="0" sz="1600" spc="-10">
                <a:latin typeface="Calibri"/>
                <a:cs typeface="Calibri"/>
              </a:rPr>
              <a:t> int </a:t>
            </a:r>
            <a:r>
              <a:rPr dirty="0" sz="1600" spc="-5">
                <a:latin typeface="Calibri"/>
                <a:cs typeface="Calibri"/>
              </a:rPr>
              <a:t>newCapacity);</a:t>
            </a:r>
            <a:endParaRPr sz="1600">
              <a:latin typeface="Calibri"/>
              <a:cs typeface="Calibri"/>
            </a:endParaRPr>
          </a:p>
          <a:p>
            <a:pPr marL="1006475" marR="588645" indent="-63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void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resize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(unsigned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newSize)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reserve(newSize);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mySize=newSize;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}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size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()</a:t>
            </a:r>
            <a:r>
              <a:rPr dirty="0" sz="1600">
                <a:latin typeface="Calibri"/>
                <a:cs typeface="Calibri"/>
              </a:rPr>
              <a:t> {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mySize;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ts val="1920"/>
              </a:lnSpc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operadores</a:t>
            </a:r>
            <a:endParaRPr sz="16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T&amp;</a:t>
            </a:r>
            <a:r>
              <a:rPr dirty="0" sz="1600" spc="-10">
                <a:latin typeface="Calibri"/>
                <a:cs typeface="Calibri"/>
              </a:rPr>
              <a:t> operator[]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(unsigned </a:t>
            </a: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index)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 </a:t>
            </a: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buffer[index];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9207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30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450715" cy="3383279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Presentación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Objetivos</a:t>
            </a:r>
            <a:r>
              <a:rPr dirty="0" sz="3600" spc="-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3600" spc="-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25">
                <a:solidFill>
                  <a:srgbClr val="3E3E3E"/>
                </a:solidFill>
                <a:latin typeface="Calibri"/>
                <a:cs typeface="Calibri"/>
              </a:rPr>
              <a:t>destrezas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0">
                <a:solidFill>
                  <a:srgbClr val="E1E0E0"/>
                </a:solidFill>
                <a:latin typeface="Calibri"/>
                <a:cs typeface="Calibri"/>
              </a:rPr>
              <a:t>Temario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Metodología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Bibliografía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557622" y="6582023"/>
            <a:ext cx="74485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PRESENTACIÓN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76542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9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807887"/>
            <a:ext cx="7569200" cy="1732914"/>
          </a:xfrm>
          <a:prstGeom prst="rect">
            <a:avLst/>
          </a:prstGeom>
        </p:spPr>
        <p:txBody>
          <a:bodyPr wrap="square" lIns="0" tIns="71120" rIns="0" bIns="0" rtlCol="0" vert="horz">
            <a:spAutoFit/>
          </a:bodyPr>
          <a:lstStyle/>
          <a:p>
            <a:pPr algn="just" marL="468630" marR="5080" indent="-456565">
              <a:lnSpc>
                <a:spcPts val="1920"/>
              </a:lnSpc>
              <a:spcBef>
                <a:spcPts val="560"/>
              </a:spcBef>
              <a:buClr>
                <a:srgbClr val="D34817"/>
              </a:buClr>
              <a:buAutoNum type="arabicPeriod" startAt="3"/>
              <a:tabLst>
                <a:tab pos="46990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alias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“hig”,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modo que al ejecutar “hig 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&lt;patrón&gt;”,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muestre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los últimos comandos ejecutados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en 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sistema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contienen dicho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patrón introducido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(por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ejemplo,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hig gcc):</a:t>
            </a:r>
            <a:endParaRPr sz="2000">
              <a:latin typeface="Calibri"/>
              <a:cs typeface="Calibri"/>
            </a:endParaRPr>
          </a:p>
          <a:p>
            <a:pPr lvl="1" marL="944880" indent="-183515">
              <a:lnSpc>
                <a:spcPct val="100000"/>
              </a:lnSpc>
              <a:spcBef>
                <a:spcPts val="105"/>
              </a:spcBef>
              <a:buClr>
                <a:srgbClr val="D34817"/>
              </a:buClr>
              <a:buFont typeface="Arial"/>
              <a:buChar char="•"/>
              <a:tabLst>
                <a:tab pos="945515" algn="l"/>
              </a:tabLst>
            </a:pP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“history”</a:t>
            </a:r>
            <a:r>
              <a:rPr dirty="0" sz="14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muestra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últimos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comandos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ejecutados</a:t>
            </a:r>
            <a:endParaRPr sz="1400">
              <a:latin typeface="Calibri"/>
              <a:cs typeface="Calibri"/>
            </a:endParaRPr>
          </a:p>
          <a:p>
            <a:pPr lvl="1" marL="944880" indent="-183515">
              <a:lnSpc>
                <a:spcPct val="100000"/>
              </a:lnSpc>
              <a:spcBef>
                <a:spcPts val="265"/>
              </a:spcBef>
              <a:buClr>
                <a:srgbClr val="D34817"/>
              </a:buClr>
              <a:buFont typeface="Arial"/>
              <a:buChar char="•"/>
              <a:tabLst>
                <a:tab pos="945515" algn="l"/>
              </a:tabLst>
            </a:pP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Recordar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uso del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pipe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(|)</a:t>
            </a:r>
            <a:endParaRPr sz="1400">
              <a:latin typeface="Calibri"/>
              <a:cs typeface="Calibri"/>
            </a:endParaRPr>
          </a:p>
          <a:p>
            <a:pPr marL="469900" indent="-457200">
              <a:lnSpc>
                <a:spcPct val="100000"/>
              </a:lnSpc>
              <a:spcBef>
                <a:spcPts val="1090"/>
              </a:spcBef>
              <a:buClr>
                <a:srgbClr val="D34817"/>
              </a:buClr>
              <a:buAutoNum type="arabicPeriod" startAt="3"/>
              <a:tabLst>
                <a:tab pos="469265" algn="l"/>
                <a:tab pos="46990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¿Qué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contenido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entorno </a:t>
            </a:r>
            <a:r>
              <a:rPr dirty="0" sz="2000" spc="-70">
                <a:solidFill>
                  <a:srgbClr val="3E3E3E"/>
                </a:solidFill>
                <a:latin typeface="Calibri"/>
                <a:cs typeface="Calibri"/>
              </a:rPr>
              <a:t>PATH?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194306" y="3493125"/>
            <a:ext cx="4624070" cy="766445"/>
          </a:xfrm>
          <a:prstGeom prst="rect">
            <a:avLst/>
          </a:prstGeom>
        </p:spPr>
        <p:txBody>
          <a:bodyPr wrap="square" lIns="0" tIns="46355" rIns="0" bIns="0" rtlCol="0" vert="horz">
            <a:spAutoFit/>
          </a:bodyPr>
          <a:lstStyle/>
          <a:p>
            <a:pPr marL="355600" indent="-342900">
              <a:lnSpc>
                <a:spcPct val="100000"/>
              </a:lnSpc>
              <a:spcBef>
                <a:spcPts val="365"/>
              </a:spcBef>
              <a:buClr>
                <a:srgbClr val="D34817"/>
              </a:buClr>
              <a:buAutoNum type="alphaLcParenR"/>
              <a:tabLst>
                <a:tab pos="354965" algn="l"/>
                <a:tab pos="355600" algn="l"/>
              </a:tabLst>
            </a:pP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Crea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carpeta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escritorio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llame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“programas”</a:t>
            </a:r>
            <a:endParaRPr sz="1400">
              <a:latin typeface="Calibri"/>
              <a:cs typeface="Calibri"/>
            </a:endParaRPr>
          </a:p>
          <a:p>
            <a:pPr marL="12700" marR="20955">
              <a:lnSpc>
                <a:spcPct val="115700"/>
              </a:lnSpc>
              <a:buClr>
                <a:srgbClr val="D34817"/>
              </a:buClr>
              <a:buAutoNum type="alphaLcParenR"/>
              <a:tabLst>
                <a:tab pos="354965" algn="l"/>
                <a:tab pos="355600" algn="l"/>
              </a:tabLst>
            </a:pP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Cambia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directorio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actual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entrar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nueva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carpeta </a:t>
            </a:r>
            <a:r>
              <a:rPr dirty="0" sz="1400" spc="-3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D34817"/>
                </a:solidFill>
                <a:latin typeface="Calibri"/>
                <a:cs typeface="Calibri"/>
              </a:rPr>
              <a:t>c)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537206" y="4020734"/>
            <a:ext cx="557784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Genera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fichero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“hola.sh”</a:t>
            </a:r>
            <a:r>
              <a:rPr dirty="0" sz="14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utilizando</a:t>
            </a:r>
            <a:r>
              <a:rPr dirty="0" sz="14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editor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vi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con el siguiente</a:t>
            </a:r>
            <a:r>
              <a:rPr dirty="0" sz="14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contenido: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537206" y="5008286"/>
            <a:ext cx="2084705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Vuelve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a tu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directorio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home: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94306" y="4727566"/>
            <a:ext cx="3503929" cy="12598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5700"/>
              </a:lnSpc>
              <a:spcBef>
                <a:spcPts val="100"/>
              </a:spcBef>
              <a:tabLst>
                <a:tab pos="354965" algn="l"/>
              </a:tabLst>
            </a:pPr>
            <a:r>
              <a:rPr dirty="0" sz="1400" spc="-5">
                <a:solidFill>
                  <a:srgbClr val="D34817"/>
                </a:solidFill>
                <a:latin typeface="Calibri"/>
                <a:cs typeface="Calibri"/>
              </a:rPr>
              <a:t>d)	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Cambia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los permisos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poder ejecutarlo: </a:t>
            </a:r>
            <a:r>
              <a:rPr dirty="0" sz="1400" spc="-3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D34817"/>
                </a:solidFill>
                <a:latin typeface="Calibri"/>
                <a:cs typeface="Calibri"/>
              </a:rPr>
              <a:t>e)</a:t>
            </a:r>
            <a:endParaRPr sz="1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65"/>
              </a:spcBef>
            </a:pPr>
            <a:r>
              <a:rPr dirty="0" sz="1400" spc="-10">
                <a:solidFill>
                  <a:srgbClr val="D34817"/>
                </a:solidFill>
                <a:latin typeface="Calibri"/>
                <a:cs typeface="Calibri"/>
              </a:rPr>
              <a:t>f)</a:t>
            </a:r>
            <a:endParaRPr sz="1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400" spc="-5">
                <a:solidFill>
                  <a:srgbClr val="D34817"/>
                </a:solidFill>
                <a:latin typeface="Calibri"/>
                <a:cs typeface="Calibri"/>
              </a:rPr>
              <a:t>g)</a:t>
            </a:r>
            <a:endParaRPr sz="1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65"/>
              </a:spcBef>
            </a:pPr>
            <a:r>
              <a:rPr dirty="0" sz="1400" spc="-10">
                <a:solidFill>
                  <a:srgbClr val="D34817"/>
                </a:solidFill>
                <a:latin typeface="Calibri"/>
                <a:cs typeface="Calibri"/>
              </a:rPr>
              <a:t>h)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37206" y="5221342"/>
            <a:ext cx="5691505" cy="766445"/>
          </a:xfrm>
          <a:prstGeom prst="rect">
            <a:avLst/>
          </a:prstGeom>
        </p:spPr>
        <p:txBody>
          <a:bodyPr wrap="square" lIns="0" tIns="4635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65"/>
              </a:spcBef>
            </a:pP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Ejecuta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14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20">
                <a:solidFill>
                  <a:srgbClr val="3E3E3E"/>
                </a:solidFill>
                <a:latin typeface="Calibri"/>
                <a:cs typeface="Calibri"/>
              </a:rPr>
              <a:t>“hola.sh”.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¿Funciona?</a:t>
            </a:r>
            <a:endParaRPr sz="1400">
              <a:latin typeface="Calibri"/>
              <a:cs typeface="Calibri"/>
            </a:endParaRPr>
          </a:p>
          <a:p>
            <a:pPr marL="12700" marR="5080">
              <a:lnSpc>
                <a:spcPct val="115700"/>
              </a:lnSpc>
            </a:pP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Realiza</a:t>
            </a:r>
            <a:r>
              <a:rPr dirty="0" sz="14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apartado</a:t>
            </a:r>
            <a:r>
              <a:rPr dirty="0" sz="14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b)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añade</a:t>
            </a:r>
            <a:r>
              <a:rPr dirty="0" sz="14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14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5">
                <a:solidFill>
                  <a:srgbClr val="3E3E3E"/>
                </a:solidFill>
                <a:latin typeface="Calibri"/>
                <a:cs typeface="Calibri"/>
              </a:rPr>
              <a:t>PATH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nuevo</a:t>
            </a:r>
            <a:r>
              <a:rPr dirty="0" sz="14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directorio</a:t>
            </a:r>
            <a:r>
              <a:rPr dirty="0" sz="14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trabajo </a:t>
            </a:r>
            <a:r>
              <a:rPr dirty="0" sz="1400" spc="-3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Realiza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nuevo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apartados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e)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f)</a:t>
            </a:r>
            <a:endParaRPr sz="1400">
              <a:latin typeface="Calibri"/>
              <a:cs typeface="Calibri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1572767" y="4239767"/>
            <a:ext cx="1634489" cy="52387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5"/>
              </a:spcBef>
            </a:pPr>
            <a:r>
              <a:rPr dirty="0" sz="1400" spc="-5">
                <a:latin typeface="Calibri"/>
                <a:cs typeface="Calibri"/>
              </a:rPr>
              <a:t>#!/bin/bash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echo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Hola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Mundo!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162144" y="6582023"/>
            <a:ext cx="114046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SISTEMA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UNIX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35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4750308" y="4749546"/>
            <a:ext cx="1478280" cy="30797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70"/>
              </a:spcBef>
            </a:pPr>
            <a:r>
              <a:rPr dirty="0" sz="1400" spc="-5">
                <a:latin typeface="Calibri"/>
                <a:cs typeface="Calibri"/>
              </a:rPr>
              <a:t>chmod</a:t>
            </a:r>
            <a:r>
              <a:rPr dirty="0" sz="1400" spc="-3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+x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hola.sh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656838" y="4984241"/>
            <a:ext cx="490855" cy="30797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5"/>
              </a:spcBef>
            </a:pPr>
            <a:r>
              <a:rPr dirty="0" sz="1400" spc="-5">
                <a:latin typeface="Calibri"/>
                <a:cs typeface="Calibri"/>
              </a:rPr>
              <a:t>cd</a:t>
            </a:r>
            <a:r>
              <a:rPr dirty="0" sz="1400" spc="-4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~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060825" cy="271145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Librería</a:t>
            </a:r>
            <a:r>
              <a:rPr dirty="0" sz="3600" spc="-6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STL:</a:t>
            </a:r>
            <a:r>
              <a:rPr dirty="0" sz="3600" spc="-4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vector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Librería</a:t>
            </a:r>
            <a:r>
              <a:rPr dirty="0" sz="3600" spc="-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STL:</a:t>
            </a:r>
            <a:r>
              <a:rPr dirty="0" sz="3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Anexo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31</a:t>
            </a:r>
          </a:p>
        </p:txBody>
      </p:sp>
    </p:spTree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91667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270" cy="271145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Ahora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estudiaremos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 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 lista,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implementando 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contenedora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“list”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similar 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está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implementada 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STL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Estudiaremos: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abstracción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Programas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ejemplo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implementación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listas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listas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Variaciones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más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comunes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32</a:t>
            </a:r>
          </a:p>
        </p:txBody>
      </p:sp>
    </p:spTree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91667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267716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310" marR="5715" indent="-18224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abstracción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adquiere sentido 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aquellos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problemas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los que se necesita mantener una colección 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pero,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 bien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sabe 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priori 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elementos a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almacenar,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dicho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varía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muy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ampliamente</a:t>
            </a:r>
            <a:endParaRPr sz="2000">
              <a:latin typeface="Calibri"/>
              <a:cs typeface="Calibri"/>
            </a:endParaRPr>
          </a:p>
          <a:p>
            <a:pPr algn="just" marL="194310" marR="5715" indent="-18224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idea de la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mantener los elementos de la colección en una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cadena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está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enlazado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hacia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Si 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elemento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apunta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ningún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otro,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tiene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nulo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33</a:t>
            </a:r>
          </a:p>
        </p:txBody>
      </p:sp>
    </p:spTree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91667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270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 spc="3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ya</a:t>
            </a:r>
            <a:r>
              <a:rPr dirty="0" sz="2000" spc="3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vimos,</a:t>
            </a:r>
            <a:r>
              <a:rPr dirty="0" sz="2000" spc="3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3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2000" spc="3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más</a:t>
            </a:r>
            <a:r>
              <a:rPr dirty="0" sz="2000" spc="3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sencilla</a:t>
            </a:r>
            <a:r>
              <a:rPr dirty="0" sz="2000" spc="3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3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2000" spc="3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mantiene</a:t>
            </a:r>
            <a:r>
              <a:rPr dirty="0" sz="2000" spc="3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3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único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primer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859190"/>
            <a:ext cx="7367905" cy="115316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distintas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variaciones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versión,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por</a:t>
            </a:r>
            <a:r>
              <a:rPr dirty="0" sz="2000" spc="4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mantener 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 tanto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primer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 último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manera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permitir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inserciones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 final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al principio de la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tiempo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constante: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959864" y="3270503"/>
            <a:ext cx="137795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19" rIns="0" bIns="0" rtlCol="0" vert="horz">
            <a:spAutoFit/>
          </a:bodyPr>
          <a:lstStyle/>
          <a:p>
            <a:pPr marL="433705">
              <a:lnSpc>
                <a:spcPct val="100000"/>
              </a:lnSpc>
              <a:spcBef>
                <a:spcPts val="259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959864" y="2616707"/>
            <a:ext cx="1377950" cy="36957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 spc="-20">
                <a:latin typeface="Calibri"/>
                <a:cs typeface="Calibri"/>
              </a:rPr>
              <a:t>Lista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011929" y="3272028"/>
            <a:ext cx="137858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marL="434340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081521" y="3272028"/>
            <a:ext cx="137858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marL="434340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2605854" y="2986277"/>
            <a:ext cx="85725" cy="284480"/>
            <a:chOff x="2605854" y="2986277"/>
            <a:chExt cx="85725" cy="284480"/>
          </a:xfrm>
        </p:grpSpPr>
        <p:sp>
          <p:nvSpPr>
            <p:cNvPr id="11" name="object 11"/>
            <p:cNvSpPr/>
            <p:nvPr/>
          </p:nvSpPr>
          <p:spPr>
            <a:xfrm>
              <a:off x="2648711" y="298627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212597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2605854" y="3184589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" name="object 13"/>
          <p:cNvGrpSpPr/>
          <p:nvPr/>
        </p:nvGrpSpPr>
        <p:grpSpPr>
          <a:xfrm>
            <a:off x="3323272" y="3413550"/>
            <a:ext cx="688340" cy="85725"/>
            <a:chOff x="3323272" y="3413550"/>
            <a:chExt cx="688340" cy="85725"/>
          </a:xfrm>
        </p:grpSpPr>
        <p:sp>
          <p:nvSpPr>
            <p:cNvPr id="14" name="object 14"/>
            <p:cNvSpPr/>
            <p:nvPr/>
          </p:nvSpPr>
          <p:spPr>
            <a:xfrm>
              <a:off x="3337559" y="3454908"/>
              <a:ext cx="602615" cy="1905"/>
            </a:xfrm>
            <a:custGeom>
              <a:avLst/>
              <a:gdLst/>
              <a:ahLst/>
              <a:cxnLst/>
              <a:rect l="l" t="t" r="r" b="b"/>
              <a:pathLst>
                <a:path w="602614" h="1904">
                  <a:moveTo>
                    <a:pt x="0" y="0"/>
                  </a:moveTo>
                  <a:lnTo>
                    <a:pt x="602551" y="1549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3925708" y="3413550"/>
              <a:ext cx="86360" cy="85725"/>
            </a:xfrm>
            <a:custGeom>
              <a:avLst/>
              <a:gdLst/>
              <a:ahLst/>
              <a:cxnLst/>
              <a:rect l="l" t="t" r="r" b="b"/>
              <a:pathLst>
                <a:path w="86360" h="85725">
                  <a:moveTo>
                    <a:pt x="228" y="0"/>
                  </a:moveTo>
                  <a:lnTo>
                    <a:pt x="0" y="85725"/>
                  </a:lnTo>
                  <a:lnTo>
                    <a:pt x="85839" y="43091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" name="object 16"/>
          <p:cNvGrpSpPr/>
          <p:nvPr/>
        </p:nvGrpSpPr>
        <p:grpSpPr>
          <a:xfrm>
            <a:off x="5390388" y="3414328"/>
            <a:ext cx="692150" cy="85725"/>
            <a:chOff x="5390388" y="3414328"/>
            <a:chExt cx="692150" cy="85725"/>
          </a:xfrm>
        </p:grpSpPr>
        <p:sp>
          <p:nvSpPr>
            <p:cNvPr id="17" name="object 17"/>
            <p:cNvSpPr/>
            <p:nvPr/>
          </p:nvSpPr>
          <p:spPr>
            <a:xfrm>
              <a:off x="5390388" y="3457193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 h="0">
                  <a:moveTo>
                    <a:pt x="0" y="0"/>
                  </a:moveTo>
                  <a:lnTo>
                    <a:pt x="620102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5996199" y="3414328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" name="object 19"/>
          <p:cNvSpPr txBox="1"/>
          <p:nvPr/>
        </p:nvSpPr>
        <p:spPr>
          <a:xfrm>
            <a:off x="1943861" y="5805678"/>
            <a:ext cx="137858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marL="434340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943861" y="5152644"/>
            <a:ext cx="1378585" cy="36957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 spc="-20">
                <a:latin typeface="Calibri"/>
                <a:cs typeface="Calibri"/>
              </a:rPr>
              <a:t>Lista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996690" y="5807964"/>
            <a:ext cx="1377950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marL="433705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066282" y="5807964"/>
            <a:ext cx="1378585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marL="433705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2590614" y="5522214"/>
            <a:ext cx="85725" cy="284480"/>
            <a:chOff x="2590614" y="5522214"/>
            <a:chExt cx="85725" cy="284480"/>
          </a:xfrm>
        </p:grpSpPr>
        <p:sp>
          <p:nvSpPr>
            <p:cNvPr id="24" name="object 24"/>
            <p:cNvSpPr/>
            <p:nvPr/>
          </p:nvSpPr>
          <p:spPr>
            <a:xfrm>
              <a:off x="2633471" y="5522214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212597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2590614" y="5720525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4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" name="object 26"/>
          <p:cNvGrpSpPr/>
          <p:nvPr/>
        </p:nvGrpSpPr>
        <p:grpSpPr>
          <a:xfrm>
            <a:off x="3308032" y="5949486"/>
            <a:ext cx="688340" cy="85725"/>
            <a:chOff x="3308032" y="5949486"/>
            <a:chExt cx="688340" cy="85725"/>
          </a:xfrm>
        </p:grpSpPr>
        <p:sp>
          <p:nvSpPr>
            <p:cNvPr id="27" name="object 27"/>
            <p:cNvSpPr/>
            <p:nvPr/>
          </p:nvSpPr>
          <p:spPr>
            <a:xfrm>
              <a:off x="3322320" y="5990844"/>
              <a:ext cx="602615" cy="1905"/>
            </a:xfrm>
            <a:custGeom>
              <a:avLst/>
              <a:gdLst/>
              <a:ahLst/>
              <a:cxnLst/>
              <a:rect l="l" t="t" r="r" b="b"/>
              <a:pathLst>
                <a:path w="602614" h="1904">
                  <a:moveTo>
                    <a:pt x="0" y="0"/>
                  </a:moveTo>
                  <a:lnTo>
                    <a:pt x="602551" y="1549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3910468" y="5949486"/>
              <a:ext cx="86360" cy="85725"/>
            </a:xfrm>
            <a:custGeom>
              <a:avLst/>
              <a:gdLst/>
              <a:ahLst/>
              <a:cxnLst/>
              <a:rect l="l" t="t" r="r" b="b"/>
              <a:pathLst>
                <a:path w="86360" h="85725">
                  <a:moveTo>
                    <a:pt x="228" y="0"/>
                  </a:moveTo>
                  <a:lnTo>
                    <a:pt x="0" y="85724"/>
                  </a:lnTo>
                  <a:lnTo>
                    <a:pt x="85839" y="43091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" name="object 29"/>
          <p:cNvGrpSpPr/>
          <p:nvPr/>
        </p:nvGrpSpPr>
        <p:grpSpPr>
          <a:xfrm>
            <a:off x="5374385" y="5949503"/>
            <a:ext cx="692150" cy="85725"/>
            <a:chOff x="5374385" y="5949503"/>
            <a:chExt cx="692150" cy="85725"/>
          </a:xfrm>
        </p:grpSpPr>
        <p:sp>
          <p:nvSpPr>
            <p:cNvPr id="30" name="object 30"/>
            <p:cNvSpPr/>
            <p:nvPr/>
          </p:nvSpPr>
          <p:spPr>
            <a:xfrm>
              <a:off x="5374385" y="5992368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 h="0">
                  <a:moveTo>
                    <a:pt x="0" y="0"/>
                  </a:moveTo>
                  <a:lnTo>
                    <a:pt x="620102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5980197" y="5949503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0" y="0"/>
                  </a:moveTo>
                  <a:lnTo>
                    <a:pt x="0" y="85725"/>
                  </a:lnTo>
                  <a:lnTo>
                    <a:pt x="85725" y="42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" name="object 32"/>
          <p:cNvGrpSpPr/>
          <p:nvPr/>
        </p:nvGrpSpPr>
        <p:grpSpPr>
          <a:xfrm>
            <a:off x="3308032" y="5322760"/>
            <a:ext cx="3490595" cy="485140"/>
            <a:chOff x="3308032" y="5322760"/>
            <a:chExt cx="3490595" cy="485140"/>
          </a:xfrm>
        </p:grpSpPr>
        <p:sp>
          <p:nvSpPr>
            <p:cNvPr id="33" name="object 33"/>
            <p:cNvSpPr/>
            <p:nvPr/>
          </p:nvSpPr>
          <p:spPr>
            <a:xfrm>
              <a:off x="3322320" y="5337047"/>
              <a:ext cx="3433445" cy="399415"/>
            </a:xfrm>
            <a:custGeom>
              <a:avLst/>
              <a:gdLst/>
              <a:ahLst/>
              <a:cxnLst/>
              <a:rect l="l" t="t" r="r" b="b"/>
              <a:pathLst>
                <a:path w="3433445" h="399414">
                  <a:moveTo>
                    <a:pt x="0" y="0"/>
                  </a:moveTo>
                  <a:lnTo>
                    <a:pt x="3432860" y="0"/>
                  </a:lnTo>
                  <a:lnTo>
                    <a:pt x="3432860" y="398995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6712322" y="5721751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4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" name="object 3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6" name="object 3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34</a:t>
            </a:r>
          </a:p>
        </p:txBody>
      </p:sp>
    </p:spTree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91667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905" cy="150368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Otra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variante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muy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común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mantiene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punteros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para</a:t>
            </a:r>
            <a:r>
              <a:rPr dirty="0" sz="2000" spc="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cada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elemento,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otro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anterior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permite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recorrer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lista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los sentidos, en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vez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únicamente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hacia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adelante. 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 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listas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denomina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“doblemente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enlazadas”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(doubly-linked):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943861" y="4324350"/>
            <a:ext cx="1378585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marL="434340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943861" y="3670553"/>
            <a:ext cx="1378585" cy="36957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 spc="-20">
                <a:latin typeface="Calibri"/>
                <a:cs typeface="Calibri"/>
              </a:rPr>
              <a:t>Lista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96690" y="4325873"/>
            <a:ext cx="137795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19" rIns="0" bIns="0" rtlCol="0" vert="horz">
            <a:spAutoFit/>
          </a:bodyPr>
          <a:lstStyle/>
          <a:p>
            <a:pPr marL="433705">
              <a:lnSpc>
                <a:spcPct val="100000"/>
              </a:lnSpc>
              <a:spcBef>
                <a:spcPts val="259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066282" y="4325873"/>
            <a:ext cx="137858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19" rIns="0" bIns="0" rtlCol="0" vert="horz">
            <a:spAutoFit/>
          </a:bodyPr>
          <a:lstStyle/>
          <a:p>
            <a:pPr marL="433705">
              <a:lnSpc>
                <a:spcPct val="100000"/>
              </a:lnSpc>
              <a:spcBef>
                <a:spcPts val="259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2590614" y="4040123"/>
            <a:ext cx="85725" cy="284480"/>
            <a:chOff x="2590614" y="4040123"/>
            <a:chExt cx="85725" cy="284480"/>
          </a:xfrm>
        </p:grpSpPr>
        <p:sp>
          <p:nvSpPr>
            <p:cNvPr id="10" name="object 10"/>
            <p:cNvSpPr/>
            <p:nvPr/>
          </p:nvSpPr>
          <p:spPr>
            <a:xfrm>
              <a:off x="2633471" y="4040123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212597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2590614" y="4238435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" name="object 12"/>
          <p:cNvGrpSpPr/>
          <p:nvPr/>
        </p:nvGrpSpPr>
        <p:grpSpPr>
          <a:xfrm>
            <a:off x="3322326" y="4466106"/>
            <a:ext cx="674370" cy="87630"/>
            <a:chOff x="3322326" y="4466106"/>
            <a:chExt cx="674370" cy="87630"/>
          </a:xfrm>
        </p:grpSpPr>
        <p:sp>
          <p:nvSpPr>
            <p:cNvPr id="13" name="object 13"/>
            <p:cNvSpPr/>
            <p:nvPr/>
          </p:nvSpPr>
          <p:spPr>
            <a:xfrm>
              <a:off x="3393757" y="4508936"/>
              <a:ext cx="531495" cy="1905"/>
            </a:xfrm>
            <a:custGeom>
              <a:avLst/>
              <a:gdLst/>
              <a:ahLst/>
              <a:cxnLst/>
              <a:rect l="l" t="t" r="r" b="b"/>
              <a:pathLst>
                <a:path w="531495" h="1904">
                  <a:moveTo>
                    <a:pt x="0" y="0"/>
                  </a:moveTo>
                  <a:lnTo>
                    <a:pt x="531114" y="1358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3322320" y="4466107"/>
              <a:ext cx="674370" cy="87630"/>
            </a:xfrm>
            <a:custGeom>
              <a:avLst/>
              <a:gdLst/>
              <a:ahLst/>
              <a:cxnLst/>
              <a:rect l="l" t="t" r="r" b="b"/>
              <a:pathLst>
                <a:path w="674370" h="87629">
                  <a:moveTo>
                    <a:pt x="85826" y="0"/>
                  </a:moveTo>
                  <a:lnTo>
                    <a:pt x="0" y="42646"/>
                  </a:lnTo>
                  <a:lnTo>
                    <a:pt x="85610" y="85725"/>
                  </a:lnTo>
                  <a:lnTo>
                    <a:pt x="85826" y="0"/>
                  </a:lnTo>
                  <a:close/>
                </a:path>
                <a:path w="674370" h="87629">
                  <a:moveTo>
                    <a:pt x="673976" y="44386"/>
                  </a:moveTo>
                  <a:lnTo>
                    <a:pt x="588365" y="1295"/>
                  </a:lnTo>
                  <a:lnTo>
                    <a:pt x="588137" y="87020"/>
                  </a:lnTo>
                  <a:lnTo>
                    <a:pt x="673976" y="44386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" name="object 15"/>
          <p:cNvGrpSpPr/>
          <p:nvPr/>
        </p:nvGrpSpPr>
        <p:grpSpPr>
          <a:xfrm>
            <a:off x="5374387" y="4467411"/>
            <a:ext cx="692150" cy="85725"/>
            <a:chOff x="5374387" y="4467411"/>
            <a:chExt cx="692150" cy="85725"/>
          </a:xfrm>
        </p:grpSpPr>
        <p:sp>
          <p:nvSpPr>
            <p:cNvPr id="16" name="object 16"/>
            <p:cNvSpPr/>
            <p:nvPr/>
          </p:nvSpPr>
          <p:spPr>
            <a:xfrm>
              <a:off x="5445823" y="4510278"/>
              <a:ext cx="549275" cy="0"/>
            </a:xfrm>
            <a:custGeom>
              <a:avLst/>
              <a:gdLst/>
              <a:ahLst/>
              <a:cxnLst/>
              <a:rect l="l" t="t" r="r" b="b"/>
              <a:pathLst>
                <a:path w="549275" h="0">
                  <a:moveTo>
                    <a:pt x="0" y="0"/>
                  </a:moveTo>
                  <a:lnTo>
                    <a:pt x="548665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5374386" y="4467415"/>
              <a:ext cx="692150" cy="85725"/>
            </a:xfrm>
            <a:custGeom>
              <a:avLst/>
              <a:gdLst/>
              <a:ahLst/>
              <a:cxnLst/>
              <a:rect l="l" t="t" r="r" b="b"/>
              <a:pathLst>
                <a:path w="692150" h="85725">
                  <a:moveTo>
                    <a:pt x="85725" y="0"/>
                  </a:moveTo>
                  <a:lnTo>
                    <a:pt x="0" y="42862"/>
                  </a:lnTo>
                  <a:lnTo>
                    <a:pt x="85725" y="85725"/>
                  </a:lnTo>
                  <a:lnTo>
                    <a:pt x="85725" y="0"/>
                  </a:lnTo>
                  <a:close/>
                </a:path>
                <a:path w="692150" h="85725">
                  <a:moveTo>
                    <a:pt x="691527" y="42862"/>
                  </a:moveTo>
                  <a:lnTo>
                    <a:pt x="605802" y="0"/>
                  </a:lnTo>
                  <a:lnTo>
                    <a:pt x="605802" y="85725"/>
                  </a:lnTo>
                  <a:lnTo>
                    <a:pt x="691527" y="42862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35</a:t>
            </a:r>
          </a:p>
        </p:txBody>
      </p:sp>
    </p:spTree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91667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142748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tipo 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lista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proporciona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STL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combina todas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estas variantes,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punteros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principio y final de la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permiten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inserciones y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borrados eficientes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ambos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extremos,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además los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enlaces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dobles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permiten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recorrer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2000" spc="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(usando</a:t>
            </a:r>
            <a:r>
              <a:rPr dirty="0" sz="2000" spc="4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iteradores)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adelante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atrás: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943861" y="4776978"/>
            <a:ext cx="137858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marL="434340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943861" y="4123944"/>
            <a:ext cx="1378585" cy="368935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 spc="-20">
                <a:latin typeface="Calibri"/>
                <a:cs typeface="Calibri"/>
              </a:rPr>
              <a:t>Lista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96690" y="4778502"/>
            <a:ext cx="137795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marL="433705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066282" y="4778502"/>
            <a:ext cx="137858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marL="433705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Nodo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2590614" y="4492752"/>
            <a:ext cx="85725" cy="284480"/>
            <a:chOff x="2590614" y="4492752"/>
            <a:chExt cx="85725" cy="284480"/>
          </a:xfrm>
        </p:grpSpPr>
        <p:sp>
          <p:nvSpPr>
            <p:cNvPr id="10" name="object 10"/>
            <p:cNvSpPr/>
            <p:nvPr/>
          </p:nvSpPr>
          <p:spPr>
            <a:xfrm>
              <a:off x="2633471" y="449275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212597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2590614" y="4691063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" name="object 12"/>
          <p:cNvGrpSpPr/>
          <p:nvPr/>
        </p:nvGrpSpPr>
        <p:grpSpPr>
          <a:xfrm>
            <a:off x="3322326" y="4918735"/>
            <a:ext cx="674370" cy="87630"/>
            <a:chOff x="3322326" y="4918735"/>
            <a:chExt cx="674370" cy="87630"/>
          </a:xfrm>
        </p:grpSpPr>
        <p:sp>
          <p:nvSpPr>
            <p:cNvPr id="13" name="object 13"/>
            <p:cNvSpPr/>
            <p:nvPr/>
          </p:nvSpPr>
          <p:spPr>
            <a:xfrm>
              <a:off x="3393757" y="4961564"/>
              <a:ext cx="531495" cy="1905"/>
            </a:xfrm>
            <a:custGeom>
              <a:avLst/>
              <a:gdLst/>
              <a:ahLst/>
              <a:cxnLst/>
              <a:rect l="l" t="t" r="r" b="b"/>
              <a:pathLst>
                <a:path w="531495" h="1904">
                  <a:moveTo>
                    <a:pt x="0" y="0"/>
                  </a:moveTo>
                  <a:lnTo>
                    <a:pt x="531114" y="1358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3322320" y="4918735"/>
              <a:ext cx="674370" cy="87630"/>
            </a:xfrm>
            <a:custGeom>
              <a:avLst/>
              <a:gdLst/>
              <a:ahLst/>
              <a:cxnLst/>
              <a:rect l="l" t="t" r="r" b="b"/>
              <a:pathLst>
                <a:path w="674370" h="87629">
                  <a:moveTo>
                    <a:pt x="85826" y="0"/>
                  </a:moveTo>
                  <a:lnTo>
                    <a:pt x="0" y="42646"/>
                  </a:lnTo>
                  <a:lnTo>
                    <a:pt x="85610" y="85725"/>
                  </a:lnTo>
                  <a:lnTo>
                    <a:pt x="85826" y="0"/>
                  </a:lnTo>
                  <a:close/>
                </a:path>
                <a:path w="674370" h="87629">
                  <a:moveTo>
                    <a:pt x="673976" y="44386"/>
                  </a:moveTo>
                  <a:lnTo>
                    <a:pt x="588365" y="1295"/>
                  </a:lnTo>
                  <a:lnTo>
                    <a:pt x="588137" y="87020"/>
                  </a:lnTo>
                  <a:lnTo>
                    <a:pt x="673976" y="44386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" name="object 15"/>
          <p:cNvGrpSpPr/>
          <p:nvPr/>
        </p:nvGrpSpPr>
        <p:grpSpPr>
          <a:xfrm>
            <a:off x="5374387" y="4920801"/>
            <a:ext cx="692150" cy="85725"/>
            <a:chOff x="5374387" y="4920801"/>
            <a:chExt cx="692150" cy="85725"/>
          </a:xfrm>
        </p:grpSpPr>
        <p:sp>
          <p:nvSpPr>
            <p:cNvPr id="16" name="object 16"/>
            <p:cNvSpPr/>
            <p:nvPr/>
          </p:nvSpPr>
          <p:spPr>
            <a:xfrm>
              <a:off x="5445823" y="4963667"/>
              <a:ext cx="549275" cy="0"/>
            </a:xfrm>
            <a:custGeom>
              <a:avLst/>
              <a:gdLst/>
              <a:ahLst/>
              <a:cxnLst/>
              <a:rect l="l" t="t" r="r" b="b"/>
              <a:pathLst>
                <a:path w="549275" h="0">
                  <a:moveTo>
                    <a:pt x="0" y="0"/>
                  </a:moveTo>
                  <a:lnTo>
                    <a:pt x="548665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5374386" y="4920805"/>
              <a:ext cx="692150" cy="85725"/>
            </a:xfrm>
            <a:custGeom>
              <a:avLst/>
              <a:gdLst/>
              <a:ahLst/>
              <a:cxnLst/>
              <a:rect l="l" t="t" r="r" b="b"/>
              <a:pathLst>
                <a:path w="692150" h="85725">
                  <a:moveTo>
                    <a:pt x="85725" y="0"/>
                  </a:moveTo>
                  <a:lnTo>
                    <a:pt x="0" y="42862"/>
                  </a:lnTo>
                  <a:lnTo>
                    <a:pt x="85725" y="85725"/>
                  </a:lnTo>
                  <a:lnTo>
                    <a:pt x="85725" y="0"/>
                  </a:lnTo>
                  <a:close/>
                </a:path>
                <a:path w="692150" h="85725">
                  <a:moveTo>
                    <a:pt x="691527" y="42862"/>
                  </a:moveTo>
                  <a:lnTo>
                    <a:pt x="605802" y="0"/>
                  </a:lnTo>
                  <a:lnTo>
                    <a:pt x="605802" y="85725"/>
                  </a:lnTo>
                  <a:lnTo>
                    <a:pt x="691527" y="42862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8" name="object 18"/>
          <p:cNvGrpSpPr/>
          <p:nvPr/>
        </p:nvGrpSpPr>
        <p:grpSpPr>
          <a:xfrm>
            <a:off x="3308032" y="4294060"/>
            <a:ext cx="3490595" cy="485140"/>
            <a:chOff x="3308032" y="4294060"/>
            <a:chExt cx="3490595" cy="485140"/>
          </a:xfrm>
        </p:grpSpPr>
        <p:sp>
          <p:nvSpPr>
            <p:cNvPr id="19" name="object 19"/>
            <p:cNvSpPr/>
            <p:nvPr/>
          </p:nvSpPr>
          <p:spPr>
            <a:xfrm>
              <a:off x="3322320" y="4308347"/>
              <a:ext cx="3433445" cy="399415"/>
            </a:xfrm>
            <a:custGeom>
              <a:avLst/>
              <a:gdLst/>
              <a:ahLst/>
              <a:cxnLst/>
              <a:rect l="l" t="t" r="r" b="b"/>
              <a:pathLst>
                <a:path w="3433445" h="399414">
                  <a:moveTo>
                    <a:pt x="0" y="0"/>
                  </a:moveTo>
                  <a:lnTo>
                    <a:pt x="3432860" y="0"/>
                  </a:lnTo>
                  <a:lnTo>
                    <a:pt x="3432860" y="398995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712322" y="4693051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4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" name="object 21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36</a:t>
            </a:r>
          </a:p>
        </p:txBody>
      </p:sp>
    </p:spTree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91667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2"/>
            <a:ext cx="198818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Acceso a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clase: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2815026"/>
            <a:ext cx="7367905" cy="121348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Constructores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defecto: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 plantilla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indicar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va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albergar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endParaRPr sz="1600">
              <a:latin typeface="Calibri"/>
              <a:cs typeface="Calibri"/>
            </a:endParaRPr>
          </a:p>
          <a:p>
            <a:pPr lvl="1" marL="560705" marR="5080" indent="-18288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Dicho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básico,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uno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definido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usuario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(y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debe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proporcionar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constructor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defecto)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584197" y="2296667"/>
            <a:ext cx="1948814" cy="3689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0"/>
              </a:spcBef>
            </a:pPr>
            <a:r>
              <a:rPr dirty="0" sz="1800" spc="-5">
                <a:latin typeface="Calibri"/>
                <a:cs typeface="Calibri"/>
              </a:rPr>
              <a:t>#include </a:t>
            </a:r>
            <a:r>
              <a:rPr dirty="0" sz="1800" spc="-10">
                <a:latin typeface="Calibri"/>
                <a:cs typeface="Calibri"/>
              </a:rPr>
              <a:t>&lt;list&gt;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37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584197" y="4313682"/>
            <a:ext cx="2405380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 marR="268605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list&lt;int&gt;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lista_uno; 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list&lt;Carta*&gt; lista_dos;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list&lt;Carta&gt;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lista_tres;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91667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5"/>
            <a:ext cx="7367905" cy="172847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Constructores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copia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asignación:</a:t>
            </a:r>
            <a:endParaRPr sz="2000">
              <a:latin typeface="Calibri"/>
              <a:cs typeface="Calibri"/>
            </a:endParaRPr>
          </a:p>
          <a:p>
            <a:pPr lvl="1" marL="561340" marR="5080" indent="-183515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constructor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copia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usar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inicializar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16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16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sacados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otra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asignación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lleva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cabo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misma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acción</a:t>
            </a:r>
            <a:endParaRPr sz="1600">
              <a:latin typeface="Calibri"/>
              <a:cs typeface="Calibri"/>
            </a:endParaRPr>
          </a:p>
          <a:p>
            <a:pPr lvl="1" marL="560705" marR="5715" indent="-18288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ambos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casos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usa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operador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asignación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llevar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cabo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copia</a:t>
            </a:r>
            <a:r>
              <a:rPr dirty="0" sz="16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570482" y="3690365"/>
            <a:ext cx="2813050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 marR="25781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list&lt;int&gt; lista_cuatro(lista);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list&lt;Carta&gt;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lista_cinco; 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lista_cinco</a:t>
            </a:r>
            <a:r>
              <a:rPr dirty="0" sz="1800">
                <a:latin typeface="Calibri"/>
                <a:cs typeface="Calibri"/>
              </a:rPr>
              <a:t> 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lista_tres;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341882" y="5595365"/>
            <a:ext cx="456565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1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81633" y="4944617"/>
            <a:ext cx="1378585" cy="368935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 spc="-15">
                <a:latin typeface="Calibri"/>
                <a:cs typeface="Calibri"/>
              </a:rPr>
              <a:t>lista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1527870" y="5299138"/>
            <a:ext cx="85725" cy="295910"/>
            <a:chOff x="1527870" y="5299138"/>
            <a:chExt cx="85725" cy="295910"/>
          </a:xfrm>
        </p:grpSpPr>
        <p:sp>
          <p:nvSpPr>
            <p:cNvPr id="9" name="object 9"/>
            <p:cNvSpPr/>
            <p:nvPr/>
          </p:nvSpPr>
          <p:spPr>
            <a:xfrm>
              <a:off x="1570699" y="5313426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4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1527870" y="5508900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1"/>
                  </a:lnTo>
                  <a:lnTo>
                    <a:pt x="85725" y="2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1" name="object 1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98321" y="5736911"/>
            <a:ext cx="226147" cy="85725"/>
          </a:xfrm>
          <a:prstGeom prst="rect">
            <a:avLst/>
          </a:prstGeom>
        </p:spPr>
      </p:pic>
      <p:grpSp>
        <p:nvGrpSpPr>
          <p:cNvPr id="12" name="object 12"/>
          <p:cNvGrpSpPr/>
          <p:nvPr/>
        </p:nvGrpSpPr>
        <p:grpSpPr>
          <a:xfrm>
            <a:off x="2245804" y="5114734"/>
            <a:ext cx="2141220" cy="480695"/>
            <a:chOff x="2245804" y="5114734"/>
            <a:chExt cx="2141220" cy="480695"/>
          </a:xfrm>
        </p:grpSpPr>
        <p:sp>
          <p:nvSpPr>
            <p:cNvPr id="13" name="object 13"/>
            <p:cNvSpPr/>
            <p:nvPr/>
          </p:nvSpPr>
          <p:spPr>
            <a:xfrm>
              <a:off x="2260092" y="5129021"/>
              <a:ext cx="2084070" cy="394970"/>
            </a:xfrm>
            <a:custGeom>
              <a:avLst/>
              <a:gdLst/>
              <a:ahLst/>
              <a:cxnLst/>
              <a:rect l="l" t="t" r="r" b="b"/>
              <a:pathLst>
                <a:path w="2084070" h="394970">
                  <a:moveTo>
                    <a:pt x="0" y="0"/>
                  </a:moveTo>
                  <a:lnTo>
                    <a:pt x="2083955" y="0"/>
                  </a:lnTo>
                  <a:lnTo>
                    <a:pt x="2083955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4301185" y="5509285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4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" name="object 15"/>
          <p:cNvSpPr txBox="1"/>
          <p:nvPr/>
        </p:nvSpPr>
        <p:spPr>
          <a:xfrm>
            <a:off x="4116323" y="5595365"/>
            <a:ext cx="455930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714244" y="5595365"/>
            <a:ext cx="455930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marL="111760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10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12235" y="5595365"/>
            <a:ext cx="456565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023872" y="5595365"/>
            <a:ext cx="456565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19" name="object 1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480311" y="5736911"/>
            <a:ext cx="234073" cy="85725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169921" y="5736903"/>
            <a:ext cx="242393" cy="85725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868671" y="5736903"/>
            <a:ext cx="247782" cy="85725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5345429" y="5601461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19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9"/>
              </a:spcBef>
            </a:pPr>
            <a:r>
              <a:rPr dirty="0" sz="1800">
                <a:latin typeface="Calibri"/>
                <a:cs typeface="Calibri"/>
              </a:rPr>
              <a:t>1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885182" y="4950714"/>
            <a:ext cx="1377950" cy="36957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3020" rIns="0" bIns="0" rtlCol="0" vert="horz">
            <a:spAutoFit/>
          </a:bodyPr>
          <a:lstStyle/>
          <a:p>
            <a:pPr marL="146050">
              <a:lnSpc>
                <a:spcPct val="100000"/>
              </a:lnSpc>
              <a:spcBef>
                <a:spcPts val="260"/>
              </a:spcBef>
            </a:pPr>
            <a:r>
              <a:rPr dirty="0" sz="1800" spc="-10">
                <a:latin typeface="Calibri"/>
                <a:cs typeface="Calibri"/>
              </a:rPr>
              <a:t>lista_cuatro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5530656" y="5305996"/>
            <a:ext cx="85725" cy="295910"/>
            <a:chOff x="5530656" y="5305996"/>
            <a:chExt cx="85725" cy="295910"/>
          </a:xfrm>
        </p:grpSpPr>
        <p:sp>
          <p:nvSpPr>
            <p:cNvPr id="25" name="object 25"/>
            <p:cNvSpPr/>
            <p:nvPr/>
          </p:nvSpPr>
          <p:spPr>
            <a:xfrm>
              <a:off x="5573485" y="5320284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5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5530656" y="5515758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2"/>
                  </a:lnTo>
                  <a:lnTo>
                    <a:pt x="85725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27" name="object 2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801108" y="5743007"/>
            <a:ext cx="226146" cy="85726"/>
          </a:xfrm>
          <a:prstGeom prst="rect">
            <a:avLst/>
          </a:prstGeom>
        </p:spPr>
      </p:pic>
      <p:grpSp>
        <p:nvGrpSpPr>
          <p:cNvPr id="28" name="object 28"/>
          <p:cNvGrpSpPr/>
          <p:nvPr/>
        </p:nvGrpSpPr>
        <p:grpSpPr>
          <a:xfrm>
            <a:off x="6248590" y="5120830"/>
            <a:ext cx="2141220" cy="480695"/>
            <a:chOff x="6248590" y="5120830"/>
            <a:chExt cx="2141220" cy="480695"/>
          </a:xfrm>
        </p:grpSpPr>
        <p:sp>
          <p:nvSpPr>
            <p:cNvPr id="29" name="object 29"/>
            <p:cNvSpPr/>
            <p:nvPr/>
          </p:nvSpPr>
          <p:spPr>
            <a:xfrm>
              <a:off x="6262878" y="5135117"/>
              <a:ext cx="2084070" cy="394970"/>
            </a:xfrm>
            <a:custGeom>
              <a:avLst/>
              <a:gdLst/>
              <a:ahLst/>
              <a:cxnLst/>
              <a:rect l="l" t="t" r="r" b="b"/>
              <a:pathLst>
                <a:path w="2084070" h="394970">
                  <a:moveTo>
                    <a:pt x="0" y="0"/>
                  </a:moveTo>
                  <a:lnTo>
                    <a:pt x="2083955" y="0"/>
                  </a:lnTo>
                  <a:lnTo>
                    <a:pt x="2083955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8303971" y="5515381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1" name="object 31"/>
          <p:cNvSpPr txBox="1"/>
          <p:nvPr/>
        </p:nvSpPr>
        <p:spPr>
          <a:xfrm>
            <a:off x="8119109" y="5601461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19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9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717030" y="5601461"/>
            <a:ext cx="45656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19" rIns="0" bIns="0" rtlCol="0" vert="horz">
            <a:spAutoFit/>
          </a:bodyPr>
          <a:lstStyle/>
          <a:p>
            <a:pPr marL="111760">
              <a:lnSpc>
                <a:spcPct val="100000"/>
              </a:lnSpc>
              <a:spcBef>
                <a:spcPts val="259"/>
              </a:spcBef>
            </a:pPr>
            <a:r>
              <a:rPr dirty="0" sz="1800">
                <a:latin typeface="Calibri"/>
                <a:cs typeface="Calibri"/>
              </a:rPr>
              <a:t>10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415783" y="5601461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19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9"/>
              </a:spcBef>
            </a:pP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027420" y="5601461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19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9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35" name="object 3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483097" y="5743007"/>
            <a:ext cx="234073" cy="85726"/>
          </a:xfrm>
          <a:prstGeom prst="rect">
            <a:avLst/>
          </a:prstGeom>
        </p:spPr>
      </p:pic>
      <p:pic>
        <p:nvPicPr>
          <p:cNvPr id="36" name="object 36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7173469" y="5742999"/>
            <a:ext cx="242393" cy="85725"/>
          </a:xfrm>
          <a:prstGeom prst="rect">
            <a:avLst/>
          </a:prstGeom>
        </p:spPr>
      </p:pic>
      <p:pic>
        <p:nvPicPr>
          <p:cNvPr id="37" name="object 3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871457" y="5742999"/>
            <a:ext cx="247782" cy="85725"/>
          </a:xfrm>
          <a:prstGeom prst="rect">
            <a:avLst/>
          </a:prstGeom>
        </p:spPr>
      </p:pic>
      <p:sp>
        <p:nvSpPr>
          <p:cNvPr id="38" name="object 3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9" name="object 3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38</a:t>
            </a:r>
          </a:p>
        </p:txBody>
      </p:sp>
    </p:spTree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91667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763465"/>
            <a:ext cx="7446645" cy="69850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Intercambio:</a:t>
            </a:r>
            <a:endParaRPr sz="2000">
              <a:latin typeface="Calibri"/>
              <a:cs typeface="Calibri"/>
            </a:endParaRPr>
          </a:p>
          <a:p>
            <a:pPr lvl="1" marL="561340" indent="-182880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 operación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muy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eficiente,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preferible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cualquier copia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elemento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588769" y="2610611"/>
            <a:ext cx="2813050" cy="3689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0"/>
              </a:spcBef>
            </a:pPr>
            <a:r>
              <a:rPr dirty="0" sz="1800" spc="-10">
                <a:latin typeface="Calibri"/>
                <a:cs typeface="Calibri"/>
              </a:rPr>
              <a:t>lista.swap(lista_cuatro);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11530" y="4095750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1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51281" y="3445002"/>
            <a:ext cx="1377950" cy="36957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 spc="-15">
                <a:latin typeface="Calibri"/>
                <a:cs typeface="Calibri"/>
              </a:rPr>
              <a:t>lista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996756" y="3800284"/>
            <a:ext cx="85725" cy="295910"/>
            <a:chOff x="996756" y="3800284"/>
            <a:chExt cx="85725" cy="295910"/>
          </a:xfrm>
        </p:grpSpPr>
        <p:sp>
          <p:nvSpPr>
            <p:cNvPr id="9" name="object 9"/>
            <p:cNvSpPr/>
            <p:nvPr/>
          </p:nvSpPr>
          <p:spPr>
            <a:xfrm>
              <a:off x="1039585" y="3814571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4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6756" y="4010046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1"/>
                  </a:lnTo>
                  <a:lnTo>
                    <a:pt x="85725" y="2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1" name="object 1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67208" y="4237295"/>
            <a:ext cx="226146" cy="85726"/>
          </a:xfrm>
          <a:prstGeom prst="rect">
            <a:avLst/>
          </a:prstGeom>
        </p:spPr>
      </p:pic>
      <p:grpSp>
        <p:nvGrpSpPr>
          <p:cNvPr id="12" name="object 12"/>
          <p:cNvGrpSpPr/>
          <p:nvPr/>
        </p:nvGrpSpPr>
        <p:grpSpPr>
          <a:xfrm>
            <a:off x="1714690" y="3615880"/>
            <a:ext cx="2141220" cy="480695"/>
            <a:chOff x="1714690" y="3615880"/>
            <a:chExt cx="2141220" cy="480695"/>
          </a:xfrm>
        </p:grpSpPr>
        <p:sp>
          <p:nvSpPr>
            <p:cNvPr id="13" name="object 13"/>
            <p:cNvSpPr/>
            <p:nvPr/>
          </p:nvSpPr>
          <p:spPr>
            <a:xfrm>
              <a:off x="1728977" y="3630167"/>
              <a:ext cx="2084070" cy="394970"/>
            </a:xfrm>
            <a:custGeom>
              <a:avLst/>
              <a:gdLst/>
              <a:ahLst/>
              <a:cxnLst/>
              <a:rect l="l" t="t" r="r" b="b"/>
              <a:pathLst>
                <a:path w="2084070" h="394970">
                  <a:moveTo>
                    <a:pt x="0" y="0"/>
                  </a:moveTo>
                  <a:lnTo>
                    <a:pt x="2083955" y="0"/>
                  </a:lnTo>
                  <a:lnTo>
                    <a:pt x="2083955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3770071" y="4010431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4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" name="object 15"/>
          <p:cNvSpPr txBox="1"/>
          <p:nvPr/>
        </p:nvSpPr>
        <p:spPr>
          <a:xfrm>
            <a:off x="3585209" y="4095750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183129" y="4095750"/>
            <a:ext cx="45656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marL="111760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10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881883" y="4095750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493519" y="4095750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19" name="object 1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949197" y="4237295"/>
            <a:ext cx="234073" cy="85726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639569" y="4237287"/>
            <a:ext cx="242393" cy="85725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337557" y="4237287"/>
            <a:ext cx="247782" cy="85725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5426964" y="4101846"/>
            <a:ext cx="45656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8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966715" y="3451097"/>
            <a:ext cx="1378585" cy="36957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 spc="-15">
                <a:latin typeface="Calibri"/>
                <a:cs typeface="Calibri"/>
              </a:rPr>
              <a:t>lista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5612190" y="3806380"/>
            <a:ext cx="85725" cy="295910"/>
            <a:chOff x="5612190" y="3806380"/>
            <a:chExt cx="85725" cy="295910"/>
          </a:xfrm>
        </p:grpSpPr>
        <p:sp>
          <p:nvSpPr>
            <p:cNvPr id="25" name="object 25"/>
            <p:cNvSpPr/>
            <p:nvPr/>
          </p:nvSpPr>
          <p:spPr>
            <a:xfrm>
              <a:off x="5655017" y="3820667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5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5612190" y="4016142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2"/>
                  </a:lnTo>
                  <a:lnTo>
                    <a:pt x="85725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27" name="object 2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83403" y="4244153"/>
            <a:ext cx="226147" cy="85726"/>
          </a:xfrm>
          <a:prstGeom prst="rect">
            <a:avLst/>
          </a:prstGeom>
        </p:spPr>
      </p:pic>
      <p:grpSp>
        <p:nvGrpSpPr>
          <p:cNvPr id="28" name="object 28"/>
          <p:cNvGrpSpPr/>
          <p:nvPr/>
        </p:nvGrpSpPr>
        <p:grpSpPr>
          <a:xfrm>
            <a:off x="6330886" y="3621976"/>
            <a:ext cx="1437640" cy="480695"/>
            <a:chOff x="6330886" y="3621976"/>
            <a:chExt cx="1437640" cy="480695"/>
          </a:xfrm>
        </p:grpSpPr>
        <p:sp>
          <p:nvSpPr>
            <p:cNvPr id="29" name="object 29"/>
            <p:cNvSpPr/>
            <p:nvPr/>
          </p:nvSpPr>
          <p:spPr>
            <a:xfrm>
              <a:off x="6345173" y="3636264"/>
              <a:ext cx="1380490" cy="394970"/>
            </a:xfrm>
            <a:custGeom>
              <a:avLst/>
              <a:gdLst/>
              <a:ahLst/>
              <a:cxnLst/>
              <a:rect l="l" t="t" r="r" b="b"/>
              <a:pathLst>
                <a:path w="1380490" h="394970">
                  <a:moveTo>
                    <a:pt x="0" y="0"/>
                  </a:moveTo>
                  <a:lnTo>
                    <a:pt x="1380299" y="0"/>
                  </a:lnTo>
                  <a:lnTo>
                    <a:pt x="1380299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7682607" y="4016527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1" name="object 31"/>
          <p:cNvSpPr txBox="1"/>
          <p:nvPr/>
        </p:nvSpPr>
        <p:spPr>
          <a:xfrm>
            <a:off x="6799326" y="4101846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7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497318" y="4101846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1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108953" y="4101846"/>
            <a:ext cx="45656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34" name="object 3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565393" y="4244153"/>
            <a:ext cx="234073" cy="85726"/>
          </a:xfrm>
          <a:prstGeom prst="rect">
            <a:avLst/>
          </a:prstGeom>
        </p:spPr>
      </p:pic>
      <p:pic>
        <p:nvPicPr>
          <p:cNvPr id="35" name="object 3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255002" y="4244145"/>
            <a:ext cx="242394" cy="85725"/>
          </a:xfrm>
          <a:prstGeom prst="rect">
            <a:avLst/>
          </a:prstGeom>
        </p:spPr>
      </p:pic>
      <p:sp>
        <p:nvSpPr>
          <p:cNvPr id="36" name="object 36"/>
          <p:cNvSpPr txBox="1"/>
          <p:nvPr/>
        </p:nvSpPr>
        <p:spPr>
          <a:xfrm>
            <a:off x="810768" y="5600700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8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50520" y="4950714"/>
            <a:ext cx="1377950" cy="368935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2384" rIns="0" bIns="0" rtlCol="0" vert="horz">
            <a:spAutoFit/>
          </a:bodyPr>
          <a:lstStyle/>
          <a:p>
            <a:pPr marL="146050">
              <a:lnSpc>
                <a:spcPct val="100000"/>
              </a:lnSpc>
              <a:spcBef>
                <a:spcPts val="254"/>
              </a:spcBef>
            </a:pPr>
            <a:r>
              <a:rPr dirty="0" sz="1800" spc="-10">
                <a:latin typeface="Calibri"/>
                <a:cs typeface="Calibri"/>
              </a:rPr>
              <a:t>lista_cuatro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38" name="object 38"/>
          <p:cNvGrpSpPr/>
          <p:nvPr/>
        </p:nvGrpSpPr>
        <p:grpSpPr>
          <a:xfrm>
            <a:off x="995994" y="5305234"/>
            <a:ext cx="85725" cy="295910"/>
            <a:chOff x="995994" y="5305234"/>
            <a:chExt cx="85725" cy="295910"/>
          </a:xfrm>
        </p:grpSpPr>
        <p:sp>
          <p:nvSpPr>
            <p:cNvPr id="39" name="object 39"/>
            <p:cNvSpPr/>
            <p:nvPr/>
          </p:nvSpPr>
          <p:spPr>
            <a:xfrm>
              <a:off x="1038823" y="5319521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4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995994" y="5514996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1"/>
                  </a:lnTo>
                  <a:lnTo>
                    <a:pt x="85725" y="2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41" name="object 4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266446" y="5743007"/>
            <a:ext cx="226146" cy="85726"/>
          </a:xfrm>
          <a:prstGeom prst="rect">
            <a:avLst/>
          </a:prstGeom>
        </p:spPr>
      </p:pic>
      <p:grpSp>
        <p:nvGrpSpPr>
          <p:cNvPr id="42" name="object 42"/>
          <p:cNvGrpSpPr/>
          <p:nvPr/>
        </p:nvGrpSpPr>
        <p:grpSpPr>
          <a:xfrm>
            <a:off x="1713928" y="5120830"/>
            <a:ext cx="1437640" cy="480695"/>
            <a:chOff x="1713928" y="5120830"/>
            <a:chExt cx="1437640" cy="480695"/>
          </a:xfrm>
        </p:grpSpPr>
        <p:sp>
          <p:nvSpPr>
            <p:cNvPr id="43" name="object 43"/>
            <p:cNvSpPr/>
            <p:nvPr/>
          </p:nvSpPr>
          <p:spPr>
            <a:xfrm>
              <a:off x="1728216" y="5135117"/>
              <a:ext cx="1380490" cy="394970"/>
            </a:xfrm>
            <a:custGeom>
              <a:avLst/>
              <a:gdLst/>
              <a:ahLst/>
              <a:cxnLst/>
              <a:rect l="l" t="t" r="r" b="b"/>
              <a:pathLst>
                <a:path w="1380489" h="394970">
                  <a:moveTo>
                    <a:pt x="0" y="0"/>
                  </a:moveTo>
                  <a:lnTo>
                    <a:pt x="1380299" y="0"/>
                  </a:lnTo>
                  <a:lnTo>
                    <a:pt x="1380299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3065649" y="5515381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5" name="object 45"/>
          <p:cNvSpPr txBox="1"/>
          <p:nvPr/>
        </p:nvSpPr>
        <p:spPr>
          <a:xfrm>
            <a:off x="2182367" y="5600700"/>
            <a:ext cx="45656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7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881122" y="5600700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1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492758" y="5600700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8" name="object 4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948435" y="5743007"/>
            <a:ext cx="234073" cy="85726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638807" y="5742999"/>
            <a:ext cx="242393" cy="85725"/>
          </a:xfrm>
          <a:prstGeom prst="rect">
            <a:avLst/>
          </a:prstGeom>
        </p:spPr>
      </p:pic>
      <p:sp>
        <p:nvSpPr>
          <p:cNvPr id="50" name="object 50"/>
          <p:cNvSpPr txBox="1"/>
          <p:nvPr/>
        </p:nvSpPr>
        <p:spPr>
          <a:xfrm>
            <a:off x="5504688" y="5599938"/>
            <a:ext cx="456565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1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044440" y="4949190"/>
            <a:ext cx="1378585" cy="368935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2384" rIns="0" bIns="0" rtlCol="0" vert="horz">
            <a:spAutoFit/>
          </a:bodyPr>
          <a:lstStyle/>
          <a:p>
            <a:pPr marL="146050">
              <a:lnSpc>
                <a:spcPct val="100000"/>
              </a:lnSpc>
              <a:spcBef>
                <a:spcPts val="254"/>
              </a:spcBef>
            </a:pPr>
            <a:r>
              <a:rPr dirty="0" sz="1800" spc="-10">
                <a:latin typeface="Calibri"/>
                <a:cs typeface="Calibri"/>
              </a:rPr>
              <a:t>lista_cuatro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52" name="object 52"/>
          <p:cNvGrpSpPr/>
          <p:nvPr/>
        </p:nvGrpSpPr>
        <p:grpSpPr>
          <a:xfrm>
            <a:off x="5689915" y="5303710"/>
            <a:ext cx="85725" cy="295910"/>
            <a:chOff x="5689915" y="5303710"/>
            <a:chExt cx="85725" cy="295910"/>
          </a:xfrm>
        </p:grpSpPr>
        <p:sp>
          <p:nvSpPr>
            <p:cNvPr id="53" name="object 53"/>
            <p:cNvSpPr/>
            <p:nvPr/>
          </p:nvSpPr>
          <p:spPr>
            <a:xfrm>
              <a:off x="5732742" y="5317997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5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5689915" y="5513472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1"/>
                  </a:lnTo>
                  <a:lnTo>
                    <a:pt x="85725" y="2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55" name="object 55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961127" y="5741483"/>
            <a:ext cx="226147" cy="85725"/>
          </a:xfrm>
          <a:prstGeom prst="rect">
            <a:avLst/>
          </a:prstGeom>
        </p:spPr>
      </p:pic>
      <p:grpSp>
        <p:nvGrpSpPr>
          <p:cNvPr id="56" name="object 56"/>
          <p:cNvGrpSpPr/>
          <p:nvPr/>
        </p:nvGrpSpPr>
        <p:grpSpPr>
          <a:xfrm>
            <a:off x="6408610" y="5119306"/>
            <a:ext cx="2141220" cy="480695"/>
            <a:chOff x="6408610" y="5119306"/>
            <a:chExt cx="2141220" cy="480695"/>
          </a:xfrm>
        </p:grpSpPr>
        <p:sp>
          <p:nvSpPr>
            <p:cNvPr id="57" name="object 57"/>
            <p:cNvSpPr/>
            <p:nvPr/>
          </p:nvSpPr>
          <p:spPr>
            <a:xfrm>
              <a:off x="6422897" y="5133594"/>
              <a:ext cx="2084070" cy="394970"/>
            </a:xfrm>
            <a:custGeom>
              <a:avLst/>
              <a:gdLst/>
              <a:ahLst/>
              <a:cxnLst/>
              <a:rect l="l" t="t" r="r" b="b"/>
              <a:pathLst>
                <a:path w="2084070" h="394970">
                  <a:moveTo>
                    <a:pt x="0" y="0"/>
                  </a:moveTo>
                  <a:lnTo>
                    <a:pt x="2083955" y="0"/>
                  </a:lnTo>
                  <a:lnTo>
                    <a:pt x="2083955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463991" y="5513857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4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9" name="object 59"/>
          <p:cNvSpPr txBox="1"/>
          <p:nvPr/>
        </p:nvSpPr>
        <p:spPr>
          <a:xfrm>
            <a:off x="8279130" y="5599938"/>
            <a:ext cx="455930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6877050" y="5599938"/>
            <a:ext cx="455930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marL="111760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10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7575042" y="5599938"/>
            <a:ext cx="455930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6186678" y="5599938"/>
            <a:ext cx="456565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63" name="object 6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643116" y="5741483"/>
            <a:ext cx="234073" cy="85725"/>
          </a:xfrm>
          <a:prstGeom prst="rect">
            <a:avLst/>
          </a:prstGeom>
        </p:spPr>
      </p:pic>
      <p:pic>
        <p:nvPicPr>
          <p:cNvPr id="64" name="object 6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332727" y="5741475"/>
            <a:ext cx="242393" cy="85725"/>
          </a:xfrm>
          <a:prstGeom prst="rect">
            <a:avLst/>
          </a:prstGeom>
        </p:spPr>
      </p:pic>
      <p:pic>
        <p:nvPicPr>
          <p:cNvPr id="65" name="object 6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030715" y="5741475"/>
            <a:ext cx="247782" cy="85725"/>
          </a:xfrm>
          <a:prstGeom prst="rect">
            <a:avLst/>
          </a:prstGeom>
        </p:spPr>
      </p:pic>
      <p:grpSp>
        <p:nvGrpSpPr>
          <p:cNvPr id="66" name="object 66"/>
          <p:cNvGrpSpPr/>
          <p:nvPr/>
        </p:nvGrpSpPr>
        <p:grpSpPr>
          <a:xfrm>
            <a:off x="4316031" y="3807015"/>
            <a:ext cx="513715" cy="481965"/>
            <a:chOff x="4316031" y="3807015"/>
            <a:chExt cx="513715" cy="481965"/>
          </a:xfrm>
        </p:grpSpPr>
        <p:sp>
          <p:nvSpPr>
            <p:cNvPr id="67" name="object 67"/>
            <p:cNvSpPr/>
            <p:nvPr/>
          </p:nvSpPr>
          <p:spPr>
            <a:xfrm>
              <a:off x="4323969" y="3814953"/>
              <a:ext cx="497840" cy="466090"/>
            </a:xfrm>
            <a:custGeom>
              <a:avLst/>
              <a:gdLst/>
              <a:ahLst/>
              <a:cxnLst/>
              <a:rect l="l" t="t" r="r" b="b"/>
              <a:pathLst>
                <a:path w="497839" h="466089">
                  <a:moveTo>
                    <a:pt x="264795" y="0"/>
                  </a:moveTo>
                  <a:lnTo>
                    <a:pt x="264795" y="116395"/>
                  </a:lnTo>
                  <a:lnTo>
                    <a:pt x="0" y="116395"/>
                  </a:lnTo>
                  <a:lnTo>
                    <a:pt x="0" y="349186"/>
                  </a:lnTo>
                  <a:lnTo>
                    <a:pt x="264795" y="349186"/>
                  </a:lnTo>
                  <a:lnTo>
                    <a:pt x="264795" y="465582"/>
                  </a:lnTo>
                  <a:lnTo>
                    <a:pt x="497586" y="232791"/>
                  </a:lnTo>
                  <a:lnTo>
                    <a:pt x="26479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4323969" y="3814953"/>
              <a:ext cx="497840" cy="466090"/>
            </a:xfrm>
            <a:custGeom>
              <a:avLst/>
              <a:gdLst/>
              <a:ahLst/>
              <a:cxnLst/>
              <a:rect l="l" t="t" r="r" b="b"/>
              <a:pathLst>
                <a:path w="497839" h="466089">
                  <a:moveTo>
                    <a:pt x="0" y="116395"/>
                  </a:moveTo>
                  <a:lnTo>
                    <a:pt x="264795" y="116395"/>
                  </a:lnTo>
                  <a:lnTo>
                    <a:pt x="264795" y="0"/>
                  </a:lnTo>
                  <a:lnTo>
                    <a:pt x="497586" y="232791"/>
                  </a:lnTo>
                  <a:lnTo>
                    <a:pt x="264795" y="465582"/>
                  </a:lnTo>
                  <a:lnTo>
                    <a:pt x="264795" y="349186"/>
                  </a:lnTo>
                  <a:lnTo>
                    <a:pt x="0" y="349186"/>
                  </a:lnTo>
                  <a:lnTo>
                    <a:pt x="0" y="116395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9" name="object 69"/>
          <p:cNvGrpSpPr/>
          <p:nvPr/>
        </p:nvGrpSpPr>
        <p:grpSpPr>
          <a:xfrm>
            <a:off x="4318317" y="5299773"/>
            <a:ext cx="513715" cy="482600"/>
            <a:chOff x="4318317" y="5299773"/>
            <a:chExt cx="513715" cy="482600"/>
          </a:xfrm>
        </p:grpSpPr>
        <p:sp>
          <p:nvSpPr>
            <p:cNvPr id="70" name="object 70"/>
            <p:cNvSpPr/>
            <p:nvPr/>
          </p:nvSpPr>
          <p:spPr>
            <a:xfrm>
              <a:off x="4326254" y="5307710"/>
              <a:ext cx="497840" cy="466725"/>
            </a:xfrm>
            <a:custGeom>
              <a:avLst/>
              <a:gdLst/>
              <a:ahLst/>
              <a:cxnLst/>
              <a:rect l="l" t="t" r="r" b="b"/>
              <a:pathLst>
                <a:path w="497839" h="466725">
                  <a:moveTo>
                    <a:pt x="264414" y="0"/>
                  </a:moveTo>
                  <a:lnTo>
                    <a:pt x="264414" y="116585"/>
                  </a:lnTo>
                  <a:lnTo>
                    <a:pt x="0" y="116585"/>
                  </a:lnTo>
                  <a:lnTo>
                    <a:pt x="0" y="349757"/>
                  </a:lnTo>
                  <a:lnTo>
                    <a:pt x="264414" y="349757"/>
                  </a:lnTo>
                  <a:lnTo>
                    <a:pt x="264414" y="466343"/>
                  </a:lnTo>
                  <a:lnTo>
                    <a:pt x="497586" y="233171"/>
                  </a:lnTo>
                  <a:lnTo>
                    <a:pt x="264414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4326254" y="5307710"/>
              <a:ext cx="497840" cy="466725"/>
            </a:xfrm>
            <a:custGeom>
              <a:avLst/>
              <a:gdLst/>
              <a:ahLst/>
              <a:cxnLst/>
              <a:rect l="l" t="t" r="r" b="b"/>
              <a:pathLst>
                <a:path w="497839" h="466725">
                  <a:moveTo>
                    <a:pt x="0" y="116585"/>
                  </a:moveTo>
                  <a:lnTo>
                    <a:pt x="264414" y="116585"/>
                  </a:lnTo>
                  <a:lnTo>
                    <a:pt x="264414" y="0"/>
                  </a:lnTo>
                  <a:lnTo>
                    <a:pt x="497586" y="233171"/>
                  </a:lnTo>
                  <a:lnTo>
                    <a:pt x="264414" y="466343"/>
                  </a:lnTo>
                  <a:lnTo>
                    <a:pt x="264414" y="349757"/>
                  </a:lnTo>
                  <a:lnTo>
                    <a:pt x="0" y="349757"/>
                  </a:lnTo>
                  <a:lnTo>
                    <a:pt x="0" y="116585"/>
                  </a:lnTo>
                  <a:close/>
                </a:path>
              </a:pathLst>
            </a:custGeom>
            <a:ln w="15874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2" name="object 72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3" name="object 7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39</a:t>
            </a:r>
          </a:p>
        </p:txBody>
      </p:sp>
    </p:spTree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91667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5"/>
            <a:ext cx="7368540" cy="121348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Acceso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elementos: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front()</a:t>
            </a:r>
            <a:r>
              <a:rPr dirty="0" sz="1600" spc="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back()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devuelven,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borran,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primer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último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endParaRPr sz="1600">
              <a:latin typeface="Calibri"/>
              <a:cs typeface="Calibri"/>
            </a:endParaRPr>
          </a:p>
          <a:p>
            <a:pPr lvl="1" marL="560705" marR="5080" indent="-182880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acceder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otros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elementos,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bien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emplean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iteradores,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bien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eliminan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hasta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desee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convierta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último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primero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579625" y="3237738"/>
            <a:ext cx="3687445" cy="64643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 marR="371475">
              <a:lnSpc>
                <a:spcPct val="100000"/>
              </a:lnSpc>
              <a:spcBef>
                <a:spcPts val="245"/>
              </a:spcBef>
              <a:tabLst>
                <a:tab pos="2234565" algn="l"/>
              </a:tabLst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inicio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lista.front();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inicio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3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final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lista.back();	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final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2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993898" y="5226558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533650" y="4575809"/>
            <a:ext cx="1378585" cy="36957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 spc="-15">
                <a:latin typeface="Calibri"/>
                <a:cs typeface="Calibri"/>
              </a:rPr>
              <a:t>lista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3179124" y="4931092"/>
            <a:ext cx="85725" cy="295910"/>
            <a:chOff x="3179124" y="4931092"/>
            <a:chExt cx="85725" cy="295910"/>
          </a:xfrm>
        </p:grpSpPr>
        <p:sp>
          <p:nvSpPr>
            <p:cNvPr id="9" name="object 9"/>
            <p:cNvSpPr/>
            <p:nvPr/>
          </p:nvSpPr>
          <p:spPr>
            <a:xfrm>
              <a:off x="3221953" y="4945379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5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3179124" y="5140854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2"/>
                  </a:lnTo>
                  <a:lnTo>
                    <a:pt x="85725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1" name="object 1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49575" y="5368103"/>
            <a:ext cx="226147" cy="85726"/>
          </a:xfrm>
          <a:prstGeom prst="rect">
            <a:avLst/>
          </a:prstGeom>
        </p:spPr>
      </p:pic>
      <p:grpSp>
        <p:nvGrpSpPr>
          <p:cNvPr id="12" name="object 12"/>
          <p:cNvGrpSpPr/>
          <p:nvPr/>
        </p:nvGrpSpPr>
        <p:grpSpPr>
          <a:xfrm>
            <a:off x="3897820" y="4746688"/>
            <a:ext cx="2141220" cy="480695"/>
            <a:chOff x="3897820" y="4746688"/>
            <a:chExt cx="2141220" cy="480695"/>
          </a:xfrm>
        </p:grpSpPr>
        <p:sp>
          <p:nvSpPr>
            <p:cNvPr id="13" name="object 13"/>
            <p:cNvSpPr/>
            <p:nvPr/>
          </p:nvSpPr>
          <p:spPr>
            <a:xfrm>
              <a:off x="3912108" y="4760976"/>
              <a:ext cx="2084070" cy="394970"/>
            </a:xfrm>
            <a:custGeom>
              <a:avLst/>
              <a:gdLst/>
              <a:ahLst/>
              <a:cxnLst/>
              <a:rect l="l" t="t" r="r" b="b"/>
              <a:pathLst>
                <a:path w="2084070" h="394970">
                  <a:moveTo>
                    <a:pt x="0" y="0"/>
                  </a:moveTo>
                  <a:lnTo>
                    <a:pt x="2083955" y="0"/>
                  </a:lnTo>
                  <a:lnTo>
                    <a:pt x="2083955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5953201" y="5141239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" name="object 15"/>
          <p:cNvSpPr txBox="1"/>
          <p:nvPr/>
        </p:nvSpPr>
        <p:spPr>
          <a:xfrm>
            <a:off x="5767578" y="5226558"/>
            <a:ext cx="45656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2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366259" y="5226558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5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064252" y="5226558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6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675888" y="5226558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19" name="object 1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131566" y="5368103"/>
            <a:ext cx="234072" cy="85726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821937" y="5368095"/>
            <a:ext cx="242393" cy="85725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519925" y="5368095"/>
            <a:ext cx="247782" cy="85725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40</a:t>
            </a: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2286" y="6400799"/>
              <a:ext cx="9142095" cy="457200"/>
            </a:xfrm>
            <a:custGeom>
              <a:avLst/>
              <a:gdLst/>
              <a:ahLst/>
              <a:cxnLst/>
              <a:rect l="l" t="t" r="r" b="b"/>
              <a:pathLst>
                <a:path w="9142095" h="457200">
                  <a:moveTo>
                    <a:pt x="9141714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1714" y="457199"/>
                  </a:lnTo>
                  <a:lnTo>
                    <a:pt x="9141714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2095" cy="64135"/>
            </a:xfrm>
            <a:custGeom>
              <a:avLst/>
              <a:gdLst/>
              <a:ahLst/>
              <a:cxnLst/>
              <a:rect l="l" t="t" r="r" b="b"/>
              <a:pathLst>
                <a:path w="9142095" h="64135">
                  <a:moveTo>
                    <a:pt x="9141714" y="0"/>
                  </a:moveTo>
                  <a:lnTo>
                    <a:pt x="0" y="0"/>
                  </a:lnTo>
                  <a:lnTo>
                    <a:pt x="0" y="64008"/>
                  </a:lnTo>
                  <a:lnTo>
                    <a:pt x="9141714" y="64008"/>
                  </a:lnTo>
                  <a:lnTo>
                    <a:pt x="9141714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906017" y="4343400"/>
            <a:ext cx="7406640" cy="0"/>
          </a:xfrm>
          <a:custGeom>
            <a:avLst/>
            <a:gdLst/>
            <a:ahLst/>
            <a:cxnLst/>
            <a:rect l="l" t="t" r="r" b="b"/>
            <a:pathLst>
              <a:path w="7406640" h="0">
                <a:moveTo>
                  <a:pt x="0" y="0"/>
                </a:moveTo>
                <a:lnTo>
                  <a:pt x="7406639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1145539" y="2874771"/>
            <a:ext cx="6906895" cy="1379220"/>
          </a:xfrm>
          <a:prstGeom prst="rect">
            <a:avLst/>
          </a:prstGeom>
        </p:spPr>
        <p:txBody>
          <a:bodyPr wrap="square" lIns="0" tIns="124460" rIns="0" bIns="0" rtlCol="0" vert="horz">
            <a:spAutoFit/>
          </a:bodyPr>
          <a:lstStyle/>
          <a:p>
            <a:pPr marL="2097405" marR="5080" indent="-2085339">
              <a:lnSpc>
                <a:spcPts val="4900"/>
              </a:lnSpc>
              <a:spcBef>
                <a:spcPts val="980"/>
              </a:spcBef>
            </a:pP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P</a:t>
            </a:r>
            <a:r>
              <a:rPr dirty="0" sz="4800" spc="-170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o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g</a:t>
            </a:r>
            <a:r>
              <a:rPr dirty="0" sz="4800" spc="-180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spc="-125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ac</a:t>
            </a:r>
            <a:r>
              <a:rPr dirty="0" sz="4800" spc="-7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ó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n</a:t>
            </a:r>
            <a:r>
              <a:rPr dirty="0" sz="4800" spc="-190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80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8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70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25" b="0">
                <a:solidFill>
                  <a:srgbClr val="990000"/>
                </a:solidFill>
                <a:latin typeface="Calibri Light"/>
                <a:cs typeface="Calibri Light"/>
              </a:rPr>
              <a:t>t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25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100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e  </a:t>
            </a:r>
            <a:r>
              <a:rPr dirty="0" sz="4800" spc="-105" b="0">
                <a:solidFill>
                  <a:srgbClr val="990000"/>
                </a:solidFill>
                <a:latin typeface="Calibri Light"/>
                <a:cs typeface="Calibri Light"/>
              </a:rPr>
              <a:t>Navegación</a:t>
            </a:r>
            <a:endParaRPr sz="4800">
              <a:latin typeface="Calibri Light"/>
              <a:cs typeface="Calibri Light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79575" y="4432300"/>
            <a:ext cx="6797040" cy="1762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L="8255">
              <a:lnSpc>
                <a:spcPct val="100000"/>
              </a:lnSpc>
              <a:spcBef>
                <a:spcPts val="100"/>
              </a:spcBef>
            </a:pPr>
            <a:r>
              <a:rPr dirty="0" sz="2400" spc="145" b="0">
                <a:solidFill>
                  <a:srgbClr val="696363"/>
                </a:solidFill>
                <a:latin typeface="Calibri Light"/>
                <a:cs typeface="Calibri Light"/>
              </a:rPr>
              <a:t>1.1.</a:t>
            </a:r>
            <a:r>
              <a:rPr dirty="0" sz="2400" spc="350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2400" spc="170" b="0">
                <a:solidFill>
                  <a:srgbClr val="696363"/>
                </a:solidFill>
                <a:latin typeface="Calibri Light"/>
                <a:cs typeface="Calibri Light"/>
              </a:rPr>
              <a:t>Lenguaje</a:t>
            </a:r>
            <a:r>
              <a:rPr dirty="0" sz="2400" spc="360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2400" b="0">
                <a:solidFill>
                  <a:srgbClr val="696363"/>
                </a:solidFill>
                <a:latin typeface="Calibri Light"/>
                <a:cs typeface="Calibri Light"/>
              </a:rPr>
              <a:t>C</a:t>
            </a:r>
            <a:endParaRPr sz="2400">
              <a:latin typeface="Calibri Light"/>
              <a:cs typeface="Calibri Light"/>
            </a:endParaRPr>
          </a:p>
          <a:p>
            <a:pPr algn="ctr" marL="12700" marR="5080">
              <a:lnSpc>
                <a:spcPts val="1730"/>
              </a:lnSpc>
              <a:spcBef>
                <a:spcPts val="280"/>
              </a:spcBef>
            </a:pPr>
            <a:r>
              <a:rPr dirty="0" sz="1600" b="0">
                <a:solidFill>
                  <a:srgbClr val="696363"/>
                </a:solidFill>
                <a:latin typeface="Calibri Light"/>
                <a:cs typeface="Calibri Light"/>
              </a:rPr>
              <a:t>S</a:t>
            </a:r>
            <a:r>
              <a:rPr dirty="0" sz="1600" spc="-16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363"/>
                </a:solidFill>
                <a:latin typeface="Calibri Light"/>
                <a:cs typeface="Calibri Light"/>
              </a:rPr>
              <a:t>i</a:t>
            </a:r>
            <a:r>
              <a:rPr dirty="0" sz="1600" spc="-16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spc="155" b="0">
                <a:solidFill>
                  <a:srgbClr val="696363"/>
                </a:solidFill>
                <a:latin typeface="Calibri Light"/>
                <a:cs typeface="Calibri Light"/>
              </a:rPr>
              <a:t>ntaxis,</a:t>
            </a:r>
            <a:r>
              <a:rPr dirty="0" sz="1600" spc="42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spc="160" b="0">
                <a:solidFill>
                  <a:srgbClr val="696363"/>
                </a:solidFill>
                <a:latin typeface="Calibri Light"/>
                <a:cs typeface="Calibri Light"/>
              </a:rPr>
              <a:t>Compilador,</a:t>
            </a:r>
            <a:r>
              <a:rPr dirty="0" sz="1600" spc="420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spc="165" b="0">
                <a:solidFill>
                  <a:srgbClr val="696363"/>
                </a:solidFill>
                <a:latin typeface="Calibri Light"/>
                <a:cs typeface="Calibri Light"/>
              </a:rPr>
              <a:t>Ámbitos,</a:t>
            </a:r>
            <a:r>
              <a:rPr dirty="0" sz="1600" spc="420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363"/>
                </a:solidFill>
                <a:latin typeface="Calibri Light"/>
                <a:cs typeface="Calibri Light"/>
              </a:rPr>
              <a:t>T</a:t>
            </a:r>
            <a:r>
              <a:rPr dirty="0" sz="1600" spc="-16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363"/>
                </a:solidFill>
                <a:latin typeface="Calibri Light"/>
                <a:cs typeface="Calibri Light"/>
              </a:rPr>
              <a:t>i</a:t>
            </a:r>
            <a:r>
              <a:rPr dirty="0" sz="1600" spc="-16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spc="140" b="0">
                <a:solidFill>
                  <a:srgbClr val="696363"/>
                </a:solidFill>
                <a:latin typeface="Calibri Light"/>
                <a:cs typeface="Calibri Light"/>
              </a:rPr>
              <a:t>pos,</a:t>
            </a:r>
            <a:r>
              <a:rPr dirty="0" sz="1600" spc="42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spc="170" b="0">
                <a:solidFill>
                  <a:srgbClr val="696363"/>
                </a:solidFill>
                <a:latin typeface="Calibri Light"/>
                <a:cs typeface="Calibri Light"/>
              </a:rPr>
              <a:t>Operadores,</a:t>
            </a:r>
            <a:r>
              <a:rPr dirty="0" sz="1600" spc="41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spc="160" b="0">
                <a:solidFill>
                  <a:srgbClr val="696363"/>
                </a:solidFill>
                <a:latin typeface="Calibri Light"/>
                <a:cs typeface="Calibri Light"/>
              </a:rPr>
              <a:t>Sentenc</a:t>
            </a:r>
            <a:r>
              <a:rPr dirty="0" sz="1600" spc="-16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363"/>
                </a:solidFill>
                <a:latin typeface="Calibri Light"/>
                <a:cs typeface="Calibri Light"/>
              </a:rPr>
              <a:t>i</a:t>
            </a:r>
            <a:r>
              <a:rPr dirty="0" sz="1600" spc="-160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spc="95" b="0">
                <a:solidFill>
                  <a:srgbClr val="696363"/>
                </a:solidFill>
                <a:latin typeface="Calibri Light"/>
                <a:cs typeface="Calibri Light"/>
              </a:rPr>
              <a:t>as</a:t>
            </a:r>
            <a:r>
              <a:rPr dirty="0" sz="1600" spc="40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spc="95" b="0">
                <a:solidFill>
                  <a:srgbClr val="696363"/>
                </a:solidFill>
                <a:latin typeface="Calibri Light"/>
                <a:cs typeface="Calibri Light"/>
              </a:rPr>
              <a:t>de </a:t>
            </a:r>
            <a:r>
              <a:rPr dirty="0" sz="1600" spc="-34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spc="155" b="0">
                <a:solidFill>
                  <a:srgbClr val="696363"/>
                </a:solidFill>
                <a:latin typeface="Calibri Light"/>
                <a:cs typeface="Calibri Light"/>
              </a:rPr>
              <a:t>control</a:t>
            </a:r>
            <a:r>
              <a:rPr dirty="0" sz="1600" spc="400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363"/>
                </a:solidFill>
                <a:latin typeface="Calibri Light"/>
                <a:cs typeface="Calibri Light"/>
              </a:rPr>
              <a:t>e</a:t>
            </a:r>
            <a:r>
              <a:rPr dirty="0" sz="1600" spc="40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363"/>
                </a:solidFill>
                <a:latin typeface="Calibri Light"/>
                <a:cs typeface="Calibri Light"/>
              </a:rPr>
              <a:t>i</a:t>
            </a:r>
            <a:r>
              <a:rPr dirty="0" sz="1600" spc="-16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spc="135" b="0">
                <a:solidFill>
                  <a:srgbClr val="696363"/>
                </a:solidFill>
                <a:latin typeface="Calibri Light"/>
                <a:cs typeface="Calibri Light"/>
              </a:rPr>
              <a:t>tera</a:t>
            </a:r>
            <a:r>
              <a:rPr dirty="0" sz="1600" spc="-16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363"/>
                </a:solidFill>
                <a:latin typeface="Calibri Light"/>
                <a:cs typeface="Calibri Light"/>
              </a:rPr>
              <a:t>c</a:t>
            </a:r>
            <a:r>
              <a:rPr dirty="0" sz="1600" spc="-16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363"/>
                </a:solidFill>
                <a:latin typeface="Calibri Light"/>
                <a:cs typeface="Calibri Light"/>
              </a:rPr>
              <a:t>i</a:t>
            </a:r>
            <a:r>
              <a:rPr dirty="0" sz="1600" spc="-170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spc="130" b="0">
                <a:solidFill>
                  <a:srgbClr val="696363"/>
                </a:solidFill>
                <a:latin typeface="Calibri Light"/>
                <a:cs typeface="Calibri Light"/>
              </a:rPr>
              <a:t>ón,</a:t>
            </a:r>
            <a:r>
              <a:rPr dirty="0" sz="1600" spc="38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363"/>
                </a:solidFill>
                <a:latin typeface="Calibri Light"/>
                <a:cs typeface="Calibri Light"/>
              </a:rPr>
              <a:t>E</a:t>
            </a:r>
            <a:r>
              <a:rPr dirty="0" sz="1600" spc="-16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spc="135" b="0">
                <a:solidFill>
                  <a:srgbClr val="696363"/>
                </a:solidFill>
                <a:latin typeface="Calibri Light"/>
                <a:cs typeface="Calibri Light"/>
              </a:rPr>
              <a:t>ntra</a:t>
            </a:r>
            <a:r>
              <a:rPr dirty="0" sz="1600" spc="-16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spc="95" b="0">
                <a:solidFill>
                  <a:srgbClr val="696363"/>
                </a:solidFill>
                <a:latin typeface="Calibri Light"/>
                <a:cs typeface="Calibri Light"/>
              </a:rPr>
              <a:t>da</a:t>
            </a:r>
            <a:r>
              <a:rPr dirty="0" sz="1600" spc="40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363"/>
                </a:solidFill>
                <a:latin typeface="Calibri Light"/>
                <a:cs typeface="Calibri Light"/>
              </a:rPr>
              <a:t>y</a:t>
            </a:r>
            <a:r>
              <a:rPr dirty="0" sz="1600" spc="30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spc="95" b="0">
                <a:solidFill>
                  <a:srgbClr val="696363"/>
                </a:solidFill>
                <a:latin typeface="Calibri Light"/>
                <a:cs typeface="Calibri Light"/>
              </a:rPr>
              <a:t>Sa</a:t>
            </a:r>
            <a:r>
              <a:rPr dirty="0" sz="1600" spc="-16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363"/>
                </a:solidFill>
                <a:latin typeface="Calibri Light"/>
                <a:cs typeface="Calibri Light"/>
              </a:rPr>
              <a:t>l</a:t>
            </a:r>
            <a:r>
              <a:rPr dirty="0" sz="1600" spc="-16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363"/>
                </a:solidFill>
                <a:latin typeface="Calibri Light"/>
                <a:cs typeface="Calibri Light"/>
              </a:rPr>
              <a:t>i</a:t>
            </a:r>
            <a:r>
              <a:rPr dirty="0" sz="1600" spc="-16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spc="95" b="0">
                <a:solidFill>
                  <a:srgbClr val="696363"/>
                </a:solidFill>
                <a:latin typeface="Calibri Light"/>
                <a:cs typeface="Calibri Light"/>
              </a:rPr>
              <a:t>da</a:t>
            </a:r>
            <a:r>
              <a:rPr dirty="0" sz="1600" spc="-16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363"/>
                </a:solidFill>
                <a:latin typeface="Calibri Light"/>
                <a:cs typeface="Calibri Light"/>
              </a:rPr>
              <a:t>,</a:t>
            </a:r>
            <a:r>
              <a:rPr dirty="0" sz="1600" spc="2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363"/>
                </a:solidFill>
                <a:latin typeface="Calibri Light"/>
                <a:cs typeface="Calibri Light"/>
              </a:rPr>
              <a:t>E</a:t>
            </a:r>
            <a:r>
              <a:rPr dirty="0" sz="1600" spc="-170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363"/>
                </a:solidFill>
                <a:latin typeface="Calibri Light"/>
                <a:cs typeface="Calibri Light"/>
              </a:rPr>
              <a:t>r</a:t>
            </a:r>
            <a:r>
              <a:rPr dirty="0" sz="1600" spc="-170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600" spc="145" b="0">
                <a:solidFill>
                  <a:srgbClr val="696363"/>
                </a:solidFill>
                <a:latin typeface="Calibri Light"/>
                <a:cs typeface="Calibri Light"/>
              </a:rPr>
              <a:t>rores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Calibri Light"/>
              <a:cs typeface="Calibri Light"/>
            </a:endParaRPr>
          </a:p>
          <a:p>
            <a:pPr marL="3302635">
              <a:lnSpc>
                <a:spcPct val="100000"/>
              </a:lnSpc>
            </a:pPr>
            <a:r>
              <a:rPr dirty="0" sz="1600" spc="375" b="1">
                <a:solidFill>
                  <a:srgbClr val="696363"/>
                </a:solidFill>
                <a:latin typeface="Bahnschrift SemiBold Condensed"/>
                <a:cs typeface="Bahnschrift SemiBold Condensed"/>
              </a:rPr>
              <a:t>JOSÉ</a:t>
            </a:r>
            <a:r>
              <a:rPr dirty="0" sz="1600" spc="55" b="1">
                <a:solidFill>
                  <a:srgbClr val="696363"/>
                </a:solidFill>
                <a:latin typeface="Bahnschrift SemiBold Condensed"/>
                <a:cs typeface="Bahnschrift SemiBold Condensed"/>
              </a:rPr>
              <a:t> </a:t>
            </a:r>
            <a:r>
              <a:rPr dirty="0" sz="1600" spc="380" b="1">
                <a:solidFill>
                  <a:srgbClr val="696363"/>
                </a:solidFill>
                <a:latin typeface="Bahnschrift SemiBold Condensed"/>
                <a:cs typeface="Bahnschrift SemiBold Condensed"/>
              </a:rPr>
              <a:t>MIGUEL</a:t>
            </a:r>
            <a:r>
              <a:rPr dirty="0" sz="1600" spc="100" b="1">
                <a:solidFill>
                  <a:srgbClr val="696363"/>
                </a:solidFill>
                <a:latin typeface="Bahnschrift SemiBold Condensed"/>
                <a:cs typeface="Bahnschrift SemiBold Condensed"/>
              </a:rPr>
              <a:t> </a:t>
            </a:r>
            <a:r>
              <a:rPr dirty="0" sz="1600" spc="380" b="1">
                <a:solidFill>
                  <a:srgbClr val="696363"/>
                </a:solidFill>
                <a:latin typeface="Bahnschrift SemiBold Condensed"/>
                <a:cs typeface="Bahnschrift SemiBold Condensed"/>
              </a:rPr>
              <a:t>GUERRERO</a:t>
            </a:r>
            <a:r>
              <a:rPr dirty="0" sz="1600" spc="110" b="1">
                <a:solidFill>
                  <a:srgbClr val="696363"/>
                </a:solidFill>
                <a:latin typeface="Bahnschrift SemiBold Condensed"/>
                <a:cs typeface="Bahnschrift SemiBold Condensed"/>
              </a:rPr>
              <a:t> </a:t>
            </a:r>
            <a:r>
              <a:rPr dirty="0" sz="1600" spc="-865" b="1">
                <a:solidFill>
                  <a:srgbClr val="696363"/>
                </a:solidFill>
                <a:latin typeface="Bahnschrift SemiBold Condensed"/>
                <a:cs typeface="Bahnschrift SemiBold Condensed"/>
              </a:rPr>
              <a:t>HERNÁNDEZ</a:t>
            </a:r>
            <a:endParaRPr sz="1600">
              <a:latin typeface="Bahnschrift SemiBold Condensed"/>
              <a:cs typeface="Bahnschrift SemiBold Condensed"/>
            </a:endParaRPr>
          </a:p>
          <a:p>
            <a:pPr marL="3302635">
              <a:lnSpc>
                <a:spcPct val="100000"/>
              </a:lnSpc>
              <a:spcBef>
                <a:spcPts val="1225"/>
              </a:spcBef>
            </a:pPr>
            <a:r>
              <a:rPr dirty="0" sz="1000" b="0">
                <a:solidFill>
                  <a:srgbClr val="696363"/>
                </a:solidFill>
                <a:latin typeface="Calibri Light"/>
                <a:cs typeface="Calibri Light"/>
              </a:rPr>
              <a:t>E</a:t>
            </a:r>
            <a:r>
              <a:rPr dirty="0" sz="1000" spc="-35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363"/>
                </a:solidFill>
                <a:latin typeface="Calibri Light"/>
                <a:cs typeface="Calibri Light"/>
              </a:rPr>
              <a:t>M</a:t>
            </a:r>
            <a:r>
              <a:rPr dirty="0" sz="1000" spc="-30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363"/>
                </a:solidFill>
                <a:latin typeface="Calibri Light"/>
                <a:cs typeface="Calibri Light"/>
              </a:rPr>
              <a:t>A</a:t>
            </a:r>
            <a:r>
              <a:rPr dirty="0" sz="1000" spc="-40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363"/>
                </a:solidFill>
                <a:latin typeface="Calibri Light"/>
                <a:cs typeface="Calibri Light"/>
              </a:rPr>
              <a:t>I</a:t>
            </a:r>
            <a:r>
              <a:rPr dirty="0" sz="1000" spc="-30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363"/>
                </a:solidFill>
                <a:latin typeface="Calibri Light"/>
                <a:cs typeface="Calibri Light"/>
              </a:rPr>
              <a:t>L</a:t>
            </a:r>
            <a:r>
              <a:rPr dirty="0" sz="1000" spc="-30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363"/>
                </a:solidFill>
                <a:latin typeface="Calibri Light"/>
                <a:cs typeface="Calibri Light"/>
              </a:rPr>
              <a:t>:</a:t>
            </a:r>
            <a:r>
              <a:rPr dirty="0" sz="1000" spc="190" b="0">
                <a:solidFill>
                  <a:srgbClr val="696363"/>
                </a:solidFill>
                <a:latin typeface="Calibri Light"/>
                <a:cs typeface="Calibri Light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J</a:t>
            </a:r>
            <a:r>
              <a:rPr dirty="0" u="sng" sz="1000" spc="-4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O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S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E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M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I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G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U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E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L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.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U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R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R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E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R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O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@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U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R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J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C</a:t>
            </a:r>
            <a:r>
              <a:rPr dirty="0" u="sng" sz="1000" spc="-2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.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S</a:t>
            </a:r>
            <a:r>
              <a:rPr dirty="0" u="sng" sz="1000" spc="-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2"/>
              </a:rPr>
              <a:t> </a:t>
            </a:r>
            <a:endParaRPr sz="1000">
              <a:latin typeface="Calibri Light"/>
              <a:cs typeface="Calibri Light"/>
            </a:endParaRPr>
          </a:p>
        </p:txBody>
      </p:sp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9257" y="73200"/>
            <a:ext cx="1719810" cy="988207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370250" y="325374"/>
            <a:ext cx="2070159" cy="2400300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0" y="6428231"/>
            <a:ext cx="1223009" cy="429767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1383791" y="6408928"/>
            <a:ext cx="7371080" cy="4375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©2023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Autor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José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Miguel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Guerrero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Hernández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Algunos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derechos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reservados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Este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documento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distribuye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bajo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licencia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“Atribución-CompartirIgual</a:t>
            </a:r>
            <a:r>
              <a:rPr dirty="0" sz="900" spc="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4.0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Internacional”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Creative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Commons,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disponible</a:t>
            </a:r>
            <a:r>
              <a:rPr dirty="0" sz="900" spc="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https://creativecommons.org/licenses/by-sa/4.0/deed.es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91667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5"/>
            <a:ext cx="7349490" cy="69850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Inserción: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puede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insertar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tanto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principio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final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muy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eficiente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570482" y="2548127"/>
            <a:ext cx="2514600" cy="64643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4" rIns="0" bIns="0" rtlCol="0" vert="horz">
            <a:spAutoFit/>
          </a:bodyPr>
          <a:lstStyle/>
          <a:p>
            <a:pPr marL="91440" marR="525780">
              <a:lnSpc>
                <a:spcPct val="100000"/>
              </a:lnSpc>
              <a:spcBef>
                <a:spcPts val="244"/>
              </a:spcBef>
            </a:pPr>
            <a:r>
              <a:rPr dirty="0" sz="1800" spc="-10">
                <a:latin typeface="Calibri"/>
                <a:cs typeface="Calibri"/>
              </a:rPr>
              <a:t>lista.push_front(12);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lista.push_back(8);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56132" y="5111496"/>
            <a:ext cx="455930" cy="369570"/>
          </a:xfrm>
          <a:custGeom>
            <a:avLst/>
            <a:gdLst/>
            <a:ahLst/>
            <a:cxnLst/>
            <a:rect l="l" t="t" r="r" b="b"/>
            <a:pathLst>
              <a:path w="455930" h="369570">
                <a:moveTo>
                  <a:pt x="455675" y="0"/>
                </a:moveTo>
                <a:lnTo>
                  <a:pt x="0" y="0"/>
                </a:lnTo>
                <a:lnTo>
                  <a:pt x="0" y="369569"/>
                </a:lnTo>
                <a:lnTo>
                  <a:pt x="455675" y="369569"/>
                </a:lnTo>
                <a:lnTo>
                  <a:pt x="455675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1155539" y="5131973"/>
            <a:ext cx="2578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12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95883" y="4460747"/>
            <a:ext cx="1378585" cy="369570"/>
          </a:xfrm>
          <a:custGeom>
            <a:avLst/>
            <a:gdLst/>
            <a:ahLst/>
            <a:cxnLst/>
            <a:rect l="l" t="t" r="r" b="b"/>
            <a:pathLst>
              <a:path w="1378585" h="369570">
                <a:moveTo>
                  <a:pt x="1378458" y="0"/>
                </a:moveTo>
                <a:lnTo>
                  <a:pt x="0" y="0"/>
                </a:lnTo>
                <a:lnTo>
                  <a:pt x="0" y="369569"/>
                </a:lnTo>
                <a:lnTo>
                  <a:pt x="1378458" y="369569"/>
                </a:lnTo>
                <a:lnTo>
                  <a:pt x="1378458" y="0"/>
                </a:lnTo>
                <a:close/>
              </a:path>
            </a:pathLst>
          </a:custGeom>
          <a:solidFill>
            <a:srgbClr val="EF8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1084591" y="4481315"/>
            <a:ext cx="4000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li</a:t>
            </a:r>
            <a:r>
              <a:rPr dirty="0" sz="1800" spc="-25">
                <a:latin typeface="Calibri"/>
                <a:cs typeface="Calibri"/>
              </a:rPr>
              <a:t>s</a:t>
            </a:r>
            <a:r>
              <a:rPr dirty="0" sz="1800" spc="-30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1241358" y="4631626"/>
            <a:ext cx="2156460" cy="849630"/>
            <a:chOff x="1241358" y="4631626"/>
            <a:chExt cx="2156460" cy="849630"/>
          </a:xfrm>
        </p:grpSpPr>
        <p:sp>
          <p:nvSpPr>
            <p:cNvPr id="11" name="object 11"/>
            <p:cNvSpPr/>
            <p:nvPr/>
          </p:nvSpPr>
          <p:spPr>
            <a:xfrm>
              <a:off x="1284187" y="4830318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4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1241358" y="5025792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2"/>
                  </a:lnTo>
                  <a:lnTo>
                    <a:pt x="85725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11809" y="5253803"/>
              <a:ext cx="226147" cy="85726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974341" y="4645914"/>
              <a:ext cx="1380490" cy="394970"/>
            </a:xfrm>
            <a:custGeom>
              <a:avLst/>
              <a:gdLst/>
              <a:ahLst/>
              <a:cxnLst/>
              <a:rect l="l" t="t" r="r" b="b"/>
              <a:pathLst>
                <a:path w="1380489" h="394970">
                  <a:moveTo>
                    <a:pt x="0" y="0"/>
                  </a:moveTo>
                  <a:lnTo>
                    <a:pt x="1380299" y="0"/>
                  </a:lnTo>
                  <a:lnTo>
                    <a:pt x="1380299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3311775" y="5026177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2428493" y="5111496"/>
              <a:ext cx="455930" cy="369570"/>
            </a:xfrm>
            <a:custGeom>
              <a:avLst/>
              <a:gdLst/>
              <a:ahLst/>
              <a:cxnLst/>
              <a:rect l="l" t="t" r="r" b="b"/>
              <a:pathLst>
                <a:path w="455930" h="369570">
                  <a:moveTo>
                    <a:pt x="455675" y="0"/>
                  </a:moveTo>
                  <a:lnTo>
                    <a:pt x="0" y="0"/>
                  </a:lnTo>
                  <a:lnTo>
                    <a:pt x="0" y="369569"/>
                  </a:lnTo>
                  <a:lnTo>
                    <a:pt x="455675" y="369569"/>
                  </a:lnTo>
                  <a:lnTo>
                    <a:pt x="455675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2585396" y="5131972"/>
            <a:ext cx="1416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126485" y="5111496"/>
            <a:ext cx="455930" cy="369570"/>
          </a:xfrm>
          <a:custGeom>
            <a:avLst/>
            <a:gdLst/>
            <a:ahLst/>
            <a:cxnLst/>
            <a:rect l="l" t="t" r="r" b="b"/>
            <a:pathLst>
              <a:path w="455929" h="369570">
                <a:moveTo>
                  <a:pt x="455675" y="0"/>
                </a:moveTo>
                <a:lnTo>
                  <a:pt x="0" y="0"/>
                </a:lnTo>
                <a:lnTo>
                  <a:pt x="0" y="369569"/>
                </a:lnTo>
                <a:lnTo>
                  <a:pt x="455675" y="369569"/>
                </a:lnTo>
                <a:lnTo>
                  <a:pt x="455675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3283667" y="5131972"/>
            <a:ext cx="1416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5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738122" y="5111496"/>
            <a:ext cx="455930" cy="369570"/>
          </a:xfrm>
          <a:custGeom>
            <a:avLst/>
            <a:gdLst/>
            <a:ahLst/>
            <a:cxnLst/>
            <a:rect l="l" t="t" r="r" b="b"/>
            <a:pathLst>
              <a:path w="455930" h="369570">
                <a:moveTo>
                  <a:pt x="455675" y="0"/>
                </a:moveTo>
                <a:lnTo>
                  <a:pt x="0" y="0"/>
                </a:lnTo>
                <a:lnTo>
                  <a:pt x="0" y="369569"/>
                </a:lnTo>
                <a:lnTo>
                  <a:pt x="455675" y="369569"/>
                </a:lnTo>
                <a:lnTo>
                  <a:pt x="455675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1895445" y="5131972"/>
            <a:ext cx="1416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2193799" y="5253795"/>
            <a:ext cx="932815" cy="86360"/>
            <a:chOff x="2193799" y="5253795"/>
            <a:chExt cx="932815" cy="86360"/>
          </a:xfrm>
        </p:grpSpPr>
        <p:pic>
          <p:nvPicPr>
            <p:cNvPr id="23" name="object 2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193799" y="5253803"/>
              <a:ext cx="234073" cy="85726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884171" y="5253795"/>
              <a:ext cx="242393" cy="85725"/>
            </a:xfrm>
            <a:prstGeom prst="rect">
              <a:avLst/>
            </a:prstGeom>
          </p:spPr>
        </p:pic>
      </p:grpSp>
      <p:sp>
        <p:nvSpPr>
          <p:cNvPr id="25" name="object 25"/>
          <p:cNvSpPr txBox="1"/>
          <p:nvPr/>
        </p:nvSpPr>
        <p:spPr>
          <a:xfrm>
            <a:off x="5910071" y="3421379"/>
            <a:ext cx="45656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19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9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449823" y="2770632"/>
            <a:ext cx="1378585" cy="36957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 spc="-15">
                <a:latin typeface="Calibri"/>
                <a:cs typeface="Calibri"/>
              </a:rPr>
              <a:t>lista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7" name="object 27"/>
          <p:cNvGrpSpPr/>
          <p:nvPr/>
        </p:nvGrpSpPr>
        <p:grpSpPr>
          <a:xfrm>
            <a:off x="6096060" y="3125914"/>
            <a:ext cx="85725" cy="295910"/>
            <a:chOff x="6096060" y="3125914"/>
            <a:chExt cx="85725" cy="295910"/>
          </a:xfrm>
        </p:grpSpPr>
        <p:sp>
          <p:nvSpPr>
            <p:cNvPr id="28" name="object 28"/>
            <p:cNvSpPr/>
            <p:nvPr/>
          </p:nvSpPr>
          <p:spPr>
            <a:xfrm>
              <a:off x="6138889" y="3140201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5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6096060" y="3335676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2"/>
                  </a:lnTo>
                  <a:lnTo>
                    <a:pt x="85725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30" name="object 3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366511" y="3562925"/>
            <a:ext cx="226147" cy="85725"/>
          </a:xfrm>
          <a:prstGeom prst="rect">
            <a:avLst/>
          </a:prstGeom>
        </p:spPr>
      </p:pic>
      <p:grpSp>
        <p:nvGrpSpPr>
          <p:cNvPr id="31" name="object 31"/>
          <p:cNvGrpSpPr/>
          <p:nvPr/>
        </p:nvGrpSpPr>
        <p:grpSpPr>
          <a:xfrm>
            <a:off x="6813994" y="2940748"/>
            <a:ext cx="739775" cy="480695"/>
            <a:chOff x="6813994" y="2940748"/>
            <a:chExt cx="739775" cy="480695"/>
          </a:xfrm>
        </p:grpSpPr>
        <p:sp>
          <p:nvSpPr>
            <p:cNvPr id="32" name="object 32"/>
            <p:cNvSpPr/>
            <p:nvPr/>
          </p:nvSpPr>
          <p:spPr>
            <a:xfrm>
              <a:off x="6828281" y="2955035"/>
              <a:ext cx="682625" cy="394970"/>
            </a:xfrm>
            <a:custGeom>
              <a:avLst/>
              <a:gdLst/>
              <a:ahLst/>
              <a:cxnLst/>
              <a:rect l="l" t="t" r="r" b="b"/>
              <a:pathLst>
                <a:path w="682625" h="394970">
                  <a:moveTo>
                    <a:pt x="0" y="0"/>
                  </a:moveTo>
                  <a:lnTo>
                    <a:pt x="682028" y="0"/>
                  </a:lnTo>
                  <a:lnTo>
                    <a:pt x="682028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7467443" y="3335299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4" name="object 34"/>
          <p:cNvSpPr txBox="1"/>
          <p:nvPr/>
        </p:nvSpPr>
        <p:spPr>
          <a:xfrm>
            <a:off x="7282433" y="3421379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19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9"/>
              </a:spcBef>
            </a:pPr>
            <a:r>
              <a:rPr dirty="0" sz="1800">
                <a:latin typeface="Calibri"/>
                <a:cs typeface="Calibri"/>
              </a:rPr>
              <a:t>5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592061" y="3421379"/>
            <a:ext cx="45656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19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9"/>
              </a:spcBef>
            </a:pP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36" name="object 3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048501" y="3562925"/>
            <a:ext cx="234073" cy="85725"/>
          </a:xfrm>
          <a:prstGeom prst="rect">
            <a:avLst/>
          </a:prstGeom>
        </p:spPr>
      </p:pic>
      <p:sp>
        <p:nvSpPr>
          <p:cNvPr id="37" name="object 37"/>
          <p:cNvSpPr/>
          <p:nvPr/>
        </p:nvSpPr>
        <p:spPr>
          <a:xfrm>
            <a:off x="5388102" y="5105400"/>
            <a:ext cx="456565" cy="369570"/>
          </a:xfrm>
          <a:custGeom>
            <a:avLst/>
            <a:gdLst/>
            <a:ahLst/>
            <a:cxnLst/>
            <a:rect l="l" t="t" r="r" b="b"/>
            <a:pathLst>
              <a:path w="456564" h="369570">
                <a:moveTo>
                  <a:pt x="456438" y="0"/>
                </a:moveTo>
                <a:lnTo>
                  <a:pt x="0" y="0"/>
                </a:lnTo>
                <a:lnTo>
                  <a:pt x="0" y="369569"/>
                </a:lnTo>
                <a:lnTo>
                  <a:pt x="456438" y="369569"/>
                </a:lnTo>
                <a:lnTo>
                  <a:pt x="456438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5487814" y="5125989"/>
            <a:ext cx="2578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12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927853" y="4454652"/>
            <a:ext cx="1378585" cy="369570"/>
          </a:xfrm>
          <a:custGeom>
            <a:avLst/>
            <a:gdLst/>
            <a:ahLst/>
            <a:cxnLst/>
            <a:rect l="l" t="t" r="r" b="b"/>
            <a:pathLst>
              <a:path w="1378585" h="369570">
                <a:moveTo>
                  <a:pt x="1378458" y="0"/>
                </a:moveTo>
                <a:lnTo>
                  <a:pt x="0" y="0"/>
                </a:lnTo>
                <a:lnTo>
                  <a:pt x="0" y="369569"/>
                </a:lnTo>
                <a:lnTo>
                  <a:pt x="1378458" y="369569"/>
                </a:lnTo>
                <a:lnTo>
                  <a:pt x="1378458" y="0"/>
                </a:lnTo>
                <a:close/>
              </a:path>
            </a:pathLst>
          </a:custGeom>
          <a:solidFill>
            <a:srgbClr val="EF8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 txBox="1"/>
          <p:nvPr/>
        </p:nvSpPr>
        <p:spPr>
          <a:xfrm>
            <a:off x="5416866" y="4475331"/>
            <a:ext cx="4000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li</a:t>
            </a:r>
            <a:r>
              <a:rPr dirty="0" sz="1800" spc="-25">
                <a:latin typeface="Calibri"/>
                <a:cs typeface="Calibri"/>
              </a:rPr>
              <a:t>s</a:t>
            </a:r>
            <a:r>
              <a:rPr dirty="0" sz="1800" spc="-30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5574090" y="4625530"/>
            <a:ext cx="3044190" cy="849630"/>
            <a:chOff x="5574090" y="4625530"/>
            <a:chExt cx="3044190" cy="849630"/>
          </a:xfrm>
        </p:grpSpPr>
        <p:sp>
          <p:nvSpPr>
            <p:cNvPr id="42" name="object 42"/>
            <p:cNvSpPr/>
            <p:nvPr/>
          </p:nvSpPr>
          <p:spPr>
            <a:xfrm>
              <a:off x="5616917" y="4824221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5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574090" y="5019696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1"/>
                  </a:lnTo>
                  <a:lnTo>
                    <a:pt x="85725" y="2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4" name="object 4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844541" y="5247707"/>
              <a:ext cx="226147" cy="85726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6306311" y="4639817"/>
              <a:ext cx="2084070" cy="394970"/>
            </a:xfrm>
            <a:custGeom>
              <a:avLst/>
              <a:gdLst/>
              <a:ahLst/>
              <a:cxnLst/>
              <a:rect l="l" t="t" r="r" b="b"/>
              <a:pathLst>
                <a:path w="2084070" h="394970">
                  <a:moveTo>
                    <a:pt x="0" y="0"/>
                  </a:moveTo>
                  <a:lnTo>
                    <a:pt x="2083955" y="0"/>
                  </a:lnTo>
                  <a:lnTo>
                    <a:pt x="2083955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8347405" y="5020081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4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8162543" y="5105399"/>
              <a:ext cx="455930" cy="369570"/>
            </a:xfrm>
            <a:custGeom>
              <a:avLst/>
              <a:gdLst/>
              <a:ahLst/>
              <a:cxnLst/>
              <a:rect l="l" t="t" r="r" b="b"/>
              <a:pathLst>
                <a:path w="455929" h="369570">
                  <a:moveTo>
                    <a:pt x="455675" y="0"/>
                  </a:moveTo>
                  <a:lnTo>
                    <a:pt x="0" y="0"/>
                  </a:lnTo>
                  <a:lnTo>
                    <a:pt x="0" y="369569"/>
                  </a:lnTo>
                  <a:lnTo>
                    <a:pt x="455675" y="369569"/>
                  </a:lnTo>
                  <a:lnTo>
                    <a:pt x="455675" y="0"/>
                  </a:lnTo>
                  <a:close/>
                </a:path>
              </a:pathLst>
            </a:custGeom>
            <a:solidFill>
              <a:srgbClr val="F4B39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8" name="object 48"/>
          <p:cNvSpPr txBox="1"/>
          <p:nvPr/>
        </p:nvSpPr>
        <p:spPr>
          <a:xfrm>
            <a:off x="8319600" y="5125986"/>
            <a:ext cx="1416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8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760464" y="5105400"/>
            <a:ext cx="455930" cy="369570"/>
          </a:xfrm>
          <a:custGeom>
            <a:avLst/>
            <a:gdLst/>
            <a:ahLst/>
            <a:cxnLst/>
            <a:rect l="l" t="t" r="r" b="b"/>
            <a:pathLst>
              <a:path w="455929" h="369570">
                <a:moveTo>
                  <a:pt x="455675" y="0"/>
                </a:moveTo>
                <a:lnTo>
                  <a:pt x="0" y="0"/>
                </a:lnTo>
                <a:lnTo>
                  <a:pt x="0" y="369569"/>
                </a:lnTo>
                <a:lnTo>
                  <a:pt x="455675" y="369569"/>
                </a:lnTo>
                <a:lnTo>
                  <a:pt x="455675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 txBox="1"/>
          <p:nvPr/>
        </p:nvSpPr>
        <p:spPr>
          <a:xfrm>
            <a:off x="6917670" y="5125987"/>
            <a:ext cx="1416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7458456" y="5105400"/>
            <a:ext cx="456565" cy="369570"/>
          </a:xfrm>
          <a:custGeom>
            <a:avLst/>
            <a:gdLst/>
            <a:ahLst/>
            <a:cxnLst/>
            <a:rect l="l" t="t" r="r" b="b"/>
            <a:pathLst>
              <a:path w="456565" h="369570">
                <a:moveTo>
                  <a:pt x="456438" y="0"/>
                </a:moveTo>
                <a:lnTo>
                  <a:pt x="0" y="0"/>
                </a:lnTo>
                <a:lnTo>
                  <a:pt x="0" y="369569"/>
                </a:lnTo>
                <a:lnTo>
                  <a:pt x="456438" y="369569"/>
                </a:lnTo>
                <a:lnTo>
                  <a:pt x="456438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 txBox="1"/>
          <p:nvPr/>
        </p:nvSpPr>
        <p:spPr>
          <a:xfrm>
            <a:off x="7615941" y="5125987"/>
            <a:ext cx="1416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5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6070853" y="5105400"/>
            <a:ext cx="455930" cy="369570"/>
          </a:xfrm>
          <a:custGeom>
            <a:avLst/>
            <a:gdLst/>
            <a:ahLst/>
            <a:cxnLst/>
            <a:rect l="l" t="t" r="r" b="b"/>
            <a:pathLst>
              <a:path w="455929" h="369570">
                <a:moveTo>
                  <a:pt x="455675" y="0"/>
                </a:moveTo>
                <a:lnTo>
                  <a:pt x="0" y="0"/>
                </a:lnTo>
                <a:lnTo>
                  <a:pt x="0" y="369569"/>
                </a:lnTo>
                <a:lnTo>
                  <a:pt x="455675" y="369569"/>
                </a:lnTo>
                <a:lnTo>
                  <a:pt x="455675" y="0"/>
                </a:lnTo>
                <a:close/>
              </a:path>
            </a:pathLst>
          </a:custGeom>
          <a:solidFill>
            <a:srgbClr val="F4B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 txBox="1"/>
          <p:nvPr/>
        </p:nvSpPr>
        <p:spPr>
          <a:xfrm>
            <a:off x="6227719" y="5125987"/>
            <a:ext cx="1416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55" name="object 55"/>
          <p:cNvGrpSpPr/>
          <p:nvPr/>
        </p:nvGrpSpPr>
        <p:grpSpPr>
          <a:xfrm>
            <a:off x="6526531" y="5247699"/>
            <a:ext cx="1636395" cy="86360"/>
            <a:chOff x="6526531" y="5247699"/>
            <a:chExt cx="1636395" cy="86360"/>
          </a:xfrm>
        </p:grpSpPr>
        <p:pic>
          <p:nvPicPr>
            <p:cNvPr id="56" name="object 5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526531" y="5247707"/>
              <a:ext cx="234073" cy="85726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216141" y="5247699"/>
              <a:ext cx="242394" cy="85725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914891" y="5247699"/>
              <a:ext cx="247782" cy="85725"/>
            </a:xfrm>
            <a:prstGeom prst="rect">
              <a:avLst/>
            </a:prstGeom>
          </p:spPr>
        </p:pic>
      </p:grpSp>
      <p:grpSp>
        <p:nvGrpSpPr>
          <p:cNvPr id="59" name="object 59"/>
          <p:cNvGrpSpPr/>
          <p:nvPr/>
        </p:nvGrpSpPr>
        <p:grpSpPr>
          <a:xfrm>
            <a:off x="4059999" y="4724463"/>
            <a:ext cx="513715" cy="482600"/>
            <a:chOff x="4059999" y="4724463"/>
            <a:chExt cx="513715" cy="482600"/>
          </a:xfrm>
        </p:grpSpPr>
        <p:sp>
          <p:nvSpPr>
            <p:cNvPr id="60" name="object 60"/>
            <p:cNvSpPr/>
            <p:nvPr/>
          </p:nvSpPr>
          <p:spPr>
            <a:xfrm>
              <a:off x="4067936" y="4732401"/>
              <a:ext cx="497840" cy="466725"/>
            </a:xfrm>
            <a:custGeom>
              <a:avLst/>
              <a:gdLst/>
              <a:ahLst/>
              <a:cxnLst/>
              <a:rect l="l" t="t" r="r" b="b"/>
              <a:pathLst>
                <a:path w="497839" h="466725">
                  <a:moveTo>
                    <a:pt x="264414" y="0"/>
                  </a:moveTo>
                  <a:lnTo>
                    <a:pt x="264414" y="116586"/>
                  </a:lnTo>
                  <a:lnTo>
                    <a:pt x="0" y="116586"/>
                  </a:lnTo>
                  <a:lnTo>
                    <a:pt x="0" y="349758"/>
                  </a:lnTo>
                  <a:lnTo>
                    <a:pt x="264414" y="349758"/>
                  </a:lnTo>
                  <a:lnTo>
                    <a:pt x="264414" y="466344"/>
                  </a:lnTo>
                  <a:lnTo>
                    <a:pt x="497586" y="233172"/>
                  </a:lnTo>
                  <a:lnTo>
                    <a:pt x="264414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4067936" y="4732401"/>
              <a:ext cx="497840" cy="466725"/>
            </a:xfrm>
            <a:custGeom>
              <a:avLst/>
              <a:gdLst/>
              <a:ahLst/>
              <a:cxnLst/>
              <a:rect l="l" t="t" r="r" b="b"/>
              <a:pathLst>
                <a:path w="497839" h="466725">
                  <a:moveTo>
                    <a:pt x="0" y="116586"/>
                  </a:moveTo>
                  <a:lnTo>
                    <a:pt x="264414" y="116586"/>
                  </a:lnTo>
                  <a:lnTo>
                    <a:pt x="264414" y="0"/>
                  </a:lnTo>
                  <a:lnTo>
                    <a:pt x="497586" y="233172"/>
                  </a:lnTo>
                  <a:lnTo>
                    <a:pt x="264414" y="466344"/>
                  </a:lnTo>
                  <a:lnTo>
                    <a:pt x="264414" y="349758"/>
                  </a:lnTo>
                  <a:lnTo>
                    <a:pt x="0" y="349758"/>
                  </a:lnTo>
                  <a:lnTo>
                    <a:pt x="0" y="116586"/>
                  </a:lnTo>
                  <a:close/>
                </a:path>
              </a:pathLst>
            </a:custGeom>
            <a:ln w="15874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2" name="object 62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3" name="object 6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41</a:t>
            </a:r>
          </a:p>
        </p:txBody>
      </p:sp>
    </p:spTree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91667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5"/>
            <a:ext cx="7369175" cy="91757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Inserción:</a:t>
            </a:r>
            <a:endParaRPr sz="2000">
              <a:latin typeface="Calibri"/>
              <a:cs typeface="Calibri"/>
            </a:endParaRPr>
          </a:p>
          <a:p>
            <a:pPr lvl="1" marL="561340" marR="5080" indent="-183515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insert()</a:t>
            </a:r>
            <a:r>
              <a:rPr dirty="0" sz="1600" spc="18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inserta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1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mitad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lista,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concretamente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justo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antes</a:t>
            </a:r>
            <a:r>
              <a:rPr dirty="0" sz="1600" spc="1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denotado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579625" y="2840735"/>
            <a:ext cx="2513965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lista.insert(lista.end(),1);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351788" y="5143500"/>
            <a:ext cx="455930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90777" y="4492752"/>
            <a:ext cx="1378585" cy="368935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 spc="-15">
                <a:latin typeface="Calibri"/>
                <a:cs typeface="Calibri"/>
              </a:rPr>
              <a:t>lista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1537015" y="4847272"/>
            <a:ext cx="85725" cy="295910"/>
            <a:chOff x="1537015" y="4847272"/>
            <a:chExt cx="85725" cy="295910"/>
          </a:xfrm>
        </p:grpSpPr>
        <p:sp>
          <p:nvSpPr>
            <p:cNvPr id="9" name="object 9"/>
            <p:cNvSpPr/>
            <p:nvPr/>
          </p:nvSpPr>
          <p:spPr>
            <a:xfrm>
              <a:off x="1579843" y="4861559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4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1537015" y="5057034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2"/>
                  </a:lnTo>
                  <a:lnTo>
                    <a:pt x="85725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1" name="object 1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807465" y="5285045"/>
            <a:ext cx="226147" cy="85726"/>
          </a:xfrm>
          <a:prstGeom prst="rect">
            <a:avLst/>
          </a:prstGeom>
        </p:spPr>
      </p:pic>
      <p:grpSp>
        <p:nvGrpSpPr>
          <p:cNvPr id="12" name="object 12"/>
          <p:cNvGrpSpPr/>
          <p:nvPr/>
        </p:nvGrpSpPr>
        <p:grpSpPr>
          <a:xfrm>
            <a:off x="2254948" y="4662868"/>
            <a:ext cx="739775" cy="480695"/>
            <a:chOff x="2254948" y="4662868"/>
            <a:chExt cx="739775" cy="480695"/>
          </a:xfrm>
        </p:grpSpPr>
        <p:sp>
          <p:nvSpPr>
            <p:cNvPr id="13" name="object 13"/>
            <p:cNvSpPr/>
            <p:nvPr/>
          </p:nvSpPr>
          <p:spPr>
            <a:xfrm>
              <a:off x="2269235" y="4677155"/>
              <a:ext cx="682625" cy="394970"/>
            </a:xfrm>
            <a:custGeom>
              <a:avLst/>
              <a:gdLst/>
              <a:ahLst/>
              <a:cxnLst/>
              <a:rect l="l" t="t" r="r" b="b"/>
              <a:pathLst>
                <a:path w="682625" h="394970">
                  <a:moveTo>
                    <a:pt x="0" y="0"/>
                  </a:moveTo>
                  <a:lnTo>
                    <a:pt x="682028" y="0"/>
                  </a:lnTo>
                  <a:lnTo>
                    <a:pt x="682028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2908398" y="5057419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" name="object 15"/>
          <p:cNvSpPr txBox="1"/>
          <p:nvPr/>
        </p:nvSpPr>
        <p:spPr>
          <a:xfrm>
            <a:off x="2723388" y="5143500"/>
            <a:ext cx="455930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5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033777" y="5143500"/>
            <a:ext cx="455930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17" name="object 1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489455" y="5285045"/>
            <a:ext cx="234073" cy="85726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5683758" y="5137403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19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9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223509" y="4486655"/>
            <a:ext cx="1378585" cy="36957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3019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9"/>
              </a:spcBef>
            </a:pPr>
            <a:r>
              <a:rPr dirty="0" sz="1800" spc="-15">
                <a:latin typeface="Calibri"/>
                <a:cs typeface="Calibri"/>
              </a:rPr>
              <a:t>lista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5868984" y="4841938"/>
            <a:ext cx="85725" cy="295910"/>
            <a:chOff x="5868984" y="4841938"/>
            <a:chExt cx="85725" cy="295910"/>
          </a:xfrm>
        </p:grpSpPr>
        <p:sp>
          <p:nvSpPr>
            <p:cNvPr id="21" name="object 21"/>
            <p:cNvSpPr/>
            <p:nvPr/>
          </p:nvSpPr>
          <p:spPr>
            <a:xfrm>
              <a:off x="5911812" y="4856226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5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5868984" y="5051700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2"/>
                  </a:lnTo>
                  <a:lnTo>
                    <a:pt x="85725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23" name="object 2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139435" y="5278949"/>
            <a:ext cx="226147" cy="85725"/>
          </a:xfrm>
          <a:prstGeom prst="rect">
            <a:avLst/>
          </a:prstGeom>
        </p:spPr>
      </p:pic>
      <p:grpSp>
        <p:nvGrpSpPr>
          <p:cNvPr id="24" name="object 24"/>
          <p:cNvGrpSpPr/>
          <p:nvPr/>
        </p:nvGrpSpPr>
        <p:grpSpPr>
          <a:xfrm>
            <a:off x="6587680" y="4656772"/>
            <a:ext cx="1437640" cy="480695"/>
            <a:chOff x="6587680" y="4656772"/>
            <a:chExt cx="1437640" cy="480695"/>
          </a:xfrm>
        </p:grpSpPr>
        <p:sp>
          <p:nvSpPr>
            <p:cNvPr id="25" name="object 25"/>
            <p:cNvSpPr/>
            <p:nvPr/>
          </p:nvSpPr>
          <p:spPr>
            <a:xfrm>
              <a:off x="6601968" y="4671059"/>
              <a:ext cx="1380490" cy="394970"/>
            </a:xfrm>
            <a:custGeom>
              <a:avLst/>
              <a:gdLst/>
              <a:ahLst/>
              <a:cxnLst/>
              <a:rect l="l" t="t" r="r" b="b"/>
              <a:pathLst>
                <a:path w="1380490" h="394970">
                  <a:moveTo>
                    <a:pt x="0" y="0"/>
                  </a:moveTo>
                  <a:lnTo>
                    <a:pt x="1380299" y="0"/>
                  </a:lnTo>
                  <a:lnTo>
                    <a:pt x="1380299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7939401" y="5051323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7" name="object 27"/>
          <p:cNvSpPr txBox="1"/>
          <p:nvPr/>
        </p:nvSpPr>
        <p:spPr>
          <a:xfrm>
            <a:off x="7055357" y="5137403"/>
            <a:ext cx="45656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5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754111" y="5137403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1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365747" y="5137403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19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9"/>
              </a:spcBef>
            </a:pP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30" name="object 3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821425" y="5278949"/>
            <a:ext cx="234073" cy="85725"/>
          </a:xfrm>
          <a:prstGeom prst="rect">
            <a:avLst/>
          </a:prstGeom>
        </p:spPr>
      </p:pic>
      <p:pic>
        <p:nvPicPr>
          <p:cNvPr id="31" name="object 3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511797" y="5278941"/>
            <a:ext cx="242393" cy="85725"/>
          </a:xfrm>
          <a:prstGeom prst="rect">
            <a:avLst/>
          </a:prstGeom>
        </p:spPr>
      </p:pic>
      <p:grpSp>
        <p:nvGrpSpPr>
          <p:cNvPr id="32" name="object 32"/>
          <p:cNvGrpSpPr/>
          <p:nvPr/>
        </p:nvGrpSpPr>
        <p:grpSpPr>
          <a:xfrm>
            <a:off x="4355655" y="4755705"/>
            <a:ext cx="513715" cy="482600"/>
            <a:chOff x="4355655" y="4755705"/>
            <a:chExt cx="513715" cy="482600"/>
          </a:xfrm>
        </p:grpSpPr>
        <p:sp>
          <p:nvSpPr>
            <p:cNvPr id="33" name="object 33"/>
            <p:cNvSpPr/>
            <p:nvPr/>
          </p:nvSpPr>
          <p:spPr>
            <a:xfrm>
              <a:off x="4363592" y="4763642"/>
              <a:ext cx="497840" cy="466725"/>
            </a:xfrm>
            <a:custGeom>
              <a:avLst/>
              <a:gdLst/>
              <a:ahLst/>
              <a:cxnLst/>
              <a:rect l="l" t="t" r="r" b="b"/>
              <a:pathLst>
                <a:path w="497839" h="466725">
                  <a:moveTo>
                    <a:pt x="264414" y="0"/>
                  </a:moveTo>
                  <a:lnTo>
                    <a:pt x="264414" y="116585"/>
                  </a:lnTo>
                  <a:lnTo>
                    <a:pt x="0" y="116585"/>
                  </a:lnTo>
                  <a:lnTo>
                    <a:pt x="0" y="349757"/>
                  </a:lnTo>
                  <a:lnTo>
                    <a:pt x="264414" y="349757"/>
                  </a:lnTo>
                  <a:lnTo>
                    <a:pt x="264414" y="466343"/>
                  </a:lnTo>
                  <a:lnTo>
                    <a:pt x="497586" y="233171"/>
                  </a:lnTo>
                  <a:lnTo>
                    <a:pt x="264414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4363592" y="4763642"/>
              <a:ext cx="497840" cy="466725"/>
            </a:xfrm>
            <a:custGeom>
              <a:avLst/>
              <a:gdLst/>
              <a:ahLst/>
              <a:cxnLst/>
              <a:rect l="l" t="t" r="r" b="b"/>
              <a:pathLst>
                <a:path w="497839" h="466725">
                  <a:moveTo>
                    <a:pt x="0" y="116585"/>
                  </a:moveTo>
                  <a:lnTo>
                    <a:pt x="264414" y="116585"/>
                  </a:lnTo>
                  <a:lnTo>
                    <a:pt x="264414" y="0"/>
                  </a:lnTo>
                  <a:lnTo>
                    <a:pt x="497586" y="233171"/>
                  </a:lnTo>
                  <a:lnTo>
                    <a:pt x="264414" y="466343"/>
                  </a:lnTo>
                  <a:lnTo>
                    <a:pt x="264414" y="349757"/>
                  </a:lnTo>
                  <a:lnTo>
                    <a:pt x="0" y="349757"/>
                  </a:lnTo>
                  <a:lnTo>
                    <a:pt x="0" y="116585"/>
                  </a:lnTo>
                  <a:close/>
                </a:path>
              </a:pathLst>
            </a:custGeom>
            <a:ln w="15874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" name="object 35"/>
          <p:cNvSpPr txBox="1"/>
          <p:nvPr/>
        </p:nvSpPr>
        <p:spPr>
          <a:xfrm>
            <a:off x="3030131" y="3957971"/>
            <a:ext cx="9512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lista.end()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36" name="object 36"/>
          <p:cNvGrpSpPr/>
          <p:nvPr/>
        </p:nvGrpSpPr>
        <p:grpSpPr>
          <a:xfrm>
            <a:off x="3476747" y="4294822"/>
            <a:ext cx="85725" cy="823594"/>
            <a:chOff x="3476747" y="4294822"/>
            <a:chExt cx="85725" cy="823594"/>
          </a:xfrm>
        </p:grpSpPr>
        <p:sp>
          <p:nvSpPr>
            <p:cNvPr id="37" name="object 37"/>
            <p:cNvSpPr/>
            <p:nvPr/>
          </p:nvSpPr>
          <p:spPr>
            <a:xfrm>
              <a:off x="3511296" y="4309109"/>
              <a:ext cx="8890" cy="737870"/>
            </a:xfrm>
            <a:custGeom>
              <a:avLst/>
              <a:gdLst/>
              <a:ahLst/>
              <a:cxnLst/>
              <a:rect l="l" t="t" r="r" b="b"/>
              <a:pathLst>
                <a:path w="8889" h="737870">
                  <a:moveTo>
                    <a:pt x="0" y="0"/>
                  </a:moveTo>
                  <a:lnTo>
                    <a:pt x="8470" y="737704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476747" y="5032042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85725" y="0"/>
                  </a:moveTo>
                  <a:lnTo>
                    <a:pt x="0" y="977"/>
                  </a:lnTo>
                  <a:lnTo>
                    <a:pt x="43840" y="86207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" name="object 39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0" name="object 4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42</a:t>
            </a:r>
          </a:p>
        </p:txBody>
      </p:sp>
    </p:spTree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91667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5"/>
            <a:ext cx="5292725" cy="69850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Borrado: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Podemos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borrar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primer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último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568196" y="2609850"/>
            <a:ext cx="1998345" cy="64706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 marR="330835">
              <a:lnSpc>
                <a:spcPct val="100000"/>
              </a:lnSpc>
              <a:spcBef>
                <a:spcPts val="245"/>
              </a:spcBef>
            </a:pPr>
            <a:r>
              <a:rPr dirty="0" sz="1800">
                <a:latin typeface="Calibri"/>
                <a:cs typeface="Calibri"/>
              </a:rPr>
              <a:t>li</a:t>
            </a:r>
            <a:r>
              <a:rPr dirty="0" sz="1800" spc="-25">
                <a:latin typeface="Calibri"/>
                <a:cs typeface="Calibri"/>
              </a:rPr>
              <a:t>s</a:t>
            </a:r>
            <a:r>
              <a:rPr dirty="0" sz="1800" spc="-30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a.p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>
                <a:latin typeface="Calibri"/>
                <a:cs typeface="Calibri"/>
              </a:rPr>
              <a:t>p</a:t>
            </a:r>
            <a:r>
              <a:rPr dirty="0" sz="1800" spc="-5">
                <a:latin typeface="Calibri"/>
                <a:cs typeface="Calibri"/>
              </a:rPr>
              <a:t>_</a:t>
            </a:r>
            <a:r>
              <a:rPr dirty="0" sz="1800">
                <a:latin typeface="Calibri"/>
                <a:cs typeface="Calibri"/>
              </a:rPr>
              <a:t>f</a:t>
            </a:r>
            <a:r>
              <a:rPr dirty="0" sz="1800" spc="-30">
                <a:latin typeface="Calibri"/>
                <a:cs typeface="Calibri"/>
              </a:rPr>
              <a:t>r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20">
                <a:latin typeface="Calibri"/>
                <a:cs typeface="Calibri"/>
              </a:rPr>
              <a:t>n</a:t>
            </a:r>
            <a:r>
              <a:rPr dirty="0" sz="1800" spc="-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();  </a:t>
            </a:r>
            <a:r>
              <a:rPr dirty="0" sz="1800" spc="-5">
                <a:latin typeface="Calibri"/>
                <a:cs typeface="Calibri"/>
              </a:rPr>
              <a:t>lista.pop_back();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771644" y="3448811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19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9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310634" y="2798064"/>
            <a:ext cx="1378585" cy="36957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 spc="-15">
                <a:latin typeface="Calibri"/>
                <a:cs typeface="Calibri"/>
              </a:rPr>
              <a:t>lista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4956871" y="3153346"/>
            <a:ext cx="85725" cy="295910"/>
            <a:chOff x="4956871" y="3153346"/>
            <a:chExt cx="85725" cy="295910"/>
          </a:xfrm>
        </p:grpSpPr>
        <p:sp>
          <p:nvSpPr>
            <p:cNvPr id="9" name="object 9"/>
            <p:cNvSpPr/>
            <p:nvPr/>
          </p:nvSpPr>
          <p:spPr>
            <a:xfrm>
              <a:off x="4999698" y="3167633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5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4956871" y="3363108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2"/>
                  </a:lnTo>
                  <a:lnTo>
                    <a:pt x="85725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1" name="object 1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227321" y="3590357"/>
            <a:ext cx="226147" cy="85726"/>
          </a:xfrm>
          <a:prstGeom prst="rect">
            <a:avLst/>
          </a:prstGeom>
        </p:spPr>
      </p:pic>
      <p:grpSp>
        <p:nvGrpSpPr>
          <p:cNvPr id="12" name="object 12"/>
          <p:cNvGrpSpPr/>
          <p:nvPr/>
        </p:nvGrpSpPr>
        <p:grpSpPr>
          <a:xfrm>
            <a:off x="5674804" y="2968180"/>
            <a:ext cx="1437640" cy="480695"/>
            <a:chOff x="5674804" y="2968180"/>
            <a:chExt cx="1437640" cy="480695"/>
          </a:xfrm>
        </p:grpSpPr>
        <p:sp>
          <p:nvSpPr>
            <p:cNvPr id="13" name="object 13"/>
            <p:cNvSpPr/>
            <p:nvPr/>
          </p:nvSpPr>
          <p:spPr>
            <a:xfrm>
              <a:off x="5689091" y="2982467"/>
              <a:ext cx="1380490" cy="394970"/>
            </a:xfrm>
            <a:custGeom>
              <a:avLst/>
              <a:gdLst/>
              <a:ahLst/>
              <a:cxnLst/>
              <a:rect l="l" t="t" r="r" b="b"/>
              <a:pathLst>
                <a:path w="1380490" h="394970">
                  <a:moveTo>
                    <a:pt x="0" y="0"/>
                  </a:moveTo>
                  <a:lnTo>
                    <a:pt x="1380299" y="0"/>
                  </a:lnTo>
                  <a:lnTo>
                    <a:pt x="1380299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026525" y="3362731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" name="object 15"/>
          <p:cNvSpPr txBox="1"/>
          <p:nvPr/>
        </p:nvSpPr>
        <p:spPr>
          <a:xfrm>
            <a:off x="6143244" y="3448811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19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9"/>
              </a:spcBef>
            </a:pPr>
            <a:r>
              <a:rPr dirty="0" sz="1800">
                <a:latin typeface="Calibri"/>
                <a:cs typeface="Calibri"/>
              </a:rPr>
              <a:t>5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841235" y="3448811"/>
            <a:ext cx="45656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19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9"/>
              </a:spcBef>
            </a:pPr>
            <a:r>
              <a:rPr dirty="0" sz="1800">
                <a:latin typeface="Calibri"/>
                <a:cs typeface="Calibri"/>
              </a:rPr>
              <a:t>1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453634" y="3448811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19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9"/>
              </a:spcBef>
            </a:pP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18" name="object 1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909311" y="3590357"/>
            <a:ext cx="234073" cy="85726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598921" y="3590349"/>
            <a:ext cx="242393" cy="85725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1754123" y="5402579"/>
            <a:ext cx="455930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293113" y="4751832"/>
            <a:ext cx="1378585" cy="368935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 spc="-15">
                <a:latin typeface="Calibri"/>
                <a:cs typeface="Calibri"/>
              </a:rPr>
              <a:t>lista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1939351" y="5106352"/>
            <a:ext cx="85725" cy="295910"/>
            <a:chOff x="1939351" y="5106352"/>
            <a:chExt cx="85725" cy="295910"/>
          </a:xfrm>
        </p:grpSpPr>
        <p:sp>
          <p:nvSpPr>
            <p:cNvPr id="23" name="object 23"/>
            <p:cNvSpPr/>
            <p:nvPr/>
          </p:nvSpPr>
          <p:spPr>
            <a:xfrm>
              <a:off x="1982179" y="5120640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5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939351" y="5316114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2"/>
                  </a:lnTo>
                  <a:lnTo>
                    <a:pt x="85725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25" name="object 2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209801" y="5544125"/>
            <a:ext cx="226147" cy="85725"/>
          </a:xfrm>
          <a:prstGeom prst="rect">
            <a:avLst/>
          </a:prstGeom>
        </p:spPr>
      </p:pic>
      <p:grpSp>
        <p:nvGrpSpPr>
          <p:cNvPr id="26" name="object 26"/>
          <p:cNvGrpSpPr/>
          <p:nvPr/>
        </p:nvGrpSpPr>
        <p:grpSpPr>
          <a:xfrm>
            <a:off x="2657284" y="4921948"/>
            <a:ext cx="739775" cy="480695"/>
            <a:chOff x="2657284" y="4921948"/>
            <a:chExt cx="739775" cy="480695"/>
          </a:xfrm>
        </p:grpSpPr>
        <p:sp>
          <p:nvSpPr>
            <p:cNvPr id="27" name="object 27"/>
            <p:cNvSpPr/>
            <p:nvPr/>
          </p:nvSpPr>
          <p:spPr>
            <a:xfrm>
              <a:off x="2671572" y="4936235"/>
              <a:ext cx="682625" cy="394970"/>
            </a:xfrm>
            <a:custGeom>
              <a:avLst/>
              <a:gdLst/>
              <a:ahLst/>
              <a:cxnLst/>
              <a:rect l="l" t="t" r="r" b="b"/>
              <a:pathLst>
                <a:path w="682625" h="394970">
                  <a:moveTo>
                    <a:pt x="0" y="0"/>
                  </a:moveTo>
                  <a:lnTo>
                    <a:pt x="682028" y="0"/>
                  </a:lnTo>
                  <a:lnTo>
                    <a:pt x="682028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3310733" y="5316499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4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" name="object 29"/>
          <p:cNvSpPr txBox="1"/>
          <p:nvPr/>
        </p:nvSpPr>
        <p:spPr>
          <a:xfrm>
            <a:off x="3125723" y="5402579"/>
            <a:ext cx="455930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1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436114" y="5402579"/>
            <a:ext cx="455930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5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31" name="object 3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891791" y="5544125"/>
            <a:ext cx="234073" cy="85725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5420105" y="5402579"/>
            <a:ext cx="455930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959858" y="4751832"/>
            <a:ext cx="1378585" cy="368935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 spc="-15">
                <a:latin typeface="Calibri"/>
                <a:cs typeface="Calibri"/>
              </a:rPr>
              <a:t>lista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34" name="object 34"/>
          <p:cNvGrpSpPr/>
          <p:nvPr/>
        </p:nvGrpSpPr>
        <p:grpSpPr>
          <a:xfrm>
            <a:off x="5605333" y="5106352"/>
            <a:ext cx="85725" cy="295910"/>
            <a:chOff x="5605333" y="5106352"/>
            <a:chExt cx="85725" cy="295910"/>
          </a:xfrm>
        </p:grpSpPr>
        <p:sp>
          <p:nvSpPr>
            <p:cNvPr id="35" name="object 35"/>
            <p:cNvSpPr/>
            <p:nvPr/>
          </p:nvSpPr>
          <p:spPr>
            <a:xfrm>
              <a:off x="5648159" y="5120640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5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5605333" y="5316114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2"/>
                  </a:lnTo>
                  <a:lnTo>
                    <a:pt x="85725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37" name="object 3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75784" y="5544125"/>
            <a:ext cx="226146" cy="85725"/>
          </a:xfrm>
          <a:prstGeom prst="rect">
            <a:avLst/>
          </a:prstGeom>
        </p:spPr>
      </p:pic>
      <p:grpSp>
        <p:nvGrpSpPr>
          <p:cNvPr id="38" name="object 38"/>
          <p:cNvGrpSpPr/>
          <p:nvPr/>
        </p:nvGrpSpPr>
        <p:grpSpPr>
          <a:xfrm>
            <a:off x="6324028" y="4921948"/>
            <a:ext cx="739775" cy="480695"/>
            <a:chOff x="6324028" y="4921948"/>
            <a:chExt cx="739775" cy="480695"/>
          </a:xfrm>
        </p:grpSpPr>
        <p:sp>
          <p:nvSpPr>
            <p:cNvPr id="39" name="object 39"/>
            <p:cNvSpPr/>
            <p:nvPr/>
          </p:nvSpPr>
          <p:spPr>
            <a:xfrm>
              <a:off x="6338315" y="4936235"/>
              <a:ext cx="682625" cy="394970"/>
            </a:xfrm>
            <a:custGeom>
              <a:avLst/>
              <a:gdLst/>
              <a:ahLst/>
              <a:cxnLst/>
              <a:rect l="l" t="t" r="r" b="b"/>
              <a:pathLst>
                <a:path w="682625" h="394970">
                  <a:moveTo>
                    <a:pt x="0" y="0"/>
                  </a:moveTo>
                  <a:lnTo>
                    <a:pt x="682028" y="0"/>
                  </a:lnTo>
                  <a:lnTo>
                    <a:pt x="682028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6977478" y="5316499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4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1" name="object 41"/>
          <p:cNvSpPr txBox="1"/>
          <p:nvPr/>
        </p:nvSpPr>
        <p:spPr>
          <a:xfrm>
            <a:off x="6791706" y="5402579"/>
            <a:ext cx="456565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5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102096" y="5402579"/>
            <a:ext cx="455930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557773" y="5544125"/>
            <a:ext cx="234073" cy="85725"/>
          </a:xfrm>
          <a:prstGeom prst="rect">
            <a:avLst/>
          </a:prstGeom>
        </p:spPr>
      </p:pic>
      <p:sp>
        <p:nvSpPr>
          <p:cNvPr id="44" name="object 44"/>
          <p:cNvSpPr txBox="1"/>
          <p:nvPr/>
        </p:nvSpPr>
        <p:spPr>
          <a:xfrm>
            <a:off x="1769372" y="4341694"/>
            <a:ext cx="109982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pop_front()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7" name="object 4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43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5367308" y="4336665"/>
            <a:ext cx="106934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pop_back()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91667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5"/>
            <a:ext cx="7366634" cy="121348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Borrado:</a:t>
            </a:r>
            <a:endParaRPr sz="2000">
              <a:latin typeface="Calibri"/>
              <a:cs typeface="Calibri"/>
            </a:endParaRPr>
          </a:p>
          <a:p>
            <a:pPr lvl="1" marL="560705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erase()</a:t>
            </a:r>
            <a:r>
              <a:rPr dirty="0" sz="1600" spc="2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borra</a:t>
            </a:r>
            <a:r>
              <a:rPr dirty="0" sz="1600" spc="22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2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apuntado</a:t>
            </a:r>
            <a:r>
              <a:rPr dirty="0" sz="1600" spc="2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2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2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iterador.</a:t>
            </a:r>
            <a:r>
              <a:rPr dirty="0" sz="1600" spc="2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Dicho</a:t>
            </a:r>
            <a:r>
              <a:rPr dirty="0" sz="16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</a:t>
            </a:r>
            <a:r>
              <a:rPr dirty="0" sz="1600" spc="2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deja</a:t>
            </a:r>
            <a:r>
              <a:rPr dirty="0" sz="1600" spc="2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2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ser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válido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vez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sido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borrado,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resto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 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afectado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Borrar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intermedio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operación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muy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eficiente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575816" y="3122676"/>
            <a:ext cx="2514600" cy="64643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 marR="396875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lista.erase(itr); 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li</a:t>
            </a:r>
            <a:r>
              <a:rPr dirty="0" sz="1800" spc="-25">
                <a:latin typeface="Calibri"/>
                <a:cs typeface="Calibri"/>
              </a:rPr>
              <a:t>s</a:t>
            </a:r>
            <a:r>
              <a:rPr dirty="0" sz="1800" spc="-30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a.</a:t>
            </a:r>
            <a:r>
              <a:rPr dirty="0" sz="1800" spc="-5">
                <a:latin typeface="Calibri"/>
                <a:cs typeface="Calibri"/>
              </a:rPr>
              <a:t>e</a:t>
            </a:r>
            <a:r>
              <a:rPr dirty="0" sz="1800" spc="-35">
                <a:latin typeface="Calibri"/>
                <a:cs typeface="Calibri"/>
              </a:rPr>
              <a:t>r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-5">
                <a:latin typeface="Calibri"/>
                <a:cs typeface="Calibri"/>
              </a:rPr>
              <a:t>se</a:t>
            </a:r>
            <a:r>
              <a:rPr dirty="0" sz="1800">
                <a:latin typeface="Calibri"/>
                <a:cs typeface="Calibri"/>
              </a:rPr>
              <a:t>(</a:t>
            </a:r>
            <a:r>
              <a:rPr dirty="0" sz="1800" spc="-20">
                <a:latin typeface="Calibri"/>
                <a:cs typeface="Calibri"/>
              </a:rPr>
              <a:t>s</a:t>
            </a:r>
            <a:r>
              <a:rPr dirty="0" sz="1800" spc="-30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ar</a:t>
            </a:r>
            <a:r>
              <a:rPr dirty="0" sz="1800" spc="-5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,</a:t>
            </a:r>
            <a:r>
              <a:rPr dirty="0" sz="1800" spc="-20">
                <a:latin typeface="Calibri"/>
                <a:cs typeface="Calibri"/>
              </a:rPr>
              <a:t>s</a:t>
            </a:r>
            <a:r>
              <a:rPr dirty="0" sz="1800" spc="-25">
                <a:latin typeface="Calibri"/>
                <a:cs typeface="Calibri"/>
              </a:rPr>
              <a:t>t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>
                <a:latin typeface="Calibri"/>
                <a:cs typeface="Calibri"/>
              </a:rPr>
              <a:t>p);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379464" y="5174741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marL="111760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12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919215" y="4524755"/>
            <a:ext cx="1378585" cy="368935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 spc="-15">
                <a:latin typeface="Calibri"/>
                <a:cs typeface="Calibri"/>
              </a:rPr>
              <a:t>lista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6564690" y="4879276"/>
            <a:ext cx="85725" cy="295910"/>
            <a:chOff x="6564690" y="4879276"/>
            <a:chExt cx="85725" cy="295910"/>
          </a:xfrm>
        </p:grpSpPr>
        <p:sp>
          <p:nvSpPr>
            <p:cNvPr id="9" name="object 9"/>
            <p:cNvSpPr/>
            <p:nvPr/>
          </p:nvSpPr>
          <p:spPr>
            <a:xfrm>
              <a:off x="6607517" y="4893564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4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6564690" y="5089038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2"/>
                  </a:lnTo>
                  <a:lnTo>
                    <a:pt x="85725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1" name="object 1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35140" y="5317049"/>
            <a:ext cx="226147" cy="85725"/>
          </a:xfrm>
          <a:prstGeom prst="rect">
            <a:avLst/>
          </a:prstGeom>
        </p:spPr>
      </p:pic>
      <p:grpSp>
        <p:nvGrpSpPr>
          <p:cNvPr id="12" name="object 12"/>
          <p:cNvGrpSpPr/>
          <p:nvPr/>
        </p:nvGrpSpPr>
        <p:grpSpPr>
          <a:xfrm>
            <a:off x="7283386" y="4694872"/>
            <a:ext cx="739775" cy="480695"/>
            <a:chOff x="7283386" y="4694872"/>
            <a:chExt cx="739775" cy="480695"/>
          </a:xfrm>
        </p:grpSpPr>
        <p:sp>
          <p:nvSpPr>
            <p:cNvPr id="13" name="object 13"/>
            <p:cNvSpPr/>
            <p:nvPr/>
          </p:nvSpPr>
          <p:spPr>
            <a:xfrm>
              <a:off x="7297673" y="4709159"/>
              <a:ext cx="682625" cy="394970"/>
            </a:xfrm>
            <a:custGeom>
              <a:avLst/>
              <a:gdLst/>
              <a:ahLst/>
              <a:cxnLst/>
              <a:rect l="l" t="t" r="r" b="b"/>
              <a:pathLst>
                <a:path w="682625" h="394970">
                  <a:moveTo>
                    <a:pt x="0" y="0"/>
                  </a:moveTo>
                  <a:lnTo>
                    <a:pt x="682028" y="0"/>
                  </a:lnTo>
                  <a:lnTo>
                    <a:pt x="682028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6837" y="5089423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" name="object 15"/>
          <p:cNvSpPr txBox="1"/>
          <p:nvPr/>
        </p:nvSpPr>
        <p:spPr>
          <a:xfrm>
            <a:off x="7751826" y="5174741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8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061454" y="5174741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5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17" name="object 1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517131" y="5317049"/>
            <a:ext cx="234073" cy="85725"/>
          </a:xfrm>
          <a:prstGeom prst="rect">
            <a:avLst/>
          </a:prstGeom>
        </p:spPr>
      </p:pic>
      <p:grpSp>
        <p:nvGrpSpPr>
          <p:cNvPr id="18" name="object 18"/>
          <p:cNvGrpSpPr/>
          <p:nvPr/>
        </p:nvGrpSpPr>
        <p:grpSpPr>
          <a:xfrm>
            <a:off x="5030025" y="4549203"/>
            <a:ext cx="513715" cy="481965"/>
            <a:chOff x="5030025" y="4549203"/>
            <a:chExt cx="513715" cy="481965"/>
          </a:xfrm>
        </p:grpSpPr>
        <p:sp>
          <p:nvSpPr>
            <p:cNvPr id="19" name="object 19"/>
            <p:cNvSpPr/>
            <p:nvPr/>
          </p:nvSpPr>
          <p:spPr>
            <a:xfrm>
              <a:off x="5037963" y="4557140"/>
              <a:ext cx="497840" cy="466090"/>
            </a:xfrm>
            <a:custGeom>
              <a:avLst/>
              <a:gdLst/>
              <a:ahLst/>
              <a:cxnLst/>
              <a:rect l="l" t="t" r="r" b="b"/>
              <a:pathLst>
                <a:path w="497839" h="466089">
                  <a:moveTo>
                    <a:pt x="264795" y="0"/>
                  </a:moveTo>
                  <a:lnTo>
                    <a:pt x="264795" y="116395"/>
                  </a:lnTo>
                  <a:lnTo>
                    <a:pt x="0" y="116395"/>
                  </a:lnTo>
                  <a:lnTo>
                    <a:pt x="0" y="349186"/>
                  </a:lnTo>
                  <a:lnTo>
                    <a:pt x="264795" y="349186"/>
                  </a:lnTo>
                  <a:lnTo>
                    <a:pt x="264795" y="465581"/>
                  </a:lnTo>
                  <a:lnTo>
                    <a:pt x="497586" y="232790"/>
                  </a:lnTo>
                  <a:lnTo>
                    <a:pt x="26479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5037963" y="4557140"/>
              <a:ext cx="497840" cy="466090"/>
            </a:xfrm>
            <a:custGeom>
              <a:avLst/>
              <a:gdLst/>
              <a:ahLst/>
              <a:cxnLst/>
              <a:rect l="l" t="t" r="r" b="b"/>
              <a:pathLst>
                <a:path w="497839" h="466089">
                  <a:moveTo>
                    <a:pt x="0" y="116395"/>
                  </a:moveTo>
                  <a:lnTo>
                    <a:pt x="264795" y="116395"/>
                  </a:lnTo>
                  <a:lnTo>
                    <a:pt x="264795" y="0"/>
                  </a:lnTo>
                  <a:lnTo>
                    <a:pt x="497586" y="232790"/>
                  </a:lnTo>
                  <a:lnTo>
                    <a:pt x="264795" y="465581"/>
                  </a:lnTo>
                  <a:lnTo>
                    <a:pt x="264795" y="349186"/>
                  </a:lnTo>
                  <a:lnTo>
                    <a:pt x="0" y="349186"/>
                  </a:lnTo>
                  <a:lnTo>
                    <a:pt x="0" y="116395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" name="object 21"/>
          <p:cNvSpPr txBox="1"/>
          <p:nvPr/>
        </p:nvSpPr>
        <p:spPr>
          <a:xfrm>
            <a:off x="2323325" y="5697988"/>
            <a:ext cx="45212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20">
                <a:latin typeface="Calibri"/>
                <a:cs typeface="Calibri"/>
              </a:rPr>
              <a:t>s</a:t>
            </a:r>
            <a:r>
              <a:rPr dirty="0" sz="1800" spc="-30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art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641348" y="5174741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marL="111760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12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181100" y="4524755"/>
            <a:ext cx="1378585" cy="368935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 spc="-15">
                <a:latin typeface="Calibri"/>
                <a:cs typeface="Calibri"/>
              </a:rPr>
              <a:t>lista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1826574" y="4879276"/>
            <a:ext cx="85725" cy="295910"/>
            <a:chOff x="1826574" y="4879276"/>
            <a:chExt cx="85725" cy="295910"/>
          </a:xfrm>
        </p:grpSpPr>
        <p:sp>
          <p:nvSpPr>
            <p:cNvPr id="25" name="object 25"/>
            <p:cNvSpPr/>
            <p:nvPr/>
          </p:nvSpPr>
          <p:spPr>
            <a:xfrm>
              <a:off x="1869403" y="4893564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5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826574" y="5089038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2"/>
                  </a:lnTo>
                  <a:lnTo>
                    <a:pt x="85725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27" name="object 2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97025" y="5317049"/>
            <a:ext cx="226147" cy="85725"/>
          </a:xfrm>
          <a:prstGeom prst="rect">
            <a:avLst/>
          </a:prstGeom>
        </p:spPr>
      </p:pic>
      <p:grpSp>
        <p:nvGrpSpPr>
          <p:cNvPr id="28" name="object 28"/>
          <p:cNvGrpSpPr/>
          <p:nvPr/>
        </p:nvGrpSpPr>
        <p:grpSpPr>
          <a:xfrm>
            <a:off x="2545270" y="4694872"/>
            <a:ext cx="2141220" cy="480695"/>
            <a:chOff x="2545270" y="4694872"/>
            <a:chExt cx="2141220" cy="480695"/>
          </a:xfrm>
        </p:grpSpPr>
        <p:sp>
          <p:nvSpPr>
            <p:cNvPr id="29" name="object 29"/>
            <p:cNvSpPr/>
            <p:nvPr/>
          </p:nvSpPr>
          <p:spPr>
            <a:xfrm>
              <a:off x="2559557" y="4709159"/>
              <a:ext cx="2084070" cy="394970"/>
            </a:xfrm>
            <a:custGeom>
              <a:avLst/>
              <a:gdLst/>
              <a:ahLst/>
              <a:cxnLst/>
              <a:rect l="l" t="t" r="r" b="b"/>
              <a:pathLst>
                <a:path w="2084070" h="394970">
                  <a:moveTo>
                    <a:pt x="0" y="0"/>
                  </a:moveTo>
                  <a:lnTo>
                    <a:pt x="2083955" y="0"/>
                  </a:lnTo>
                  <a:lnTo>
                    <a:pt x="2083955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4600651" y="5089421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1" name="object 31"/>
          <p:cNvSpPr txBox="1"/>
          <p:nvPr/>
        </p:nvSpPr>
        <p:spPr>
          <a:xfrm>
            <a:off x="4415028" y="5174741"/>
            <a:ext cx="45656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8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013710" y="5174741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711702" y="5174741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5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323338" y="5174741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35" name="object 3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779016" y="5317049"/>
            <a:ext cx="234072" cy="85725"/>
          </a:xfrm>
          <a:prstGeom prst="rect">
            <a:avLst/>
          </a:prstGeom>
        </p:spPr>
      </p:pic>
      <p:pic>
        <p:nvPicPr>
          <p:cNvPr id="36" name="object 3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469387" y="5317041"/>
            <a:ext cx="242393" cy="85725"/>
          </a:xfrm>
          <a:prstGeom prst="rect">
            <a:avLst/>
          </a:prstGeom>
        </p:spPr>
      </p:pic>
      <p:pic>
        <p:nvPicPr>
          <p:cNvPr id="37" name="object 3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167375" y="5317041"/>
            <a:ext cx="247782" cy="85725"/>
          </a:xfrm>
          <a:prstGeom prst="rect">
            <a:avLst/>
          </a:prstGeom>
        </p:spPr>
      </p:pic>
      <p:sp>
        <p:nvSpPr>
          <p:cNvPr id="38" name="object 38"/>
          <p:cNvSpPr txBox="1"/>
          <p:nvPr/>
        </p:nvSpPr>
        <p:spPr>
          <a:xfrm>
            <a:off x="3723280" y="5704106"/>
            <a:ext cx="42672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20">
                <a:latin typeface="Calibri"/>
                <a:cs typeface="Calibri"/>
              </a:rPr>
              <a:t>s</a:t>
            </a:r>
            <a:r>
              <a:rPr dirty="0" sz="1800" spc="-25">
                <a:latin typeface="Calibri"/>
                <a:cs typeface="Calibri"/>
              </a:rPr>
              <a:t>t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>
                <a:latin typeface="Calibri"/>
                <a:cs typeface="Calibri"/>
              </a:rPr>
              <a:t>p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2508318" y="5544310"/>
            <a:ext cx="85725" cy="250190"/>
            <a:chOff x="2508318" y="5544310"/>
            <a:chExt cx="85725" cy="250190"/>
          </a:xfrm>
        </p:grpSpPr>
        <p:sp>
          <p:nvSpPr>
            <p:cNvPr id="40" name="object 40"/>
            <p:cNvSpPr/>
            <p:nvPr/>
          </p:nvSpPr>
          <p:spPr>
            <a:xfrm>
              <a:off x="2551176" y="5615750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w="0" h="178435">
                  <a:moveTo>
                    <a:pt x="0" y="178193"/>
                  </a:moveTo>
                  <a:lnTo>
                    <a:pt x="0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2508318" y="5544310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42862" y="0"/>
                  </a:moveTo>
                  <a:lnTo>
                    <a:pt x="0" y="85725"/>
                  </a:lnTo>
                  <a:lnTo>
                    <a:pt x="85725" y="85725"/>
                  </a:lnTo>
                  <a:lnTo>
                    <a:pt x="42862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" name="object 42"/>
          <p:cNvGrpSpPr/>
          <p:nvPr/>
        </p:nvGrpSpPr>
        <p:grpSpPr>
          <a:xfrm>
            <a:off x="3896681" y="5544309"/>
            <a:ext cx="85725" cy="250190"/>
            <a:chOff x="3896681" y="5544309"/>
            <a:chExt cx="85725" cy="250190"/>
          </a:xfrm>
        </p:grpSpPr>
        <p:sp>
          <p:nvSpPr>
            <p:cNvPr id="43" name="object 43"/>
            <p:cNvSpPr/>
            <p:nvPr/>
          </p:nvSpPr>
          <p:spPr>
            <a:xfrm>
              <a:off x="3939539" y="5615752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w="0" h="178435">
                  <a:moveTo>
                    <a:pt x="0" y="178193"/>
                  </a:moveTo>
                  <a:lnTo>
                    <a:pt x="0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3896681" y="5544309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42862" y="0"/>
                  </a:moveTo>
                  <a:lnTo>
                    <a:pt x="0" y="85725"/>
                  </a:lnTo>
                  <a:lnTo>
                    <a:pt x="85725" y="85725"/>
                  </a:lnTo>
                  <a:lnTo>
                    <a:pt x="42862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5" name="object 4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6" name="object 4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44</a:t>
            </a:r>
          </a:p>
        </p:txBody>
      </p:sp>
    </p:spTree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91667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5"/>
            <a:ext cx="7367905" cy="91757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Encontrar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elemento:</a:t>
            </a:r>
            <a:endParaRPr sz="2000">
              <a:latin typeface="Calibri"/>
              <a:cs typeface="Calibri"/>
            </a:endParaRPr>
          </a:p>
          <a:p>
            <a:pPr lvl="1" marL="560705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algoritmo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genérico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find()</a:t>
            </a:r>
            <a:r>
              <a:rPr dirty="0" sz="1600" spc="3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busca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concreto</a:t>
            </a:r>
            <a:r>
              <a:rPr dirty="0" sz="16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lista.</a:t>
            </a:r>
            <a:r>
              <a:rPr dirty="0" sz="16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encuentra,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devuelve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posición final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la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559813" y="2800350"/>
            <a:ext cx="5215255" cy="64643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4" rIns="0" bIns="0" rtlCol="0" vert="horz">
            <a:spAutoFit/>
          </a:bodyPr>
          <a:lstStyle/>
          <a:p>
            <a:pPr marL="91440" marR="161290" indent="-635">
              <a:lnSpc>
                <a:spcPct val="100000"/>
              </a:lnSpc>
              <a:spcBef>
                <a:spcPts val="244"/>
              </a:spcBef>
            </a:pPr>
            <a:r>
              <a:rPr dirty="0" sz="1800" spc="-15">
                <a:latin typeface="Calibri"/>
                <a:cs typeface="Calibri"/>
              </a:rPr>
              <a:t>lista&lt;int&gt;::iterator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itr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find(lista.begin(),lista.end(),4);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itr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lista.insert(itr,11);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027682" y="4460747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566672" y="3810000"/>
            <a:ext cx="1378585" cy="36957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 spc="-15">
                <a:latin typeface="Calibri"/>
                <a:cs typeface="Calibri"/>
              </a:rPr>
              <a:t>lista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2212908" y="4165282"/>
            <a:ext cx="85725" cy="295910"/>
            <a:chOff x="2212908" y="4165282"/>
            <a:chExt cx="85725" cy="295910"/>
          </a:xfrm>
        </p:grpSpPr>
        <p:sp>
          <p:nvSpPr>
            <p:cNvPr id="9" name="object 9"/>
            <p:cNvSpPr/>
            <p:nvPr/>
          </p:nvSpPr>
          <p:spPr>
            <a:xfrm>
              <a:off x="2255737" y="4179570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5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2212908" y="4375044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1"/>
                  </a:lnTo>
                  <a:lnTo>
                    <a:pt x="85725" y="2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1" name="object 1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483359" y="4602293"/>
            <a:ext cx="226147" cy="85726"/>
          </a:xfrm>
          <a:prstGeom prst="rect">
            <a:avLst/>
          </a:prstGeom>
        </p:spPr>
      </p:pic>
      <p:grpSp>
        <p:nvGrpSpPr>
          <p:cNvPr id="12" name="object 12"/>
          <p:cNvGrpSpPr/>
          <p:nvPr/>
        </p:nvGrpSpPr>
        <p:grpSpPr>
          <a:xfrm>
            <a:off x="2930842" y="3980116"/>
            <a:ext cx="739775" cy="480695"/>
            <a:chOff x="2930842" y="3980116"/>
            <a:chExt cx="739775" cy="480695"/>
          </a:xfrm>
        </p:grpSpPr>
        <p:sp>
          <p:nvSpPr>
            <p:cNvPr id="13" name="object 13"/>
            <p:cNvSpPr/>
            <p:nvPr/>
          </p:nvSpPr>
          <p:spPr>
            <a:xfrm>
              <a:off x="2945129" y="3994403"/>
              <a:ext cx="682625" cy="394970"/>
            </a:xfrm>
            <a:custGeom>
              <a:avLst/>
              <a:gdLst/>
              <a:ahLst/>
              <a:cxnLst/>
              <a:rect l="l" t="t" r="r" b="b"/>
              <a:pathLst>
                <a:path w="682625" h="394970">
                  <a:moveTo>
                    <a:pt x="0" y="0"/>
                  </a:moveTo>
                  <a:lnTo>
                    <a:pt x="682028" y="0"/>
                  </a:lnTo>
                  <a:lnTo>
                    <a:pt x="682028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3584291" y="4374667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" name="object 15"/>
          <p:cNvSpPr txBox="1"/>
          <p:nvPr/>
        </p:nvSpPr>
        <p:spPr>
          <a:xfrm>
            <a:off x="3399282" y="4460747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5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709672" y="4460747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17" name="object 1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165349" y="4602293"/>
            <a:ext cx="234073" cy="85726"/>
          </a:xfrm>
          <a:prstGeom prst="rect">
            <a:avLst/>
          </a:prstGeom>
        </p:spPr>
      </p:pic>
      <p:grpSp>
        <p:nvGrpSpPr>
          <p:cNvPr id="18" name="object 18"/>
          <p:cNvGrpSpPr/>
          <p:nvPr/>
        </p:nvGrpSpPr>
        <p:grpSpPr>
          <a:xfrm>
            <a:off x="4316031" y="4140771"/>
            <a:ext cx="513715" cy="482600"/>
            <a:chOff x="4316031" y="4140771"/>
            <a:chExt cx="513715" cy="482600"/>
          </a:xfrm>
        </p:grpSpPr>
        <p:sp>
          <p:nvSpPr>
            <p:cNvPr id="19" name="object 19"/>
            <p:cNvSpPr/>
            <p:nvPr/>
          </p:nvSpPr>
          <p:spPr>
            <a:xfrm>
              <a:off x="4323969" y="4148709"/>
              <a:ext cx="497840" cy="466725"/>
            </a:xfrm>
            <a:custGeom>
              <a:avLst/>
              <a:gdLst/>
              <a:ahLst/>
              <a:cxnLst/>
              <a:rect l="l" t="t" r="r" b="b"/>
              <a:pathLst>
                <a:path w="497839" h="466725">
                  <a:moveTo>
                    <a:pt x="264414" y="0"/>
                  </a:moveTo>
                  <a:lnTo>
                    <a:pt x="264414" y="116586"/>
                  </a:lnTo>
                  <a:lnTo>
                    <a:pt x="0" y="116586"/>
                  </a:lnTo>
                  <a:lnTo>
                    <a:pt x="0" y="349758"/>
                  </a:lnTo>
                  <a:lnTo>
                    <a:pt x="264414" y="349758"/>
                  </a:lnTo>
                  <a:lnTo>
                    <a:pt x="264414" y="466344"/>
                  </a:lnTo>
                  <a:lnTo>
                    <a:pt x="497586" y="233172"/>
                  </a:lnTo>
                  <a:lnTo>
                    <a:pt x="264414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4323969" y="4148709"/>
              <a:ext cx="497840" cy="466725"/>
            </a:xfrm>
            <a:custGeom>
              <a:avLst/>
              <a:gdLst/>
              <a:ahLst/>
              <a:cxnLst/>
              <a:rect l="l" t="t" r="r" b="b"/>
              <a:pathLst>
                <a:path w="497839" h="466725">
                  <a:moveTo>
                    <a:pt x="0" y="116586"/>
                  </a:moveTo>
                  <a:lnTo>
                    <a:pt x="264414" y="116586"/>
                  </a:lnTo>
                  <a:lnTo>
                    <a:pt x="264414" y="0"/>
                  </a:lnTo>
                  <a:lnTo>
                    <a:pt x="497586" y="233172"/>
                  </a:lnTo>
                  <a:lnTo>
                    <a:pt x="264414" y="466344"/>
                  </a:lnTo>
                  <a:lnTo>
                    <a:pt x="264414" y="349758"/>
                  </a:lnTo>
                  <a:lnTo>
                    <a:pt x="0" y="349758"/>
                  </a:lnTo>
                  <a:lnTo>
                    <a:pt x="0" y="116586"/>
                  </a:lnTo>
                  <a:close/>
                </a:path>
              </a:pathLst>
            </a:custGeom>
            <a:ln w="15874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" name="object 21"/>
          <p:cNvSpPr txBox="1"/>
          <p:nvPr/>
        </p:nvSpPr>
        <p:spPr>
          <a:xfrm>
            <a:off x="2044445" y="5775197"/>
            <a:ext cx="455930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583436" y="5124450"/>
            <a:ext cx="1378585" cy="368935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 spc="-15">
                <a:latin typeface="Calibri"/>
                <a:cs typeface="Calibri"/>
              </a:rPr>
              <a:t>lista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2229673" y="5478970"/>
            <a:ext cx="85725" cy="295910"/>
            <a:chOff x="2229673" y="5478970"/>
            <a:chExt cx="85725" cy="295910"/>
          </a:xfrm>
        </p:grpSpPr>
        <p:sp>
          <p:nvSpPr>
            <p:cNvPr id="24" name="object 24"/>
            <p:cNvSpPr/>
            <p:nvPr/>
          </p:nvSpPr>
          <p:spPr>
            <a:xfrm>
              <a:off x="2272501" y="5493258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5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2229673" y="5688732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2"/>
                  </a:lnTo>
                  <a:lnTo>
                    <a:pt x="85725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26" name="object 2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500123" y="5916743"/>
            <a:ext cx="226147" cy="85725"/>
          </a:xfrm>
          <a:prstGeom prst="rect">
            <a:avLst/>
          </a:prstGeom>
        </p:spPr>
      </p:pic>
      <p:grpSp>
        <p:nvGrpSpPr>
          <p:cNvPr id="27" name="object 27"/>
          <p:cNvGrpSpPr/>
          <p:nvPr/>
        </p:nvGrpSpPr>
        <p:grpSpPr>
          <a:xfrm>
            <a:off x="2947606" y="5294566"/>
            <a:ext cx="1437640" cy="480695"/>
            <a:chOff x="2947606" y="5294566"/>
            <a:chExt cx="1437640" cy="480695"/>
          </a:xfrm>
        </p:grpSpPr>
        <p:sp>
          <p:nvSpPr>
            <p:cNvPr id="28" name="object 28"/>
            <p:cNvSpPr/>
            <p:nvPr/>
          </p:nvSpPr>
          <p:spPr>
            <a:xfrm>
              <a:off x="2961894" y="5308853"/>
              <a:ext cx="1380490" cy="394970"/>
            </a:xfrm>
            <a:custGeom>
              <a:avLst/>
              <a:gdLst/>
              <a:ahLst/>
              <a:cxnLst/>
              <a:rect l="l" t="t" r="r" b="b"/>
              <a:pathLst>
                <a:path w="1380489" h="394970">
                  <a:moveTo>
                    <a:pt x="0" y="0"/>
                  </a:moveTo>
                  <a:lnTo>
                    <a:pt x="1380299" y="0"/>
                  </a:lnTo>
                  <a:lnTo>
                    <a:pt x="1380299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4299327" y="5689117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0" name="object 30"/>
          <p:cNvSpPr txBox="1"/>
          <p:nvPr/>
        </p:nvSpPr>
        <p:spPr>
          <a:xfrm>
            <a:off x="3416046" y="5775197"/>
            <a:ext cx="455930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114038" y="5775197"/>
            <a:ext cx="456565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5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726435" y="5775197"/>
            <a:ext cx="455930" cy="368935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2384" rIns="0" bIns="0" rtlCol="0" vert="horz">
            <a:spAutoFit/>
          </a:bodyPr>
          <a:lstStyle/>
          <a:p>
            <a:pPr marL="111760">
              <a:lnSpc>
                <a:spcPct val="100000"/>
              </a:lnSpc>
              <a:spcBef>
                <a:spcPts val="254"/>
              </a:spcBef>
            </a:pPr>
            <a:r>
              <a:rPr dirty="0" sz="1800">
                <a:latin typeface="Calibri"/>
                <a:cs typeface="Calibri"/>
              </a:rPr>
              <a:t>11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33" name="object 3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182114" y="5916743"/>
            <a:ext cx="234072" cy="85725"/>
          </a:xfrm>
          <a:prstGeom prst="rect">
            <a:avLst/>
          </a:prstGeom>
        </p:spPr>
      </p:pic>
      <p:pic>
        <p:nvPicPr>
          <p:cNvPr id="34" name="object 34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871723" y="5916735"/>
            <a:ext cx="242393" cy="85725"/>
          </a:xfrm>
          <a:prstGeom prst="rect">
            <a:avLst/>
          </a:prstGeom>
        </p:spPr>
      </p:pic>
      <p:sp>
        <p:nvSpPr>
          <p:cNvPr id="35" name="object 35"/>
          <p:cNvSpPr txBox="1"/>
          <p:nvPr/>
        </p:nvSpPr>
        <p:spPr>
          <a:xfrm>
            <a:off x="5784341" y="4460747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324094" y="3810000"/>
            <a:ext cx="1377950" cy="36957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 spc="-15">
                <a:latin typeface="Calibri"/>
                <a:cs typeface="Calibri"/>
              </a:rPr>
              <a:t>lista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37" name="object 37"/>
          <p:cNvGrpSpPr/>
          <p:nvPr/>
        </p:nvGrpSpPr>
        <p:grpSpPr>
          <a:xfrm>
            <a:off x="5969568" y="4165282"/>
            <a:ext cx="85725" cy="295910"/>
            <a:chOff x="5969568" y="4165282"/>
            <a:chExt cx="85725" cy="295910"/>
          </a:xfrm>
        </p:grpSpPr>
        <p:sp>
          <p:nvSpPr>
            <p:cNvPr id="38" name="object 38"/>
            <p:cNvSpPr/>
            <p:nvPr/>
          </p:nvSpPr>
          <p:spPr>
            <a:xfrm>
              <a:off x="6012397" y="4179570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5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5969568" y="4375044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1"/>
                  </a:lnTo>
                  <a:lnTo>
                    <a:pt x="85725" y="2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40" name="object 4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240019" y="4602293"/>
            <a:ext cx="226147" cy="85726"/>
          </a:xfrm>
          <a:prstGeom prst="rect">
            <a:avLst/>
          </a:prstGeom>
        </p:spPr>
      </p:pic>
      <p:grpSp>
        <p:nvGrpSpPr>
          <p:cNvPr id="41" name="object 41"/>
          <p:cNvGrpSpPr/>
          <p:nvPr/>
        </p:nvGrpSpPr>
        <p:grpSpPr>
          <a:xfrm>
            <a:off x="6687502" y="3980116"/>
            <a:ext cx="739775" cy="480695"/>
            <a:chOff x="6687502" y="3980116"/>
            <a:chExt cx="739775" cy="480695"/>
          </a:xfrm>
        </p:grpSpPr>
        <p:sp>
          <p:nvSpPr>
            <p:cNvPr id="42" name="object 42"/>
            <p:cNvSpPr/>
            <p:nvPr/>
          </p:nvSpPr>
          <p:spPr>
            <a:xfrm>
              <a:off x="6701790" y="3994403"/>
              <a:ext cx="682625" cy="394970"/>
            </a:xfrm>
            <a:custGeom>
              <a:avLst/>
              <a:gdLst/>
              <a:ahLst/>
              <a:cxnLst/>
              <a:rect l="l" t="t" r="r" b="b"/>
              <a:pathLst>
                <a:path w="682625" h="394970">
                  <a:moveTo>
                    <a:pt x="0" y="0"/>
                  </a:moveTo>
                  <a:lnTo>
                    <a:pt x="682028" y="0"/>
                  </a:lnTo>
                  <a:lnTo>
                    <a:pt x="682028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7340953" y="4374667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4" name="object 44"/>
          <p:cNvSpPr txBox="1"/>
          <p:nvPr/>
        </p:nvSpPr>
        <p:spPr>
          <a:xfrm>
            <a:off x="7155942" y="4460747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5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466332" y="4460747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6" name="object 4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6922009" y="4602293"/>
            <a:ext cx="234073" cy="85726"/>
          </a:xfrm>
          <a:prstGeom prst="rect">
            <a:avLst/>
          </a:prstGeom>
        </p:spPr>
      </p:pic>
      <p:sp>
        <p:nvSpPr>
          <p:cNvPr id="47" name="object 47"/>
          <p:cNvSpPr txBox="1"/>
          <p:nvPr/>
        </p:nvSpPr>
        <p:spPr>
          <a:xfrm>
            <a:off x="6615521" y="5058940"/>
            <a:ext cx="15494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it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48" name="object 48"/>
          <p:cNvGrpSpPr/>
          <p:nvPr/>
        </p:nvGrpSpPr>
        <p:grpSpPr>
          <a:xfrm>
            <a:off x="6651311" y="4830315"/>
            <a:ext cx="85725" cy="281940"/>
            <a:chOff x="6651311" y="4830315"/>
            <a:chExt cx="85725" cy="281940"/>
          </a:xfrm>
        </p:grpSpPr>
        <p:sp>
          <p:nvSpPr>
            <p:cNvPr id="49" name="object 49"/>
            <p:cNvSpPr/>
            <p:nvPr/>
          </p:nvSpPr>
          <p:spPr>
            <a:xfrm>
              <a:off x="6694169" y="4901762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w="0" h="210185">
                  <a:moveTo>
                    <a:pt x="0" y="209880"/>
                  </a:moveTo>
                  <a:lnTo>
                    <a:pt x="0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651311" y="4830315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42862" y="0"/>
                  </a:moveTo>
                  <a:lnTo>
                    <a:pt x="0" y="85725"/>
                  </a:lnTo>
                  <a:lnTo>
                    <a:pt x="85725" y="85725"/>
                  </a:lnTo>
                  <a:lnTo>
                    <a:pt x="42862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1" name="object 51"/>
          <p:cNvSpPr txBox="1"/>
          <p:nvPr/>
        </p:nvSpPr>
        <p:spPr>
          <a:xfrm>
            <a:off x="3176794" y="5314622"/>
            <a:ext cx="15494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it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52" name="object 52"/>
          <p:cNvGrpSpPr/>
          <p:nvPr/>
        </p:nvGrpSpPr>
        <p:grpSpPr>
          <a:xfrm>
            <a:off x="2954275" y="5570410"/>
            <a:ext cx="225425" cy="205104"/>
            <a:chOff x="2954275" y="5570410"/>
            <a:chExt cx="225425" cy="205104"/>
          </a:xfrm>
        </p:grpSpPr>
        <p:sp>
          <p:nvSpPr>
            <p:cNvPr id="53" name="object 53"/>
            <p:cNvSpPr/>
            <p:nvPr/>
          </p:nvSpPr>
          <p:spPr>
            <a:xfrm>
              <a:off x="3007320" y="5584697"/>
              <a:ext cx="158115" cy="142875"/>
            </a:xfrm>
            <a:custGeom>
              <a:avLst/>
              <a:gdLst/>
              <a:ahLst/>
              <a:cxnLst/>
              <a:rect l="l" t="t" r="r" b="b"/>
              <a:pathLst>
                <a:path w="158114" h="142875">
                  <a:moveTo>
                    <a:pt x="158089" y="0"/>
                  </a:moveTo>
                  <a:lnTo>
                    <a:pt x="0" y="142608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2954275" y="5685913"/>
              <a:ext cx="92710" cy="89535"/>
            </a:xfrm>
            <a:custGeom>
              <a:avLst/>
              <a:gdLst/>
              <a:ahLst/>
              <a:cxnLst/>
              <a:rect l="l" t="t" r="r" b="b"/>
              <a:pathLst>
                <a:path w="92710" h="89535">
                  <a:moveTo>
                    <a:pt x="34937" y="0"/>
                  </a:moveTo>
                  <a:lnTo>
                    <a:pt x="0" y="89242"/>
                  </a:lnTo>
                  <a:lnTo>
                    <a:pt x="92367" y="63652"/>
                  </a:lnTo>
                  <a:lnTo>
                    <a:pt x="34937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5" name="object 55"/>
          <p:cNvGrpSpPr/>
          <p:nvPr/>
        </p:nvGrpSpPr>
        <p:grpSpPr>
          <a:xfrm>
            <a:off x="4903867" y="5130488"/>
            <a:ext cx="492759" cy="454025"/>
            <a:chOff x="4903867" y="5130488"/>
            <a:chExt cx="492759" cy="454025"/>
          </a:xfrm>
        </p:grpSpPr>
        <p:sp>
          <p:nvSpPr>
            <p:cNvPr id="56" name="object 56"/>
            <p:cNvSpPr/>
            <p:nvPr/>
          </p:nvSpPr>
          <p:spPr>
            <a:xfrm>
              <a:off x="4911804" y="5138426"/>
              <a:ext cx="476884" cy="438150"/>
            </a:xfrm>
            <a:custGeom>
              <a:avLst/>
              <a:gdLst/>
              <a:ahLst/>
              <a:cxnLst/>
              <a:rect l="l" t="t" r="r" b="b"/>
              <a:pathLst>
                <a:path w="476885" h="438150">
                  <a:moveTo>
                    <a:pt x="345490" y="0"/>
                  </a:moveTo>
                  <a:lnTo>
                    <a:pt x="126911" y="148996"/>
                  </a:lnTo>
                  <a:lnTo>
                    <a:pt x="61290" y="52730"/>
                  </a:lnTo>
                  <a:lnTo>
                    <a:pt x="0" y="376478"/>
                  </a:lnTo>
                  <a:lnTo>
                    <a:pt x="323761" y="437768"/>
                  </a:lnTo>
                  <a:lnTo>
                    <a:pt x="258140" y="341515"/>
                  </a:lnTo>
                  <a:lnTo>
                    <a:pt x="476719" y="192519"/>
                  </a:lnTo>
                  <a:lnTo>
                    <a:pt x="34549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4911804" y="5138426"/>
              <a:ext cx="476884" cy="438150"/>
            </a:xfrm>
            <a:custGeom>
              <a:avLst/>
              <a:gdLst/>
              <a:ahLst/>
              <a:cxnLst/>
              <a:rect l="l" t="t" r="r" b="b"/>
              <a:pathLst>
                <a:path w="476885" h="438150">
                  <a:moveTo>
                    <a:pt x="476719" y="192519"/>
                  </a:moveTo>
                  <a:lnTo>
                    <a:pt x="258140" y="341515"/>
                  </a:lnTo>
                  <a:lnTo>
                    <a:pt x="323761" y="437768"/>
                  </a:lnTo>
                  <a:lnTo>
                    <a:pt x="0" y="376478"/>
                  </a:lnTo>
                  <a:lnTo>
                    <a:pt x="61290" y="52730"/>
                  </a:lnTo>
                  <a:lnTo>
                    <a:pt x="126911" y="148996"/>
                  </a:lnTo>
                  <a:lnTo>
                    <a:pt x="345490" y="0"/>
                  </a:lnTo>
                  <a:lnTo>
                    <a:pt x="476719" y="192519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8" name="object 58"/>
          <p:cNvSpPr txBox="1"/>
          <p:nvPr/>
        </p:nvSpPr>
        <p:spPr>
          <a:xfrm>
            <a:off x="4373128" y="3785972"/>
            <a:ext cx="38862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find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45</a:t>
            </a:r>
          </a:p>
        </p:txBody>
      </p:sp>
      <p:sp>
        <p:nvSpPr>
          <p:cNvPr id="59" name="object 59"/>
          <p:cNvSpPr txBox="1"/>
          <p:nvPr/>
        </p:nvSpPr>
        <p:spPr>
          <a:xfrm>
            <a:off x="5352450" y="5340681"/>
            <a:ext cx="55816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in</a:t>
            </a:r>
            <a:r>
              <a:rPr dirty="0" sz="1800" spc="-5">
                <a:latin typeface="Calibri"/>
                <a:cs typeface="Calibri"/>
              </a:rPr>
              <a:t>se</a:t>
            </a:r>
            <a:r>
              <a:rPr dirty="0" sz="1800">
                <a:latin typeface="Calibri"/>
                <a:cs typeface="Calibri"/>
              </a:rPr>
              <a:t>rt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91667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5"/>
            <a:ext cx="5784215" cy="69850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Copiar: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algoritmo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genérico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copy()</a:t>
            </a:r>
            <a:r>
              <a:rPr dirty="0" sz="1600" spc="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copia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rango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otra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555241" y="2620517"/>
            <a:ext cx="5215255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copy(lista.begin(),lista.end(),lista_dest.begin());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624583" y="3970782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64336" y="3320034"/>
            <a:ext cx="1378585" cy="36957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 spc="-15">
                <a:latin typeface="Calibri"/>
                <a:cs typeface="Calibri"/>
              </a:rPr>
              <a:t>lista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1809811" y="3675316"/>
            <a:ext cx="85725" cy="295910"/>
            <a:chOff x="1809811" y="3675316"/>
            <a:chExt cx="85725" cy="295910"/>
          </a:xfrm>
        </p:grpSpPr>
        <p:sp>
          <p:nvSpPr>
            <p:cNvPr id="9" name="object 9"/>
            <p:cNvSpPr/>
            <p:nvPr/>
          </p:nvSpPr>
          <p:spPr>
            <a:xfrm>
              <a:off x="1852639" y="3689603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5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1809811" y="3885078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2"/>
                  </a:lnTo>
                  <a:lnTo>
                    <a:pt x="85725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1" name="object 1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80261" y="4113089"/>
            <a:ext cx="226147" cy="85726"/>
          </a:xfrm>
          <a:prstGeom prst="rect">
            <a:avLst/>
          </a:prstGeom>
        </p:spPr>
      </p:pic>
      <p:grpSp>
        <p:nvGrpSpPr>
          <p:cNvPr id="12" name="object 12"/>
          <p:cNvGrpSpPr/>
          <p:nvPr/>
        </p:nvGrpSpPr>
        <p:grpSpPr>
          <a:xfrm>
            <a:off x="2528506" y="3490912"/>
            <a:ext cx="739775" cy="480695"/>
            <a:chOff x="2528506" y="3490912"/>
            <a:chExt cx="739775" cy="480695"/>
          </a:xfrm>
        </p:grpSpPr>
        <p:sp>
          <p:nvSpPr>
            <p:cNvPr id="13" name="object 13"/>
            <p:cNvSpPr/>
            <p:nvPr/>
          </p:nvSpPr>
          <p:spPr>
            <a:xfrm>
              <a:off x="2542794" y="3505200"/>
              <a:ext cx="682625" cy="394970"/>
            </a:xfrm>
            <a:custGeom>
              <a:avLst/>
              <a:gdLst/>
              <a:ahLst/>
              <a:cxnLst/>
              <a:rect l="l" t="t" r="r" b="b"/>
              <a:pathLst>
                <a:path w="682625" h="394970">
                  <a:moveTo>
                    <a:pt x="0" y="0"/>
                  </a:moveTo>
                  <a:lnTo>
                    <a:pt x="682028" y="0"/>
                  </a:lnTo>
                  <a:lnTo>
                    <a:pt x="682028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3181957" y="3885463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" name="object 15"/>
          <p:cNvSpPr txBox="1"/>
          <p:nvPr/>
        </p:nvSpPr>
        <p:spPr>
          <a:xfrm>
            <a:off x="2996945" y="3970782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5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306573" y="3970782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17" name="object 1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762251" y="4113089"/>
            <a:ext cx="234073" cy="85726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3310890" y="5745479"/>
            <a:ext cx="45656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3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50642" y="5094732"/>
            <a:ext cx="1378585" cy="36957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3020" rIns="0" bIns="0" rtlCol="0" vert="horz">
            <a:spAutoFit/>
          </a:bodyPr>
          <a:lstStyle/>
          <a:p>
            <a:pPr marL="245745">
              <a:lnSpc>
                <a:spcPct val="100000"/>
              </a:lnSpc>
              <a:spcBef>
                <a:spcPts val="260"/>
              </a:spcBef>
            </a:pPr>
            <a:r>
              <a:rPr dirty="0" sz="1800" spc="-10">
                <a:latin typeface="Calibri"/>
                <a:cs typeface="Calibri"/>
              </a:rPr>
              <a:t>lista_dest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3496116" y="5450014"/>
            <a:ext cx="85725" cy="295910"/>
            <a:chOff x="3496116" y="5450014"/>
            <a:chExt cx="85725" cy="295910"/>
          </a:xfrm>
        </p:grpSpPr>
        <p:sp>
          <p:nvSpPr>
            <p:cNvPr id="21" name="object 21"/>
            <p:cNvSpPr/>
            <p:nvPr/>
          </p:nvSpPr>
          <p:spPr>
            <a:xfrm>
              <a:off x="3538945" y="5464302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5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3496116" y="5659776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2"/>
                  </a:lnTo>
                  <a:lnTo>
                    <a:pt x="85725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23" name="object 2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767329" y="5887787"/>
            <a:ext cx="226147" cy="85725"/>
          </a:xfrm>
          <a:prstGeom prst="rect">
            <a:avLst/>
          </a:prstGeom>
        </p:spPr>
      </p:pic>
      <p:grpSp>
        <p:nvGrpSpPr>
          <p:cNvPr id="24" name="object 24"/>
          <p:cNvGrpSpPr/>
          <p:nvPr/>
        </p:nvGrpSpPr>
        <p:grpSpPr>
          <a:xfrm>
            <a:off x="4214812" y="5265610"/>
            <a:ext cx="1437640" cy="480695"/>
            <a:chOff x="4214812" y="5265610"/>
            <a:chExt cx="1437640" cy="480695"/>
          </a:xfrm>
        </p:grpSpPr>
        <p:sp>
          <p:nvSpPr>
            <p:cNvPr id="25" name="object 25"/>
            <p:cNvSpPr/>
            <p:nvPr/>
          </p:nvSpPr>
          <p:spPr>
            <a:xfrm>
              <a:off x="4229100" y="5279897"/>
              <a:ext cx="1380490" cy="394970"/>
            </a:xfrm>
            <a:custGeom>
              <a:avLst/>
              <a:gdLst/>
              <a:ahLst/>
              <a:cxnLst/>
              <a:rect l="l" t="t" r="r" b="b"/>
              <a:pathLst>
                <a:path w="1380489" h="394970">
                  <a:moveTo>
                    <a:pt x="0" y="0"/>
                  </a:moveTo>
                  <a:lnTo>
                    <a:pt x="1380299" y="0"/>
                  </a:lnTo>
                  <a:lnTo>
                    <a:pt x="1380299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5566533" y="5660161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4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7" name="object 27"/>
          <p:cNvSpPr txBox="1"/>
          <p:nvPr/>
        </p:nvSpPr>
        <p:spPr>
          <a:xfrm>
            <a:off x="4683252" y="5745479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5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381244" y="5745479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marL="111760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10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992879" y="5745479"/>
            <a:ext cx="45656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30" name="object 3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449319" y="5887787"/>
            <a:ext cx="234073" cy="85725"/>
          </a:xfrm>
          <a:prstGeom prst="rect">
            <a:avLst/>
          </a:prstGeom>
        </p:spPr>
      </p:pic>
      <p:pic>
        <p:nvPicPr>
          <p:cNvPr id="31" name="object 3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138930" y="5887779"/>
            <a:ext cx="242393" cy="85725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5381244" y="3970782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1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920996" y="3320034"/>
            <a:ext cx="1378585" cy="369570"/>
          </a:xfrm>
          <a:prstGeom prst="rect">
            <a:avLst/>
          </a:prstGeom>
          <a:solidFill>
            <a:srgbClr val="EF8C6A"/>
          </a:solidFill>
        </p:spPr>
        <p:txBody>
          <a:bodyPr wrap="square" lIns="0" tIns="33020" rIns="0" bIns="0" rtlCol="0" vert="horz">
            <a:spAutoFit/>
          </a:bodyPr>
          <a:lstStyle/>
          <a:p>
            <a:pPr marL="245745">
              <a:lnSpc>
                <a:spcPct val="100000"/>
              </a:lnSpc>
              <a:spcBef>
                <a:spcPts val="260"/>
              </a:spcBef>
            </a:pPr>
            <a:r>
              <a:rPr dirty="0" sz="1800" spc="-10">
                <a:latin typeface="Calibri"/>
                <a:cs typeface="Calibri"/>
              </a:rPr>
              <a:t>lista_dest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34" name="object 34"/>
          <p:cNvGrpSpPr/>
          <p:nvPr/>
        </p:nvGrpSpPr>
        <p:grpSpPr>
          <a:xfrm>
            <a:off x="5566471" y="3675316"/>
            <a:ext cx="85725" cy="295910"/>
            <a:chOff x="5566471" y="3675316"/>
            <a:chExt cx="85725" cy="295910"/>
          </a:xfrm>
        </p:grpSpPr>
        <p:sp>
          <p:nvSpPr>
            <p:cNvPr id="35" name="object 35"/>
            <p:cNvSpPr/>
            <p:nvPr/>
          </p:nvSpPr>
          <p:spPr>
            <a:xfrm>
              <a:off x="5609298" y="3689603"/>
              <a:ext cx="635" cy="210185"/>
            </a:xfrm>
            <a:custGeom>
              <a:avLst/>
              <a:gdLst/>
              <a:ahLst/>
              <a:cxnLst/>
              <a:rect l="l" t="t" r="r" b="b"/>
              <a:pathLst>
                <a:path w="635" h="210185">
                  <a:moveTo>
                    <a:pt x="622" y="0"/>
                  </a:moveTo>
                  <a:lnTo>
                    <a:pt x="0" y="209892"/>
                  </a:lnTo>
                </a:path>
              </a:pathLst>
            </a:custGeom>
            <a:ln w="28574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5566471" y="3885078"/>
              <a:ext cx="85725" cy="86360"/>
            </a:xfrm>
            <a:custGeom>
              <a:avLst/>
              <a:gdLst/>
              <a:ahLst/>
              <a:cxnLst/>
              <a:rect l="l" t="t" r="r" b="b"/>
              <a:pathLst>
                <a:path w="85725" h="86360">
                  <a:moveTo>
                    <a:pt x="0" y="0"/>
                  </a:moveTo>
                  <a:lnTo>
                    <a:pt x="42608" y="85852"/>
                  </a:lnTo>
                  <a:lnTo>
                    <a:pt x="85725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37" name="object 3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36921" y="4113089"/>
            <a:ext cx="226147" cy="85726"/>
          </a:xfrm>
          <a:prstGeom prst="rect">
            <a:avLst/>
          </a:prstGeom>
        </p:spPr>
      </p:pic>
      <p:grpSp>
        <p:nvGrpSpPr>
          <p:cNvPr id="38" name="object 38"/>
          <p:cNvGrpSpPr/>
          <p:nvPr/>
        </p:nvGrpSpPr>
        <p:grpSpPr>
          <a:xfrm>
            <a:off x="6285166" y="3490912"/>
            <a:ext cx="1427480" cy="480695"/>
            <a:chOff x="6285166" y="3490912"/>
            <a:chExt cx="1427480" cy="480695"/>
          </a:xfrm>
        </p:grpSpPr>
        <p:sp>
          <p:nvSpPr>
            <p:cNvPr id="39" name="object 39"/>
            <p:cNvSpPr/>
            <p:nvPr/>
          </p:nvSpPr>
          <p:spPr>
            <a:xfrm>
              <a:off x="6299453" y="3505200"/>
              <a:ext cx="1370330" cy="394970"/>
            </a:xfrm>
            <a:custGeom>
              <a:avLst/>
              <a:gdLst/>
              <a:ahLst/>
              <a:cxnLst/>
              <a:rect l="l" t="t" r="r" b="b"/>
              <a:pathLst>
                <a:path w="1370329" h="394970">
                  <a:moveTo>
                    <a:pt x="0" y="0"/>
                  </a:moveTo>
                  <a:lnTo>
                    <a:pt x="1370304" y="0"/>
                  </a:lnTo>
                  <a:lnTo>
                    <a:pt x="1370304" y="39455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7626889" y="3885463"/>
              <a:ext cx="85725" cy="85725"/>
            </a:xfrm>
            <a:custGeom>
              <a:avLst/>
              <a:gdLst/>
              <a:ahLst/>
              <a:cxnLst/>
              <a:rect l="l" t="t" r="r" b="b"/>
              <a:pathLst>
                <a:path w="85725" h="85725">
                  <a:moveTo>
                    <a:pt x="85725" y="0"/>
                  </a:moveTo>
                  <a:lnTo>
                    <a:pt x="0" y="0"/>
                  </a:lnTo>
                  <a:lnTo>
                    <a:pt x="42862" y="85725"/>
                  </a:lnTo>
                  <a:lnTo>
                    <a:pt x="85725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1" name="object 41"/>
          <p:cNvSpPr txBox="1"/>
          <p:nvPr/>
        </p:nvSpPr>
        <p:spPr>
          <a:xfrm>
            <a:off x="6753606" y="3970782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063234" y="3970782"/>
            <a:ext cx="456565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7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519673" y="4113089"/>
            <a:ext cx="234073" cy="85726"/>
          </a:xfrm>
          <a:prstGeom prst="rect">
            <a:avLst/>
          </a:prstGeom>
        </p:spPr>
      </p:pic>
      <p:sp>
        <p:nvSpPr>
          <p:cNvPr id="44" name="object 44"/>
          <p:cNvSpPr txBox="1"/>
          <p:nvPr/>
        </p:nvSpPr>
        <p:spPr>
          <a:xfrm>
            <a:off x="7441692" y="3970782"/>
            <a:ext cx="455930" cy="369570"/>
          </a:xfrm>
          <a:prstGeom prst="rect">
            <a:avLst/>
          </a:prstGeom>
          <a:solidFill>
            <a:srgbClr val="F4B39B"/>
          </a:solidFill>
        </p:spPr>
        <p:txBody>
          <a:bodyPr wrap="square" lIns="0" tIns="33020" rIns="0" bIns="0" rtlCol="0" vert="horz">
            <a:spAutoFit/>
          </a:bodyPr>
          <a:lstStyle/>
          <a:p>
            <a:pPr marL="111760">
              <a:lnSpc>
                <a:spcPct val="100000"/>
              </a:lnSpc>
              <a:spcBef>
                <a:spcPts val="260"/>
              </a:spcBef>
            </a:pPr>
            <a:r>
              <a:rPr dirty="0" sz="1800">
                <a:latin typeface="Calibri"/>
                <a:cs typeface="Calibri"/>
              </a:rPr>
              <a:t>10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5" name="object 45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7209283" y="4113081"/>
            <a:ext cx="232396" cy="85725"/>
          </a:xfrm>
          <a:prstGeom prst="rect">
            <a:avLst/>
          </a:prstGeom>
        </p:spPr>
      </p:pic>
      <p:grpSp>
        <p:nvGrpSpPr>
          <p:cNvPr id="46" name="object 46"/>
          <p:cNvGrpSpPr/>
          <p:nvPr/>
        </p:nvGrpSpPr>
        <p:grpSpPr>
          <a:xfrm>
            <a:off x="4092764" y="4431093"/>
            <a:ext cx="481965" cy="513715"/>
            <a:chOff x="4092764" y="4431093"/>
            <a:chExt cx="481965" cy="513715"/>
          </a:xfrm>
        </p:grpSpPr>
        <p:sp>
          <p:nvSpPr>
            <p:cNvPr id="47" name="object 47"/>
            <p:cNvSpPr/>
            <p:nvPr/>
          </p:nvSpPr>
          <p:spPr>
            <a:xfrm>
              <a:off x="4100702" y="4439030"/>
              <a:ext cx="466090" cy="497840"/>
            </a:xfrm>
            <a:custGeom>
              <a:avLst/>
              <a:gdLst/>
              <a:ahLst/>
              <a:cxnLst/>
              <a:rect l="l" t="t" r="r" b="b"/>
              <a:pathLst>
                <a:path w="466089" h="497839">
                  <a:moveTo>
                    <a:pt x="349186" y="0"/>
                  </a:moveTo>
                  <a:lnTo>
                    <a:pt x="116395" y="0"/>
                  </a:lnTo>
                  <a:lnTo>
                    <a:pt x="116395" y="264795"/>
                  </a:lnTo>
                  <a:lnTo>
                    <a:pt x="0" y="264795"/>
                  </a:lnTo>
                  <a:lnTo>
                    <a:pt x="232791" y="497586"/>
                  </a:lnTo>
                  <a:lnTo>
                    <a:pt x="465582" y="264795"/>
                  </a:lnTo>
                  <a:lnTo>
                    <a:pt x="349186" y="264795"/>
                  </a:lnTo>
                  <a:lnTo>
                    <a:pt x="349186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4100701" y="4439030"/>
              <a:ext cx="466090" cy="497840"/>
            </a:xfrm>
            <a:custGeom>
              <a:avLst/>
              <a:gdLst/>
              <a:ahLst/>
              <a:cxnLst/>
              <a:rect l="l" t="t" r="r" b="b"/>
              <a:pathLst>
                <a:path w="466089" h="497839">
                  <a:moveTo>
                    <a:pt x="349186" y="0"/>
                  </a:moveTo>
                  <a:lnTo>
                    <a:pt x="349186" y="264795"/>
                  </a:lnTo>
                  <a:lnTo>
                    <a:pt x="465582" y="264795"/>
                  </a:lnTo>
                  <a:lnTo>
                    <a:pt x="232791" y="497586"/>
                  </a:lnTo>
                  <a:lnTo>
                    <a:pt x="0" y="264795"/>
                  </a:lnTo>
                  <a:lnTo>
                    <a:pt x="116395" y="264795"/>
                  </a:lnTo>
                  <a:lnTo>
                    <a:pt x="116395" y="0"/>
                  </a:lnTo>
                  <a:lnTo>
                    <a:pt x="349186" y="0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9" name="object 49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0" name="object 5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46</a:t>
            </a:r>
          </a:p>
        </p:txBody>
      </p:sp>
    </p:spTree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91667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832270"/>
            <a:ext cx="288925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816607" y="2513542"/>
          <a:ext cx="7562850" cy="28359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71900"/>
                <a:gridCol w="3771900"/>
              </a:tblGrid>
              <a:tr h="276860">
                <a:tc gridSpan="2">
                  <a:txBody>
                    <a:bodyPr/>
                    <a:lstStyle/>
                    <a:p>
                      <a:pPr marL="90805">
                        <a:lnSpc>
                          <a:spcPts val="1710"/>
                        </a:lnSpc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Constructores</a:t>
                      </a:r>
                      <a:r>
                        <a:rPr dirty="0" sz="18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b="1">
                          <a:latin typeface="Calibri"/>
                          <a:cs typeface="Calibri"/>
                        </a:rPr>
                        <a:t>y</a:t>
                      </a:r>
                      <a:r>
                        <a:rPr dirty="0" sz="1800" spc="-3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asignaciones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list&lt;T&gt;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Constructor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por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defecto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list&lt;T&gt;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l(unaLista);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Constructor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copia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l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=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unaLista;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Asignación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l.swap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(unaLista);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Intercambiar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valores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con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otra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lista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 gridSpan="2"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 b="1">
                          <a:latin typeface="Calibri"/>
                          <a:cs typeface="Calibri"/>
                        </a:rPr>
                        <a:t>Acceso</a:t>
                      </a:r>
                      <a:r>
                        <a:rPr dirty="0" sz="18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8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elementos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5">
                          <a:latin typeface="Calibri"/>
                          <a:cs typeface="Calibri"/>
                        </a:rPr>
                        <a:t>l.front();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Primer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lista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l.back();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Último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elemento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 la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lista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47</a:t>
            </a:r>
          </a:p>
        </p:txBody>
      </p:sp>
    </p:spTree>
  </p:cSld>
  <p:clrMapOvr>
    <a:masterClrMapping/>
  </p:clrMapOvr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91667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832270"/>
            <a:ext cx="288925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816607" y="2555486"/>
          <a:ext cx="7562850" cy="24701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71900"/>
                <a:gridCol w="3771900"/>
              </a:tblGrid>
              <a:tr h="276860">
                <a:tc gridSpan="2">
                  <a:txBody>
                    <a:bodyPr/>
                    <a:lstStyle/>
                    <a:p>
                      <a:pPr marL="90805">
                        <a:lnSpc>
                          <a:spcPts val="1710"/>
                        </a:lnSpc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Inserción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l.push_front(T);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Poner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al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principio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 la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lista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l.push_back(T);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Poner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al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final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 la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lista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20">
                          <a:latin typeface="Calibri"/>
                          <a:cs typeface="Calibri"/>
                        </a:rPr>
                        <a:t>l.insert(iterator,T);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Insertar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antes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iterador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 gridSpan="2"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30" b="1">
                          <a:latin typeface="Calibri"/>
                          <a:cs typeface="Calibri"/>
                        </a:rPr>
                        <a:t>Tamaño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l.empty();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TRUE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si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lista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está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vacía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l.size();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Nº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elementos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lista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48</a:t>
            </a:r>
          </a:p>
        </p:txBody>
      </p:sp>
    </p:spTree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91667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832270"/>
            <a:ext cx="288925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816607" y="2555486"/>
          <a:ext cx="7562850" cy="24701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71900"/>
                <a:gridCol w="3771900"/>
              </a:tblGrid>
              <a:tr h="276860">
                <a:tc gridSpan="2">
                  <a:txBody>
                    <a:bodyPr/>
                    <a:lstStyle/>
                    <a:p>
                      <a:pPr marL="90805">
                        <a:lnSpc>
                          <a:spcPts val="1710"/>
                        </a:lnSpc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Borrado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l.pop_front(T);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Extrae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el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primer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elemento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l.pop_back(T);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Extrae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el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último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l.erase(iterator);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Borra</a:t>
                      </a:r>
                      <a:r>
                        <a:rPr dirty="0" sz="18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l.erase(iter1,iter2);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Borra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rango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l.remove(T);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Borra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las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ocurrencias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valor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l.remove_if(predicado);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Borra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elementos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condicionalmente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49</a:t>
            </a:r>
          </a:p>
        </p:txBody>
      </p:sp>
    </p:spTree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91667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832270"/>
            <a:ext cx="288925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816607" y="2555486"/>
          <a:ext cx="7562850" cy="21050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71900"/>
                <a:gridCol w="3771900"/>
              </a:tblGrid>
              <a:tr h="276860">
                <a:tc gridSpan="2">
                  <a:txBody>
                    <a:bodyPr/>
                    <a:lstStyle/>
                    <a:p>
                      <a:pPr marL="90805">
                        <a:lnSpc>
                          <a:spcPts val="1710"/>
                        </a:lnSpc>
                      </a:pPr>
                      <a:r>
                        <a:rPr dirty="0" sz="1800" spc="-15" b="1">
                          <a:latin typeface="Calibri"/>
                          <a:cs typeface="Calibri"/>
                        </a:rPr>
                        <a:t>Iteradores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list&lt;T&gt;::iterator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itr;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Declara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nuevo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iterador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l.begin();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Iterador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inicio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l.end();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Iterador</a:t>
                      </a:r>
                      <a:r>
                        <a:rPr dirty="0" sz="1800" spc="-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final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l.rbegin();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Iterador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inicial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marcha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atrás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l.rend();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Iterador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final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marcha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atrás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50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48856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>
                <a:solidFill>
                  <a:srgbClr val="404040"/>
                </a:solidFill>
              </a:rPr>
              <a:t>Í</a:t>
            </a:r>
            <a:r>
              <a:rPr dirty="0" spc="-90">
                <a:solidFill>
                  <a:srgbClr val="404040"/>
                </a:solidFill>
              </a:rPr>
              <a:t>n</a:t>
            </a:r>
            <a:r>
              <a:rPr dirty="0" spc="-95">
                <a:solidFill>
                  <a:srgbClr val="404040"/>
                </a:solidFill>
              </a:rPr>
              <a:t>d</a:t>
            </a:r>
            <a:r>
              <a:rPr dirty="0" spc="-75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c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90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d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80">
                <a:solidFill>
                  <a:srgbClr val="404040"/>
                </a:solidFill>
              </a:rPr>
              <a:t> </a:t>
            </a:r>
            <a:r>
              <a:rPr dirty="0" spc="-130">
                <a:solidFill>
                  <a:srgbClr val="404040"/>
                </a:solidFill>
              </a:rPr>
              <a:t>c</a:t>
            </a:r>
            <a:r>
              <a:rPr dirty="0" spc="-95">
                <a:solidFill>
                  <a:srgbClr val="404040"/>
                </a:solidFill>
              </a:rPr>
              <a:t>o</a:t>
            </a:r>
            <a:r>
              <a:rPr dirty="0" spc="-140">
                <a:solidFill>
                  <a:srgbClr val="404040"/>
                </a:solidFill>
              </a:rPr>
              <a:t>n</a:t>
            </a:r>
            <a:r>
              <a:rPr dirty="0" spc="-125">
                <a:solidFill>
                  <a:srgbClr val="404040"/>
                </a:solidFill>
              </a:rPr>
              <a:t>t</a:t>
            </a:r>
            <a:r>
              <a:rPr dirty="0" spc="-95">
                <a:solidFill>
                  <a:srgbClr val="404040"/>
                </a:solidFill>
              </a:rPr>
              <a:t>en</a:t>
            </a:r>
            <a:r>
              <a:rPr dirty="0" spc="-80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do</a:t>
            </a:r>
            <a:r>
              <a:rPr dirty="0">
                <a:solidFill>
                  <a:srgbClr val="404040"/>
                </a:solidFill>
              </a:rPr>
              <a:t>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810259" y="1698041"/>
            <a:ext cx="5603240" cy="4026535"/>
          </a:xfrm>
          <a:prstGeom prst="rect">
            <a:avLst/>
          </a:prstGeom>
        </p:spPr>
        <p:txBody>
          <a:bodyPr wrap="square" lIns="0" tIns="76200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6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r>
              <a:rPr dirty="0" sz="2500" spc="-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404040"/>
                </a:solidFill>
                <a:latin typeface="Calibri"/>
                <a:cs typeface="Calibri"/>
              </a:rPr>
              <a:t>en</a:t>
            </a:r>
            <a:r>
              <a:rPr dirty="0" sz="2500" spc="-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404040"/>
                </a:solidFill>
                <a:latin typeface="Calibri"/>
                <a:cs typeface="Calibri"/>
              </a:rPr>
              <a:t>C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Variables,</a:t>
            </a:r>
            <a:r>
              <a:rPr dirty="0" sz="2500" spc="-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constantes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punto</a:t>
            </a:r>
            <a:r>
              <a:rPr dirty="0" sz="2500" spc="-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coma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Ámbito</a:t>
            </a:r>
            <a:r>
              <a:rPr dirty="0" sz="2500" spc="-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500" spc="-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variables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Tipos,</a:t>
            </a:r>
            <a:r>
              <a:rPr dirty="0" sz="2500" spc="-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modificadores </a:t>
            </a:r>
            <a:r>
              <a:rPr dirty="0" sz="25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operadores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404040"/>
                </a:solidFill>
                <a:latin typeface="Calibri"/>
                <a:cs typeface="Calibri"/>
              </a:rPr>
              <a:t>Sentencias</a:t>
            </a: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control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404040"/>
                </a:solidFill>
                <a:latin typeface="Calibri"/>
                <a:cs typeface="Calibri"/>
              </a:rPr>
              <a:t>Sentencias</a:t>
            </a: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10">
                <a:solidFill>
                  <a:srgbClr val="404040"/>
                </a:solidFill>
                <a:latin typeface="Calibri"/>
                <a:cs typeface="Calibri"/>
              </a:rPr>
              <a:t>iteración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Funciones</a:t>
            </a: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Entrada</a:t>
            </a:r>
            <a:r>
              <a:rPr dirty="0" sz="25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404040"/>
                </a:solidFill>
                <a:latin typeface="Calibri"/>
                <a:cs typeface="Calibri"/>
              </a:rPr>
              <a:t>Salida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Compilación</a:t>
            </a:r>
            <a:r>
              <a:rPr dirty="0" sz="2500" spc="-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2500" spc="-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Errores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Ejercicios</a:t>
            </a:r>
            <a:endParaRPr sz="25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91667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70"/>
              <a:t> </a:t>
            </a:r>
            <a:r>
              <a:rPr dirty="0" spc="-65"/>
              <a:t>li</a:t>
            </a:r>
            <a:r>
              <a:rPr dirty="0" spc="-145"/>
              <a:t>s</a:t>
            </a:r>
            <a:r>
              <a:rPr dirty="0" spc="-150"/>
              <a:t>t</a:t>
            </a:r>
            <a:r>
              <a:rPr dirty="0"/>
              <a:t>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832270"/>
            <a:ext cx="288925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5" y="4986951"/>
            <a:ext cx="7366634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857250" algn="l"/>
                <a:tab pos="1644650" algn="l"/>
                <a:tab pos="2219325" algn="l"/>
                <a:tab pos="2687955" algn="l"/>
                <a:tab pos="3683635" algn="l"/>
                <a:tab pos="4960620" algn="l"/>
                <a:tab pos="5534025" algn="l"/>
                <a:tab pos="6135370" algn="l"/>
              </a:tabLst>
            </a:pPr>
            <a:r>
              <a:rPr dirty="0" sz="2000" spc="-50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h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gunas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nc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q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ob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rg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r 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correctamente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operadores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==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&lt;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816607" y="2555486"/>
          <a:ext cx="7562850" cy="17392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71900"/>
                <a:gridCol w="3771900"/>
              </a:tblGrid>
              <a:tr h="276860">
                <a:tc gridSpan="2">
                  <a:txBody>
                    <a:bodyPr/>
                    <a:lstStyle/>
                    <a:p>
                      <a:pPr marL="90805">
                        <a:lnSpc>
                          <a:spcPts val="1710"/>
                        </a:lnSpc>
                      </a:pPr>
                      <a:r>
                        <a:rPr dirty="0" sz="1800" spc="-20" b="1">
                          <a:latin typeface="Calibri"/>
                          <a:cs typeface="Calibri"/>
                        </a:rPr>
                        <a:t>Varios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l.reverse();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Invierte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el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orden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los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elementos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l.sort();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Ordena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forma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ascendente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l.sort(comparacion);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Ordena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usando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comparación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l.merge(lista);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Fusiona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con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otra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lista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ordenada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51</a:t>
            </a:r>
          </a:p>
        </p:txBody>
      </p:sp>
    </p:spTree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060825" cy="271145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Librería</a:t>
            </a:r>
            <a:r>
              <a:rPr dirty="0" sz="3600" spc="-6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STL:</a:t>
            </a:r>
            <a:r>
              <a:rPr dirty="0" sz="3600" spc="-4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vector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Librería</a:t>
            </a:r>
            <a:r>
              <a:rPr dirty="0" sz="3600" spc="-4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STL: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lista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3E3E3E"/>
                </a:solidFill>
                <a:latin typeface="Calibri"/>
                <a:cs typeface="Calibri"/>
              </a:rPr>
              <a:t>Anexo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52</a:t>
            </a:r>
          </a:p>
        </p:txBody>
      </p:sp>
    </p:spTree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14744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65"/>
              <a:t>Anexo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76108"/>
            <a:ext cx="5636260" cy="1680845"/>
          </a:xfrm>
          <a:prstGeom prst="rect">
            <a:avLst/>
          </a:prstGeom>
        </p:spPr>
        <p:txBody>
          <a:bodyPr wrap="square" lIns="0" tIns="685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5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distintas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encontrarse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800" spc="-20">
                <a:solidFill>
                  <a:srgbClr val="3E3E3E"/>
                </a:solidFill>
                <a:latin typeface="Calibri"/>
                <a:cs typeface="Calibri"/>
              </a:rPr>
              <a:t>Vector:</a:t>
            </a:r>
            <a:endParaRPr sz="1800">
              <a:latin typeface="Calibri"/>
              <a:cs typeface="Calibri"/>
            </a:endParaRPr>
          </a:p>
          <a:p>
            <a:pPr marL="727710">
              <a:lnSpc>
                <a:spcPct val="100000"/>
              </a:lnSpc>
              <a:spcBef>
                <a:spcPts val="385"/>
              </a:spcBef>
            </a:pPr>
            <a:r>
              <a:rPr dirty="0" u="sng" sz="1800" spc="-1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"/>
                <a:cs typeface="Calibri"/>
                <a:hlinkClick r:id="rId2"/>
              </a:rPr>
              <a:t>http://www.cplusplus.com/reference/vector/vector/</a:t>
            </a:r>
            <a:endParaRPr sz="18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Lista:</a:t>
            </a:r>
            <a:endParaRPr sz="1800">
              <a:latin typeface="Calibri"/>
              <a:cs typeface="Calibri"/>
            </a:endParaRPr>
          </a:p>
          <a:p>
            <a:pPr marL="727710">
              <a:lnSpc>
                <a:spcPct val="100000"/>
              </a:lnSpc>
              <a:spcBef>
                <a:spcPts val="385"/>
              </a:spcBef>
            </a:pPr>
            <a:r>
              <a:rPr dirty="0" u="sng" sz="1800" spc="-1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"/>
                <a:cs typeface="Calibri"/>
                <a:hlinkClick r:id="rId3"/>
              </a:rPr>
              <a:t>http://www.cplusplus.com/reference/list/list/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53</a:t>
            </a:r>
          </a:p>
        </p:txBody>
      </p:sp>
    </p:spTree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060825" cy="2711450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Librería</a:t>
            </a:r>
            <a:r>
              <a:rPr dirty="0" sz="3600" spc="-6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STL:</a:t>
            </a:r>
            <a:r>
              <a:rPr dirty="0" sz="3600" spc="-4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vector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Librería</a:t>
            </a:r>
            <a:r>
              <a:rPr dirty="0" sz="3600" spc="-4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STL: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lista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Anexo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54</a:t>
            </a:r>
          </a:p>
        </p:txBody>
      </p:sp>
    </p:spTree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2002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09665" y="1682355"/>
            <a:ext cx="7570470" cy="4048760"/>
          </a:xfrm>
          <a:prstGeom prst="rect">
            <a:avLst/>
          </a:prstGeom>
        </p:spPr>
        <p:txBody>
          <a:bodyPr wrap="square" lIns="0" tIns="157480" rIns="0" bIns="0" rtlCol="0" vert="horz">
            <a:spAutoFit/>
          </a:bodyPr>
          <a:lstStyle/>
          <a:p>
            <a:pPr marL="469900" indent="-457834">
              <a:lnSpc>
                <a:spcPct val="100000"/>
              </a:lnSpc>
              <a:spcBef>
                <a:spcPts val="1240"/>
              </a:spcBef>
              <a:buClr>
                <a:srgbClr val="D34817"/>
              </a:buClr>
              <a:buAutoNum type="arabicPeriod"/>
              <a:tabLst>
                <a:tab pos="469900" algn="l"/>
                <a:tab pos="470534" algn="l"/>
              </a:tabLst>
            </a:pP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Empresa</a:t>
            </a:r>
            <a:endParaRPr sz="2200">
              <a:latin typeface="Calibri"/>
              <a:cs typeface="Calibri"/>
            </a:endParaRPr>
          </a:p>
          <a:p>
            <a:pPr algn="just" marL="12700" marR="5080">
              <a:lnSpc>
                <a:spcPts val="2380"/>
              </a:lnSpc>
              <a:spcBef>
                <a:spcPts val="1435"/>
              </a:spcBef>
            </a:pP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quiere implementar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sistema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gestión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200" spc="-20">
                <a:solidFill>
                  <a:srgbClr val="3E3E3E"/>
                </a:solidFill>
                <a:latin typeface="Calibri"/>
                <a:cs typeface="Calibri"/>
              </a:rPr>
              <a:t>inventario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empresa</a:t>
            </a:r>
            <a:endParaRPr sz="2200">
              <a:latin typeface="Calibri"/>
              <a:cs typeface="Calibri"/>
            </a:endParaRPr>
          </a:p>
          <a:p>
            <a:pPr algn="just" marL="12700" marR="5080">
              <a:lnSpc>
                <a:spcPts val="2380"/>
              </a:lnSpc>
              <a:spcBef>
                <a:spcPts val="1390"/>
              </a:spcBef>
            </a:pP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simplicidad,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productos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almacenan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 se</a:t>
            </a:r>
            <a:r>
              <a:rPr dirty="0" sz="22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diferencian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2200" spc="-48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20">
                <a:solidFill>
                  <a:srgbClr val="3E3E3E"/>
                </a:solidFill>
                <a:latin typeface="Calibri"/>
                <a:cs typeface="Calibri"/>
              </a:rPr>
              <a:t>través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identificador</a:t>
            </a:r>
            <a:r>
              <a:rPr dirty="0" sz="22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numérico</a:t>
            </a:r>
            <a:endParaRPr sz="2200">
              <a:latin typeface="Calibri"/>
              <a:cs typeface="Calibri"/>
            </a:endParaRPr>
          </a:p>
          <a:p>
            <a:pPr algn="just" marL="12700">
              <a:lnSpc>
                <a:spcPct val="100000"/>
              </a:lnSpc>
              <a:spcBef>
                <a:spcPts val="1095"/>
              </a:spcBef>
            </a:pP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estado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inventario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2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implementa</a:t>
            </a:r>
            <a:r>
              <a:rPr dirty="0" sz="22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mediante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dos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listas:</a:t>
            </a:r>
            <a:endParaRPr sz="2200">
              <a:latin typeface="Calibri"/>
              <a:cs typeface="Calibri"/>
            </a:endParaRPr>
          </a:p>
          <a:p>
            <a:pPr algn="just" lvl="1" marL="396875" marR="5715" indent="-182880">
              <a:lnSpc>
                <a:spcPts val="2160"/>
              </a:lnSpc>
              <a:spcBef>
                <a:spcPts val="445"/>
              </a:spcBef>
              <a:buClr>
                <a:srgbClr val="D34817"/>
              </a:buClr>
              <a:buFont typeface="Arial"/>
              <a:buChar char="•"/>
              <a:tabLst>
                <a:tab pos="39751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lista representa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stock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productos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disponibles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oferta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(el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Almacén).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Será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productos</a:t>
            </a:r>
            <a:endParaRPr sz="2000">
              <a:latin typeface="Calibri"/>
              <a:cs typeface="Calibri"/>
            </a:endParaRPr>
          </a:p>
          <a:p>
            <a:pPr algn="just" lvl="1" marL="397510" marR="5080" indent="-18351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39751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Otra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representa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pedidos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productos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parte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clientes 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en ese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momento no están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disponibles 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almacén (la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Demanda).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Será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productos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55</a:t>
            </a:r>
          </a:p>
        </p:txBody>
      </p:sp>
    </p:spTree>
  </p:cSld>
  <p:clrMapOvr>
    <a:masterClrMapping/>
  </p:clrMapOvr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2002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2125244"/>
            <a:ext cx="7569200" cy="3613785"/>
          </a:xfrm>
          <a:prstGeom prst="rect">
            <a:avLst/>
          </a:prstGeom>
        </p:spPr>
        <p:txBody>
          <a:bodyPr wrap="square" lIns="0" tIns="3683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290"/>
              </a:spcBef>
            </a:pPr>
            <a:r>
              <a:rPr dirty="0" sz="22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 administrar</a:t>
            </a:r>
            <a:r>
              <a:rPr dirty="0" sz="22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inventario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 tendremos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dos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operaciones:</a:t>
            </a:r>
            <a:endParaRPr sz="2200">
              <a:latin typeface="Calibri"/>
              <a:cs typeface="Calibri"/>
            </a:endParaRPr>
          </a:p>
          <a:p>
            <a:pPr algn="just" marL="396240" indent="-183515">
              <a:lnSpc>
                <a:spcPct val="100000"/>
              </a:lnSpc>
              <a:spcBef>
                <a:spcPts val="170"/>
              </a:spcBef>
              <a:buClr>
                <a:srgbClr val="D34817"/>
              </a:buClr>
              <a:buFont typeface="Arial"/>
              <a:buChar char="•"/>
              <a:tabLst>
                <a:tab pos="396875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pedido_cliente(),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procesa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pedidos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clientes</a:t>
            </a:r>
            <a:endParaRPr sz="2000">
              <a:latin typeface="Calibri"/>
              <a:cs typeface="Calibri"/>
            </a:endParaRPr>
          </a:p>
          <a:p>
            <a:pPr algn="just" marL="396240" marR="5715" indent="-182880">
              <a:lnSpc>
                <a:spcPts val="2160"/>
              </a:lnSpc>
              <a:spcBef>
                <a:spcPts val="630"/>
              </a:spcBef>
              <a:buClr>
                <a:srgbClr val="D34817"/>
              </a:buClr>
              <a:buFont typeface="Arial"/>
              <a:buChar char="•"/>
              <a:tabLst>
                <a:tab pos="396875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aprovisionamiento(),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procesa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llegada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producto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suministrador</a:t>
            </a:r>
            <a:endParaRPr sz="2000">
              <a:latin typeface="Calibri"/>
              <a:cs typeface="Calibri"/>
            </a:endParaRPr>
          </a:p>
          <a:p>
            <a:pPr algn="just" marL="12700">
              <a:lnSpc>
                <a:spcPct val="100000"/>
              </a:lnSpc>
              <a:spcBef>
                <a:spcPts val="1295"/>
              </a:spcBef>
            </a:pP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funcionamiento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la empresa</a:t>
            </a:r>
            <a:r>
              <a:rPr dirty="0" sz="22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2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2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200" spc="-10">
                <a:solidFill>
                  <a:srgbClr val="3E3E3E"/>
                </a:solidFill>
                <a:latin typeface="Calibri"/>
                <a:cs typeface="Calibri"/>
              </a:rPr>
              <a:t>siguiente:</a:t>
            </a:r>
            <a:endParaRPr sz="2200">
              <a:latin typeface="Calibri"/>
              <a:cs typeface="Calibri"/>
            </a:endParaRPr>
          </a:p>
          <a:p>
            <a:pPr algn="just" marL="396240" marR="6350" indent="-182880">
              <a:lnSpc>
                <a:spcPts val="2160"/>
              </a:lnSpc>
              <a:spcBef>
                <a:spcPts val="440"/>
              </a:spcBef>
              <a:buClr>
                <a:srgbClr val="D34817"/>
              </a:buClr>
              <a:buFont typeface="Arial"/>
              <a:buChar char="•"/>
              <a:tabLst>
                <a:tab pos="396875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cliente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nos hace 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pedido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lo tenemos en almacén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damos,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sino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añadimos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pedidos</a:t>
            </a:r>
            <a:endParaRPr sz="2000">
              <a:latin typeface="Calibri"/>
              <a:cs typeface="Calibri"/>
            </a:endParaRPr>
          </a:p>
          <a:p>
            <a:pPr algn="just" marL="396240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396875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Cuando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llega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cargamento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un determinado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producto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hemos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comprobar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si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algún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cliente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nos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hecho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pedido.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Si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así,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servimos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inmediatamente,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si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no,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 metemos 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almacén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stock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2.5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56</a:t>
            </a:r>
          </a:p>
        </p:txBody>
      </p:sp>
    </p:spTree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45413" y="2874390"/>
            <a:ext cx="6894195" cy="1379220"/>
          </a:xfrm>
          <a:prstGeom prst="rect">
            <a:avLst/>
          </a:prstGeom>
        </p:spPr>
        <p:txBody>
          <a:bodyPr wrap="square" lIns="0" tIns="124460" rIns="0" bIns="0" rtlCol="0" vert="horz">
            <a:spAutoFit/>
          </a:bodyPr>
          <a:lstStyle/>
          <a:p>
            <a:pPr marL="2097405" marR="5080" indent="-2085339">
              <a:lnSpc>
                <a:spcPts val="4900"/>
              </a:lnSpc>
              <a:spcBef>
                <a:spcPts val="980"/>
              </a:spcBef>
            </a:pP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P</a:t>
            </a:r>
            <a:r>
              <a:rPr dirty="0" sz="4800" spc="-170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og</a:t>
            </a:r>
            <a:r>
              <a:rPr dirty="0" sz="4800" spc="-185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spc="-125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ac</a:t>
            </a:r>
            <a:r>
              <a:rPr dirty="0" sz="4800" spc="-7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ó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n</a:t>
            </a:r>
            <a:r>
              <a:rPr dirty="0" sz="4800" spc="-190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8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6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t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100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de  </a:t>
            </a:r>
            <a:r>
              <a:rPr dirty="0" sz="4800" spc="-120" b="0">
                <a:solidFill>
                  <a:srgbClr val="990000"/>
                </a:solidFill>
                <a:latin typeface="Calibri Light"/>
                <a:cs typeface="Calibri Light"/>
              </a:rPr>
              <a:t>Navegación</a:t>
            </a:r>
            <a:endParaRPr sz="4800">
              <a:latin typeface="Calibri Light"/>
              <a:cs typeface="Calibri Light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028394" y="4432253"/>
            <a:ext cx="5111750" cy="6432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635">
              <a:lnSpc>
                <a:spcPct val="100000"/>
              </a:lnSpc>
              <a:spcBef>
                <a:spcPts val="100"/>
              </a:spcBef>
            </a:pPr>
            <a:r>
              <a:rPr dirty="0" sz="2400" spc="145" b="0">
                <a:solidFill>
                  <a:srgbClr val="696464"/>
                </a:solidFill>
                <a:latin typeface="Calibri Light"/>
                <a:cs typeface="Calibri Light"/>
              </a:rPr>
              <a:t>2.6.</a:t>
            </a:r>
            <a:r>
              <a:rPr dirty="0" sz="2400" spc="36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spc="170" b="0">
                <a:solidFill>
                  <a:srgbClr val="696464"/>
                </a:solidFill>
                <a:latin typeface="Calibri Light"/>
                <a:cs typeface="Calibri Light"/>
              </a:rPr>
              <a:t>Lenguaje</a:t>
            </a:r>
            <a:r>
              <a:rPr dirty="0" sz="2400" spc="37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spc="130" b="0">
                <a:solidFill>
                  <a:srgbClr val="696464"/>
                </a:solidFill>
                <a:latin typeface="Calibri Light"/>
                <a:cs typeface="Calibri Light"/>
              </a:rPr>
              <a:t>C++</a:t>
            </a:r>
            <a:endParaRPr sz="2400">
              <a:latin typeface="Calibri Light"/>
              <a:cs typeface="Calibri Light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Lib</a:t>
            </a:r>
            <a:r>
              <a:rPr dirty="0" sz="1600" spc="170" b="0">
                <a:solidFill>
                  <a:srgbClr val="696464"/>
                </a:solidFill>
                <a:latin typeface="Calibri Light"/>
                <a:cs typeface="Calibri Light"/>
              </a:rPr>
              <a:t>r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erí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4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0" b="0">
                <a:solidFill>
                  <a:srgbClr val="696464"/>
                </a:solidFill>
                <a:latin typeface="Calibri Light"/>
                <a:cs typeface="Calibri Light"/>
              </a:rPr>
              <a:t>S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TL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: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4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d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q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u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4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p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i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l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8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ol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m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p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m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u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l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t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im</a:t>
            </a:r>
            <a:r>
              <a:rPr dirty="0" sz="1600" spc="20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p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endParaRPr sz="1600">
              <a:latin typeface="Calibri Light"/>
              <a:cs typeface="Calibri Light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7879" y="103289"/>
            <a:ext cx="1671376" cy="92960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100828" y="243840"/>
            <a:ext cx="2599931" cy="2599943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0" y="6428232"/>
            <a:ext cx="1223009" cy="429767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383663" y="5616990"/>
            <a:ext cx="7370445" cy="12287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098165">
              <a:lnSpc>
                <a:spcPct val="100000"/>
              </a:lnSpc>
              <a:spcBef>
                <a:spcPts val="100"/>
              </a:spcBef>
            </a:pPr>
            <a:r>
              <a:rPr dirty="0" sz="1600" spc="-45" b="0">
                <a:solidFill>
                  <a:srgbClr val="696464"/>
                </a:solidFill>
                <a:latin typeface="Bahnschrift Light"/>
                <a:cs typeface="Bahnschrift Light"/>
              </a:rPr>
              <a:t>J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00" b="0">
                <a:solidFill>
                  <a:srgbClr val="696464"/>
                </a:solidFill>
                <a:latin typeface="Bahnschrift Light"/>
                <a:cs typeface="Bahnschrift Light"/>
              </a:rPr>
              <a:t>S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É</a:t>
            </a:r>
            <a:r>
              <a:rPr dirty="0" sz="1600" spc="-6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M</a:t>
            </a:r>
            <a:r>
              <a:rPr dirty="0" sz="1600" spc="55" b="0">
                <a:solidFill>
                  <a:srgbClr val="696464"/>
                </a:solidFill>
                <a:latin typeface="Bahnschrift Light"/>
                <a:cs typeface="Bahnschrift Light"/>
              </a:rPr>
              <a:t>I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L</a:t>
            </a:r>
            <a:r>
              <a:rPr dirty="0" sz="1600" spc="-2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25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215" b="0">
                <a:solidFill>
                  <a:srgbClr val="696464"/>
                </a:solidFill>
                <a:latin typeface="Bahnschrift Light"/>
                <a:cs typeface="Bahnschrift Light"/>
              </a:rPr>
              <a:t>H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35" b="0">
                <a:solidFill>
                  <a:srgbClr val="696464"/>
                </a:solidFill>
                <a:latin typeface="Bahnschrift Light"/>
                <a:cs typeface="Bahnschrift Light"/>
              </a:rPr>
              <a:t>Á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D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EZ</a:t>
            </a:r>
            <a:endParaRPr sz="1600">
              <a:latin typeface="Bahnschrift Light"/>
              <a:cs typeface="Bahnschrift Light"/>
            </a:endParaRPr>
          </a:p>
          <a:p>
            <a:pPr marL="3098165">
              <a:lnSpc>
                <a:spcPct val="100000"/>
              </a:lnSpc>
              <a:spcBef>
                <a:spcPts val="1225"/>
              </a:spcBef>
            </a:pP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000" spc="-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spc="130" b="0">
                <a:solidFill>
                  <a:srgbClr val="696464"/>
                </a:solidFill>
                <a:latin typeface="Calibri Light"/>
                <a:cs typeface="Calibri Light"/>
              </a:rPr>
              <a:t>MAI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L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:</a:t>
            </a:r>
            <a:r>
              <a:rPr dirty="0" sz="1000" spc="18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J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M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I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1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L.G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@U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RJ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C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.E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endParaRPr sz="10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</a:pPr>
            <a:endParaRPr sz="1000">
              <a:latin typeface="Calibri Light"/>
              <a:cs typeface="Calibri Light"/>
            </a:endParaRPr>
          </a:p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©2023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Autor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José Miguel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Guerrero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Hernández</a:t>
            </a:r>
            <a:endParaRPr sz="9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Algunos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derechos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reservados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Este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documento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distribuye</a:t>
            </a:r>
            <a:r>
              <a:rPr dirty="0" sz="900" spc="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bajo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licencia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“Atribución-CompartirIgual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4.0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Internacional”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Creative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Commons,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disponible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en 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https://creativecommons.org/licenses/by-sa/4.0/deed.es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6355080" cy="3383279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Librería</a:t>
            </a:r>
            <a:r>
              <a:rPr dirty="0" sz="3600" spc="-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STL:</a:t>
            </a:r>
            <a:r>
              <a:rPr dirty="0" sz="3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deque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Librería</a:t>
            </a:r>
            <a:r>
              <a:rPr dirty="0" sz="36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STL:</a:t>
            </a: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pila</a:t>
            </a:r>
            <a:r>
              <a:rPr dirty="0" sz="36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cola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Librería</a:t>
            </a:r>
            <a:r>
              <a:rPr dirty="0" sz="3600" spc="-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STL:</a:t>
            </a:r>
            <a:r>
              <a:rPr dirty="0" sz="3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mapa</a:t>
            </a: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multimapa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3E3E3E"/>
                </a:solidFill>
                <a:latin typeface="Calibri"/>
                <a:cs typeface="Calibri"/>
              </a:rPr>
              <a:t>Anexo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05410">
              <a:lnSpc>
                <a:spcPts val="1095"/>
              </a:lnSpc>
            </a:pPr>
            <a:r>
              <a:rPr dirty="0"/>
              <a:t>2</a:t>
            </a:r>
          </a:p>
        </p:txBody>
      </p:sp>
    </p:spTree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6355080" cy="3383279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Librería</a:t>
            </a:r>
            <a:r>
              <a:rPr dirty="0" sz="3600" spc="-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STL:</a:t>
            </a:r>
            <a:r>
              <a:rPr dirty="0" sz="3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deque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Librería</a:t>
            </a: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STL: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pila</a:t>
            </a: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cola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Librería</a:t>
            </a:r>
            <a:r>
              <a:rPr dirty="0" sz="3600" spc="-4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STL: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mapa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multimapa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Anexo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05410">
              <a:lnSpc>
                <a:spcPts val="1095"/>
              </a:lnSpc>
            </a:pPr>
            <a:r>
              <a:rPr dirty="0"/>
              <a:t>3</a:t>
            </a:r>
          </a:p>
        </p:txBody>
      </p:sp>
    </p:spTree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9715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Co</a:t>
            </a:r>
            <a:r>
              <a:rPr dirty="0" spc="-65"/>
              <a:t>l</a:t>
            </a:r>
            <a:r>
              <a:rPr dirty="0" spc="-90"/>
              <a:t>a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 spc="-95"/>
              <a:t>o</a:t>
            </a:r>
            <a:r>
              <a:rPr dirty="0" spc="-90"/>
              <a:t>b</a:t>
            </a:r>
            <a:r>
              <a:rPr dirty="0" spc="-70"/>
              <a:t>l</a:t>
            </a:r>
            <a:r>
              <a:rPr dirty="0"/>
              <a:t>e</a:t>
            </a:r>
            <a:r>
              <a:rPr dirty="0" spc="-185"/>
              <a:t> </a:t>
            </a:r>
            <a:r>
              <a:rPr dirty="0" spc="-70"/>
              <a:t>f</a:t>
            </a:r>
            <a:r>
              <a:rPr dirty="0" spc="-65"/>
              <a:t>i</a:t>
            </a:r>
            <a:r>
              <a:rPr dirty="0" spc="-95"/>
              <a:t>n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d</a:t>
            </a:r>
            <a:r>
              <a:rPr dirty="0" spc="-85"/>
              <a:t>e</a:t>
            </a:r>
            <a:r>
              <a:rPr dirty="0" spc="-95"/>
              <a:t>qu</a:t>
            </a:r>
            <a:r>
              <a:rPr dirty="0"/>
              <a:t>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9175" cy="2128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cola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doble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fin (deque) 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tipo de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secuencia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vectores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proporciona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iteradores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acceso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aleatorio</a:t>
            </a:r>
            <a:endParaRPr sz="2000">
              <a:latin typeface="Calibri"/>
              <a:cs typeface="Calibri"/>
            </a:endParaRPr>
          </a:p>
          <a:p>
            <a:pPr algn="just" marL="195580" marR="5080" indent="-18351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Además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tiempo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constante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inserción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borrado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 principio y al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final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datos.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inserción y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borrado 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medio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tiempo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lineal</a:t>
            </a:r>
            <a:endParaRPr sz="2000">
              <a:latin typeface="Calibri"/>
              <a:cs typeface="Calibri"/>
            </a:endParaRPr>
          </a:p>
          <a:p>
            <a:pPr algn="just" marL="194945" marR="571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es,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optimizada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especialmente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insertar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eliminar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extremos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3632453" y="4334255"/>
            <a:ext cx="1925320" cy="369570"/>
          </a:xfrm>
          <a:custGeom>
            <a:avLst/>
            <a:gdLst/>
            <a:ahLst/>
            <a:cxnLst/>
            <a:rect l="l" t="t" r="r" b="b"/>
            <a:pathLst>
              <a:path w="1925320" h="369570">
                <a:moveTo>
                  <a:pt x="1924812" y="0"/>
                </a:moveTo>
                <a:lnTo>
                  <a:pt x="0" y="0"/>
                </a:lnTo>
                <a:lnTo>
                  <a:pt x="0" y="369570"/>
                </a:lnTo>
                <a:lnTo>
                  <a:pt x="1924812" y="369570"/>
                </a:lnTo>
                <a:lnTo>
                  <a:pt x="1924812" y="0"/>
                </a:lnTo>
                <a:close/>
              </a:path>
            </a:pathLst>
          </a:custGeom>
          <a:solidFill>
            <a:srgbClr val="FAD9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3632453" y="4334255"/>
            <a:ext cx="1925320" cy="369570"/>
          </a:xfrm>
          <a:prstGeom prst="rect">
            <a:avLst/>
          </a:prstGeom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#include &lt;deque&gt;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51382" y="4419600"/>
            <a:ext cx="6886955" cy="1703819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</a:t>
            </a: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48856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>
                <a:solidFill>
                  <a:srgbClr val="404040"/>
                </a:solidFill>
              </a:rPr>
              <a:t>Í</a:t>
            </a:r>
            <a:r>
              <a:rPr dirty="0" spc="-90">
                <a:solidFill>
                  <a:srgbClr val="404040"/>
                </a:solidFill>
              </a:rPr>
              <a:t>n</a:t>
            </a:r>
            <a:r>
              <a:rPr dirty="0" spc="-95">
                <a:solidFill>
                  <a:srgbClr val="404040"/>
                </a:solidFill>
              </a:rPr>
              <a:t>d</a:t>
            </a:r>
            <a:r>
              <a:rPr dirty="0" spc="-75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c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90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d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80">
                <a:solidFill>
                  <a:srgbClr val="404040"/>
                </a:solidFill>
              </a:rPr>
              <a:t> </a:t>
            </a:r>
            <a:r>
              <a:rPr dirty="0" spc="-130">
                <a:solidFill>
                  <a:srgbClr val="404040"/>
                </a:solidFill>
              </a:rPr>
              <a:t>c</a:t>
            </a:r>
            <a:r>
              <a:rPr dirty="0" spc="-95">
                <a:solidFill>
                  <a:srgbClr val="404040"/>
                </a:solidFill>
              </a:rPr>
              <a:t>o</a:t>
            </a:r>
            <a:r>
              <a:rPr dirty="0" spc="-140">
                <a:solidFill>
                  <a:srgbClr val="404040"/>
                </a:solidFill>
              </a:rPr>
              <a:t>n</a:t>
            </a:r>
            <a:r>
              <a:rPr dirty="0" spc="-125">
                <a:solidFill>
                  <a:srgbClr val="404040"/>
                </a:solidFill>
              </a:rPr>
              <a:t>t</a:t>
            </a:r>
            <a:r>
              <a:rPr dirty="0" spc="-95">
                <a:solidFill>
                  <a:srgbClr val="404040"/>
                </a:solidFill>
              </a:rPr>
              <a:t>en</a:t>
            </a:r>
            <a:r>
              <a:rPr dirty="0" spc="-80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do</a:t>
            </a:r>
            <a:r>
              <a:rPr dirty="0">
                <a:solidFill>
                  <a:srgbClr val="404040"/>
                </a:solidFill>
              </a:rPr>
              <a:t>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810259" y="1698041"/>
            <a:ext cx="5603240" cy="4026535"/>
          </a:xfrm>
          <a:prstGeom prst="rect">
            <a:avLst/>
          </a:prstGeom>
        </p:spPr>
        <p:txBody>
          <a:bodyPr wrap="square" lIns="0" tIns="76200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6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r>
              <a:rPr dirty="0" sz="2500" spc="-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404040"/>
                </a:solidFill>
                <a:latin typeface="Calibri"/>
                <a:cs typeface="Calibri"/>
              </a:rPr>
              <a:t>en</a:t>
            </a:r>
            <a:r>
              <a:rPr dirty="0" sz="2500" spc="-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404040"/>
                </a:solidFill>
                <a:latin typeface="Calibri"/>
                <a:cs typeface="Calibri"/>
              </a:rPr>
              <a:t>C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Variables,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constantes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el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punto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coma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Ámbito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variables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Tipos,</a:t>
            </a:r>
            <a:r>
              <a:rPr dirty="0" sz="2500" spc="-3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modificadores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operadores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Sentencias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control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Sentencias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iteración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Funciones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Entrada</a:t>
            </a: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Salida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Compilación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Errores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Ejercicios</a:t>
            </a:r>
            <a:endParaRPr sz="25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84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d</a:t>
            </a:r>
            <a:r>
              <a:rPr dirty="0" spc="-85"/>
              <a:t>e</a:t>
            </a:r>
            <a:r>
              <a:rPr dirty="0" spc="-95"/>
              <a:t>qu</a:t>
            </a:r>
            <a:r>
              <a:rPr dirty="0"/>
              <a:t>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832270"/>
            <a:ext cx="312547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 deque: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816607" y="2446430"/>
          <a:ext cx="7562850" cy="31997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71900"/>
                <a:gridCol w="3771900"/>
              </a:tblGrid>
              <a:tr h="276860">
                <a:tc gridSpan="2">
                  <a:txBody>
                    <a:bodyPr/>
                    <a:lstStyle/>
                    <a:p>
                      <a:pPr marL="90805">
                        <a:lnSpc>
                          <a:spcPts val="1710"/>
                        </a:lnSpc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Constructores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deque&lt;T&gt;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d;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Constructor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por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defecto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deque&lt;T&gt;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d(int);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25">
                          <a:latin typeface="Calibri"/>
                          <a:cs typeface="Calibri"/>
                        </a:rPr>
                        <a:t>Tamaño</a:t>
                      </a:r>
                      <a:r>
                        <a:rPr dirty="0" sz="1800" spc="-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específico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deque&lt;T&gt;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d(int,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T);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25">
                          <a:latin typeface="Calibri"/>
                          <a:cs typeface="Calibri"/>
                        </a:rPr>
                        <a:t>Tamaño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y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valor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iniciales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deque&lt;T&gt;</a:t>
                      </a:r>
                      <a:r>
                        <a:rPr dirty="0" sz="18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q(unaDeque);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Constructor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copia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d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=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unaDeque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Asignar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una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deque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otra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 gridSpan="2"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30" b="1">
                          <a:latin typeface="Calibri"/>
                          <a:cs typeface="Calibri"/>
                        </a:rPr>
                        <a:t>Tamaño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d.size();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Número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elementos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contenidos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d.empty();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30">
                          <a:latin typeface="Calibri"/>
                          <a:cs typeface="Calibri"/>
                        </a:rPr>
                        <a:t>True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si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el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vector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está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vacío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6</a:t>
            </a:r>
          </a:p>
        </p:txBody>
      </p:sp>
    </p:spTree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84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d</a:t>
            </a:r>
            <a:r>
              <a:rPr dirty="0" spc="-85"/>
              <a:t>e</a:t>
            </a:r>
            <a:r>
              <a:rPr dirty="0" spc="-95"/>
              <a:t>qu</a:t>
            </a:r>
            <a:r>
              <a:rPr dirty="0"/>
              <a:t>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832270"/>
            <a:ext cx="312547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 deque: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816607" y="2463208"/>
          <a:ext cx="7562850" cy="32429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71900"/>
                <a:gridCol w="3771900"/>
              </a:tblGrid>
              <a:tr h="276860">
                <a:tc gridSpan="2">
                  <a:txBody>
                    <a:bodyPr/>
                    <a:lstStyle/>
                    <a:p>
                      <a:pPr marL="90805">
                        <a:lnSpc>
                          <a:spcPts val="1710"/>
                        </a:lnSpc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Borrado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d.pop_front();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Borrar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el primer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d.pop_back();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Borrar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el último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d.erase (iterador);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Borrar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concreto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d.erase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(iter,iter);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Borrar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rango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 gridSpan="2"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5" b="1">
                          <a:latin typeface="Calibri"/>
                          <a:cs typeface="Calibri"/>
                        </a:rPr>
                        <a:t>Iteradores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07034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deque&lt;T&gt;::iterator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itr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Declarar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nuevo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iterador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d.begin();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Iterador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inicio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d.end();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Iterador</a:t>
                      </a:r>
                      <a:r>
                        <a:rPr dirty="0" sz="1800" spc="-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fin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7</a:t>
            </a:r>
          </a:p>
        </p:txBody>
      </p:sp>
    </p:spTree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4843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d</a:t>
            </a:r>
            <a:r>
              <a:rPr dirty="0" spc="-85"/>
              <a:t>e</a:t>
            </a:r>
            <a:r>
              <a:rPr dirty="0" spc="-95"/>
              <a:t>qu</a:t>
            </a:r>
            <a:r>
              <a:rPr dirty="0"/>
              <a:t>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832270"/>
            <a:ext cx="312547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 deque: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816607" y="2479986"/>
          <a:ext cx="7562850" cy="24701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71900"/>
                <a:gridCol w="3771900"/>
              </a:tblGrid>
              <a:tr h="276860">
                <a:tc gridSpan="2">
                  <a:txBody>
                    <a:bodyPr/>
                    <a:lstStyle/>
                    <a:p>
                      <a:pPr marL="90805">
                        <a:lnSpc>
                          <a:spcPts val="1710"/>
                        </a:lnSpc>
                      </a:pPr>
                      <a:r>
                        <a:rPr dirty="0" sz="1800" spc="-5" b="1">
                          <a:latin typeface="Calibri"/>
                          <a:cs typeface="Calibri"/>
                        </a:rPr>
                        <a:t>Acceso</a:t>
                      </a:r>
                      <a:r>
                        <a:rPr dirty="0" sz="18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b="1"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18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inserción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d[i];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‘i’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 la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deque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5">
                          <a:latin typeface="Calibri"/>
                          <a:cs typeface="Calibri"/>
                        </a:rPr>
                        <a:t>d.front();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Primer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colección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d.back();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Último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elemento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 la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colección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20">
                          <a:latin typeface="Calibri"/>
                          <a:cs typeface="Calibri"/>
                        </a:rPr>
                        <a:t>d.insert(iterator,T);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Insertar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antes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iterador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d.push_front(T);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Insertar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valor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al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inicio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de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deque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d.push_back(T);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Insertar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valor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al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final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 la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deque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8</a:t>
            </a:r>
          </a:p>
        </p:txBody>
      </p:sp>
    </p:spTree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6355080" cy="3383279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Librería</a:t>
            </a:r>
            <a:r>
              <a:rPr dirty="0" sz="3600" spc="-5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STL: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deque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Librería</a:t>
            </a:r>
            <a:r>
              <a:rPr dirty="0" sz="36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STL:</a:t>
            </a: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pila</a:t>
            </a:r>
            <a:r>
              <a:rPr dirty="0" sz="36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cola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Librería</a:t>
            </a:r>
            <a:r>
              <a:rPr dirty="0" sz="3600" spc="-4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STL: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mapa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multimapa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Anexo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9</a:t>
            </a:r>
          </a:p>
        </p:txBody>
      </p:sp>
    </p:spTree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77241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P</a:t>
            </a:r>
            <a:r>
              <a:rPr dirty="0" spc="-70"/>
              <a:t>i</a:t>
            </a:r>
            <a:r>
              <a:rPr dirty="0" spc="-80"/>
              <a:t>l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75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75"/>
              <a:t>l</a:t>
            </a:r>
            <a:r>
              <a:rPr dirty="0" spc="-95"/>
              <a:t>a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905" cy="336994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20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sección</a:t>
            </a:r>
            <a:r>
              <a:rPr dirty="0" sz="20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estudiaremos</a:t>
            </a:r>
            <a:r>
              <a:rPr dirty="0" sz="20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tipos</a:t>
            </a:r>
            <a:r>
              <a:rPr dirty="0" sz="20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abstracto</a:t>
            </a:r>
            <a:r>
              <a:rPr dirty="0" sz="20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(plantilla)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pila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cola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puntos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estudiar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abstracción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datos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pila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cola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Adaptadores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34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ya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sabemos:</a:t>
            </a:r>
            <a:endParaRPr sz="2000">
              <a:latin typeface="Calibri"/>
              <a:cs typeface="Calibri"/>
            </a:endParaRPr>
          </a:p>
          <a:p>
            <a:pPr algn="just" lvl="1" marL="560705" marR="5080" indent="-182880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pila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particular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lista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todas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inserción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borrado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tienen</a:t>
            </a:r>
            <a:r>
              <a:rPr dirty="0" sz="16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lugar</a:t>
            </a:r>
            <a:r>
              <a:rPr dirty="0" sz="16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extremo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denominado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“cabeza”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“tope”.</a:t>
            </a:r>
            <a:r>
              <a:rPr dirty="0" sz="16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16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listas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LIFO</a:t>
            </a:r>
            <a:endParaRPr sz="1600">
              <a:latin typeface="Calibri"/>
              <a:cs typeface="Calibri"/>
            </a:endParaRPr>
          </a:p>
          <a:p>
            <a:pPr algn="just" lvl="1" marL="560705" marR="508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 cola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estructura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 lineal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donde las eliminaciones 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realizan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sus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extremos,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denominado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frente,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inserciones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otro,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denominado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final.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Son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listas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tipo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FIFO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10</a:t>
            </a:r>
          </a:p>
        </p:txBody>
      </p:sp>
    </p:spTree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9797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P</a:t>
            </a:r>
            <a:r>
              <a:rPr dirty="0" spc="-70"/>
              <a:t>i</a:t>
            </a:r>
            <a:r>
              <a:rPr dirty="0" spc="-80"/>
              <a:t>l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75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75"/>
              <a:t>l</a:t>
            </a:r>
            <a:r>
              <a:rPr dirty="0" spc="-95"/>
              <a:t>a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85"/>
              <a:t>a</a:t>
            </a:r>
            <a:r>
              <a:rPr dirty="0" spc="-95"/>
              <a:t>da</a:t>
            </a:r>
            <a:r>
              <a:rPr dirty="0" spc="-120"/>
              <a:t>p</a:t>
            </a:r>
            <a:r>
              <a:rPr dirty="0" spc="-160"/>
              <a:t>t</a:t>
            </a:r>
            <a:r>
              <a:rPr dirty="0" spc="-95"/>
              <a:t>ado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267716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 se puede construir una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secuencia 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vector,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list, deque 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partir de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otra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ellas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pérdida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eficiencia</a:t>
            </a:r>
            <a:endParaRPr sz="2000">
              <a:latin typeface="Calibri"/>
              <a:cs typeface="Calibri"/>
            </a:endParaRPr>
          </a:p>
          <a:p>
            <a:pPr algn="just" marL="194310" marR="5080" indent="-18224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embargo,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tipos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stack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queue son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“adaptadores” (adaptors),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denominan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así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porque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implementan no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puros,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sino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adaptan otros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tipos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ya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definidos,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decir,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 son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contenedores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separados,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sino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adaptadores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contenedores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básicos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Adaptan la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interfaz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dichos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contenedores, proporcionan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nombres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aquellas operaciones que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tengan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sentido 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contexto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su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stack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queue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11</a:t>
            </a:r>
          </a:p>
        </p:txBody>
      </p:sp>
    </p:spTree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9797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P</a:t>
            </a:r>
            <a:r>
              <a:rPr dirty="0" spc="-70"/>
              <a:t>i</a:t>
            </a:r>
            <a:r>
              <a:rPr dirty="0" spc="-80"/>
              <a:t>l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75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75"/>
              <a:t>l</a:t>
            </a:r>
            <a:r>
              <a:rPr dirty="0" spc="-95"/>
              <a:t>a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85"/>
              <a:t>a</a:t>
            </a:r>
            <a:r>
              <a:rPr dirty="0" spc="-95"/>
              <a:t>da</a:t>
            </a:r>
            <a:r>
              <a:rPr dirty="0" spc="-120"/>
              <a:t>p</a:t>
            </a:r>
            <a:r>
              <a:rPr dirty="0" spc="-160"/>
              <a:t>t</a:t>
            </a:r>
            <a:r>
              <a:rPr dirty="0" spc="-95"/>
              <a:t>ado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46990" rIns="0" bIns="0" rtlCol="0" vert="horz">
            <a:spAutoFit/>
          </a:bodyPr>
          <a:lstStyle/>
          <a:p>
            <a:pPr algn="just"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Un</a:t>
            </a:r>
            <a:r>
              <a:rPr dirty="0"/>
              <a:t> </a:t>
            </a:r>
            <a:r>
              <a:rPr dirty="0" spc="-5"/>
              <a:t>adaptador</a:t>
            </a:r>
            <a:r>
              <a:rPr dirty="0"/>
              <a:t> de</a:t>
            </a:r>
            <a:r>
              <a:rPr dirty="0" spc="5"/>
              <a:t> </a:t>
            </a:r>
            <a:r>
              <a:rPr dirty="0" spc="-10"/>
              <a:t>contenedor</a:t>
            </a:r>
            <a:r>
              <a:rPr dirty="0" spc="-5"/>
              <a:t> </a:t>
            </a:r>
            <a:r>
              <a:rPr dirty="0" spc="-5" b="1">
                <a:latin typeface="Calibri"/>
                <a:cs typeface="Calibri"/>
              </a:rPr>
              <a:t>solo</a:t>
            </a:r>
            <a:r>
              <a:rPr dirty="0" b="1">
                <a:latin typeface="Calibri"/>
                <a:cs typeface="Calibri"/>
              </a:rPr>
              <a:t> </a:t>
            </a:r>
            <a:r>
              <a:rPr dirty="0" spc="-10" b="1">
                <a:latin typeface="Calibri"/>
                <a:cs typeface="Calibri"/>
              </a:rPr>
              <a:t>proporciona</a:t>
            </a:r>
            <a:r>
              <a:rPr dirty="0" spc="-5" b="1">
                <a:latin typeface="Calibri"/>
                <a:cs typeface="Calibri"/>
              </a:rPr>
              <a:t> </a:t>
            </a:r>
            <a:r>
              <a:rPr dirty="0" b="1">
                <a:latin typeface="Calibri"/>
                <a:cs typeface="Calibri"/>
              </a:rPr>
              <a:t>una</a:t>
            </a:r>
            <a:r>
              <a:rPr dirty="0" spc="5" b="1">
                <a:latin typeface="Calibri"/>
                <a:cs typeface="Calibri"/>
              </a:rPr>
              <a:t> </a:t>
            </a:r>
            <a:r>
              <a:rPr dirty="0" spc="-15" b="1">
                <a:latin typeface="Calibri"/>
                <a:cs typeface="Calibri"/>
              </a:rPr>
              <a:t>interfaz </a:t>
            </a:r>
            <a:r>
              <a:rPr dirty="0" spc="-10" b="1">
                <a:latin typeface="Calibri"/>
                <a:cs typeface="Calibri"/>
              </a:rPr>
              <a:t> </a:t>
            </a:r>
            <a:r>
              <a:rPr dirty="0" spc="-5"/>
              <a:t>restringida</a:t>
            </a:r>
            <a:r>
              <a:rPr dirty="0"/>
              <a:t> </a:t>
            </a:r>
            <a:r>
              <a:rPr dirty="0" spc="-5"/>
              <a:t>a</a:t>
            </a:r>
            <a:r>
              <a:rPr dirty="0"/>
              <a:t> </a:t>
            </a:r>
            <a:r>
              <a:rPr dirty="0" spc="-5"/>
              <a:t>un</a:t>
            </a:r>
            <a:r>
              <a:rPr dirty="0"/>
              <a:t> </a:t>
            </a:r>
            <a:r>
              <a:rPr dirty="0" spc="-25"/>
              <a:t>contenedor,</a:t>
            </a:r>
            <a:r>
              <a:rPr dirty="0" spc="-20"/>
              <a:t> </a:t>
            </a:r>
            <a:r>
              <a:rPr dirty="0"/>
              <a:t>en</a:t>
            </a:r>
            <a:r>
              <a:rPr dirty="0" spc="5"/>
              <a:t> </a:t>
            </a:r>
            <a:r>
              <a:rPr dirty="0" spc="-5"/>
              <a:t>particular</a:t>
            </a:r>
            <a:r>
              <a:rPr dirty="0"/>
              <a:t> </a:t>
            </a:r>
            <a:r>
              <a:rPr dirty="0" spc="-5"/>
              <a:t>los</a:t>
            </a:r>
            <a:r>
              <a:rPr dirty="0"/>
              <a:t> </a:t>
            </a:r>
            <a:r>
              <a:rPr dirty="0" spc="-10"/>
              <a:t>adaptadores</a:t>
            </a:r>
            <a:r>
              <a:rPr dirty="0" spc="-5"/>
              <a:t> </a:t>
            </a:r>
            <a:r>
              <a:rPr dirty="0" spc="-5" b="1">
                <a:latin typeface="Calibri"/>
                <a:cs typeface="Calibri"/>
              </a:rPr>
              <a:t>no </a:t>
            </a:r>
            <a:r>
              <a:rPr dirty="0" b="1">
                <a:latin typeface="Calibri"/>
                <a:cs typeface="Calibri"/>
              </a:rPr>
              <a:t> </a:t>
            </a:r>
            <a:r>
              <a:rPr dirty="0" spc="-10" b="1">
                <a:latin typeface="Calibri"/>
                <a:cs typeface="Calibri"/>
              </a:rPr>
              <a:t>proporcionan iteradores</a:t>
            </a:r>
            <a:r>
              <a:rPr dirty="0" spc="-10"/>
              <a:t>; </a:t>
            </a:r>
            <a:r>
              <a:rPr dirty="0" spc="-5"/>
              <a:t>se </a:t>
            </a:r>
            <a:r>
              <a:rPr dirty="0" spc="-10"/>
              <a:t>pretende </a:t>
            </a:r>
            <a:r>
              <a:rPr dirty="0" spc="-5"/>
              <a:t>que sólo se utilicen a </a:t>
            </a:r>
            <a:r>
              <a:rPr dirty="0" spc="-20"/>
              <a:t>través </a:t>
            </a:r>
            <a:r>
              <a:rPr dirty="0"/>
              <a:t>de </a:t>
            </a:r>
            <a:r>
              <a:rPr dirty="0" spc="5"/>
              <a:t> </a:t>
            </a:r>
            <a:r>
              <a:rPr dirty="0" spc="-5"/>
              <a:t>sus</a:t>
            </a:r>
            <a:r>
              <a:rPr dirty="0" spc="10"/>
              <a:t> </a:t>
            </a:r>
            <a:r>
              <a:rPr dirty="0" spc="-10"/>
              <a:t>interfaces</a:t>
            </a:r>
            <a:r>
              <a:rPr dirty="0" spc="25"/>
              <a:t> </a:t>
            </a:r>
            <a:r>
              <a:rPr dirty="0" spc="-5"/>
              <a:t>especializadas</a:t>
            </a: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pc="-5"/>
              <a:t>Las técnicas </a:t>
            </a:r>
            <a:r>
              <a:rPr dirty="0"/>
              <a:t>que </a:t>
            </a:r>
            <a:r>
              <a:rPr dirty="0" spc="-5"/>
              <a:t>se usan </a:t>
            </a:r>
            <a:r>
              <a:rPr dirty="0" spc="-10"/>
              <a:t>para </a:t>
            </a:r>
            <a:r>
              <a:rPr dirty="0" spc="-5"/>
              <a:t>crear un adaptador de </a:t>
            </a:r>
            <a:r>
              <a:rPr dirty="0" spc="-10"/>
              <a:t>contenedor </a:t>
            </a:r>
            <a:r>
              <a:rPr dirty="0" spc="-5"/>
              <a:t>a </a:t>
            </a:r>
            <a:r>
              <a:rPr dirty="0"/>
              <a:t> partir de </a:t>
            </a:r>
            <a:r>
              <a:rPr dirty="0" spc="-5"/>
              <a:t>un </a:t>
            </a:r>
            <a:r>
              <a:rPr dirty="0" spc="-10"/>
              <a:t>contenedor </a:t>
            </a:r>
            <a:r>
              <a:rPr dirty="0" spc="-5"/>
              <a:t>son </a:t>
            </a:r>
            <a:r>
              <a:rPr dirty="0"/>
              <a:t>útiles, </a:t>
            </a:r>
            <a:r>
              <a:rPr dirty="0" spc="-5"/>
              <a:t>en </a:t>
            </a:r>
            <a:r>
              <a:rPr dirty="0" spc="-10"/>
              <a:t>general, para </a:t>
            </a:r>
            <a:r>
              <a:rPr dirty="0" spc="-5"/>
              <a:t>adaptar de modo </a:t>
            </a:r>
            <a:r>
              <a:rPr dirty="0" spc="-440"/>
              <a:t> </a:t>
            </a:r>
            <a:r>
              <a:rPr dirty="0" spc="-5"/>
              <a:t>no</a:t>
            </a:r>
            <a:r>
              <a:rPr dirty="0" spc="-10"/>
              <a:t> intrusivo</a:t>
            </a:r>
            <a:r>
              <a:rPr dirty="0" spc="15"/>
              <a:t> </a:t>
            </a:r>
            <a:r>
              <a:rPr dirty="0" spc="-5"/>
              <a:t>la</a:t>
            </a:r>
            <a:r>
              <a:rPr dirty="0" spc="5"/>
              <a:t> </a:t>
            </a:r>
            <a:r>
              <a:rPr dirty="0" spc="-15"/>
              <a:t>interfaz</a:t>
            </a:r>
            <a:r>
              <a:rPr dirty="0" spc="15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 spc="-5"/>
              <a:t>una</a:t>
            </a:r>
            <a:r>
              <a:rPr dirty="0" spc="5"/>
              <a:t> </a:t>
            </a:r>
            <a:r>
              <a:rPr dirty="0" spc="-5"/>
              <a:t>clase</a:t>
            </a:r>
            <a:r>
              <a:rPr dirty="0" spc="25"/>
              <a:t> </a:t>
            </a:r>
            <a:r>
              <a:rPr dirty="0" spc="-5"/>
              <a:t>a</a:t>
            </a:r>
            <a:r>
              <a:rPr dirty="0"/>
              <a:t> </a:t>
            </a:r>
            <a:r>
              <a:rPr dirty="0" spc="-5"/>
              <a:t>las</a:t>
            </a:r>
            <a:r>
              <a:rPr dirty="0" spc="15"/>
              <a:t> </a:t>
            </a:r>
            <a:r>
              <a:rPr dirty="0" spc="-5"/>
              <a:t>necesidades</a:t>
            </a:r>
            <a:r>
              <a:rPr dirty="0" spc="35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 spc="-5"/>
              <a:t>los</a:t>
            </a:r>
            <a:r>
              <a:rPr dirty="0"/>
              <a:t> </a:t>
            </a:r>
            <a:r>
              <a:rPr dirty="0" spc="-5"/>
              <a:t>usuarios</a:t>
            </a: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800"/>
          </a:p>
          <a:p>
            <a:pPr marL="663575">
              <a:lnSpc>
                <a:spcPct val="100000"/>
              </a:lnSpc>
              <a:tabLst>
                <a:tab pos="5032375" algn="l"/>
              </a:tabLst>
            </a:pPr>
            <a:r>
              <a:rPr dirty="0" sz="1800">
                <a:solidFill>
                  <a:srgbClr val="000000"/>
                </a:solidFill>
              </a:rPr>
              <a:t>pila	</a:t>
            </a:r>
            <a:r>
              <a:rPr dirty="0" sz="1800" spc="-10">
                <a:solidFill>
                  <a:srgbClr val="000000"/>
                </a:solidFill>
              </a:rPr>
              <a:t>cola</a:t>
            </a:r>
            <a:endParaRPr sz="1800"/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365759" y="4482084"/>
            <a:ext cx="2959735" cy="92392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#include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&lt;stack&gt;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std::stack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7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  <a:spcBef>
                <a:spcPts val="5"/>
              </a:spcBef>
            </a:pPr>
            <a:r>
              <a:rPr dirty="0" sz="1800" spc="-10">
                <a:latin typeface="Calibri"/>
                <a:cs typeface="Calibri"/>
              </a:rPr>
              <a:t>std::stack&lt;vector&lt;int&gt;&gt;</a:t>
            </a:r>
            <a:r>
              <a:rPr dirty="0" sz="1800">
                <a:latin typeface="Calibri"/>
                <a:cs typeface="Calibri"/>
              </a:rPr>
              <a:t> pila;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12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3532632" y="4482084"/>
            <a:ext cx="5406390" cy="120015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#include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&lt;queue&gt;</a:t>
            </a:r>
            <a:r>
              <a:rPr dirty="0" sz="1800" spc="4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//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std::priority </a:t>
            </a:r>
            <a:r>
              <a:rPr dirty="0" sz="1800">
                <a:latin typeface="Calibri"/>
                <a:cs typeface="Calibri"/>
              </a:rPr>
              <a:t>&amp; </a:t>
            </a:r>
            <a:r>
              <a:rPr dirty="0" sz="1800" spc="-5">
                <a:latin typeface="Calibri"/>
                <a:cs typeface="Calibri"/>
              </a:rPr>
              <a:t>std::priority_queue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75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  <a:spcBef>
                <a:spcPts val="5"/>
              </a:spcBef>
            </a:pPr>
            <a:r>
              <a:rPr dirty="0" sz="1800" spc="-10">
                <a:latin typeface="Calibri"/>
                <a:cs typeface="Calibri"/>
              </a:rPr>
              <a:t>std::queue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&lt;list&lt;int&gt;&gt;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cola;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std::priority_queue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&lt;deque&lt;int&gt;&gt;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cola_prioridad;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9797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P</a:t>
            </a:r>
            <a:r>
              <a:rPr dirty="0" spc="-70"/>
              <a:t>i</a:t>
            </a:r>
            <a:r>
              <a:rPr dirty="0" spc="-80"/>
              <a:t>l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75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75"/>
              <a:t>l</a:t>
            </a:r>
            <a:r>
              <a:rPr dirty="0" spc="-95"/>
              <a:t>a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85"/>
              <a:t>a</a:t>
            </a:r>
            <a:r>
              <a:rPr dirty="0" spc="-95"/>
              <a:t>da</a:t>
            </a:r>
            <a:r>
              <a:rPr dirty="0" spc="-120"/>
              <a:t>p</a:t>
            </a:r>
            <a:r>
              <a:rPr dirty="0" spc="-160"/>
              <a:t>t</a:t>
            </a:r>
            <a:r>
              <a:rPr dirty="0" spc="-95"/>
              <a:t>ado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316674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pila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(stack):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4636430"/>
            <a:ext cx="7369175" cy="8788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Container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puede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ser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contenedor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vistos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4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clase.</a:t>
            </a:r>
            <a:r>
              <a:rPr dirty="0" sz="2000" spc="4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Por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defecto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 un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deque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(cola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doble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fin),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pero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podemos utilizar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list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816607" y="2477541"/>
          <a:ext cx="7562850" cy="173862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71900"/>
                <a:gridCol w="3771900"/>
              </a:tblGrid>
              <a:tr h="276860">
                <a:tc gridSpan="2">
                  <a:txBody>
                    <a:bodyPr/>
                    <a:lstStyle/>
                    <a:p>
                      <a:pPr marL="90805">
                        <a:lnSpc>
                          <a:spcPts val="1710"/>
                        </a:lnSpc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Constructores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stack&lt;T&gt;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pila;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Constructor 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defecto,</a:t>
                      </a:r>
                      <a:r>
                        <a:rPr dirty="0" sz="18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pila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vacía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35">
                          <a:latin typeface="Calibri"/>
                          <a:cs typeface="Calibri"/>
                        </a:rPr>
                        <a:t>stack&lt;T,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container&lt;T&gt;&gt;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pila;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Constructor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defecto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usando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container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stack&lt;T&gt;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pila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(container);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Constructor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copia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35">
                          <a:latin typeface="Calibri"/>
                          <a:cs typeface="Calibri"/>
                        </a:rPr>
                        <a:t>stack&lt;T,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container&lt;T&gt;&gt;</a:t>
                      </a:r>
                      <a:r>
                        <a:rPr dirty="0" sz="18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pila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(cont);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Constructor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copia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13</a:t>
            </a:r>
          </a:p>
        </p:txBody>
      </p:sp>
    </p:spTree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9797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P</a:t>
            </a:r>
            <a:r>
              <a:rPr dirty="0" spc="-70"/>
              <a:t>i</a:t>
            </a:r>
            <a:r>
              <a:rPr dirty="0" spc="-80"/>
              <a:t>l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75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75"/>
              <a:t>l</a:t>
            </a:r>
            <a:r>
              <a:rPr dirty="0" spc="-95"/>
              <a:t>a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85"/>
              <a:t>a</a:t>
            </a:r>
            <a:r>
              <a:rPr dirty="0" spc="-95"/>
              <a:t>da</a:t>
            </a:r>
            <a:r>
              <a:rPr dirty="0" spc="-120"/>
              <a:t>p</a:t>
            </a:r>
            <a:r>
              <a:rPr dirty="0" spc="-160"/>
              <a:t>t</a:t>
            </a:r>
            <a:r>
              <a:rPr dirty="0" spc="-95"/>
              <a:t>ado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316674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pila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(stack):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816607" y="2530319"/>
          <a:ext cx="7562850" cy="24701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71900"/>
                <a:gridCol w="3771900"/>
              </a:tblGrid>
              <a:tr h="276860">
                <a:tc gridSpan="2">
                  <a:txBody>
                    <a:bodyPr/>
                    <a:lstStyle/>
                    <a:p>
                      <a:pPr marL="90805">
                        <a:lnSpc>
                          <a:spcPts val="1710"/>
                        </a:lnSpc>
                      </a:pPr>
                      <a:r>
                        <a:rPr dirty="0" sz="1800" spc="-5" b="1">
                          <a:latin typeface="Calibri"/>
                          <a:cs typeface="Calibri"/>
                        </a:rPr>
                        <a:t>Funciones</a:t>
                      </a:r>
                      <a:r>
                        <a:rPr dirty="0" sz="1800" spc="-3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miembro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empty();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Indica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si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pila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está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vacía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size();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25">
                          <a:latin typeface="Calibri"/>
                          <a:cs typeface="Calibri"/>
                        </a:rPr>
                        <a:t>Tamaño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pila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top();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5">
                          <a:latin typeface="Calibri"/>
                          <a:cs typeface="Calibri"/>
                        </a:rPr>
                        <a:t>Referencia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al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elemento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 la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cima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push(T);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Insertar</a:t>
                      </a:r>
                      <a:r>
                        <a:rPr dirty="0" sz="18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elemento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pop();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Eliminar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el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cima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swap(container);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Intercambia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dos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pilas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14</a:t>
            </a:r>
          </a:p>
        </p:txBody>
      </p:sp>
    </p:spTree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9797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P</a:t>
            </a:r>
            <a:r>
              <a:rPr dirty="0" spc="-70"/>
              <a:t>i</a:t>
            </a:r>
            <a:r>
              <a:rPr dirty="0" spc="-80"/>
              <a:t>l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75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75"/>
              <a:t>l</a:t>
            </a:r>
            <a:r>
              <a:rPr dirty="0" spc="-95"/>
              <a:t>a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85"/>
              <a:t>a</a:t>
            </a:r>
            <a:r>
              <a:rPr dirty="0" spc="-95"/>
              <a:t>da</a:t>
            </a:r>
            <a:r>
              <a:rPr dirty="0" spc="-120"/>
              <a:t>p</a:t>
            </a:r>
            <a:r>
              <a:rPr dirty="0" spc="-160"/>
              <a:t>t</a:t>
            </a:r>
            <a:r>
              <a:rPr dirty="0" spc="-95"/>
              <a:t>ado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334264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cola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(queue):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4636430"/>
            <a:ext cx="7369175" cy="8788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Container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puede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ser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contenedor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vistos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4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clase.</a:t>
            </a:r>
            <a:r>
              <a:rPr dirty="0" sz="2000" spc="4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Por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defecto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 un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deque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(cola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doble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fin),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pero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podemos utilizar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list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816607" y="2487396"/>
          <a:ext cx="7562850" cy="173862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71900"/>
                <a:gridCol w="3771900"/>
              </a:tblGrid>
              <a:tr h="276860">
                <a:tc gridSpan="2">
                  <a:txBody>
                    <a:bodyPr/>
                    <a:lstStyle/>
                    <a:p>
                      <a:pPr marL="90805">
                        <a:lnSpc>
                          <a:spcPts val="1710"/>
                        </a:lnSpc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Constructores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queue&lt;T&gt;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cola;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Constructor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defecto,</a:t>
                      </a:r>
                      <a:r>
                        <a:rPr dirty="0" sz="18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cola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vacía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30">
                          <a:latin typeface="Calibri"/>
                          <a:cs typeface="Calibri"/>
                        </a:rPr>
                        <a:t>queue&lt;T,</a:t>
                      </a:r>
                      <a:r>
                        <a:rPr dirty="0" sz="18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container&lt;T&gt;&gt;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cola;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Constructor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defecto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usando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container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queue&lt;T&gt;</a:t>
                      </a:r>
                      <a:r>
                        <a:rPr dirty="0" sz="18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cola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(container);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Constructor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copia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30">
                          <a:latin typeface="Calibri"/>
                          <a:cs typeface="Calibri"/>
                        </a:rPr>
                        <a:t>queue&lt;T,</a:t>
                      </a:r>
                      <a:r>
                        <a:rPr dirty="0" sz="18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container&lt;T&gt;&gt;</a:t>
                      </a:r>
                      <a:r>
                        <a:rPr dirty="0" sz="18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cola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(cont);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Constructor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copia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15</a:t>
            </a: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73074"/>
            <a:ext cx="6910705" cy="69596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400" spc="-95">
                <a:solidFill>
                  <a:srgbClr val="404040"/>
                </a:solidFill>
              </a:rPr>
              <a:t>1</a:t>
            </a:r>
            <a:r>
              <a:rPr dirty="0" sz="4400" spc="-5">
                <a:solidFill>
                  <a:srgbClr val="404040"/>
                </a:solidFill>
              </a:rPr>
              <a:t>.</a:t>
            </a:r>
            <a:r>
              <a:rPr dirty="0" sz="4400" spc="-140">
                <a:solidFill>
                  <a:srgbClr val="404040"/>
                </a:solidFill>
              </a:rPr>
              <a:t> </a:t>
            </a:r>
            <a:r>
              <a:rPr dirty="0" sz="4400" spc="-150">
                <a:solidFill>
                  <a:srgbClr val="404040"/>
                </a:solidFill>
              </a:rPr>
              <a:t>F</a:t>
            </a:r>
            <a:r>
              <a:rPr dirty="0" sz="4400" spc="-95">
                <a:solidFill>
                  <a:srgbClr val="404040"/>
                </a:solidFill>
              </a:rPr>
              <a:t>o</a:t>
            </a:r>
            <a:r>
              <a:rPr dirty="0" sz="4400" spc="-85">
                <a:solidFill>
                  <a:srgbClr val="404040"/>
                </a:solidFill>
              </a:rPr>
              <a:t>r</a:t>
            </a:r>
            <a:r>
              <a:rPr dirty="0" sz="4400" spc="-120">
                <a:solidFill>
                  <a:srgbClr val="404040"/>
                </a:solidFill>
              </a:rPr>
              <a:t>m</a:t>
            </a:r>
            <a:r>
              <a:rPr dirty="0" sz="4400" spc="-5">
                <a:solidFill>
                  <a:srgbClr val="404040"/>
                </a:solidFill>
              </a:rPr>
              <a:t>a</a:t>
            </a:r>
            <a:r>
              <a:rPr dirty="0" sz="4400" spc="-175">
                <a:solidFill>
                  <a:srgbClr val="404040"/>
                </a:solidFill>
              </a:rPr>
              <a:t> </a:t>
            </a:r>
            <a:r>
              <a:rPr dirty="0" sz="4400" spc="-120">
                <a:solidFill>
                  <a:srgbClr val="404040"/>
                </a:solidFill>
              </a:rPr>
              <a:t>g</a:t>
            </a:r>
            <a:r>
              <a:rPr dirty="0" sz="4400" spc="-90">
                <a:solidFill>
                  <a:srgbClr val="404040"/>
                </a:solidFill>
              </a:rPr>
              <a:t>en</a:t>
            </a:r>
            <a:r>
              <a:rPr dirty="0" sz="4400" spc="-100">
                <a:solidFill>
                  <a:srgbClr val="404040"/>
                </a:solidFill>
              </a:rPr>
              <a:t>e</a:t>
            </a:r>
            <a:r>
              <a:rPr dirty="0" sz="4400" spc="-170">
                <a:solidFill>
                  <a:srgbClr val="404040"/>
                </a:solidFill>
              </a:rPr>
              <a:t>r</a:t>
            </a:r>
            <a:r>
              <a:rPr dirty="0" sz="4400" spc="-100">
                <a:solidFill>
                  <a:srgbClr val="404040"/>
                </a:solidFill>
              </a:rPr>
              <a:t>a</a:t>
            </a:r>
            <a:r>
              <a:rPr dirty="0" sz="4400" spc="-5">
                <a:solidFill>
                  <a:srgbClr val="404040"/>
                </a:solidFill>
              </a:rPr>
              <a:t>l</a:t>
            </a:r>
            <a:r>
              <a:rPr dirty="0" sz="4400" spc="-155">
                <a:solidFill>
                  <a:srgbClr val="404040"/>
                </a:solidFill>
              </a:rPr>
              <a:t> </a:t>
            </a:r>
            <a:r>
              <a:rPr dirty="0" sz="4400" spc="-90">
                <a:solidFill>
                  <a:srgbClr val="404040"/>
                </a:solidFill>
              </a:rPr>
              <a:t>p</a:t>
            </a:r>
            <a:r>
              <a:rPr dirty="0" sz="4400" spc="-170">
                <a:solidFill>
                  <a:srgbClr val="404040"/>
                </a:solidFill>
              </a:rPr>
              <a:t>r</a:t>
            </a:r>
            <a:r>
              <a:rPr dirty="0" sz="4400" spc="-100">
                <a:solidFill>
                  <a:srgbClr val="404040"/>
                </a:solidFill>
              </a:rPr>
              <a:t>o</a:t>
            </a:r>
            <a:r>
              <a:rPr dirty="0" sz="4400" spc="-95">
                <a:solidFill>
                  <a:srgbClr val="404040"/>
                </a:solidFill>
              </a:rPr>
              <a:t>g</a:t>
            </a:r>
            <a:r>
              <a:rPr dirty="0" sz="4400" spc="-175">
                <a:solidFill>
                  <a:srgbClr val="404040"/>
                </a:solidFill>
              </a:rPr>
              <a:t>r</a:t>
            </a:r>
            <a:r>
              <a:rPr dirty="0" sz="4400" spc="-90">
                <a:solidFill>
                  <a:srgbClr val="404040"/>
                </a:solidFill>
              </a:rPr>
              <a:t>a</a:t>
            </a:r>
            <a:r>
              <a:rPr dirty="0" sz="4400" spc="-120">
                <a:solidFill>
                  <a:srgbClr val="404040"/>
                </a:solidFill>
              </a:rPr>
              <a:t>m</a:t>
            </a:r>
            <a:r>
              <a:rPr dirty="0" sz="4400" spc="-5">
                <a:solidFill>
                  <a:srgbClr val="404040"/>
                </a:solidFill>
              </a:rPr>
              <a:t>a</a:t>
            </a:r>
            <a:r>
              <a:rPr dirty="0" sz="4400" spc="-175">
                <a:solidFill>
                  <a:srgbClr val="404040"/>
                </a:solidFill>
              </a:rPr>
              <a:t> </a:t>
            </a:r>
            <a:r>
              <a:rPr dirty="0" sz="4400" spc="-90">
                <a:solidFill>
                  <a:srgbClr val="404040"/>
                </a:solidFill>
              </a:rPr>
              <a:t>e</a:t>
            </a:r>
            <a:r>
              <a:rPr dirty="0" sz="4400" spc="-5">
                <a:solidFill>
                  <a:srgbClr val="404040"/>
                </a:solidFill>
              </a:rPr>
              <a:t>n</a:t>
            </a:r>
            <a:r>
              <a:rPr dirty="0" sz="4400" spc="-170">
                <a:solidFill>
                  <a:srgbClr val="404040"/>
                </a:solidFill>
              </a:rPr>
              <a:t> </a:t>
            </a:r>
            <a:r>
              <a:rPr dirty="0" sz="4400" spc="-5">
                <a:solidFill>
                  <a:srgbClr val="404040"/>
                </a:solidFill>
              </a:rPr>
              <a:t>C</a:t>
            </a:r>
            <a:endParaRPr sz="4400"/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30224" y="2016752"/>
            <a:ext cx="4113601" cy="3808059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4921503" y="3288200"/>
            <a:ext cx="3597910" cy="981710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marL="161290" indent="-148590">
              <a:lnSpc>
                <a:spcPct val="100000"/>
              </a:lnSpc>
              <a:spcBef>
                <a:spcPts val="320"/>
              </a:spcBef>
              <a:buClr>
                <a:srgbClr val="D24717"/>
              </a:buClr>
              <a:buFont typeface="Arial"/>
              <a:buChar char="•"/>
              <a:tabLst>
                <a:tab pos="161290" algn="l"/>
              </a:tabLst>
            </a:pP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Código</a:t>
            </a:r>
            <a:r>
              <a:rPr dirty="0" sz="2000" spc="-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fuente:</a:t>
            </a:r>
            <a:endParaRPr sz="2000">
              <a:latin typeface="Calibri"/>
              <a:cs typeface="Calibri"/>
            </a:endParaRPr>
          </a:p>
          <a:p>
            <a:pPr lvl="1" marL="396875" indent="-184150">
              <a:lnSpc>
                <a:spcPct val="100000"/>
              </a:lnSpc>
              <a:spcBef>
                <a:spcPts val="204"/>
              </a:spcBef>
              <a:buClr>
                <a:srgbClr val="D24717"/>
              </a:buClr>
              <a:buFont typeface="Arial"/>
              <a:buChar char="•"/>
              <a:tabLst>
                <a:tab pos="397510" algn="l"/>
              </a:tabLst>
            </a:pP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Formado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por uno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o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varios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ficheros</a:t>
            </a:r>
            <a:endParaRPr sz="1800">
              <a:latin typeface="Calibri"/>
              <a:cs typeface="Calibri"/>
            </a:endParaRPr>
          </a:p>
          <a:p>
            <a:pPr lvl="1" marL="396875" indent="-184150">
              <a:lnSpc>
                <a:spcPct val="100000"/>
              </a:lnSpc>
              <a:spcBef>
                <a:spcPts val="380"/>
              </a:spcBef>
              <a:buClr>
                <a:srgbClr val="D24717"/>
              </a:buClr>
              <a:buFont typeface="Arial"/>
              <a:buChar char="•"/>
              <a:tabLst>
                <a:tab pos="397510" algn="l"/>
              </a:tabLst>
            </a:pP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Debe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ser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 compilado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enlazado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9797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P</a:t>
            </a:r>
            <a:r>
              <a:rPr dirty="0" spc="-70"/>
              <a:t>i</a:t>
            </a:r>
            <a:r>
              <a:rPr dirty="0" spc="-80"/>
              <a:t>l</a:t>
            </a:r>
            <a:r>
              <a:rPr dirty="0" spc="-95"/>
              <a:t>a</a:t>
            </a:r>
            <a:r>
              <a:rPr dirty="0"/>
              <a:t>s</a:t>
            </a:r>
            <a:r>
              <a:rPr dirty="0" spc="-175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75"/>
              <a:t>l</a:t>
            </a:r>
            <a:r>
              <a:rPr dirty="0" spc="-95"/>
              <a:t>a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85"/>
              <a:t>a</a:t>
            </a:r>
            <a:r>
              <a:rPr dirty="0" spc="-95"/>
              <a:t>da</a:t>
            </a:r>
            <a:r>
              <a:rPr dirty="0" spc="-120"/>
              <a:t>p</a:t>
            </a:r>
            <a:r>
              <a:rPr dirty="0" spc="-160"/>
              <a:t>t</a:t>
            </a:r>
            <a:r>
              <a:rPr dirty="0" spc="-95"/>
              <a:t>ado</a:t>
            </a:r>
            <a:r>
              <a:rPr dirty="0" spc="-155"/>
              <a:t>r</a:t>
            </a:r>
            <a:r>
              <a:rPr dirty="0" spc="-100"/>
              <a:t>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334264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cola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(queue):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816607" y="2463208"/>
          <a:ext cx="7562850" cy="28359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71900"/>
                <a:gridCol w="3771900"/>
              </a:tblGrid>
              <a:tr h="276860">
                <a:tc gridSpan="2">
                  <a:txBody>
                    <a:bodyPr/>
                    <a:lstStyle/>
                    <a:p>
                      <a:pPr marL="90805">
                        <a:lnSpc>
                          <a:spcPts val="1710"/>
                        </a:lnSpc>
                      </a:pPr>
                      <a:r>
                        <a:rPr dirty="0" sz="1800" spc="-5" b="1">
                          <a:latin typeface="Calibri"/>
                          <a:cs typeface="Calibri"/>
                        </a:rPr>
                        <a:t>Funciones</a:t>
                      </a:r>
                      <a:r>
                        <a:rPr dirty="0" sz="1800" spc="-3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miembro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empty();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Indica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si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cola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está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vacía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size();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25">
                          <a:latin typeface="Calibri"/>
                          <a:cs typeface="Calibri"/>
                        </a:rPr>
                        <a:t>Tamaño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cola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front();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5">
                          <a:latin typeface="Calibri"/>
                          <a:cs typeface="Calibri"/>
                        </a:rPr>
                        <a:t>Referencia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al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primer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r>
                        <a:rPr dirty="0" sz="18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(sig.)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back();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5">
                          <a:latin typeface="Calibri"/>
                          <a:cs typeface="Calibri"/>
                        </a:rPr>
                        <a:t>Referencia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al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último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elemento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push(T);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Insertar</a:t>
                      </a:r>
                      <a:r>
                        <a:rPr dirty="0" sz="18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elemento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pop();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Eliminar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el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siguiente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swap(container);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Intercambia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dos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colas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16</a:t>
            </a:r>
          </a:p>
        </p:txBody>
      </p:sp>
    </p:spTree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6355080" cy="3383279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Librería</a:t>
            </a:r>
            <a:r>
              <a:rPr dirty="0" sz="3600" spc="-5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STL: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deque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Librería</a:t>
            </a: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STL: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pila</a:t>
            </a: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cola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Librería</a:t>
            </a:r>
            <a:r>
              <a:rPr dirty="0" sz="3600" spc="-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STL:</a:t>
            </a:r>
            <a:r>
              <a:rPr dirty="0" sz="3600" spc="-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mapa</a:t>
            </a: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multimapa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Anexo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17</a:t>
            </a:r>
          </a:p>
        </p:txBody>
      </p:sp>
    </p:spTree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348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20"/>
              <a:t>M</a:t>
            </a:r>
            <a:r>
              <a:rPr dirty="0" spc="-90"/>
              <a:t>a</a:t>
            </a:r>
            <a:r>
              <a:rPr dirty="0" spc="-105"/>
              <a:t>p</a:t>
            </a:r>
            <a:r>
              <a:rPr dirty="0" spc="-95"/>
              <a:t>a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85"/>
              <a:t>as</a:t>
            </a:r>
            <a:r>
              <a:rPr dirty="0" spc="-100"/>
              <a:t>o</a:t>
            </a:r>
            <a:r>
              <a:rPr dirty="0" spc="-90"/>
              <a:t>c</a:t>
            </a:r>
            <a:r>
              <a:rPr dirty="0" spc="-80"/>
              <a:t>i</a:t>
            </a:r>
            <a:r>
              <a:rPr dirty="0" spc="-95"/>
              <a:t>ac</a:t>
            </a:r>
            <a:r>
              <a:rPr dirty="0" spc="-80"/>
              <a:t>i</a:t>
            </a:r>
            <a:r>
              <a:rPr dirty="0" spc="-95"/>
              <a:t>o</a:t>
            </a:r>
            <a:r>
              <a:rPr dirty="0" spc="-100"/>
              <a:t>n</a:t>
            </a:r>
            <a:r>
              <a:rPr dirty="0" spc="-95"/>
              <a:t>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917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639445" algn="l"/>
                <a:tab pos="1421130" algn="l"/>
                <a:tab pos="2273935" algn="l"/>
                <a:tab pos="2557145" algn="l"/>
                <a:tab pos="2986405" algn="l"/>
                <a:tab pos="3800475" algn="l"/>
                <a:tab pos="5123815" algn="l"/>
                <a:tab pos="5551805" algn="l"/>
                <a:tab pos="6378575" algn="l"/>
                <a:tab pos="6751955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45">
                <a:solidFill>
                  <a:srgbClr val="3E3E3E"/>
                </a:solidFill>
                <a:latin typeface="Calibri"/>
                <a:cs typeface="Calibri"/>
              </a:rPr>
              <a:t>f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v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ec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4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25" b="1">
                <a:solidFill>
                  <a:srgbClr val="3E3E3E"/>
                </a:solidFill>
                <a:latin typeface="Calibri"/>
                <a:cs typeface="Calibri"/>
              </a:rPr>
              <a:t>v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30" b="1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194052" y="2037738"/>
            <a:ext cx="7186930" cy="172847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40"/>
              </a:spcBef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asociativo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indexada:</a:t>
            </a:r>
            <a:endParaRPr sz="2000">
              <a:latin typeface="Calibri"/>
              <a:cs typeface="Calibri"/>
            </a:endParaRPr>
          </a:p>
          <a:p>
            <a:pPr marL="37846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37909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elementos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accesibles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gracias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índice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identifica</a:t>
            </a:r>
            <a:endParaRPr sz="1600">
              <a:latin typeface="Calibri"/>
              <a:cs typeface="Calibri"/>
            </a:endParaRPr>
          </a:p>
          <a:p>
            <a:pPr marL="378460" marR="5080" indent="-183515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379095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diferencia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vectores,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8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índice</a:t>
            </a:r>
            <a:r>
              <a:rPr dirty="0" sz="1600" spc="17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qué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16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obligatoriamente</a:t>
            </a:r>
            <a:r>
              <a:rPr dirty="0" sz="16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entero,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sino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puede ser cualquier tipo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 b="1">
                <a:solidFill>
                  <a:srgbClr val="3E3E3E"/>
                </a:solidFill>
                <a:latin typeface="Calibri"/>
                <a:cs typeface="Calibri"/>
              </a:rPr>
              <a:t>dato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 ordenado</a:t>
            </a:r>
            <a:endParaRPr sz="1600">
              <a:latin typeface="Calibri"/>
              <a:cs typeface="Calibri"/>
            </a:endParaRPr>
          </a:p>
          <a:p>
            <a:pPr marL="378460" marR="6350" indent="-183515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37909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ejemplo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típico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diccionario,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accedemos</a:t>
            </a:r>
            <a:r>
              <a:rPr dirty="0" sz="16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definiciones</a:t>
            </a:r>
            <a:r>
              <a:rPr dirty="0" sz="16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(los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datos)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mediante palabras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índices)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1426" y="3782990"/>
            <a:ext cx="7367270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734060" algn="l"/>
                <a:tab pos="1614170" algn="l"/>
                <a:tab pos="2025014" algn="l"/>
                <a:tab pos="3536315" algn="l"/>
                <a:tab pos="4102735" algn="l"/>
                <a:tab pos="4812665" algn="l"/>
                <a:tab pos="6019165" algn="l"/>
                <a:tab pos="6478905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ic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os)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onc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v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 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asociativos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3736085" y="4716779"/>
            <a:ext cx="1671955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#include &lt;map&gt;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18</a:t>
            </a:r>
          </a:p>
        </p:txBody>
      </p:sp>
    </p:spTree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8528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20"/>
              <a:t>M</a:t>
            </a:r>
            <a:r>
              <a:rPr dirty="0" spc="-90"/>
              <a:t>a</a:t>
            </a:r>
            <a:r>
              <a:rPr dirty="0" spc="-105"/>
              <a:t>p</a:t>
            </a:r>
            <a:r>
              <a:rPr dirty="0" spc="-95"/>
              <a:t>a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d</a:t>
            </a:r>
            <a:r>
              <a:rPr dirty="0" spc="-135"/>
              <a:t>e</a:t>
            </a:r>
            <a:r>
              <a:rPr dirty="0" spc="-75"/>
              <a:t>f</a:t>
            </a:r>
            <a:r>
              <a:rPr dirty="0" spc="-70"/>
              <a:t>i</a:t>
            </a:r>
            <a:r>
              <a:rPr dirty="0" spc="-95"/>
              <a:t>n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905" cy="274129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715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mapa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secuencia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pares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(clave,valor)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cada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"valor"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identifica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(indexa)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acorde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"clave"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permite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recuperar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rápidamente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partir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clave: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mucho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almacena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cada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clave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otras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palabras,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clave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 un mapa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única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mapa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proporciona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iteradores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bidireccionales</a:t>
            </a:r>
            <a:endParaRPr sz="1600">
              <a:latin typeface="Calibri"/>
              <a:cs typeface="Calibri"/>
            </a:endParaRPr>
          </a:p>
          <a:p>
            <a:pPr algn="just" marL="195580" marR="5080" indent="-183515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mapa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requiere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exista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operación "&lt;" ("menor que")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tipos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clave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mantiene sus elementos ordenados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puedan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realizar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iteraciones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orden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19</a:t>
            </a:r>
          </a:p>
        </p:txBody>
      </p:sp>
    </p:spTree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8528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20"/>
              <a:t>M</a:t>
            </a:r>
            <a:r>
              <a:rPr dirty="0" spc="-90"/>
              <a:t>a</a:t>
            </a:r>
            <a:r>
              <a:rPr dirty="0" spc="-105"/>
              <a:t>p</a:t>
            </a:r>
            <a:r>
              <a:rPr dirty="0" spc="-95"/>
              <a:t>a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d</a:t>
            </a:r>
            <a:r>
              <a:rPr dirty="0" spc="-135"/>
              <a:t>e</a:t>
            </a:r>
            <a:r>
              <a:rPr dirty="0" spc="-75"/>
              <a:t>f</a:t>
            </a:r>
            <a:r>
              <a:rPr dirty="0" spc="-70"/>
              <a:t>i</a:t>
            </a:r>
            <a:r>
              <a:rPr dirty="0" spc="-95"/>
              <a:t>n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258826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Contenedor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asociativo: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935390"/>
            <a:ext cx="7368540" cy="19126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clave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"Key"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da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asociado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tipo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"Value".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contenedores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asociativos son una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generalización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noción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array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asociativo</a:t>
            </a:r>
            <a:endParaRPr sz="2000">
              <a:latin typeface="Calibri"/>
              <a:cs typeface="Calibri"/>
            </a:endParaRPr>
          </a:p>
          <a:p>
            <a:pPr lvl="1" marL="561340" marR="5715" indent="-182880">
              <a:lnSpc>
                <a:spcPts val="1730"/>
              </a:lnSpc>
              <a:spcBef>
                <a:spcPts val="62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map</a:t>
            </a:r>
            <a:r>
              <a:rPr dirty="0" sz="16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(mapa)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vector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asociativo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tradicional,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asocia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sólo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valor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clave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 única</a:t>
            </a:r>
            <a:endParaRPr sz="1600">
              <a:latin typeface="Calibri"/>
              <a:cs typeface="Calibri"/>
            </a:endParaRPr>
          </a:p>
          <a:p>
            <a:pPr lvl="1" marL="560705" marR="508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  <a:tab pos="842010" algn="l"/>
                <a:tab pos="1796414" algn="l"/>
                <a:tab pos="2945765" algn="l"/>
                <a:tab pos="3261995" algn="l"/>
                <a:tab pos="3611245" algn="l"/>
                <a:tab pos="4270375" algn="l"/>
                <a:tab pos="5229225" algn="l"/>
                <a:tab pos="5680075" algn="l"/>
                <a:tab pos="647001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multim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ap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(multi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map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)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v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ec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oc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v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permi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 spc="-25" b="1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600" spc="-20" b="1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s  </a:t>
            </a:r>
            <a:r>
              <a:rPr dirty="0" sz="1600" spc="-5" b="1">
                <a:solidFill>
                  <a:srgbClr val="3E3E3E"/>
                </a:solidFill>
                <a:latin typeface="Calibri"/>
                <a:cs typeface="Calibri"/>
              </a:rPr>
              <a:t>duplicados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clave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dada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514094" y="2250185"/>
            <a:ext cx="6162040" cy="15697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548005" marR="2388870" indent="-457834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template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&lt;class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40">
                <a:latin typeface="Calibri"/>
                <a:cs typeface="Calibri"/>
              </a:rPr>
              <a:t>Key,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class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20">
                <a:latin typeface="Calibri"/>
                <a:cs typeface="Calibri"/>
              </a:rPr>
              <a:t>Value&gt;</a:t>
            </a:r>
            <a:r>
              <a:rPr dirty="0" sz="1600" spc="-5">
                <a:latin typeface="Calibri"/>
                <a:cs typeface="Calibri"/>
              </a:rPr>
              <a:t> class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Asoc</a:t>
            </a:r>
            <a:r>
              <a:rPr dirty="0" sz="1600">
                <a:latin typeface="Calibri"/>
                <a:cs typeface="Calibri"/>
              </a:rPr>
              <a:t> {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public:</a:t>
            </a:r>
            <a:endParaRPr sz="1600">
              <a:latin typeface="Calibri"/>
              <a:cs typeface="Calibri"/>
            </a:endParaRPr>
          </a:p>
          <a:p>
            <a:pPr marL="1005205">
              <a:lnSpc>
                <a:spcPts val="1920"/>
              </a:lnSpc>
            </a:pPr>
            <a:r>
              <a:rPr dirty="0" sz="1600" spc="-20">
                <a:latin typeface="Calibri"/>
                <a:cs typeface="Calibri"/>
              </a:rPr>
              <a:t>Value&amp; </a:t>
            </a:r>
            <a:r>
              <a:rPr dirty="0" sz="1600" spc="-10">
                <a:latin typeface="Calibri"/>
                <a:cs typeface="Calibri"/>
              </a:rPr>
              <a:t>operator[](const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Key&amp;);</a:t>
            </a:r>
            <a:endParaRPr sz="16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10">
                <a:latin typeface="Calibri"/>
                <a:cs typeface="Calibri"/>
              </a:rPr>
              <a:t> devuelve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referencia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al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25">
                <a:latin typeface="Calibri"/>
                <a:cs typeface="Calibri"/>
              </a:rPr>
              <a:t>Value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que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corresponde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20">
                <a:latin typeface="Calibri"/>
                <a:cs typeface="Calibri"/>
              </a:rPr>
              <a:t>Key</a:t>
            </a:r>
            <a:endParaRPr sz="16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...</a:t>
            </a:r>
            <a:endParaRPr sz="16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20</a:t>
            </a:r>
          </a:p>
        </p:txBody>
      </p:sp>
    </p:spTree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8528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20"/>
              <a:t>M</a:t>
            </a:r>
            <a:r>
              <a:rPr dirty="0" spc="-90"/>
              <a:t>a</a:t>
            </a:r>
            <a:r>
              <a:rPr dirty="0" spc="-105"/>
              <a:t>p</a:t>
            </a:r>
            <a:r>
              <a:rPr dirty="0" spc="-95"/>
              <a:t>a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d</a:t>
            </a:r>
            <a:r>
              <a:rPr dirty="0" spc="-135"/>
              <a:t>e</a:t>
            </a:r>
            <a:r>
              <a:rPr dirty="0" spc="-75"/>
              <a:t>f</a:t>
            </a:r>
            <a:r>
              <a:rPr dirty="0" spc="-70"/>
              <a:t>i</a:t>
            </a:r>
            <a:r>
              <a:rPr dirty="0" spc="-95"/>
              <a:t>n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8788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ejemplo son los días de la semana, dado un día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(clave)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tenemos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día 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mes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(valor),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 que se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conoce como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par&lt;clave,valor&gt;: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363169" y="2834622"/>
          <a:ext cx="2556510" cy="18522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68730"/>
                <a:gridCol w="1268730"/>
              </a:tblGrid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6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Clave</a:t>
                      </a:r>
                      <a:r>
                        <a:rPr dirty="0" sz="1600" spc="-4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(key)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D3481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600" spc="-2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Valor</a:t>
                      </a:r>
                      <a:r>
                        <a:rPr dirty="0" sz="1600" spc="-3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(value)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D34817"/>
                    </a:solidFill>
                  </a:tcPr>
                </a:tc>
              </a:tr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600" spc="-5">
                          <a:latin typeface="Calibri"/>
                          <a:cs typeface="Calibri"/>
                        </a:rPr>
                        <a:t>“Lunes”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C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600" spc="-5">
                          <a:latin typeface="Calibri"/>
                          <a:cs typeface="Calibri"/>
                        </a:rPr>
                        <a:t>15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CFCC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600" spc="-5">
                          <a:latin typeface="Calibri"/>
                          <a:cs typeface="Calibri"/>
                        </a:rPr>
                        <a:t>“Martes”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600" spc="-5">
                          <a:latin typeface="Calibri"/>
                          <a:cs typeface="Calibri"/>
                        </a:rPr>
                        <a:t>16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600">
                          <a:latin typeface="Calibri"/>
                          <a:cs typeface="Calibri"/>
                        </a:rPr>
                        <a:t>…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CF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CFCC"/>
                    </a:solidFill>
                  </a:tcPr>
                </a:tc>
              </a:tr>
              <a:tr h="370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600" spc="-5">
                          <a:latin typeface="Calibri"/>
                          <a:cs typeface="Calibri"/>
                        </a:rPr>
                        <a:t>“Domingo”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600" spc="-5">
                          <a:latin typeface="Calibri"/>
                          <a:cs typeface="Calibri"/>
                        </a:rPr>
                        <a:t>21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</a:tr>
            </a:tbl>
          </a:graphicData>
        </a:graphic>
      </p:graphicFrame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21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3096005" y="2841498"/>
            <a:ext cx="5803900" cy="341630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556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80"/>
              </a:spcBef>
            </a:pPr>
            <a:r>
              <a:rPr dirty="0" sz="1200" spc="-5">
                <a:latin typeface="Calibri"/>
                <a:cs typeface="Calibri"/>
              </a:rPr>
              <a:t>#include</a:t>
            </a:r>
            <a:r>
              <a:rPr dirty="0" sz="1200" spc="-4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&lt;iostream&gt;</a:t>
            </a:r>
            <a:endParaRPr sz="1200">
              <a:latin typeface="Calibri"/>
              <a:cs typeface="Calibri"/>
            </a:endParaRPr>
          </a:p>
          <a:p>
            <a:pPr marL="91440" marR="3816350">
              <a:lnSpc>
                <a:spcPct val="100000"/>
              </a:lnSpc>
            </a:pPr>
            <a:r>
              <a:rPr dirty="0" sz="1200" spc="-5">
                <a:latin typeface="Calibri"/>
                <a:cs typeface="Calibri"/>
              </a:rPr>
              <a:t>#include &lt;map&gt; // incluye pair </a:t>
            </a:r>
            <a:r>
              <a:rPr dirty="0" sz="1200" spc="-26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using</a:t>
            </a:r>
            <a:r>
              <a:rPr dirty="0" sz="1200" spc="-1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namespace</a:t>
            </a:r>
            <a:r>
              <a:rPr dirty="0" sz="1200">
                <a:latin typeface="Calibri"/>
                <a:cs typeface="Calibri"/>
              </a:rPr>
              <a:t> </a:t>
            </a:r>
            <a:r>
              <a:rPr dirty="0" sz="1200" spc="-10">
                <a:latin typeface="Calibri"/>
                <a:cs typeface="Calibri"/>
              </a:rPr>
              <a:t>std;</a:t>
            </a:r>
            <a:endParaRPr sz="12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200" spc="-5">
                <a:latin typeface="Calibri"/>
                <a:cs typeface="Calibri"/>
              </a:rPr>
              <a:t>typedef</a:t>
            </a:r>
            <a:r>
              <a:rPr dirty="0" sz="1200" spc="-1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pair&lt;string,</a:t>
            </a:r>
            <a:r>
              <a:rPr dirty="0" sz="1200" spc="-2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int&gt;</a:t>
            </a:r>
            <a:r>
              <a:rPr dirty="0" sz="120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dia_semana;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200" spc="-5">
                <a:latin typeface="Calibri"/>
                <a:cs typeface="Calibri"/>
              </a:rPr>
              <a:t>int</a:t>
            </a:r>
            <a:r>
              <a:rPr dirty="0" sz="1200" spc="-3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main()</a:t>
            </a:r>
            <a:r>
              <a:rPr dirty="0" sz="1200" spc="-3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{</a:t>
            </a:r>
            <a:endParaRPr sz="1200">
              <a:latin typeface="Calibri"/>
              <a:cs typeface="Calibri"/>
            </a:endParaRPr>
          </a:p>
          <a:p>
            <a:pPr marL="548640" marR="1727835">
              <a:lnSpc>
                <a:spcPct val="100000"/>
              </a:lnSpc>
            </a:pPr>
            <a:r>
              <a:rPr dirty="0" sz="1200" spc="-5">
                <a:latin typeface="Calibri"/>
                <a:cs typeface="Calibri"/>
              </a:rPr>
              <a:t>dia_semana lunes("Lunes",15);</a:t>
            </a:r>
            <a:r>
              <a:rPr dirty="0" sz="120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//</a:t>
            </a:r>
            <a:r>
              <a:rPr dirty="0" sz="120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Usando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typedef </a:t>
            </a:r>
            <a:r>
              <a:rPr dirty="0" sz="120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pair&lt;string,</a:t>
            </a:r>
            <a:r>
              <a:rPr dirty="0" sz="1200" spc="-1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int&gt; martes("Martes",16);</a:t>
            </a:r>
            <a:r>
              <a:rPr dirty="0" sz="120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//</a:t>
            </a:r>
            <a:r>
              <a:rPr dirty="0" sz="1200">
                <a:latin typeface="Calibri"/>
                <a:cs typeface="Calibri"/>
              </a:rPr>
              <a:t> Sin</a:t>
            </a:r>
            <a:r>
              <a:rPr dirty="0" sz="1200" spc="-1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usar</a:t>
            </a:r>
            <a:r>
              <a:rPr dirty="0" sz="120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typedef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Calibri"/>
              <a:cs typeface="Calibri"/>
            </a:endParaRPr>
          </a:p>
          <a:p>
            <a:pPr marL="548640" marR="3674110">
              <a:lnSpc>
                <a:spcPct val="100000"/>
              </a:lnSpc>
            </a:pPr>
            <a:r>
              <a:rPr dirty="0" sz="1200" spc="-5">
                <a:latin typeface="Calibri"/>
                <a:cs typeface="Calibri"/>
              </a:rPr>
              <a:t>map&lt;string, int&gt; semana; </a:t>
            </a:r>
            <a:r>
              <a:rPr dirty="0" sz="1200" spc="-26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semana.insert(lunes); </a:t>
            </a:r>
            <a:r>
              <a:rPr dirty="0" sz="120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semana.insert(martes);</a:t>
            </a:r>
            <a:endParaRPr sz="1200">
              <a:latin typeface="Calibri"/>
              <a:cs typeface="Calibri"/>
            </a:endParaRPr>
          </a:p>
          <a:p>
            <a:pPr marL="548640" marR="2421255">
              <a:lnSpc>
                <a:spcPct val="100000"/>
              </a:lnSpc>
            </a:pPr>
            <a:r>
              <a:rPr dirty="0" sz="1200" spc="-5">
                <a:latin typeface="Calibri"/>
                <a:cs typeface="Calibri"/>
              </a:rPr>
              <a:t>map&lt;string, </a:t>
            </a:r>
            <a:r>
              <a:rPr dirty="0" sz="1200" spc="-10">
                <a:latin typeface="Calibri"/>
                <a:cs typeface="Calibri"/>
              </a:rPr>
              <a:t>int&gt;::iterator </a:t>
            </a:r>
            <a:r>
              <a:rPr dirty="0" sz="1200">
                <a:latin typeface="Calibri"/>
                <a:cs typeface="Calibri"/>
              </a:rPr>
              <a:t>it</a:t>
            </a:r>
            <a:r>
              <a:rPr dirty="0" sz="1200" spc="1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=</a:t>
            </a:r>
            <a:r>
              <a:rPr dirty="0" sz="1200" spc="1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semana.begin(); </a:t>
            </a:r>
            <a:r>
              <a:rPr dirty="0" sz="1200" spc="-26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while</a:t>
            </a:r>
            <a:r>
              <a:rPr dirty="0" sz="1200" spc="-5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(it</a:t>
            </a:r>
            <a:r>
              <a:rPr dirty="0" sz="1200" spc="-5">
                <a:latin typeface="Calibri"/>
                <a:cs typeface="Calibri"/>
              </a:rPr>
              <a:t> !=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semana.end())</a:t>
            </a:r>
            <a:r>
              <a:rPr dirty="0" sz="1200">
                <a:latin typeface="Calibri"/>
                <a:cs typeface="Calibri"/>
              </a:rPr>
              <a:t> {</a:t>
            </a:r>
            <a:endParaRPr sz="12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  <a:tabLst>
                <a:tab pos="5297170" algn="l"/>
              </a:tabLst>
            </a:pPr>
            <a:r>
              <a:rPr dirty="0" sz="1200" spc="-5">
                <a:latin typeface="Calibri"/>
                <a:cs typeface="Calibri"/>
              </a:rPr>
              <a:t>cout</a:t>
            </a:r>
            <a:r>
              <a:rPr dirty="0" sz="1200" spc="1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&lt;&lt;</a:t>
            </a:r>
            <a:r>
              <a:rPr dirty="0" sz="1200" spc="1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"Dia: </a:t>
            </a:r>
            <a:r>
              <a:rPr dirty="0" sz="1200">
                <a:latin typeface="Calibri"/>
                <a:cs typeface="Calibri"/>
              </a:rPr>
              <a:t>" &lt;&lt;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it </a:t>
            </a:r>
            <a:r>
              <a:rPr dirty="0" sz="1200" spc="-5">
                <a:latin typeface="Calibri"/>
                <a:cs typeface="Calibri"/>
              </a:rPr>
              <a:t>-&gt;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 spc="-10">
                <a:latin typeface="Calibri"/>
                <a:cs typeface="Calibri"/>
              </a:rPr>
              <a:t>first</a:t>
            </a:r>
            <a:r>
              <a:rPr dirty="0" sz="1200" spc="-5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&lt;&lt;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" -</a:t>
            </a:r>
            <a:r>
              <a:rPr dirty="0" sz="1200" spc="-5">
                <a:latin typeface="Calibri"/>
                <a:cs typeface="Calibri"/>
              </a:rPr>
              <a:t> Numero: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"</a:t>
            </a:r>
            <a:r>
              <a:rPr dirty="0" sz="1200" spc="-5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&lt;&lt;</a:t>
            </a:r>
            <a:r>
              <a:rPr dirty="0" sz="1200" spc="1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it</a:t>
            </a:r>
            <a:r>
              <a:rPr dirty="0" sz="1200" spc="-5">
                <a:latin typeface="Calibri"/>
                <a:cs typeface="Calibri"/>
              </a:rPr>
              <a:t> -&gt;</a:t>
            </a:r>
            <a:r>
              <a:rPr dirty="0" sz="1200" spc="1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second</a:t>
            </a:r>
            <a:r>
              <a:rPr dirty="0" sz="1200" spc="1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&lt;&lt;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endl;	</a:t>
            </a:r>
            <a:r>
              <a:rPr dirty="0" sz="1200">
                <a:latin typeface="Calibri"/>
                <a:cs typeface="Calibri"/>
              </a:rPr>
              <a:t>++it;</a:t>
            </a:r>
            <a:endParaRPr sz="12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200">
                <a:latin typeface="Calibri"/>
                <a:cs typeface="Calibri"/>
              </a:rPr>
              <a:t>}</a:t>
            </a:r>
            <a:endParaRPr sz="12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200" spc="-5">
                <a:latin typeface="Calibri"/>
                <a:cs typeface="Calibri"/>
              </a:rPr>
              <a:t>return</a:t>
            </a:r>
            <a:r>
              <a:rPr dirty="0" sz="1200" spc="-5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0;</a:t>
            </a:r>
            <a:endParaRPr sz="12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200">
                <a:latin typeface="Calibri"/>
                <a:cs typeface="Calibri"/>
              </a:rPr>
              <a:t>}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69570" y="5087873"/>
            <a:ext cx="2300605" cy="11696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70"/>
              </a:spcBef>
            </a:pPr>
            <a:r>
              <a:rPr dirty="0" sz="1400" spc="-5">
                <a:latin typeface="Calibri"/>
                <a:cs typeface="Calibri"/>
              </a:rPr>
              <a:t>#include &lt;utility&gt;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0805" marR="568325">
              <a:lnSpc>
                <a:spcPct val="100000"/>
              </a:lnSpc>
            </a:pPr>
            <a:r>
              <a:rPr dirty="0" sz="1400" spc="-25">
                <a:latin typeface="Calibri"/>
                <a:cs typeface="Calibri"/>
              </a:rPr>
              <a:t>pair&lt;key,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value&gt;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p; 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p.first;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//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Devuelve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25">
                <a:latin typeface="Calibri"/>
                <a:cs typeface="Calibri"/>
              </a:rPr>
              <a:t>key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p.second;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//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Devuelve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value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18528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20"/>
              <a:t>M</a:t>
            </a:r>
            <a:r>
              <a:rPr dirty="0" spc="-90"/>
              <a:t>a</a:t>
            </a:r>
            <a:r>
              <a:rPr dirty="0" spc="-105"/>
              <a:t>p</a:t>
            </a:r>
            <a:r>
              <a:rPr dirty="0" spc="-95"/>
              <a:t>a</a:t>
            </a:r>
            <a:r>
              <a:rPr dirty="0" spc="-85"/>
              <a:t>s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90"/>
              <a:t>d</a:t>
            </a:r>
            <a:r>
              <a:rPr dirty="0" spc="-135"/>
              <a:t>e</a:t>
            </a:r>
            <a:r>
              <a:rPr dirty="0" spc="-75"/>
              <a:t>f</a:t>
            </a:r>
            <a:r>
              <a:rPr dirty="0" spc="-70"/>
              <a:t>i</a:t>
            </a:r>
            <a:r>
              <a:rPr dirty="0" spc="-95"/>
              <a:t>n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6842"/>
            <a:ext cx="7368540" cy="136398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algn="just" marL="194945" marR="5080" indent="-182880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8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función</a:t>
            </a:r>
            <a:r>
              <a:rPr dirty="0" sz="18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insert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18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par_key_value</a:t>
            </a:r>
            <a:r>
              <a:rPr dirty="0" sz="18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8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800" spc="1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8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pair&lt;K,</a:t>
            </a:r>
            <a:r>
              <a:rPr dirty="0" sz="18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V&gt;</a:t>
            </a:r>
            <a:r>
              <a:rPr dirty="0" sz="1800" spc="1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8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800" spc="1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encuentra </a:t>
            </a:r>
            <a:r>
              <a:rPr dirty="0" sz="1800" spc="-3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espacio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nombres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std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map.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operación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devuelve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un 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pair&lt;iterador,bool&gt;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1800" b="1">
                <a:solidFill>
                  <a:srgbClr val="3E3E3E"/>
                </a:solidFill>
                <a:latin typeface="Calibri"/>
                <a:cs typeface="Calibri"/>
              </a:rPr>
              <a:t>true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800" spc="-15" b="1">
                <a:solidFill>
                  <a:srgbClr val="3E3E3E"/>
                </a:solidFill>
                <a:latin typeface="Calibri"/>
                <a:cs typeface="Calibri"/>
              </a:rPr>
              <a:t>iterador </a:t>
            </a: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nulo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ha podido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insertar el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elemento,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sino,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devuelve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false</a:t>
            </a:r>
            <a:r>
              <a:rPr dirty="0" sz="1800" spc="-1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iterador</a:t>
            </a:r>
            <a:r>
              <a:rPr dirty="0" sz="1800" spc="-5" b="1">
                <a:solidFill>
                  <a:srgbClr val="3E3E3E"/>
                </a:solidFill>
                <a:latin typeface="Calibri"/>
                <a:cs typeface="Calibri"/>
              </a:rPr>
              <a:t> al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 elemento</a:t>
            </a:r>
            <a:r>
              <a:rPr dirty="0" sz="1800" spc="-15" b="1">
                <a:solidFill>
                  <a:srgbClr val="3E3E3E"/>
                </a:solidFill>
                <a:latin typeface="Calibri"/>
                <a:cs typeface="Calibri"/>
              </a:rPr>
              <a:t> existente</a:t>
            </a:r>
            <a:endParaRPr sz="18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uso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sería: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29639" y="3246120"/>
            <a:ext cx="5803900" cy="304736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5560" rIns="0" bIns="0" rtlCol="0" vert="horz">
            <a:spAutoFit/>
          </a:bodyPr>
          <a:lstStyle/>
          <a:p>
            <a:pPr marL="90805" marR="4375785">
              <a:lnSpc>
                <a:spcPct val="100000"/>
              </a:lnSpc>
              <a:spcBef>
                <a:spcPts val="280"/>
              </a:spcBef>
            </a:pPr>
            <a:r>
              <a:rPr dirty="0" sz="1200" spc="-5">
                <a:latin typeface="Calibri"/>
                <a:cs typeface="Calibri"/>
              </a:rPr>
              <a:t>#include &lt;iostream&gt; </a:t>
            </a:r>
            <a:r>
              <a:rPr dirty="0" sz="120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#include</a:t>
            </a:r>
            <a:r>
              <a:rPr dirty="0" sz="1200" spc="26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&lt;map&gt; </a:t>
            </a:r>
            <a:r>
              <a:rPr dirty="0" sz="120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using</a:t>
            </a:r>
            <a:r>
              <a:rPr dirty="0" sz="1200" spc="-3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namespace</a:t>
            </a:r>
            <a:r>
              <a:rPr dirty="0" sz="1200" spc="-20">
                <a:latin typeface="Calibri"/>
                <a:cs typeface="Calibri"/>
              </a:rPr>
              <a:t> </a:t>
            </a:r>
            <a:r>
              <a:rPr dirty="0" sz="1200" spc="-10">
                <a:latin typeface="Calibri"/>
                <a:cs typeface="Calibri"/>
              </a:rPr>
              <a:t>std;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  <a:spcBef>
                <a:spcPts val="5"/>
              </a:spcBef>
            </a:pPr>
            <a:r>
              <a:rPr dirty="0" sz="1200" spc="-5">
                <a:latin typeface="Calibri"/>
                <a:cs typeface="Calibri"/>
              </a:rPr>
              <a:t>int</a:t>
            </a:r>
            <a:r>
              <a:rPr dirty="0" sz="1200" spc="-3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main()</a:t>
            </a:r>
            <a:r>
              <a:rPr dirty="0" sz="1200" spc="-3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{</a:t>
            </a:r>
            <a:endParaRPr sz="12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200" spc="-15">
                <a:latin typeface="Calibri"/>
                <a:cs typeface="Calibri"/>
              </a:rPr>
              <a:t>map&lt;char,int&gt;</a:t>
            </a:r>
            <a:r>
              <a:rPr dirty="0" sz="1200" spc="-35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m;</a:t>
            </a:r>
            <a:endParaRPr sz="1200">
              <a:latin typeface="Calibri"/>
              <a:cs typeface="Calibri"/>
            </a:endParaRPr>
          </a:p>
          <a:p>
            <a:pPr marL="548005" marR="721995">
              <a:lnSpc>
                <a:spcPct val="100000"/>
              </a:lnSpc>
            </a:pPr>
            <a:r>
              <a:rPr dirty="0" sz="1200" spc="-15">
                <a:latin typeface="Calibri"/>
                <a:cs typeface="Calibri"/>
              </a:rPr>
              <a:t>pair&lt;map&lt;char,int&gt;::iterator,bool&gt;</a:t>
            </a:r>
            <a:r>
              <a:rPr dirty="0" sz="1200" spc="2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in1</a:t>
            </a:r>
            <a:r>
              <a:rPr dirty="0" sz="1200" spc="2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=</a:t>
            </a:r>
            <a:r>
              <a:rPr dirty="0" sz="1200" spc="2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m.insert</a:t>
            </a:r>
            <a:r>
              <a:rPr dirty="0" sz="1200" spc="15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(</a:t>
            </a:r>
            <a:r>
              <a:rPr dirty="0" sz="1200" spc="20">
                <a:latin typeface="Calibri"/>
                <a:cs typeface="Calibri"/>
              </a:rPr>
              <a:t> </a:t>
            </a:r>
            <a:r>
              <a:rPr dirty="0" sz="1200" spc="-15">
                <a:latin typeface="Calibri"/>
                <a:cs typeface="Calibri"/>
              </a:rPr>
              <a:t>pair&lt;char,int&gt;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('j',32)</a:t>
            </a:r>
            <a:r>
              <a:rPr dirty="0" sz="1200" spc="3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); </a:t>
            </a:r>
            <a:r>
              <a:rPr dirty="0" sz="1200" spc="-26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if</a:t>
            </a:r>
            <a:r>
              <a:rPr dirty="0" sz="1200" spc="-1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(in1.second)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cout</a:t>
            </a:r>
            <a:r>
              <a:rPr dirty="0" sz="1200" spc="1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&lt;&lt;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"Elemento no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 spc="-10">
                <a:latin typeface="Calibri"/>
                <a:cs typeface="Calibri"/>
              </a:rPr>
              <a:t>existe" </a:t>
            </a:r>
            <a:r>
              <a:rPr dirty="0" sz="1200">
                <a:latin typeface="Calibri"/>
                <a:cs typeface="Calibri"/>
              </a:rPr>
              <a:t>&lt;&lt; </a:t>
            </a:r>
            <a:r>
              <a:rPr dirty="0" sz="1200" spc="-5">
                <a:latin typeface="Calibri"/>
                <a:cs typeface="Calibri"/>
              </a:rPr>
              <a:t>endl;</a:t>
            </a:r>
            <a:endParaRPr sz="12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200" spc="-5">
                <a:latin typeface="Calibri"/>
                <a:cs typeface="Calibri"/>
              </a:rPr>
              <a:t>else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cout</a:t>
            </a:r>
            <a:r>
              <a:rPr dirty="0" sz="1200" spc="1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&lt;&lt; </a:t>
            </a:r>
            <a:r>
              <a:rPr dirty="0" sz="1200" spc="-5">
                <a:latin typeface="Calibri"/>
                <a:cs typeface="Calibri"/>
              </a:rPr>
              <a:t>"Elemento </a:t>
            </a:r>
            <a:r>
              <a:rPr dirty="0" sz="1200" spc="-10">
                <a:latin typeface="Calibri"/>
                <a:cs typeface="Calibri"/>
              </a:rPr>
              <a:t>ya existe:</a:t>
            </a:r>
            <a:r>
              <a:rPr dirty="0" sz="1200" spc="1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"</a:t>
            </a:r>
            <a:r>
              <a:rPr dirty="0" sz="1200" spc="-1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&lt;&lt;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 spc="-10">
                <a:latin typeface="Calibri"/>
                <a:cs typeface="Calibri"/>
              </a:rPr>
              <a:t>in1.first</a:t>
            </a:r>
            <a:r>
              <a:rPr dirty="0" sz="1200" spc="-1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-&gt;</a:t>
            </a:r>
            <a:r>
              <a:rPr dirty="0" sz="120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second</a:t>
            </a:r>
            <a:r>
              <a:rPr dirty="0" sz="1200">
                <a:latin typeface="Calibri"/>
                <a:cs typeface="Calibri"/>
              </a:rPr>
              <a:t> &lt;&lt;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endl;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Calibri"/>
              <a:cs typeface="Calibri"/>
            </a:endParaRPr>
          </a:p>
          <a:p>
            <a:pPr marL="548005" marR="721995">
              <a:lnSpc>
                <a:spcPct val="100000"/>
              </a:lnSpc>
            </a:pPr>
            <a:r>
              <a:rPr dirty="0" sz="1200" spc="-15">
                <a:latin typeface="Calibri"/>
                <a:cs typeface="Calibri"/>
              </a:rPr>
              <a:t>pair&lt;map&lt;char,int&gt;::iterator,bool&gt;</a:t>
            </a:r>
            <a:r>
              <a:rPr dirty="0" sz="1200" spc="2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in2</a:t>
            </a:r>
            <a:r>
              <a:rPr dirty="0" sz="1200" spc="2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=</a:t>
            </a:r>
            <a:r>
              <a:rPr dirty="0" sz="1200" spc="2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m.insert</a:t>
            </a:r>
            <a:r>
              <a:rPr dirty="0" sz="1200" spc="15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(</a:t>
            </a:r>
            <a:r>
              <a:rPr dirty="0" sz="1200" spc="20">
                <a:latin typeface="Calibri"/>
                <a:cs typeface="Calibri"/>
              </a:rPr>
              <a:t> </a:t>
            </a:r>
            <a:r>
              <a:rPr dirty="0" sz="1200" spc="-15">
                <a:latin typeface="Calibri"/>
                <a:cs typeface="Calibri"/>
              </a:rPr>
              <a:t>pair&lt;char,int&gt;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('j',32)</a:t>
            </a:r>
            <a:r>
              <a:rPr dirty="0" sz="1200" spc="3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); </a:t>
            </a:r>
            <a:r>
              <a:rPr dirty="0" sz="1200" spc="-26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if</a:t>
            </a:r>
            <a:r>
              <a:rPr dirty="0" sz="1200" spc="-1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(in2.second)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cout</a:t>
            </a:r>
            <a:r>
              <a:rPr dirty="0" sz="1200" spc="1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&lt;&lt;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"Elemento no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 spc="-10">
                <a:latin typeface="Calibri"/>
                <a:cs typeface="Calibri"/>
              </a:rPr>
              <a:t>existe" </a:t>
            </a:r>
            <a:r>
              <a:rPr dirty="0" sz="1200">
                <a:latin typeface="Calibri"/>
                <a:cs typeface="Calibri"/>
              </a:rPr>
              <a:t>&lt;&lt; </a:t>
            </a:r>
            <a:r>
              <a:rPr dirty="0" sz="1200" spc="-5">
                <a:latin typeface="Calibri"/>
                <a:cs typeface="Calibri"/>
              </a:rPr>
              <a:t>endl;</a:t>
            </a:r>
            <a:endParaRPr sz="12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200" spc="-5">
                <a:latin typeface="Calibri"/>
                <a:cs typeface="Calibri"/>
              </a:rPr>
              <a:t>else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cout</a:t>
            </a:r>
            <a:r>
              <a:rPr dirty="0" sz="1200" spc="1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&lt;&lt; </a:t>
            </a:r>
            <a:r>
              <a:rPr dirty="0" sz="1200" spc="-5">
                <a:latin typeface="Calibri"/>
                <a:cs typeface="Calibri"/>
              </a:rPr>
              <a:t>"Elemento </a:t>
            </a:r>
            <a:r>
              <a:rPr dirty="0" sz="1200" spc="-10">
                <a:latin typeface="Calibri"/>
                <a:cs typeface="Calibri"/>
              </a:rPr>
              <a:t>ya existe:</a:t>
            </a:r>
            <a:r>
              <a:rPr dirty="0" sz="1200" spc="1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"</a:t>
            </a:r>
            <a:r>
              <a:rPr dirty="0" sz="1200" spc="-1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&lt;&lt;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 spc="-10">
                <a:latin typeface="Calibri"/>
                <a:cs typeface="Calibri"/>
              </a:rPr>
              <a:t>in2.first</a:t>
            </a:r>
            <a:r>
              <a:rPr dirty="0" sz="1200" spc="-1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-&gt;</a:t>
            </a:r>
            <a:r>
              <a:rPr dirty="0" sz="120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second</a:t>
            </a:r>
            <a:r>
              <a:rPr dirty="0" sz="1200">
                <a:latin typeface="Calibri"/>
                <a:cs typeface="Calibri"/>
              </a:rPr>
              <a:t> &lt;&lt;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endl;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200" spc="-5">
                <a:latin typeface="Calibri"/>
                <a:cs typeface="Calibri"/>
              </a:rPr>
              <a:t>return</a:t>
            </a:r>
            <a:r>
              <a:rPr dirty="0" sz="1200" spc="-5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0;</a:t>
            </a:r>
            <a:endParaRPr sz="12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200">
                <a:latin typeface="Calibri"/>
                <a:cs typeface="Calibri"/>
              </a:rPr>
              <a:t>}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22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7512197" y="4452127"/>
            <a:ext cx="6369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Salida: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14209" y="4770120"/>
            <a:ext cx="1652270" cy="461009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5560" rIns="0" bIns="0" rtlCol="0" vert="horz">
            <a:spAutoFit/>
          </a:bodyPr>
          <a:lstStyle/>
          <a:p>
            <a:pPr marL="90805" marR="161290">
              <a:lnSpc>
                <a:spcPct val="100000"/>
              </a:lnSpc>
              <a:spcBef>
                <a:spcPts val="280"/>
              </a:spcBef>
            </a:pPr>
            <a:r>
              <a:rPr dirty="0" sz="1200" spc="-5">
                <a:latin typeface="Calibri"/>
                <a:cs typeface="Calibri"/>
              </a:rPr>
              <a:t>Elemento no </a:t>
            </a:r>
            <a:r>
              <a:rPr dirty="0" sz="1200" spc="-10">
                <a:latin typeface="Calibri"/>
                <a:cs typeface="Calibri"/>
              </a:rPr>
              <a:t>existe </a:t>
            </a:r>
            <a:r>
              <a:rPr dirty="0" sz="1200" spc="-5">
                <a:latin typeface="Calibri"/>
                <a:cs typeface="Calibri"/>
              </a:rPr>
              <a:t> Elemento</a:t>
            </a:r>
            <a:r>
              <a:rPr dirty="0" sz="1200" spc="-20">
                <a:latin typeface="Calibri"/>
                <a:cs typeface="Calibri"/>
              </a:rPr>
              <a:t> </a:t>
            </a:r>
            <a:r>
              <a:rPr dirty="0" sz="1200" spc="-10">
                <a:latin typeface="Calibri"/>
                <a:cs typeface="Calibri"/>
              </a:rPr>
              <a:t>ya</a:t>
            </a:r>
            <a:r>
              <a:rPr dirty="0" sz="1200" spc="-25">
                <a:latin typeface="Calibri"/>
                <a:cs typeface="Calibri"/>
              </a:rPr>
              <a:t> </a:t>
            </a:r>
            <a:r>
              <a:rPr dirty="0" sz="1200" spc="-10">
                <a:latin typeface="Calibri"/>
                <a:cs typeface="Calibri"/>
              </a:rPr>
              <a:t>existe:</a:t>
            </a:r>
            <a:r>
              <a:rPr dirty="0" sz="1200" spc="-1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32</a:t>
            </a:r>
            <a:endParaRPr sz="12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81100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114"/>
              <a:t>m</a:t>
            </a:r>
            <a:r>
              <a:rPr dirty="0" spc="-90"/>
              <a:t>a</a:t>
            </a:r>
            <a:r>
              <a:rPr dirty="0"/>
              <a:t>p</a:t>
            </a:r>
            <a:r>
              <a:rPr dirty="0" spc="-185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114"/>
              <a:t>m</a:t>
            </a:r>
            <a:r>
              <a:rPr dirty="0" spc="-90"/>
              <a:t>u</a:t>
            </a:r>
            <a:r>
              <a:rPr dirty="0" spc="-70"/>
              <a:t>l</a:t>
            </a:r>
            <a:r>
              <a:rPr dirty="0" spc="-80"/>
              <a:t>t</a:t>
            </a:r>
            <a:r>
              <a:rPr dirty="0" spc="-70"/>
              <a:t>i</a:t>
            </a:r>
            <a:r>
              <a:rPr dirty="0" spc="-125"/>
              <a:t>m</a:t>
            </a:r>
            <a:r>
              <a:rPr dirty="0" spc="-100"/>
              <a:t>a</a:t>
            </a:r>
            <a:r>
              <a:rPr dirty="0"/>
              <a:t>p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832270"/>
            <a:ext cx="415607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map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multimap: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816607" y="2317386"/>
          <a:ext cx="7562850" cy="39331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25900"/>
                <a:gridCol w="3517900"/>
              </a:tblGrid>
              <a:tr h="276860">
                <a:tc gridSpan="2">
                  <a:txBody>
                    <a:bodyPr/>
                    <a:lstStyle/>
                    <a:p>
                      <a:pPr marL="90805">
                        <a:lnSpc>
                          <a:spcPts val="1710"/>
                        </a:lnSpc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Constructores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640080">
                <a:tc>
                  <a:txBody>
                    <a:bodyPr/>
                    <a:lstStyle/>
                    <a:p>
                      <a:pPr marL="90805" marR="214503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map&lt;K,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V&gt;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m; 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multimap&lt;K,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V&gt;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m;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132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Constructor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por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defecto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6827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639445">
                <a:tc>
                  <a:txBody>
                    <a:bodyPr/>
                    <a:lstStyle/>
                    <a:p>
                      <a:pPr marL="91440" marR="330200" indent="-63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map&lt;K,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V&gt;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m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(itr_begin,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itr_end);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multimap&lt;K,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V&gt;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m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(itr_begin,</a:t>
                      </a:r>
                      <a:r>
                        <a:rPr dirty="0" sz="18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itr_end);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91186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Constructor parametrizado </a:t>
                      </a:r>
                      <a:r>
                        <a:rPr dirty="0" sz="1800" spc="-39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utilizando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rango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640080">
                <a:tc>
                  <a:txBody>
                    <a:bodyPr/>
                    <a:lstStyle/>
                    <a:p>
                      <a:pPr marL="92075" marR="916940" indent="-63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map&lt;K,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V&gt;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d(unMap);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multimap&lt;K,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V&gt;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d(unMultimap);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132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Constructor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copia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6827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 gridSpan="2"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5" b="1">
                          <a:latin typeface="Calibri"/>
                          <a:cs typeface="Calibri"/>
                        </a:rPr>
                        <a:t>Iteradores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640080">
                <a:tc>
                  <a:txBody>
                    <a:bodyPr/>
                    <a:lstStyle/>
                    <a:p>
                      <a:pPr marL="92075" marR="129857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map&lt;K,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V&gt;::iterator</a:t>
                      </a:r>
                      <a:r>
                        <a:rPr dirty="0" sz="1800" spc="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itr;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multimap&lt;K,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V&gt;::iterator</a:t>
                      </a:r>
                      <a:r>
                        <a:rPr dirty="0" sz="18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itr;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132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Iterador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16827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m.begin();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Iterador</a:t>
                      </a:r>
                      <a:r>
                        <a:rPr dirty="0" sz="1800" spc="-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inicio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m.end();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Iterador</a:t>
                      </a:r>
                      <a:r>
                        <a:rPr dirty="0" sz="1800" spc="-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fin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23</a:t>
            </a:r>
          </a:p>
        </p:txBody>
      </p:sp>
    </p:spTree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81100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114"/>
              <a:t>m</a:t>
            </a:r>
            <a:r>
              <a:rPr dirty="0" spc="-90"/>
              <a:t>a</a:t>
            </a:r>
            <a:r>
              <a:rPr dirty="0"/>
              <a:t>p</a:t>
            </a:r>
            <a:r>
              <a:rPr dirty="0" spc="-185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114"/>
              <a:t>m</a:t>
            </a:r>
            <a:r>
              <a:rPr dirty="0" spc="-90"/>
              <a:t>u</a:t>
            </a:r>
            <a:r>
              <a:rPr dirty="0" spc="-70"/>
              <a:t>l</a:t>
            </a:r>
            <a:r>
              <a:rPr dirty="0" spc="-80"/>
              <a:t>t</a:t>
            </a:r>
            <a:r>
              <a:rPr dirty="0" spc="-70"/>
              <a:t>i</a:t>
            </a:r>
            <a:r>
              <a:rPr dirty="0" spc="-125"/>
              <a:t>m</a:t>
            </a:r>
            <a:r>
              <a:rPr dirty="0" spc="-100"/>
              <a:t>a</a:t>
            </a:r>
            <a:r>
              <a:rPr dirty="0"/>
              <a:t>p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832270"/>
            <a:ext cx="415607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map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multimap: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816607" y="2420594"/>
          <a:ext cx="7562850" cy="17392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07385"/>
                <a:gridCol w="4335780"/>
              </a:tblGrid>
              <a:tr h="276860">
                <a:tc gridSpan="2">
                  <a:txBody>
                    <a:bodyPr/>
                    <a:lstStyle/>
                    <a:p>
                      <a:pPr marL="90805">
                        <a:lnSpc>
                          <a:spcPts val="1710"/>
                        </a:lnSpc>
                      </a:pPr>
                      <a:r>
                        <a:rPr dirty="0" sz="1800" spc="-10" b="1">
                          <a:latin typeface="Calibri"/>
                          <a:cs typeface="Calibri"/>
                        </a:rPr>
                        <a:t>Inserción</a:t>
                      </a:r>
                      <a:r>
                        <a:rPr dirty="0" sz="1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b="1">
                          <a:latin typeface="Calibri"/>
                          <a:cs typeface="Calibri"/>
                        </a:rPr>
                        <a:t>y</a:t>
                      </a:r>
                      <a:r>
                        <a:rPr dirty="0" sz="18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 b="1">
                          <a:latin typeface="Calibri"/>
                          <a:cs typeface="Calibri"/>
                        </a:rPr>
                        <a:t>borrado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5">
                          <a:latin typeface="Calibri"/>
                          <a:cs typeface="Calibri"/>
                        </a:rPr>
                        <a:t>m[key];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5">
                          <a:latin typeface="Calibri"/>
                          <a:cs typeface="Calibri"/>
                        </a:rPr>
                        <a:t>Referencia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asociado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'clave'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m.insert(par_key_value);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Inserta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 par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(clave,valor)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5">
                          <a:latin typeface="Calibri"/>
                          <a:cs typeface="Calibri"/>
                        </a:rPr>
                        <a:t>m.erase(key);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Borra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asociado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a una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clave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m.erase(iterator);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Borra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especificado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por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iterator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24</a:t>
            </a:r>
          </a:p>
        </p:txBody>
      </p:sp>
    </p:spTree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81100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0"/>
              <a:t>L</a:t>
            </a:r>
            <a:r>
              <a:rPr dirty="0" spc="-65"/>
              <a:t>i</a:t>
            </a:r>
            <a:r>
              <a:rPr dirty="0" spc="-95"/>
              <a:t>b</a:t>
            </a:r>
            <a:r>
              <a:rPr dirty="0" spc="-150"/>
              <a:t>r</a:t>
            </a:r>
            <a:r>
              <a:rPr dirty="0" spc="-100"/>
              <a:t>e</a:t>
            </a:r>
            <a:r>
              <a:rPr dirty="0" spc="-80"/>
              <a:t>rí</a:t>
            </a:r>
            <a:r>
              <a:rPr dirty="0"/>
              <a:t>a</a:t>
            </a:r>
            <a:r>
              <a:rPr dirty="0" spc="-185"/>
              <a:t> </a:t>
            </a:r>
            <a:r>
              <a:rPr dirty="0" spc="-110"/>
              <a:t>S</a:t>
            </a:r>
            <a:r>
              <a:rPr dirty="0" spc="-90"/>
              <a:t>T</a:t>
            </a:r>
            <a:r>
              <a:rPr dirty="0" spc="-80"/>
              <a:t>L</a:t>
            </a:r>
            <a:r>
              <a:rPr dirty="0"/>
              <a:t>:</a:t>
            </a:r>
            <a:r>
              <a:rPr dirty="0" spc="-165"/>
              <a:t> </a:t>
            </a:r>
            <a:r>
              <a:rPr dirty="0" spc="-114"/>
              <a:t>m</a:t>
            </a:r>
            <a:r>
              <a:rPr dirty="0" spc="-90"/>
              <a:t>a</a:t>
            </a:r>
            <a:r>
              <a:rPr dirty="0"/>
              <a:t>p</a:t>
            </a:r>
            <a:r>
              <a:rPr dirty="0" spc="-185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114"/>
              <a:t>m</a:t>
            </a:r>
            <a:r>
              <a:rPr dirty="0" spc="-90"/>
              <a:t>u</a:t>
            </a:r>
            <a:r>
              <a:rPr dirty="0" spc="-70"/>
              <a:t>l</a:t>
            </a:r>
            <a:r>
              <a:rPr dirty="0" spc="-80"/>
              <a:t>t</a:t>
            </a:r>
            <a:r>
              <a:rPr dirty="0" spc="-70"/>
              <a:t>i</a:t>
            </a:r>
            <a:r>
              <a:rPr dirty="0" spc="-125"/>
              <a:t>m</a:t>
            </a:r>
            <a:r>
              <a:rPr dirty="0" spc="-100"/>
              <a:t>a</a:t>
            </a:r>
            <a:r>
              <a:rPr dirty="0"/>
              <a:t>p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5" y="1832270"/>
            <a:ext cx="415607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map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multimap: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816607" y="2426444"/>
          <a:ext cx="7562850" cy="28359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07385"/>
                <a:gridCol w="4335780"/>
              </a:tblGrid>
              <a:tr h="276860">
                <a:tc gridSpan="2">
                  <a:txBody>
                    <a:bodyPr/>
                    <a:lstStyle/>
                    <a:p>
                      <a:pPr marL="90805">
                        <a:lnSpc>
                          <a:spcPts val="1710"/>
                        </a:lnSpc>
                      </a:pPr>
                      <a:r>
                        <a:rPr dirty="0" sz="1800" spc="-5" b="1">
                          <a:latin typeface="Calibri"/>
                          <a:cs typeface="Calibri"/>
                        </a:rPr>
                        <a:t>Funciones</a:t>
                      </a:r>
                      <a:r>
                        <a:rPr dirty="0" sz="18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b="1">
                          <a:latin typeface="Calibri"/>
                          <a:cs typeface="Calibri"/>
                        </a:rPr>
                        <a:t>y</a:t>
                      </a:r>
                      <a:r>
                        <a:rPr dirty="0" sz="18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 b="1">
                          <a:latin typeface="Calibri"/>
                          <a:cs typeface="Calibri"/>
                        </a:rPr>
                        <a:t>capacidad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m.empty();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TRUE</a:t>
                      </a:r>
                      <a:r>
                        <a:rPr dirty="0" sz="18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si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m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está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vacío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m.size();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Número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elementos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 m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5">
                          <a:latin typeface="Calibri"/>
                          <a:cs typeface="Calibri"/>
                        </a:rPr>
                        <a:t>m.count(key);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Número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de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elementos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con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clave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'key'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5">
                          <a:latin typeface="Calibri"/>
                          <a:cs typeface="Calibri"/>
                        </a:rPr>
                        <a:t>m.find(key);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Busca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valor con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clave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'key'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m.lower_bound(key);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Itr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con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primera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ocurrencia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de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20">
                          <a:latin typeface="Calibri"/>
                          <a:cs typeface="Calibri"/>
                        </a:rPr>
                        <a:t>'key'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m.upper_bound(key);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Itr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con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ultima ocurrencia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'key'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10">
                          <a:latin typeface="Calibri"/>
                          <a:cs typeface="Calibri"/>
                        </a:rPr>
                        <a:t>m.equal_range(key);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Rango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elementos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iguales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25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33299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>
                <a:solidFill>
                  <a:srgbClr val="404040"/>
                </a:solidFill>
              </a:rPr>
              <a:t>1</a:t>
            </a:r>
            <a:r>
              <a:rPr dirty="0">
                <a:solidFill>
                  <a:srgbClr val="404040"/>
                </a:solidFill>
              </a:rPr>
              <a:t>.</a:t>
            </a:r>
            <a:r>
              <a:rPr dirty="0" spc="-160">
                <a:solidFill>
                  <a:srgbClr val="404040"/>
                </a:solidFill>
              </a:rPr>
              <a:t> </a:t>
            </a:r>
            <a:r>
              <a:rPr dirty="0" spc="-95">
                <a:solidFill>
                  <a:srgbClr val="404040"/>
                </a:solidFill>
              </a:rPr>
              <a:t>Co</a:t>
            </a:r>
            <a:r>
              <a:rPr dirty="0" spc="-120">
                <a:solidFill>
                  <a:srgbClr val="404040"/>
                </a:solidFill>
              </a:rPr>
              <a:t>m</a:t>
            </a:r>
            <a:r>
              <a:rPr dirty="0" spc="-95">
                <a:solidFill>
                  <a:srgbClr val="404040"/>
                </a:solidFill>
              </a:rPr>
              <a:t>p</a:t>
            </a:r>
            <a:r>
              <a:rPr dirty="0" spc="-75">
                <a:solidFill>
                  <a:srgbClr val="404040"/>
                </a:solidFill>
              </a:rPr>
              <a:t>i</a:t>
            </a:r>
            <a:r>
              <a:rPr dirty="0" spc="-80">
                <a:solidFill>
                  <a:srgbClr val="404040"/>
                </a:solidFill>
              </a:rPr>
              <a:t>l</a:t>
            </a:r>
            <a:r>
              <a:rPr dirty="0" spc="-95">
                <a:solidFill>
                  <a:srgbClr val="404040"/>
                </a:solidFill>
              </a:rPr>
              <a:t>ado</a:t>
            </a:r>
            <a:r>
              <a:rPr dirty="0">
                <a:solidFill>
                  <a:srgbClr val="404040"/>
                </a:solidFill>
              </a:rPr>
              <a:t>r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011427" y="1836928"/>
            <a:ext cx="7370445" cy="2351405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algn="just" marL="195580" marR="6350" indent="-182880">
              <a:lnSpc>
                <a:spcPts val="1939"/>
              </a:lnSpc>
              <a:spcBef>
                <a:spcPts val="34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compilador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es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 encargado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traducir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un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conjunto</a:t>
            </a:r>
            <a:r>
              <a:rPr dirty="0" sz="1800" spc="38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funciones, definiciones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y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declaraciones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 múltiples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ficheros en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un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fichero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ejecutable</a:t>
            </a:r>
            <a:endParaRPr sz="1800">
              <a:latin typeface="Calibri"/>
              <a:cs typeface="Calibri"/>
            </a:endParaRPr>
          </a:p>
          <a:p>
            <a:pPr algn="just" marL="195580" marR="5080" indent="-182880">
              <a:lnSpc>
                <a:spcPts val="1939"/>
              </a:lnSpc>
              <a:spcBef>
                <a:spcPts val="61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compilador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de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C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procesa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los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ficheros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de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código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uno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a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uno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forma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independiente,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forma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que las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definiciones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variables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y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funciones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 un 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fichero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404040"/>
                </a:solidFill>
                <a:latin typeface="Calibri"/>
                <a:cs typeface="Calibri"/>
              </a:rPr>
              <a:t>no</a:t>
            </a:r>
            <a:r>
              <a:rPr dirty="0" sz="1800" spc="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404040"/>
                </a:solidFill>
                <a:latin typeface="Calibri"/>
                <a:cs typeface="Calibri"/>
              </a:rPr>
              <a:t>las</a:t>
            </a:r>
            <a:r>
              <a:rPr dirty="0" sz="1800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5" b="1">
                <a:solidFill>
                  <a:srgbClr val="404040"/>
                </a:solidFill>
                <a:latin typeface="Calibri"/>
                <a:cs typeface="Calibri"/>
              </a:rPr>
              <a:t>recuerda</a:t>
            </a:r>
            <a:r>
              <a:rPr dirty="0" sz="1800" spc="-10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404040"/>
                </a:solidFill>
                <a:latin typeface="Calibri"/>
                <a:cs typeface="Calibri"/>
              </a:rPr>
              <a:t>cuando</a:t>
            </a:r>
            <a:r>
              <a:rPr dirty="0" sz="1800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404040"/>
                </a:solidFill>
                <a:latin typeface="Calibri"/>
                <a:cs typeface="Calibri"/>
              </a:rPr>
              <a:t>procesa</a:t>
            </a:r>
            <a:r>
              <a:rPr dirty="0" sz="1800" spc="-5" b="1">
                <a:solidFill>
                  <a:srgbClr val="404040"/>
                </a:solidFill>
                <a:latin typeface="Calibri"/>
                <a:cs typeface="Calibri"/>
              </a:rPr>
              <a:t> el</a:t>
            </a:r>
            <a:r>
              <a:rPr dirty="0" sz="1800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404040"/>
                </a:solidFill>
                <a:latin typeface="Calibri"/>
                <a:cs typeface="Calibri"/>
              </a:rPr>
              <a:t>fichero</a:t>
            </a:r>
            <a:r>
              <a:rPr dirty="0" sz="1800" spc="-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404040"/>
                </a:solidFill>
                <a:latin typeface="Calibri"/>
                <a:cs typeface="Calibri"/>
              </a:rPr>
              <a:t>siguiente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.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Además,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el </a:t>
            </a:r>
            <a:r>
              <a:rPr dirty="0" sz="1800" spc="-3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compilador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realiza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una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única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pasada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por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20">
                <a:solidFill>
                  <a:srgbClr val="404040"/>
                </a:solidFill>
                <a:latin typeface="Calibri"/>
                <a:cs typeface="Calibri"/>
              </a:rPr>
              <a:t>texto,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por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lo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cuando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se </a:t>
            </a:r>
            <a:r>
              <a:rPr dirty="0" sz="1800" spc="-3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traduce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un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fichero,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en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un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punto 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concreto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del </a:t>
            </a:r>
            <a:r>
              <a:rPr dirty="0" sz="1800" spc="-20">
                <a:solidFill>
                  <a:srgbClr val="404040"/>
                </a:solidFill>
                <a:latin typeface="Calibri"/>
                <a:cs typeface="Calibri"/>
              </a:rPr>
              <a:t>texto,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sólo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se dispone de las 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definiciones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se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han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encontrado</a:t>
            </a:r>
            <a:r>
              <a:rPr dirty="0" sz="18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hasta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ese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punto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9" name="object 9"/>
          <p:cNvSpPr/>
          <p:nvPr/>
        </p:nvSpPr>
        <p:spPr>
          <a:xfrm>
            <a:off x="4446908" y="5225071"/>
            <a:ext cx="594995" cy="324485"/>
          </a:xfrm>
          <a:custGeom>
            <a:avLst/>
            <a:gdLst/>
            <a:ahLst/>
            <a:cxnLst/>
            <a:rect l="l" t="t" r="r" b="b"/>
            <a:pathLst>
              <a:path w="594995" h="324485">
                <a:moveTo>
                  <a:pt x="432376" y="0"/>
                </a:moveTo>
                <a:lnTo>
                  <a:pt x="432376" y="101304"/>
                </a:lnTo>
                <a:lnTo>
                  <a:pt x="319501" y="121818"/>
                </a:lnTo>
                <a:lnTo>
                  <a:pt x="175906" y="119539"/>
                </a:lnTo>
                <a:lnTo>
                  <a:pt x="52453" y="108142"/>
                </a:lnTo>
                <a:lnTo>
                  <a:pt x="0" y="101304"/>
                </a:lnTo>
                <a:lnTo>
                  <a:pt x="39152" y="128519"/>
                </a:lnTo>
                <a:lnTo>
                  <a:pt x="140438" y="186822"/>
                </a:lnTo>
                <a:lnTo>
                  <a:pt x="279599" y="241200"/>
                </a:lnTo>
                <a:lnTo>
                  <a:pt x="432377" y="256638"/>
                </a:lnTo>
                <a:lnTo>
                  <a:pt x="432377" y="324174"/>
                </a:lnTo>
                <a:lnTo>
                  <a:pt x="594517" y="162087"/>
                </a:lnTo>
                <a:lnTo>
                  <a:pt x="432376" y="0"/>
                </a:lnTo>
                <a:close/>
              </a:path>
            </a:pathLst>
          </a:custGeom>
          <a:solidFill>
            <a:srgbClr val="D247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051236" y="4571288"/>
            <a:ext cx="323215" cy="416559"/>
          </a:xfrm>
          <a:custGeom>
            <a:avLst/>
            <a:gdLst/>
            <a:ahLst/>
            <a:cxnLst/>
            <a:rect l="l" t="t" r="r" b="b"/>
            <a:pathLst>
              <a:path w="323214" h="416560">
                <a:moveTo>
                  <a:pt x="130149" y="150926"/>
                </a:moveTo>
                <a:lnTo>
                  <a:pt x="62471" y="150926"/>
                </a:lnTo>
                <a:lnTo>
                  <a:pt x="62471" y="171742"/>
                </a:lnTo>
                <a:lnTo>
                  <a:pt x="130149" y="171742"/>
                </a:lnTo>
                <a:lnTo>
                  <a:pt x="130149" y="150926"/>
                </a:lnTo>
                <a:close/>
              </a:path>
              <a:path w="323214" h="416560">
                <a:moveTo>
                  <a:pt x="260299" y="317449"/>
                </a:moveTo>
                <a:lnTo>
                  <a:pt x="62471" y="317449"/>
                </a:lnTo>
                <a:lnTo>
                  <a:pt x="62471" y="338264"/>
                </a:lnTo>
                <a:lnTo>
                  <a:pt x="260299" y="338264"/>
                </a:lnTo>
                <a:lnTo>
                  <a:pt x="260299" y="317449"/>
                </a:lnTo>
                <a:close/>
              </a:path>
              <a:path w="323214" h="416560">
                <a:moveTo>
                  <a:pt x="260299" y="275818"/>
                </a:moveTo>
                <a:lnTo>
                  <a:pt x="62471" y="275818"/>
                </a:lnTo>
                <a:lnTo>
                  <a:pt x="62471" y="296633"/>
                </a:lnTo>
                <a:lnTo>
                  <a:pt x="260299" y="296633"/>
                </a:lnTo>
                <a:lnTo>
                  <a:pt x="260299" y="275818"/>
                </a:lnTo>
                <a:close/>
              </a:path>
              <a:path w="323214" h="416560">
                <a:moveTo>
                  <a:pt x="260299" y="234188"/>
                </a:moveTo>
                <a:lnTo>
                  <a:pt x="62471" y="234188"/>
                </a:lnTo>
                <a:lnTo>
                  <a:pt x="62471" y="255003"/>
                </a:lnTo>
                <a:lnTo>
                  <a:pt x="260299" y="255003"/>
                </a:lnTo>
                <a:lnTo>
                  <a:pt x="260299" y="234188"/>
                </a:lnTo>
                <a:close/>
              </a:path>
              <a:path w="323214" h="416560">
                <a:moveTo>
                  <a:pt x="260299" y="192557"/>
                </a:moveTo>
                <a:lnTo>
                  <a:pt x="62471" y="192557"/>
                </a:lnTo>
                <a:lnTo>
                  <a:pt x="62471" y="213372"/>
                </a:lnTo>
                <a:lnTo>
                  <a:pt x="260299" y="213372"/>
                </a:lnTo>
                <a:lnTo>
                  <a:pt x="260299" y="192557"/>
                </a:lnTo>
                <a:close/>
              </a:path>
              <a:path w="323214" h="416560">
                <a:moveTo>
                  <a:pt x="322770" y="114490"/>
                </a:moveTo>
                <a:lnTo>
                  <a:pt x="316852" y="109283"/>
                </a:lnTo>
                <a:lnTo>
                  <a:pt x="291528" y="87020"/>
                </a:lnTo>
                <a:lnTo>
                  <a:pt x="291528" y="140512"/>
                </a:lnTo>
                <a:lnTo>
                  <a:pt x="291528" y="385114"/>
                </a:lnTo>
                <a:lnTo>
                  <a:pt x="31242" y="385114"/>
                </a:lnTo>
                <a:lnTo>
                  <a:pt x="31242" y="31229"/>
                </a:lnTo>
                <a:lnTo>
                  <a:pt x="161378" y="31229"/>
                </a:lnTo>
                <a:lnTo>
                  <a:pt x="161378" y="140512"/>
                </a:lnTo>
                <a:lnTo>
                  <a:pt x="291528" y="140512"/>
                </a:lnTo>
                <a:lnTo>
                  <a:pt x="291528" y="87020"/>
                </a:lnTo>
                <a:lnTo>
                  <a:pt x="257695" y="57251"/>
                </a:lnTo>
                <a:lnTo>
                  <a:pt x="257695" y="109283"/>
                </a:lnTo>
                <a:lnTo>
                  <a:pt x="192620" y="109283"/>
                </a:lnTo>
                <a:lnTo>
                  <a:pt x="192620" y="44234"/>
                </a:lnTo>
                <a:lnTo>
                  <a:pt x="257695" y="109283"/>
                </a:lnTo>
                <a:lnTo>
                  <a:pt x="257695" y="57251"/>
                </a:lnTo>
                <a:lnTo>
                  <a:pt x="242900" y="44234"/>
                </a:lnTo>
                <a:lnTo>
                  <a:pt x="228117" y="31229"/>
                </a:lnTo>
                <a:lnTo>
                  <a:pt x="192620" y="0"/>
                </a:lnTo>
                <a:lnTo>
                  <a:pt x="0" y="0"/>
                </a:lnTo>
                <a:lnTo>
                  <a:pt x="0" y="416331"/>
                </a:lnTo>
                <a:lnTo>
                  <a:pt x="322770" y="416331"/>
                </a:lnTo>
                <a:lnTo>
                  <a:pt x="322770" y="385114"/>
                </a:lnTo>
                <a:lnTo>
                  <a:pt x="322770" y="114490"/>
                </a:lnTo>
                <a:close/>
              </a:path>
            </a:pathLst>
          </a:custGeom>
          <a:solidFill>
            <a:srgbClr val="D247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173592" y="4856395"/>
            <a:ext cx="799465" cy="746760"/>
          </a:xfrm>
          <a:custGeom>
            <a:avLst/>
            <a:gdLst/>
            <a:ahLst/>
            <a:cxnLst/>
            <a:rect l="l" t="t" r="r" b="b"/>
            <a:pathLst>
              <a:path w="799464" h="746760">
                <a:moveTo>
                  <a:pt x="599560" y="666377"/>
                </a:moveTo>
                <a:lnTo>
                  <a:pt x="199858" y="666377"/>
                </a:lnTo>
                <a:lnTo>
                  <a:pt x="199858" y="746342"/>
                </a:lnTo>
                <a:lnTo>
                  <a:pt x="599560" y="746342"/>
                </a:lnTo>
                <a:lnTo>
                  <a:pt x="599560" y="666377"/>
                </a:lnTo>
                <a:close/>
              </a:path>
              <a:path w="799464" h="746760">
                <a:moveTo>
                  <a:pt x="479649" y="586412"/>
                </a:moveTo>
                <a:lnTo>
                  <a:pt x="319768" y="586412"/>
                </a:lnTo>
                <a:lnTo>
                  <a:pt x="319768" y="666377"/>
                </a:lnTo>
                <a:lnTo>
                  <a:pt x="479649" y="666377"/>
                </a:lnTo>
                <a:lnTo>
                  <a:pt x="479649" y="586412"/>
                </a:lnTo>
                <a:close/>
              </a:path>
              <a:path w="799464" h="746760">
                <a:moveTo>
                  <a:pt x="746118" y="0"/>
                </a:moveTo>
                <a:lnTo>
                  <a:pt x="53293" y="0"/>
                </a:lnTo>
                <a:lnTo>
                  <a:pt x="32600" y="4206"/>
                </a:lnTo>
                <a:lnTo>
                  <a:pt x="15655" y="15659"/>
                </a:lnTo>
                <a:lnTo>
                  <a:pt x="4205" y="32610"/>
                </a:lnTo>
                <a:lnTo>
                  <a:pt x="0" y="53310"/>
                </a:lnTo>
                <a:lnTo>
                  <a:pt x="0" y="533101"/>
                </a:lnTo>
                <a:lnTo>
                  <a:pt x="4205" y="553801"/>
                </a:lnTo>
                <a:lnTo>
                  <a:pt x="15655" y="570752"/>
                </a:lnTo>
                <a:lnTo>
                  <a:pt x="32600" y="582205"/>
                </a:lnTo>
                <a:lnTo>
                  <a:pt x="53293" y="586412"/>
                </a:lnTo>
                <a:lnTo>
                  <a:pt x="746118" y="586412"/>
                </a:lnTo>
                <a:lnTo>
                  <a:pt x="766811" y="582205"/>
                </a:lnTo>
                <a:lnTo>
                  <a:pt x="783756" y="570752"/>
                </a:lnTo>
                <a:lnTo>
                  <a:pt x="795206" y="553801"/>
                </a:lnTo>
                <a:lnTo>
                  <a:pt x="799411" y="533101"/>
                </a:lnTo>
                <a:lnTo>
                  <a:pt x="799411" y="506446"/>
                </a:lnTo>
                <a:lnTo>
                  <a:pt x="79940" y="506446"/>
                </a:lnTo>
                <a:lnTo>
                  <a:pt x="79940" y="79965"/>
                </a:lnTo>
                <a:lnTo>
                  <a:pt x="799411" y="79965"/>
                </a:lnTo>
                <a:lnTo>
                  <a:pt x="799411" y="53310"/>
                </a:lnTo>
                <a:lnTo>
                  <a:pt x="795206" y="32610"/>
                </a:lnTo>
                <a:lnTo>
                  <a:pt x="783756" y="15659"/>
                </a:lnTo>
                <a:lnTo>
                  <a:pt x="766811" y="4206"/>
                </a:lnTo>
                <a:lnTo>
                  <a:pt x="746118" y="0"/>
                </a:lnTo>
                <a:close/>
              </a:path>
              <a:path w="799464" h="746760">
                <a:moveTo>
                  <a:pt x="799411" y="79965"/>
                </a:moveTo>
                <a:lnTo>
                  <a:pt x="719471" y="79965"/>
                </a:lnTo>
                <a:lnTo>
                  <a:pt x="719471" y="506446"/>
                </a:lnTo>
                <a:lnTo>
                  <a:pt x="799411" y="506446"/>
                </a:lnTo>
                <a:lnTo>
                  <a:pt x="799411" y="79965"/>
                </a:lnTo>
                <a:close/>
              </a:path>
            </a:pathLst>
          </a:custGeom>
          <a:solidFill>
            <a:srgbClr val="D247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026298" y="4856395"/>
            <a:ext cx="373380" cy="746760"/>
          </a:xfrm>
          <a:custGeom>
            <a:avLst/>
            <a:gdLst/>
            <a:ahLst/>
            <a:cxnLst/>
            <a:rect l="l" t="t" r="r" b="b"/>
            <a:pathLst>
              <a:path w="373379" h="746760">
                <a:moveTo>
                  <a:pt x="319762" y="0"/>
                </a:moveTo>
                <a:lnTo>
                  <a:pt x="53293" y="0"/>
                </a:lnTo>
                <a:lnTo>
                  <a:pt x="32600" y="4206"/>
                </a:lnTo>
                <a:lnTo>
                  <a:pt x="15655" y="15659"/>
                </a:lnTo>
                <a:lnTo>
                  <a:pt x="4205" y="32610"/>
                </a:lnTo>
                <a:lnTo>
                  <a:pt x="0" y="53310"/>
                </a:lnTo>
                <a:lnTo>
                  <a:pt x="0" y="693032"/>
                </a:lnTo>
                <a:lnTo>
                  <a:pt x="4205" y="713731"/>
                </a:lnTo>
                <a:lnTo>
                  <a:pt x="15655" y="730682"/>
                </a:lnTo>
                <a:lnTo>
                  <a:pt x="32600" y="742136"/>
                </a:lnTo>
                <a:lnTo>
                  <a:pt x="53293" y="746342"/>
                </a:lnTo>
                <a:lnTo>
                  <a:pt x="319762" y="746342"/>
                </a:lnTo>
                <a:lnTo>
                  <a:pt x="340455" y="742136"/>
                </a:lnTo>
                <a:lnTo>
                  <a:pt x="357400" y="730682"/>
                </a:lnTo>
                <a:lnTo>
                  <a:pt x="368850" y="713731"/>
                </a:lnTo>
                <a:lnTo>
                  <a:pt x="373055" y="693032"/>
                </a:lnTo>
                <a:lnTo>
                  <a:pt x="373055" y="666377"/>
                </a:lnTo>
                <a:lnTo>
                  <a:pt x="186527" y="666377"/>
                </a:lnTo>
                <a:lnTo>
                  <a:pt x="170727" y="663316"/>
                </a:lnTo>
                <a:lnTo>
                  <a:pt x="158049" y="654882"/>
                </a:lnTo>
                <a:lnTo>
                  <a:pt x="149617" y="642200"/>
                </a:lnTo>
                <a:lnTo>
                  <a:pt x="146557" y="626394"/>
                </a:lnTo>
                <a:lnTo>
                  <a:pt x="149617" y="610589"/>
                </a:lnTo>
                <a:lnTo>
                  <a:pt x="158049" y="597907"/>
                </a:lnTo>
                <a:lnTo>
                  <a:pt x="170727" y="589473"/>
                </a:lnTo>
                <a:lnTo>
                  <a:pt x="186527" y="586412"/>
                </a:lnTo>
                <a:lnTo>
                  <a:pt x="373055" y="586412"/>
                </a:lnTo>
                <a:lnTo>
                  <a:pt x="373055" y="266550"/>
                </a:lnTo>
                <a:lnTo>
                  <a:pt x="53293" y="266550"/>
                </a:lnTo>
                <a:lnTo>
                  <a:pt x="53293" y="186585"/>
                </a:lnTo>
                <a:lnTo>
                  <a:pt x="373055" y="186585"/>
                </a:lnTo>
                <a:lnTo>
                  <a:pt x="373055" y="133275"/>
                </a:lnTo>
                <a:lnTo>
                  <a:pt x="53293" y="133275"/>
                </a:lnTo>
                <a:lnTo>
                  <a:pt x="53293" y="53310"/>
                </a:lnTo>
                <a:lnTo>
                  <a:pt x="373055" y="53310"/>
                </a:lnTo>
                <a:lnTo>
                  <a:pt x="368850" y="32610"/>
                </a:lnTo>
                <a:lnTo>
                  <a:pt x="357400" y="15659"/>
                </a:lnTo>
                <a:lnTo>
                  <a:pt x="340454" y="4206"/>
                </a:lnTo>
                <a:lnTo>
                  <a:pt x="319762" y="0"/>
                </a:lnTo>
                <a:close/>
              </a:path>
              <a:path w="373379" h="746760">
                <a:moveTo>
                  <a:pt x="373055" y="586412"/>
                </a:moveTo>
                <a:lnTo>
                  <a:pt x="186527" y="586412"/>
                </a:lnTo>
                <a:lnTo>
                  <a:pt x="202328" y="589473"/>
                </a:lnTo>
                <a:lnTo>
                  <a:pt x="215006" y="597907"/>
                </a:lnTo>
                <a:lnTo>
                  <a:pt x="223437" y="610589"/>
                </a:lnTo>
                <a:lnTo>
                  <a:pt x="226498" y="626394"/>
                </a:lnTo>
                <a:lnTo>
                  <a:pt x="223437" y="642200"/>
                </a:lnTo>
                <a:lnTo>
                  <a:pt x="215006" y="654882"/>
                </a:lnTo>
                <a:lnTo>
                  <a:pt x="202328" y="663316"/>
                </a:lnTo>
                <a:lnTo>
                  <a:pt x="186527" y="666377"/>
                </a:lnTo>
                <a:lnTo>
                  <a:pt x="373055" y="666377"/>
                </a:lnTo>
                <a:lnTo>
                  <a:pt x="373055" y="586412"/>
                </a:lnTo>
                <a:close/>
              </a:path>
              <a:path w="373379" h="746760">
                <a:moveTo>
                  <a:pt x="373055" y="186585"/>
                </a:moveTo>
                <a:lnTo>
                  <a:pt x="319762" y="186585"/>
                </a:lnTo>
                <a:lnTo>
                  <a:pt x="319762" y="266550"/>
                </a:lnTo>
                <a:lnTo>
                  <a:pt x="373055" y="266550"/>
                </a:lnTo>
                <a:lnTo>
                  <a:pt x="373055" y="186585"/>
                </a:lnTo>
                <a:close/>
              </a:path>
              <a:path w="373379" h="746760">
                <a:moveTo>
                  <a:pt x="373055" y="53310"/>
                </a:moveTo>
                <a:lnTo>
                  <a:pt x="319762" y="53310"/>
                </a:lnTo>
                <a:lnTo>
                  <a:pt x="319762" y="133275"/>
                </a:lnTo>
                <a:lnTo>
                  <a:pt x="373055" y="133275"/>
                </a:lnTo>
                <a:lnTo>
                  <a:pt x="373055" y="53310"/>
                </a:lnTo>
                <a:close/>
              </a:path>
            </a:pathLst>
          </a:custGeom>
          <a:solidFill>
            <a:srgbClr val="D2471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3" name="object 13"/>
          <p:cNvGrpSpPr/>
          <p:nvPr/>
        </p:nvGrpSpPr>
        <p:grpSpPr>
          <a:xfrm>
            <a:off x="6298516" y="4456303"/>
            <a:ext cx="626110" cy="1455420"/>
            <a:chOff x="6298516" y="4456303"/>
            <a:chExt cx="626110" cy="1455420"/>
          </a:xfrm>
        </p:grpSpPr>
        <p:sp>
          <p:nvSpPr>
            <p:cNvPr id="14" name="object 14"/>
            <p:cNvSpPr/>
            <p:nvPr/>
          </p:nvSpPr>
          <p:spPr>
            <a:xfrm>
              <a:off x="6298514" y="5202732"/>
              <a:ext cx="396240" cy="395605"/>
            </a:xfrm>
            <a:custGeom>
              <a:avLst/>
              <a:gdLst/>
              <a:ahLst/>
              <a:cxnLst/>
              <a:rect l="l" t="t" r="r" b="b"/>
              <a:pathLst>
                <a:path w="396240" h="395604">
                  <a:moveTo>
                    <a:pt x="36436" y="291426"/>
                  </a:moveTo>
                  <a:lnTo>
                    <a:pt x="0" y="291426"/>
                  </a:lnTo>
                  <a:lnTo>
                    <a:pt x="0" y="312242"/>
                  </a:lnTo>
                  <a:lnTo>
                    <a:pt x="36436" y="312242"/>
                  </a:lnTo>
                  <a:lnTo>
                    <a:pt x="36436" y="291426"/>
                  </a:lnTo>
                  <a:close/>
                </a:path>
                <a:path w="396240" h="395604">
                  <a:moveTo>
                    <a:pt x="36436" y="249796"/>
                  </a:moveTo>
                  <a:lnTo>
                    <a:pt x="0" y="249796"/>
                  </a:lnTo>
                  <a:lnTo>
                    <a:pt x="0" y="270611"/>
                  </a:lnTo>
                  <a:lnTo>
                    <a:pt x="36436" y="270611"/>
                  </a:lnTo>
                  <a:lnTo>
                    <a:pt x="36436" y="249796"/>
                  </a:lnTo>
                  <a:close/>
                </a:path>
                <a:path w="396240" h="395604">
                  <a:moveTo>
                    <a:pt x="36436" y="208165"/>
                  </a:moveTo>
                  <a:lnTo>
                    <a:pt x="0" y="208165"/>
                  </a:lnTo>
                  <a:lnTo>
                    <a:pt x="0" y="228981"/>
                  </a:lnTo>
                  <a:lnTo>
                    <a:pt x="36436" y="228981"/>
                  </a:lnTo>
                  <a:lnTo>
                    <a:pt x="36436" y="208165"/>
                  </a:lnTo>
                  <a:close/>
                </a:path>
                <a:path w="396240" h="395604">
                  <a:moveTo>
                    <a:pt x="36436" y="166522"/>
                  </a:moveTo>
                  <a:lnTo>
                    <a:pt x="0" y="166522"/>
                  </a:lnTo>
                  <a:lnTo>
                    <a:pt x="0" y="187350"/>
                  </a:lnTo>
                  <a:lnTo>
                    <a:pt x="36436" y="187350"/>
                  </a:lnTo>
                  <a:lnTo>
                    <a:pt x="36436" y="166522"/>
                  </a:lnTo>
                  <a:close/>
                </a:path>
                <a:path w="396240" h="395604">
                  <a:moveTo>
                    <a:pt x="36436" y="124891"/>
                  </a:moveTo>
                  <a:lnTo>
                    <a:pt x="0" y="124891"/>
                  </a:lnTo>
                  <a:lnTo>
                    <a:pt x="0" y="145707"/>
                  </a:lnTo>
                  <a:lnTo>
                    <a:pt x="36436" y="145707"/>
                  </a:lnTo>
                  <a:lnTo>
                    <a:pt x="36436" y="124891"/>
                  </a:lnTo>
                  <a:close/>
                </a:path>
                <a:path w="396240" h="395604">
                  <a:moveTo>
                    <a:pt x="36436" y="83261"/>
                  </a:moveTo>
                  <a:lnTo>
                    <a:pt x="0" y="83261"/>
                  </a:lnTo>
                  <a:lnTo>
                    <a:pt x="0" y="104076"/>
                  </a:lnTo>
                  <a:lnTo>
                    <a:pt x="36436" y="104076"/>
                  </a:lnTo>
                  <a:lnTo>
                    <a:pt x="36436" y="83261"/>
                  </a:lnTo>
                  <a:close/>
                </a:path>
                <a:path w="396240" h="395604">
                  <a:moveTo>
                    <a:pt x="104114" y="359079"/>
                  </a:moveTo>
                  <a:lnTo>
                    <a:pt x="83286" y="359079"/>
                  </a:lnTo>
                  <a:lnTo>
                    <a:pt x="83286" y="395516"/>
                  </a:lnTo>
                  <a:lnTo>
                    <a:pt x="104114" y="395516"/>
                  </a:lnTo>
                  <a:lnTo>
                    <a:pt x="104114" y="359079"/>
                  </a:lnTo>
                  <a:close/>
                </a:path>
                <a:path w="396240" h="395604">
                  <a:moveTo>
                    <a:pt x="104114" y="0"/>
                  </a:moveTo>
                  <a:lnTo>
                    <a:pt x="83286" y="0"/>
                  </a:lnTo>
                  <a:lnTo>
                    <a:pt x="83286" y="36423"/>
                  </a:lnTo>
                  <a:lnTo>
                    <a:pt x="104114" y="36423"/>
                  </a:lnTo>
                  <a:lnTo>
                    <a:pt x="104114" y="0"/>
                  </a:lnTo>
                  <a:close/>
                </a:path>
                <a:path w="396240" h="395604">
                  <a:moveTo>
                    <a:pt x="145757" y="359079"/>
                  </a:moveTo>
                  <a:lnTo>
                    <a:pt x="124942" y="359079"/>
                  </a:lnTo>
                  <a:lnTo>
                    <a:pt x="124942" y="395516"/>
                  </a:lnTo>
                  <a:lnTo>
                    <a:pt x="145757" y="395516"/>
                  </a:lnTo>
                  <a:lnTo>
                    <a:pt x="145757" y="359079"/>
                  </a:lnTo>
                  <a:close/>
                </a:path>
                <a:path w="396240" h="395604">
                  <a:moveTo>
                    <a:pt x="145757" y="0"/>
                  </a:moveTo>
                  <a:lnTo>
                    <a:pt x="124942" y="0"/>
                  </a:lnTo>
                  <a:lnTo>
                    <a:pt x="124942" y="36423"/>
                  </a:lnTo>
                  <a:lnTo>
                    <a:pt x="145757" y="36423"/>
                  </a:lnTo>
                  <a:lnTo>
                    <a:pt x="145757" y="0"/>
                  </a:lnTo>
                  <a:close/>
                </a:path>
                <a:path w="396240" h="395604">
                  <a:moveTo>
                    <a:pt x="187413" y="359079"/>
                  </a:moveTo>
                  <a:lnTo>
                    <a:pt x="166585" y="359079"/>
                  </a:lnTo>
                  <a:lnTo>
                    <a:pt x="166585" y="395516"/>
                  </a:lnTo>
                  <a:lnTo>
                    <a:pt x="187413" y="395516"/>
                  </a:lnTo>
                  <a:lnTo>
                    <a:pt x="187413" y="359079"/>
                  </a:lnTo>
                  <a:close/>
                </a:path>
                <a:path w="396240" h="395604">
                  <a:moveTo>
                    <a:pt x="187413" y="0"/>
                  </a:moveTo>
                  <a:lnTo>
                    <a:pt x="166585" y="0"/>
                  </a:lnTo>
                  <a:lnTo>
                    <a:pt x="166585" y="36423"/>
                  </a:lnTo>
                  <a:lnTo>
                    <a:pt x="187413" y="36423"/>
                  </a:lnTo>
                  <a:lnTo>
                    <a:pt x="187413" y="0"/>
                  </a:lnTo>
                  <a:close/>
                </a:path>
                <a:path w="396240" h="395604">
                  <a:moveTo>
                    <a:pt x="229057" y="359079"/>
                  </a:moveTo>
                  <a:lnTo>
                    <a:pt x="208229" y="359079"/>
                  </a:lnTo>
                  <a:lnTo>
                    <a:pt x="208229" y="395516"/>
                  </a:lnTo>
                  <a:lnTo>
                    <a:pt x="229057" y="395516"/>
                  </a:lnTo>
                  <a:lnTo>
                    <a:pt x="229057" y="359079"/>
                  </a:lnTo>
                  <a:close/>
                </a:path>
                <a:path w="396240" h="395604">
                  <a:moveTo>
                    <a:pt x="229057" y="0"/>
                  </a:moveTo>
                  <a:lnTo>
                    <a:pt x="208229" y="0"/>
                  </a:lnTo>
                  <a:lnTo>
                    <a:pt x="208229" y="36423"/>
                  </a:lnTo>
                  <a:lnTo>
                    <a:pt x="229057" y="36423"/>
                  </a:lnTo>
                  <a:lnTo>
                    <a:pt x="229057" y="0"/>
                  </a:lnTo>
                  <a:close/>
                </a:path>
                <a:path w="396240" h="395604">
                  <a:moveTo>
                    <a:pt x="265493" y="130098"/>
                  </a:moveTo>
                  <a:lnTo>
                    <a:pt x="130149" y="130098"/>
                  </a:lnTo>
                  <a:lnTo>
                    <a:pt x="130149" y="265404"/>
                  </a:lnTo>
                  <a:lnTo>
                    <a:pt x="265493" y="265404"/>
                  </a:lnTo>
                  <a:lnTo>
                    <a:pt x="265493" y="130098"/>
                  </a:lnTo>
                  <a:close/>
                </a:path>
                <a:path w="396240" h="395604">
                  <a:moveTo>
                    <a:pt x="270700" y="359079"/>
                  </a:moveTo>
                  <a:lnTo>
                    <a:pt x="249885" y="359079"/>
                  </a:lnTo>
                  <a:lnTo>
                    <a:pt x="249885" y="395516"/>
                  </a:lnTo>
                  <a:lnTo>
                    <a:pt x="270700" y="395516"/>
                  </a:lnTo>
                  <a:lnTo>
                    <a:pt x="270700" y="359079"/>
                  </a:lnTo>
                  <a:close/>
                </a:path>
                <a:path w="396240" h="395604">
                  <a:moveTo>
                    <a:pt x="270700" y="0"/>
                  </a:moveTo>
                  <a:lnTo>
                    <a:pt x="249885" y="0"/>
                  </a:lnTo>
                  <a:lnTo>
                    <a:pt x="249885" y="36423"/>
                  </a:lnTo>
                  <a:lnTo>
                    <a:pt x="270700" y="36423"/>
                  </a:lnTo>
                  <a:lnTo>
                    <a:pt x="270700" y="0"/>
                  </a:lnTo>
                  <a:close/>
                </a:path>
                <a:path w="396240" h="395604">
                  <a:moveTo>
                    <a:pt x="312343" y="359079"/>
                  </a:moveTo>
                  <a:lnTo>
                    <a:pt x="291528" y="359079"/>
                  </a:lnTo>
                  <a:lnTo>
                    <a:pt x="291528" y="395516"/>
                  </a:lnTo>
                  <a:lnTo>
                    <a:pt x="312343" y="395516"/>
                  </a:lnTo>
                  <a:lnTo>
                    <a:pt x="312343" y="359079"/>
                  </a:lnTo>
                  <a:close/>
                </a:path>
                <a:path w="396240" h="395604">
                  <a:moveTo>
                    <a:pt x="312343" y="0"/>
                  </a:moveTo>
                  <a:lnTo>
                    <a:pt x="291528" y="0"/>
                  </a:lnTo>
                  <a:lnTo>
                    <a:pt x="291528" y="36423"/>
                  </a:lnTo>
                  <a:lnTo>
                    <a:pt x="312343" y="36423"/>
                  </a:lnTo>
                  <a:lnTo>
                    <a:pt x="312343" y="0"/>
                  </a:lnTo>
                  <a:close/>
                </a:path>
                <a:path w="396240" h="395604">
                  <a:moveTo>
                    <a:pt x="338378" y="78054"/>
                  </a:moveTo>
                  <a:lnTo>
                    <a:pt x="336740" y="69951"/>
                  </a:lnTo>
                  <a:lnTo>
                    <a:pt x="332282" y="63334"/>
                  </a:lnTo>
                  <a:lnTo>
                    <a:pt x="325653" y="58877"/>
                  </a:lnTo>
                  <a:lnTo>
                    <a:pt x="317550" y="57238"/>
                  </a:lnTo>
                  <a:lnTo>
                    <a:pt x="286321" y="57238"/>
                  </a:lnTo>
                  <a:lnTo>
                    <a:pt x="286321" y="109283"/>
                  </a:lnTo>
                  <a:lnTo>
                    <a:pt x="286321" y="286219"/>
                  </a:lnTo>
                  <a:lnTo>
                    <a:pt x="109321" y="286219"/>
                  </a:lnTo>
                  <a:lnTo>
                    <a:pt x="109321" y="109283"/>
                  </a:lnTo>
                  <a:lnTo>
                    <a:pt x="286321" y="109283"/>
                  </a:lnTo>
                  <a:lnTo>
                    <a:pt x="286321" y="57238"/>
                  </a:lnTo>
                  <a:lnTo>
                    <a:pt x="78092" y="57238"/>
                  </a:lnTo>
                  <a:lnTo>
                    <a:pt x="69977" y="58877"/>
                  </a:lnTo>
                  <a:lnTo>
                    <a:pt x="63360" y="63334"/>
                  </a:lnTo>
                  <a:lnTo>
                    <a:pt x="58902" y="69951"/>
                  </a:lnTo>
                  <a:lnTo>
                    <a:pt x="57264" y="78054"/>
                  </a:lnTo>
                  <a:lnTo>
                    <a:pt x="57264" y="317449"/>
                  </a:lnTo>
                  <a:lnTo>
                    <a:pt x="58902" y="325551"/>
                  </a:lnTo>
                  <a:lnTo>
                    <a:pt x="63360" y="332168"/>
                  </a:lnTo>
                  <a:lnTo>
                    <a:pt x="69977" y="336626"/>
                  </a:lnTo>
                  <a:lnTo>
                    <a:pt x="78092" y="338264"/>
                  </a:lnTo>
                  <a:lnTo>
                    <a:pt x="317550" y="338264"/>
                  </a:lnTo>
                  <a:lnTo>
                    <a:pt x="325653" y="336626"/>
                  </a:lnTo>
                  <a:lnTo>
                    <a:pt x="332282" y="332168"/>
                  </a:lnTo>
                  <a:lnTo>
                    <a:pt x="336740" y="325551"/>
                  </a:lnTo>
                  <a:lnTo>
                    <a:pt x="338378" y="317449"/>
                  </a:lnTo>
                  <a:lnTo>
                    <a:pt x="338378" y="286219"/>
                  </a:lnTo>
                  <a:lnTo>
                    <a:pt x="338378" y="109283"/>
                  </a:lnTo>
                  <a:lnTo>
                    <a:pt x="338378" y="78054"/>
                  </a:lnTo>
                  <a:close/>
                </a:path>
                <a:path w="396240" h="395604">
                  <a:moveTo>
                    <a:pt x="395643" y="291426"/>
                  </a:moveTo>
                  <a:lnTo>
                    <a:pt x="359206" y="291426"/>
                  </a:lnTo>
                  <a:lnTo>
                    <a:pt x="359206" y="312242"/>
                  </a:lnTo>
                  <a:lnTo>
                    <a:pt x="395643" y="312242"/>
                  </a:lnTo>
                  <a:lnTo>
                    <a:pt x="395643" y="291426"/>
                  </a:lnTo>
                  <a:close/>
                </a:path>
                <a:path w="396240" h="395604">
                  <a:moveTo>
                    <a:pt x="395643" y="249796"/>
                  </a:moveTo>
                  <a:lnTo>
                    <a:pt x="359206" y="249796"/>
                  </a:lnTo>
                  <a:lnTo>
                    <a:pt x="359206" y="270611"/>
                  </a:lnTo>
                  <a:lnTo>
                    <a:pt x="395643" y="270611"/>
                  </a:lnTo>
                  <a:lnTo>
                    <a:pt x="395643" y="249796"/>
                  </a:lnTo>
                  <a:close/>
                </a:path>
                <a:path w="396240" h="395604">
                  <a:moveTo>
                    <a:pt x="395643" y="208165"/>
                  </a:moveTo>
                  <a:lnTo>
                    <a:pt x="359206" y="208165"/>
                  </a:lnTo>
                  <a:lnTo>
                    <a:pt x="359206" y="228981"/>
                  </a:lnTo>
                  <a:lnTo>
                    <a:pt x="395643" y="228981"/>
                  </a:lnTo>
                  <a:lnTo>
                    <a:pt x="395643" y="208165"/>
                  </a:lnTo>
                  <a:close/>
                </a:path>
                <a:path w="396240" h="395604">
                  <a:moveTo>
                    <a:pt x="395643" y="166522"/>
                  </a:moveTo>
                  <a:lnTo>
                    <a:pt x="359206" y="166522"/>
                  </a:lnTo>
                  <a:lnTo>
                    <a:pt x="359206" y="187350"/>
                  </a:lnTo>
                  <a:lnTo>
                    <a:pt x="395643" y="187350"/>
                  </a:lnTo>
                  <a:lnTo>
                    <a:pt x="395643" y="166522"/>
                  </a:lnTo>
                  <a:close/>
                </a:path>
                <a:path w="396240" h="395604">
                  <a:moveTo>
                    <a:pt x="395643" y="124891"/>
                  </a:moveTo>
                  <a:lnTo>
                    <a:pt x="359206" y="124891"/>
                  </a:lnTo>
                  <a:lnTo>
                    <a:pt x="359206" y="145707"/>
                  </a:lnTo>
                  <a:lnTo>
                    <a:pt x="395643" y="145707"/>
                  </a:lnTo>
                  <a:lnTo>
                    <a:pt x="395643" y="124891"/>
                  </a:lnTo>
                  <a:close/>
                </a:path>
                <a:path w="396240" h="395604">
                  <a:moveTo>
                    <a:pt x="395643" y="83261"/>
                  </a:moveTo>
                  <a:lnTo>
                    <a:pt x="359206" y="83261"/>
                  </a:lnTo>
                  <a:lnTo>
                    <a:pt x="359206" y="104076"/>
                  </a:lnTo>
                  <a:lnTo>
                    <a:pt x="395643" y="104076"/>
                  </a:lnTo>
                  <a:lnTo>
                    <a:pt x="395643" y="83261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6677405" y="4462653"/>
              <a:ext cx="240665" cy="1442720"/>
            </a:xfrm>
            <a:custGeom>
              <a:avLst/>
              <a:gdLst/>
              <a:ahLst/>
              <a:cxnLst/>
              <a:rect l="l" t="t" r="r" b="b"/>
              <a:pathLst>
                <a:path w="240665" h="1442720">
                  <a:moveTo>
                    <a:pt x="0" y="0"/>
                  </a:moveTo>
                  <a:lnTo>
                    <a:pt x="48433" y="4886"/>
                  </a:lnTo>
                  <a:lnTo>
                    <a:pt x="93553" y="18901"/>
                  </a:lnTo>
                  <a:lnTo>
                    <a:pt x="134389" y="41074"/>
                  </a:lnTo>
                  <a:lnTo>
                    <a:pt x="169973" y="70437"/>
                  </a:lnTo>
                  <a:lnTo>
                    <a:pt x="199336" y="106021"/>
                  </a:lnTo>
                  <a:lnTo>
                    <a:pt x="221509" y="146857"/>
                  </a:lnTo>
                  <a:lnTo>
                    <a:pt x="235524" y="191977"/>
                  </a:lnTo>
                  <a:lnTo>
                    <a:pt x="240411" y="240411"/>
                  </a:lnTo>
                  <a:lnTo>
                    <a:pt x="240411" y="1202055"/>
                  </a:lnTo>
                  <a:lnTo>
                    <a:pt x="235524" y="1250507"/>
                  </a:lnTo>
                  <a:lnTo>
                    <a:pt x="221509" y="1295635"/>
                  </a:lnTo>
                  <a:lnTo>
                    <a:pt x="199336" y="1336472"/>
                  </a:lnTo>
                  <a:lnTo>
                    <a:pt x="169973" y="1372052"/>
                  </a:lnTo>
                  <a:lnTo>
                    <a:pt x="134389" y="1401408"/>
                  </a:lnTo>
                  <a:lnTo>
                    <a:pt x="93553" y="1423573"/>
                  </a:lnTo>
                  <a:lnTo>
                    <a:pt x="48433" y="1437581"/>
                  </a:lnTo>
                  <a:lnTo>
                    <a:pt x="0" y="1442466"/>
                  </a:lnTo>
                </a:path>
              </a:pathLst>
            </a:custGeom>
            <a:ln w="12700">
              <a:solidFill>
                <a:srgbClr val="D24717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" name="object 16"/>
          <p:cNvGrpSpPr/>
          <p:nvPr/>
        </p:nvGrpSpPr>
        <p:grpSpPr>
          <a:xfrm>
            <a:off x="3549522" y="4456303"/>
            <a:ext cx="444500" cy="1455420"/>
            <a:chOff x="3549522" y="4456303"/>
            <a:chExt cx="444500" cy="1455420"/>
          </a:xfrm>
        </p:grpSpPr>
        <p:sp>
          <p:nvSpPr>
            <p:cNvPr id="17" name="object 17"/>
            <p:cNvSpPr/>
            <p:nvPr/>
          </p:nvSpPr>
          <p:spPr>
            <a:xfrm>
              <a:off x="3555872" y="4462653"/>
              <a:ext cx="240665" cy="1442720"/>
            </a:xfrm>
            <a:custGeom>
              <a:avLst/>
              <a:gdLst/>
              <a:ahLst/>
              <a:cxnLst/>
              <a:rect l="l" t="t" r="r" b="b"/>
              <a:pathLst>
                <a:path w="240664" h="1442720">
                  <a:moveTo>
                    <a:pt x="240411" y="1442466"/>
                  </a:moveTo>
                  <a:lnTo>
                    <a:pt x="191977" y="1437581"/>
                  </a:lnTo>
                  <a:lnTo>
                    <a:pt x="146857" y="1423573"/>
                  </a:lnTo>
                  <a:lnTo>
                    <a:pt x="106021" y="1401408"/>
                  </a:lnTo>
                  <a:lnTo>
                    <a:pt x="70437" y="1372052"/>
                  </a:lnTo>
                  <a:lnTo>
                    <a:pt x="41074" y="1336472"/>
                  </a:lnTo>
                  <a:lnTo>
                    <a:pt x="18901" y="1295635"/>
                  </a:lnTo>
                  <a:lnTo>
                    <a:pt x="4886" y="1250507"/>
                  </a:lnTo>
                  <a:lnTo>
                    <a:pt x="0" y="1202055"/>
                  </a:lnTo>
                  <a:lnTo>
                    <a:pt x="0" y="240411"/>
                  </a:lnTo>
                  <a:lnTo>
                    <a:pt x="4886" y="191977"/>
                  </a:lnTo>
                  <a:lnTo>
                    <a:pt x="18901" y="146857"/>
                  </a:lnTo>
                  <a:lnTo>
                    <a:pt x="41074" y="106021"/>
                  </a:lnTo>
                  <a:lnTo>
                    <a:pt x="70437" y="70437"/>
                  </a:lnTo>
                  <a:lnTo>
                    <a:pt x="106021" y="41074"/>
                  </a:lnTo>
                  <a:lnTo>
                    <a:pt x="146857" y="18901"/>
                  </a:lnTo>
                  <a:lnTo>
                    <a:pt x="191977" y="4886"/>
                  </a:lnTo>
                  <a:lnTo>
                    <a:pt x="240411" y="0"/>
                  </a:lnTo>
                </a:path>
              </a:pathLst>
            </a:custGeom>
            <a:ln w="12700">
              <a:solidFill>
                <a:srgbClr val="D247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3669829" y="4746436"/>
              <a:ext cx="324485" cy="594360"/>
            </a:xfrm>
            <a:custGeom>
              <a:avLst/>
              <a:gdLst/>
              <a:ahLst/>
              <a:cxnLst/>
              <a:rect l="l" t="t" r="r" b="b"/>
              <a:pathLst>
                <a:path w="324485" h="594360">
                  <a:moveTo>
                    <a:pt x="0" y="431868"/>
                  </a:moveTo>
                  <a:lnTo>
                    <a:pt x="162087" y="593822"/>
                  </a:lnTo>
                  <a:lnTo>
                    <a:pt x="324174" y="431868"/>
                  </a:lnTo>
                  <a:lnTo>
                    <a:pt x="243131" y="431868"/>
                  </a:lnTo>
                  <a:lnTo>
                    <a:pt x="162087" y="0"/>
                  </a:lnTo>
                  <a:lnTo>
                    <a:pt x="81043" y="431868"/>
                  </a:lnTo>
                  <a:lnTo>
                    <a:pt x="0" y="431868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" name="object 19"/>
          <p:cNvSpPr/>
          <p:nvPr/>
        </p:nvSpPr>
        <p:spPr>
          <a:xfrm>
            <a:off x="4058094" y="5073446"/>
            <a:ext cx="323215" cy="416559"/>
          </a:xfrm>
          <a:custGeom>
            <a:avLst/>
            <a:gdLst/>
            <a:ahLst/>
            <a:cxnLst/>
            <a:rect l="l" t="t" r="r" b="b"/>
            <a:pathLst>
              <a:path w="323214" h="416560">
                <a:moveTo>
                  <a:pt x="130149" y="150926"/>
                </a:moveTo>
                <a:lnTo>
                  <a:pt x="62471" y="150926"/>
                </a:lnTo>
                <a:lnTo>
                  <a:pt x="62471" y="171742"/>
                </a:lnTo>
                <a:lnTo>
                  <a:pt x="130149" y="171742"/>
                </a:lnTo>
                <a:lnTo>
                  <a:pt x="130149" y="150926"/>
                </a:lnTo>
                <a:close/>
              </a:path>
              <a:path w="323214" h="416560">
                <a:moveTo>
                  <a:pt x="260299" y="317449"/>
                </a:moveTo>
                <a:lnTo>
                  <a:pt x="62471" y="317449"/>
                </a:lnTo>
                <a:lnTo>
                  <a:pt x="62471" y="338264"/>
                </a:lnTo>
                <a:lnTo>
                  <a:pt x="260299" y="338264"/>
                </a:lnTo>
                <a:lnTo>
                  <a:pt x="260299" y="317449"/>
                </a:lnTo>
                <a:close/>
              </a:path>
              <a:path w="323214" h="416560">
                <a:moveTo>
                  <a:pt x="260299" y="275818"/>
                </a:moveTo>
                <a:lnTo>
                  <a:pt x="62471" y="275818"/>
                </a:lnTo>
                <a:lnTo>
                  <a:pt x="62471" y="296633"/>
                </a:lnTo>
                <a:lnTo>
                  <a:pt x="260299" y="296633"/>
                </a:lnTo>
                <a:lnTo>
                  <a:pt x="260299" y="275818"/>
                </a:lnTo>
                <a:close/>
              </a:path>
              <a:path w="323214" h="416560">
                <a:moveTo>
                  <a:pt x="260299" y="234188"/>
                </a:moveTo>
                <a:lnTo>
                  <a:pt x="62471" y="234188"/>
                </a:lnTo>
                <a:lnTo>
                  <a:pt x="62471" y="255003"/>
                </a:lnTo>
                <a:lnTo>
                  <a:pt x="260299" y="255003"/>
                </a:lnTo>
                <a:lnTo>
                  <a:pt x="260299" y="234188"/>
                </a:lnTo>
                <a:close/>
              </a:path>
              <a:path w="323214" h="416560">
                <a:moveTo>
                  <a:pt x="260299" y="192557"/>
                </a:moveTo>
                <a:lnTo>
                  <a:pt x="62471" y="192557"/>
                </a:lnTo>
                <a:lnTo>
                  <a:pt x="62471" y="213372"/>
                </a:lnTo>
                <a:lnTo>
                  <a:pt x="260299" y="213372"/>
                </a:lnTo>
                <a:lnTo>
                  <a:pt x="260299" y="192557"/>
                </a:lnTo>
                <a:close/>
              </a:path>
              <a:path w="323214" h="416560">
                <a:moveTo>
                  <a:pt x="322770" y="114490"/>
                </a:moveTo>
                <a:lnTo>
                  <a:pt x="316852" y="109283"/>
                </a:lnTo>
                <a:lnTo>
                  <a:pt x="291528" y="87020"/>
                </a:lnTo>
                <a:lnTo>
                  <a:pt x="291528" y="140512"/>
                </a:lnTo>
                <a:lnTo>
                  <a:pt x="291528" y="385114"/>
                </a:lnTo>
                <a:lnTo>
                  <a:pt x="31242" y="385114"/>
                </a:lnTo>
                <a:lnTo>
                  <a:pt x="31242" y="31229"/>
                </a:lnTo>
                <a:lnTo>
                  <a:pt x="161378" y="31229"/>
                </a:lnTo>
                <a:lnTo>
                  <a:pt x="161378" y="140512"/>
                </a:lnTo>
                <a:lnTo>
                  <a:pt x="291528" y="140512"/>
                </a:lnTo>
                <a:lnTo>
                  <a:pt x="291528" y="87020"/>
                </a:lnTo>
                <a:lnTo>
                  <a:pt x="257695" y="57251"/>
                </a:lnTo>
                <a:lnTo>
                  <a:pt x="257695" y="109283"/>
                </a:lnTo>
                <a:lnTo>
                  <a:pt x="192620" y="109283"/>
                </a:lnTo>
                <a:lnTo>
                  <a:pt x="192620" y="44234"/>
                </a:lnTo>
                <a:lnTo>
                  <a:pt x="257695" y="109283"/>
                </a:lnTo>
                <a:lnTo>
                  <a:pt x="257695" y="57251"/>
                </a:lnTo>
                <a:lnTo>
                  <a:pt x="242900" y="44234"/>
                </a:lnTo>
                <a:lnTo>
                  <a:pt x="228117" y="31229"/>
                </a:lnTo>
                <a:lnTo>
                  <a:pt x="192620" y="0"/>
                </a:lnTo>
                <a:lnTo>
                  <a:pt x="0" y="0"/>
                </a:lnTo>
                <a:lnTo>
                  <a:pt x="0" y="416331"/>
                </a:lnTo>
                <a:lnTo>
                  <a:pt x="322770" y="416331"/>
                </a:lnTo>
                <a:lnTo>
                  <a:pt x="322770" y="385114"/>
                </a:lnTo>
                <a:lnTo>
                  <a:pt x="322770" y="114490"/>
                </a:lnTo>
                <a:close/>
              </a:path>
            </a:pathLst>
          </a:custGeom>
          <a:solidFill>
            <a:srgbClr val="D247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194617" y="5223548"/>
            <a:ext cx="354330" cy="354330"/>
          </a:xfrm>
          <a:custGeom>
            <a:avLst/>
            <a:gdLst/>
            <a:ahLst/>
            <a:cxnLst/>
            <a:rect l="l" t="t" r="r" b="b"/>
            <a:pathLst>
              <a:path w="354329" h="354329">
                <a:moveTo>
                  <a:pt x="135356" y="52031"/>
                </a:moveTo>
                <a:lnTo>
                  <a:pt x="104127" y="52031"/>
                </a:lnTo>
                <a:lnTo>
                  <a:pt x="104127" y="130098"/>
                </a:lnTo>
                <a:lnTo>
                  <a:pt x="135356" y="130098"/>
                </a:lnTo>
                <a:lnTo>
                  <a:pt x="135356" y="52031"/>
                </a:lnTo>
                <a:close/>
              </a:path>
              <a:path w="354329" h="354329">
                <a:moveTo>
                  <a:pt x="192620" y="218567"/>
                </a:moveTo>
                <a:lnTo>
                  <a:pt x="161391" y="218567"/>
                </a:lnTo>
                <a:lnTo>
                  <a:pt x="161391" y="249796"/>
                </a:lnTo>
                <a:lnTo>
                  <a:pt x="192620" y="249796"/>
                </a:lnTo>
                <a:lnTo>
                  <a:pt x="192620" y="218567"/>
                </a:lnTo>
                <a:close/>
              </a:path>
              <a:path w="354329" h="354329">
                <a:moveTo>
                  <a:pt x="353999" y="20815"/>
                </a:moveTo>
                <a:lnTo>
                  <a:pt x="352361" y="12725"/>
                </a:lnTo>
                <a:lnTo>
                  <a:pt x="347891" y="6108"/>
                </a:lnTo>
                <a:lnTo>
                  <a:pt x="341261" y="1638"/>
                </a:lnTo>
                <a:lnTo>
                  <a:pt x="333184" y="0"/>
                </a:lnTo>
                <a:lnTo>
                  <a:pt x="270713" y="0"/>
                </a:lnTo>
                <a:lnTo>
                  <a:pt x="270713" y="31216"/>
                </a:lnTo>
                <a:lnTo>
                  <a:pt x="270713" y="150914"/>
                </a:lnTo>
                <a:lnTo>
                  <a:pt x="229069" y="150914"/>
                </a:lnTo>
                <a:lnTo>
                  <a:pt x="229069" y="234188"/>
                </a:lnTo>
                <a:lnTo>
                  <a:pt x="224955" y="254393"/>
                </a:lnTo>
                <a:lnTo>
                  <a:pt x="213766" y="270941"/>
                </a:lnTo>
                <a:lnTo>
                  <a:pt x="197218" y="282117"/>
                </a:lnTo>
                <a:lnTo>
                  <a:pt x="176999" y="286219"/>
                </a:lnTo>
                <a:lnTo>
                  <a:pt x="156794" y="282117"/>
                </a:lnTo>
                <a:lnTo>
                  <a:pt x="140233" y="270941"/>
                </a:lnTo>
                <a:lnTo>
                  <a:pt x="129057" y="254393"/>
                </a:lnTo>
                <a:lnTo>
                  <a:pt x="124942" y="234188"/>
                </a:lnTo>
                <a:lnTo>
                  <a:pt x="129057" y="213982"/>
                </a:lnTo>
                <a:lnTo>
                  <a:pt x="140233" y="197434"/>
                </a:lnTo>
                <a:lnTo>
                  <a:pt x="156794" y="186245"/>
                </a:lnTo>
                <a:lnTo>
                  <a:pt x="176999" y="182143"/>
                </a:lnTo>
                <a:lnTo>
                  <a:pt x="197218" y="186245"/>
                </a:lnTo>
                <a:lnTo>
                  <a:pt x="213766" y="197434"/>
                </a:lnTo>
                <a:lnTo>
                  <a:pt x="224955" y="213982"/>
                </a:lnTo>
                <a:lnTo>
                  <a:pt x="229069" y="234188"/>
                </a:lnTo>
                <a:lnTo>
                  <a:pt x="229069" y="150914"/>
                </a:lnTo>
                <a:lnTo>
                  <a:pt x="83299" y="150914"/>
                </a:lnTo>
                <a:lnTo>
                  <a:pt x="83299" y="31216"/>
                </a:lnTo>
                <a:lnTo>
                  <a:pt x="270713" y="31216"/>
                </a:lnTo>
                <a:lnTo>
                  <a:pt x="270713" y="0"/>
                </a:lnTo>
                <a:lnTo>
                  <a:pt x="52070" y="0"/>
                </a:lnTo>
                <a:lnTo>
                  <a:pt x="0" y="52031"/>
                </a:lnTo>
                <a:lnTo>
                  <a:pt x="0" y="333057"/>
                </a:lnTo>
                <a:lnTo>
                  <a:pt x="1651" y="341147"/>
                </a:lnTo>
                <a:lnTo>
                  <a:pt x="6121" y="347764"/>
                </a:lnTo>
                <a:lnTo>
                  <a:pt x="12750" y="352234"/>
                </a:lnTo>
                <a:lnTo>
                  <a:pt x="20828" y="353885"/>
                </a:lnTo>
                <a:lnTo>
                  <a:pt x="333184" y="353885"/>
                </a:lnTo>
                <a:lnTo>
                  <a:pt x="341261" y="352234"/>
                </a:lnTo>
                <a:lnTo>
                  <a:pt x="347891" y="347764"/>
                </a:lnTo>
                <a:lnTo>
                  <a:pt x="352361" y="341147"/>
                </a:lnTo>
                <a:lnTo>
                  <a:pt x="353999" y="333057"/>
                </a:lnTo>
                <a:lnTo>
                  <a:pt x="353999" y="286219"/>
                </a:lnTo>
                <a:lnTo>
                  <a:pt x="353999" y="182143"/>
                </a:lnTo>
                <a:lnTo>
                  <a:pt x="353999" y="150914"/>
                </a:lnTo>
                <a:lnTo>
                  <a:pt x="353999" y="31216"/>
                </a:lnTo>
                <a:lnTo>
                  <a:pt x="353999" y="20815"/>
                </a:lnTo>
                <a:close/>
              </a:path>
            </a:pathLst>
          </a:custGeom>
          <a:solidFill>
            <a:srgbClr val="D247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594570" y="5243721"/>
            <a:ext cx="594995" cy="324485"/>
          </a:xfrm>
          <a:custGeom>
            <a:avLst/>
            <a:gdLst/>
            <a:ahLst/>
            <a:cxnLst/>
            <a:rect l="l" t="t" r="r" b="b"/>
            <a:pathLst>
              <a:path w="594995" h="324485">
                <a:moveTo>
                  <a:pt x="432373" y="324174"/>
                </a:moveTo>
                <a:lnTo>
                  <a:pt x="594517" y="162087"/>
                </a:lnTo>
                <a:lnTo>
                  <a:pt x="432373" y="0"/>
                </a:lnTo>
                <a:lnTo>
                  <a:pt x="432373" y="81043"/>
                </a:lnTo>
                <a:lnTo>
                  <a:pt x="0" y="162087"/>
                </a:lnTo>
                <a:lnTo>
                  <a:pt x="432373" y="243131"/>
                </a:lnTo>
                <a:lnTo>
                  <a:pt x="432373" y="324174"/>
                </a:lnTo>
                <a:close/>
              </a:path>
            </a:pathLst>
          </a:custGeom>
          <a:solidFill>
            <a:srgbClr val="D247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3923284" y="5618988"/>
            <a:ext cx="625475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Fiche</a:t>
            </a:r>
            <a:r>
              <a:rPr dirty="0" sz="1400" spc="-35">
                <a:latin typeface="Calibri"/>
                <a:cs typeface="Calibri"/>
              </a:rPr>
              <a:t>r</a:t>
            </a:r>
            <a:r>
              <a:rPr dirty="0" sz="1400" spc="-10">
                <a:latin typeface="Calibri"/>
                <a:cs typeface="Calibri"/>
              </a:rPr>
              <a:t>os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5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360671" y="4940553"/>
            <a:ext cx="917575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Comp</a:t>
            </a:r>
            <a:r>
              <a:rPr dirty="0" sz="1400" spc="-15">
                <a:latin typeface="Calibri"/>
                <a:cs typeface="Calibri"/>
              </a:rPr>
              <a:t>i</a:t>
            </a:r>
            <a:r>
              <a:rPr dirty="0" sz="1400" spc="-5">
                <a:latin typeface="Calibri"/>
                <a:cs typeface="Calibri"/>
              </a:rPr>
              <a:t>lación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948682" y="5618988"/>
            <a:ext cx="7759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Ejecutable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581141" y="4942585"/>
            <a:ext cx="714375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10">
                <a:latin typeface="Calibri"/>
                <a:cs typeface="Calibri"/>
              </a:rPr>
              <a:t>Ejecución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6355080" cy="3383279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Librería</a:t>
            </a:r>
            <a:r>
              <a:rPr dirty="0" sz="3600" spc="-5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STL: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deque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Librería</a:t>
            </a: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STL: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pila</a:t>
            </a: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cola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Librería</a:t>
            </a:r>
            <a:r>
              <a:rPr dirty="0" sz="3600" spc="-4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STL: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mapa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multimapa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3E3E3E"/>
                </a:solidFill>
                <a:latin typeface="Calibri"/>
                <a:cs typeface="Calibri"/>
              </a:rPr>
              <a:t>Anexo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26</a:t>
            </a:r>
          </a:p>
        </p:txBody>
      </p:sp>
    </p:spTree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147447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65"/>
              <a:t>Anexo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76108"/>
            <a:ext cx="5772150" cy="3618865"/>
          </a:xfrm>
          <a:prstGeom prst="rect">
            <a:avLst/>
          </a:prstGeom>
        </p:spPr>
        <p:txBody>
          <a:bodyPr wrap="square" lIns="0" tIns="685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5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distintas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encontrarse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Deque:</a:t>
            </a:r>
            <a:endParaRPr sz="1800">
              <a:latin typeface="Calibri"/>
              <a:cs typeface="Calibri"/>
            </a:endParaRPr>
          </a:p>
          <a:p>
            <a:pPr marL="727710">
              <a:lnSpc>
                <a:spcPct val="100000"/>
              </a:lnSpc>
              <a:spcBef>
                <a:spcPts val="385"/>
              </a:spcBef>
            </a:pPr>
            <a:r>
              <a:rPr dirty="0" u="sng" sz="1800" spc="-1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"/>
                <a:cs typeface="Calibri"/>
                <a:hlinkClick r:id="rId2"/>
              </a:rPr>
              <a:t>http://www.cplusplus.com/reference/deque/deque/</a:t>
            </a:r>
            <a:endParaRPr sz="18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Pila:</a:t>
            </a:r>
            <a:endParaRPr sz="1800">
              <a:latin typeface="Calibri"/>
              <a:cs typeface="Calibri"/>
            </a:endParaRPr>
          </a:p>
          <a:p>
            <a:pPr marL="727710">
              <a:lnSpc>
                <a:spcPct val="100000"/>
              </a:lnSpc>
              <a:spcBef>
                <a:spcPts val="385"/>
              </a:spcBef>
            </a:pPr>
            <a:r>
              <a:rPr dirty="0" u="sng" sz="1800" spc="-15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"/>
                <a:cs typeface="Calibri"/>
                <a:hlinkClick r:id="rId3"/>
              </a:rPr>
              <a:t>http://www.cplusplus.com/reference/stack/stack/</a:t>
            </a:r>
            <a:endParaRPr sz="18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Cola:</a:t>
            </a:r>
            <a:endParaRPr sz="1800">
              <a:latin typeface="Calibri"/>
              <a:cs typeface="Calibri"/>
            </a:endParaRPr>
          </a:p>
          <a:p>
            <a:pPr marL="727710">
              <a:lnSpc>
                <a:spcPct val="100000"/>
              </a:lnSpc>
              <a:spcBef>
                <a:spcPts val="380"/>
              </a:spcBef>
            </a:pPr>
            <a:r>
              <a:rPr dirty="0" u="sng" sz="1800" spc="-1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"/>
                <a:cs typeface="Calibri"/>
                <a:hlinkClick r:id="rId4"/>
              </a:rPr>
              <a:t>http://www.cplusplus.com/reference/queue/queue/</a:t>
            </a:r>
            <a:endParaRPr sz="18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Mapa:</a:t>
            </a:r>
            <a:endParaRPr sz="1800">
              <a:latin typeface="Calibri"/>
              <a:cs typeface="Calibri"/>
            </a:endParaRPr>
          </a:p>
          <a:p>
            <a:pPr marL="727710">
              <a:lnSpc>
                <a:spcPct val="100000"/>
              </a:lnSpc>
              <a:spcBef>
                <a:spcPts val="385"/>
              </a:spcBef>
            </a:pPr>
            <a:r>
              <a:rPr dirty="0" u="sng" sz="1800" spc="-1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"/>
                <a:cs typeface="Calibri"/>
                <a:hlinkClick r:id="rId5"/>
              </a:rPr>
              <a:t>http://www.cplusplus.com/reference/map/map/</a:t>
            </a:r>
            <a:endParaRPr sz="1800">
              <a:latin typeface="Calibri"/>
              <a:cs typeface="Calibri"/>
            </a:endParaRPr>
          </a:p>
          <a:p>
            <a:pPr lvl="1" marL="727710" marR="5080" indent="-349885">
              <a:lnSpc>
                <a:spcPct val="117800"/>
              </a:lnSpc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Multimapa: </a:t>
            </a:r>
            <a:r>
              <a:rPr dirty="0" sz="1800">
                <a:solidFill>
                  <a:srgbClr val="CC9900"/>
                </a:solidFill>
                <a:latin typeface="Calibri"/>
                <a:cs typeface="Calibri"/>
              </a:rPr>
              <a:t> </a:t>
            </a:r>
            <a:r>
              <a:rPr dirty="0" u="sng" sz="1800" spc="-1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"/>
                <a:cs typeface="Calibri"/>
                <a:hlinkClick r:id="rId6"/>
              </a:rPr>
              <a:t>http://www.cplusplus.com/reference/map/multimap/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27</a:t>
            </a:r>
          </a:p>
        </p:txBody>
      </p:sp>
    </p:spTree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6355080" cy="3383279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Librería</a:t>
            </a:r>
            <a:r>
              <a:rPr dirty="0" sz="3600" spc="-5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STL: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deque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Librería</a:t>
            </a: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STL: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pila</a:t>
            </a: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cola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Librería</a:t>
            </a:r>
            <a:r>
              <a:rPr dirty="0" sz="3600" spc="-4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STL:</a:t>
            </a:r>
            <a:r>
              <a:rPr dirty="0" sz="3600" spc="-3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mapa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multimapa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Anexo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28</a:t>
            </a:r>
          </a:p>
        </p:txBody>
      </p:sp>
    </p:spTree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2002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810258" y="1832273"/>
            <a:ext cx="7569200" cy="247840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468630" marR="5080" indent="-45656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quiere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crear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gestión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usuarios,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manera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cada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usuario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está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asociado a 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ID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único.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Suponiendo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ID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DNI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letra,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pide:</a:t>
            </a:r>
            <a:endParaRPr sz="2000">
              <a:latin typeface="Calibri"/>
              <a:cs typeface="Calibri"/>
            </a:endParaRPr>
          </a:p>
          <a:p>
            <a:pPr lvl="1" marL="944880" marR="5715" indent="-182880">
              <a:lnSpc>
                <a:spcPts val="1730"/>
              </a:lnSpc>
              <a:spcBef>
                <a:spcPts val="415"/>
              </a:spcBef>
              <a:buClr>
                <a:srgbClr val="D34817"/>
              </a:buClr>
              <a:buFont typeface="Arial"/>
              <a:buChar char="•"/>
              <a:tabLst>
                <a:tab pos="94551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Crear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16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albergue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necesaria 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gestión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nombres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usuarios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su ID</a:t>
            </a:r>
            <a:endParaRPr sz="1600">
              <a:latin typeface="Calibri"/>
              <a:cs typeface="Calibri"/>
            </a:endParaRPr>
          </a:p>
          <a:p>
            <a:pPr lvl="1" marL="945515" marR="5080" indent="-183515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945515" algn="l"/>
                <a:tab pos="2155190" algn="l"/>
                <a:tab pos="2434590" algn="l"/>
                <a:tab pos="3217545" algn="l"/>
                <a:tab pos="4147185" algn="l"/>
                <a:tab pos="4646930" algn="l"/>
                <a:tab pos="5492115" algn="l"/>
                <a:tab pos="5771515" algn="l"/>
                <a:tab pos="6556375" algn="l"/>
                <a:tab pos="694309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é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odo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ecesa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ri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4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v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v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mb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rio 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asociado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ID</a:t>
            </a:r>
            <a:endParaRPr sz="1600">
              <a:latin typeface="Calibri"/>
              <a:cs typeface="Calibri"/>
            </a:endParaRPr>
          </a:p>
          <a:p>
            <a:pPr lvl="1" marL="94488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94551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Mostrar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todos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usuarios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existentes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sistema</a:t>
            </a:r>
            <a:endParaRPr sz="1600">
              <a:latin typeface="Calibri"/>
              <a:cs typeface="Calibri"/>
            </a:endParaRPr>
          </a:p>
          <a:p>
            <a:pPr lvl="1" marL="94488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94551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Dado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nombre,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devolver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todos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IDs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asociados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usuarios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dicho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nombre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2.6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29</a:t>
            </a:r>
          </a:p>
        </p:txBody>
      </p:sp>
    </p:spTree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45413" y="2874390"/>
            <a:ext cx="6894195" cy="1379220"/>
          </a:xfrm>
          <a:prstGeom prst="rect">
            <a:avLst/>
          </a:prstGeom>
        </p:spPr>
        <p:txBody>
          <a:bodyPr wrap="square" lIns="0" tIns="124460" rIns="0" bIns="0" rtlCol="0" vert="horz">
            <a:spAutoFit/>
          </a:bodyPr>
          <a:lstStyle/>
          <a:p>
            <a:pPr marL="2097405" marR="5080" indent="-2085339">
              <a:lnSpc>
                <a:spcPts val="4900"/>
              </a:lnSpc>
              <a:spcBef>
                <a:spcPts val="980"/>
              </a:spcBef>
            </a:pP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P</a:t>
            </a:r>
            <a:r>
              <a:rPr dirty="0" sz="4800" spc="-170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og</a:t>
            </a:r>
            <a:r>
              <a:rPr dirty="0" sz="4800" spc="-185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spc="-125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ac</a:t>
            </a:r>
            <a:r>
              <a:rPr dirty="0" sz="4800" spc="-7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ó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n</a:t>
            </a:r>
            <a:r>
              <a:rPr dirty="0" sz="4800" spc="-190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8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6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t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100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de  </a:t>
            </a:r>
            <a:r>
              <a:rPr dirty="0" sz="4800" spc="-120" b="0">
                <a:solidFill>
                  <a:srgbClr val="990000"/>
                </a:solidFill>
                <a:latin typeface="Calibri Light"/>
                <a:cs typeface="Calibri Light"/>
              </a:rPr>
              <a:t>Navegación</a:t>
            </a:r>
            <a:endParaRPr sz="4800">
              <a:latin typeface="Calibri Light"/>
              <a:cs typeface="Calibri Light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86424" y="4432253"/>
            <a:ext cx="2594610" cy="6432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145" b="0">
                <a:solidFill>
                  <a:srgbClr val="696464"/>
                </a:solidFill>
                <a:latin typeface="Calibri Light"/>
                <a:cs typeface="Calibri Light"/>
              </a:rPr>
              <a:t>2.7.</a:t>
            </a:r>
            <a:r>
              <a:rPr dirty="0" sz="2400" spc="35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spc="170" b="0">
                <a:solidFill>
                  <a:srgbClr val="696464"/>
                </a:solidFill>
                <a:latin typeface="Calibri Light"/>
                <a:cs typeface="Calibri Light"/>
              </a:rPr>
              <a:t>Lenguaje</a:t>
            </a:r>
            <a:r>
              <a:rPr dirty="0" sz="2400" spc="3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spc="130" b="0">
                <a:solidFill>
                  <a:srgbClr val="696464"/>
                </a:solidFill>
                <a:latin typeface="Calibri Light"/>
                <a:cs typeface="Calibri Light"/>
              </a:rPr>
              <a:t>C++</a:t>
            </a:r>
            <a:endParaRPr sz="2400">
              <a:latin typeface="Calibri Light"/>
              <a:cs typeface="Calibri Light"/>
            </a:endParaRPr>
          </a:p>
          <a:p>
            <a:pPr marL="85725">
              <a:lnSpc>
                <a:spcPct val="100000"/>
              </a:lnSpc>
              <a:spcBef>
                <a:spcPts val="60"/>
              </a:spcBef>
            </a:pPr>
            <a:r>
              <a:rPr dirty="0" sz="1600" spc="200" b="0">
                <a:solidFill>
                  <a:srgbClr val="696464"/>
                </a:solidFill>
                <a:latin typeface="Calibri Light"/>
                <a:cs typeface="Calibri Light"/>
              </a:rPr>
              <a:t>M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j</a:t>
            </a:r>
            <a:r>
              <a:rPr dirty="0" sz="1600" spc="-17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o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d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7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spc="160" b="0">
                <a:solidFill>
                  <a:srgbClr val="696464"/>
                </a:solidFill>
                <a:latin typeface="Calibri Light"/>
                <a:cs typeface="Calibri Light"/>
              </a:rPr>
              <a:t>x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p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cio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s</a:t>
            </a:r>
            <a:endParaRPr sz="1600">
              <a:latin typeface="Calibri Light"/>
              <a:cs typeface="Calibri Light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7879" y="103289"/>
            <a:ext cx="1671376" cy="92960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100828" y="243840"/>
            <a:ext cx="2599931" cy="2599943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0" y="6428232"/>
            <a:ext cx="1223009" cy="429767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383663" y="5616990"/>
            <a:ext cx="7370445" cy="12287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098165">
              <a:lnSpc>
                <a:spcPct val="100000"/>
              </a:lnSpc>
              <a:spcBef>
                <a:spcPts val="100"/>
              </a:spcBef>
            </a:pPr>
            <a:r>
              <a:rPr dirty="0" sz="1600" spc="-45" b="0">
                <a:solidFill>
                  <a:srgbClr val="696464"/>
                </a:solidFill>
                <a:latin typeface="Bahnschrift Light"/>
                <a:cs typeface="Bahnschrift Light"/>
              </a:rPr>
              <a:t>J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00" b="0">
                <a:solidFill>
                  <a:srgbClr val="696464"/>
                </a:solidFill>
                <a:latin typeface="Bahnschrift Light"/>
                <a:cs typeface="Bahnschrift Light"/>
              </a:rPr>
              <a:t>S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É</a:t>
            </a:r>
            <a:r>
              <a:rPr dirty="0" sz="1600" spc="-6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M</a:t>
            </a:r>
            <a:r>
              <a:rPr dirty="0" sz="1600" spc="55" b="0">
                <a:solidFill>
                  <a:srgbClr val="696464"/>
                </a:solidFill>
                <a:latin typeface="Bahnschrift Light"/>
                <a:cs typeface="Bahnschrift Light"/>
              </a:rPr>
              <a:t>I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L</a:t>
            </a:r>
            <a:r>
              <a:rPr dirty="0" sz="1600" spc="-2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25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215" b="0">
                <a:solidFill>
                  <a:srgbClr val="696464"/>
                </a:solidFill>
                <a:latin typeface="Bahnschrift Light"/>
                <a:cs typeface="Bahnschrift Light"/>
              </a:rPr>
              <a:t>H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35" b="0">
                <a:solidFill>
                  <a:srgbClr val="696464"/>
                </a:solidFill>
                <a:latin typeface="Bahnschrift Light"/>
                <a:cs typeface="Bahnschrift Light"/>
              </a:rPr>
              <a:t>Á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D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EZ</a:t>
            </a:r>
            <a:endParaRPr sz="1600">
              <a:latin typeface="Bahnschrift Light"/>
              <a:cs typeface="Bahnschrift Light"/>
            </a:endParaRPr>
          </a:p>
          <a:p>
            <a:pPr marL="3098165">
              <a:lnSpc>
                <a:spcPct val="100000"/>
              </a:lnSpc>
              <a:spcBef>
                <a:spcPts val="1225"/>
              </a:spcBef>
            </a:pP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000" spc="-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spc="130" b="0">
                <a:solidFill>
                  <a:srgbClr val="696464"/>
                </a:solidFill>
                <a:latin typeface="Calibri Light"/>
                <a:cs typeface="Calibri Light"/>
              </a:rPr>
              <a:t>MAI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L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:</a:t>
            </a:r>
            <a:r>
              <a:rPr dirty="0" sz="1000" spc="18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J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M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I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1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L.G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@U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RJ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C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.E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endParaRPr sz="10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</a:pPr>
            <a:endParaRPr sz="1000">
              <a:latin typeface="Calibri Light"/>
              <a:cs typeface="Calibri Light"/>
            </a:endParaRPr>
          </a:p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©2023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Autor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José Miguel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Guerrero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Hernández</a:t>
            </a:r>
            <a:endParaRPr sz="9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Algunos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derechos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reservados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Este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documento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distribuye</a:t>
            </a:r>
            <a:r>
              <a:rPr dirty="0" sz="900" spc="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bajo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licencia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“Atribución-CompartirIgual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4.0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Internacional”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Creative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Commons,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disponible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en 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https://creativecommons.org/licenses/by-sa/4.0/deed.es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895850" cy="1368425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Manejo</a:t>
            </a:r>
            <a:r>
              <a:rPr dirty="0" sz="3600" spc="-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3600" spc="-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excepciones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</a:t>
            </a:r>
          </a:p>
        </p:txBody>
      </p:sp>
    </p:spTree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895850" cy="1368425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Manejo</a:t>
            </a:r>
            <a:r>
              <a:rPr dirty="0" sz="3600" spc="-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3600" spc="-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excepciones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</a:t>
            </a:r>
          </a:p>
        </p:txBody>
      </p:sp>
    </p:spTree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54228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20"/>
              <a:t>M</a:t>
            </a:r>
            <a:r>
              <a:rPr dirty="0" spc="-90"/>
              <a:t>a</a:t>
            </a:r>
            <a:r>
              <a:rPr dirty="0" spc="-95"/>
              <a:t>n</a:t>
            </a:r>
            <a:r>
              <a:rPr dirty="0" spc="-100"/>
              <a:t>e</a:t>
            </a:r>
            <a:r>
              <a:rPr dirty="0" spc="-70"/>
              <a:t>j</a:t>
            </a:r>
            <a:r>
              <a:rPr dirty="0"/>
              <a:t>o</a:t>
            </a:r>
            <a:r>
              <a:rPr dirty="0" spc="-18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160"/>
              <a:t>e</a:t>
            </a:r>
            <a:r>
              <a:rPr dirty="0" spc="-195"/>
              <a:t>x</a:t>
            </a:r>
            <a:r>
              <a:rPr dirty="0" spc="-90"/>
              <a:t>c</a:t>
            </a:r>
            <a:r>
              <a:rPr dirty="0" spc="-95"/>
              <a:t>e</a:t>
            </a:r>
            <a:r>
              <a:rPr dirty="0" spc="-100"/>
              <a:t>p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86246"/>
            <a:ext cx="7367270" cy="249174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algn="just" marL="195580" indent="-182880">
              <a:lnSpc>
                <a:spcPct val="100000"/>
              </a:lnSpc>
              <a:spcBef>
                <a:spcPts val="45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excepciones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realidad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errores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durante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ejecución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produce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error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implementa un sistema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manejo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excepciones,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termina 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abrupta.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En ese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caso,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probable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que:</a:t>
            </a:r>
            <a:endParaRPr sz="2000">
              <a:latin typeface="Calibri"/>
              <a:cs typeface="Calibri"/>
            </a:endParaRPr>
          </a:p>
          <a:p>
            <a:pPr algn="just"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hay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ficheros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abiertos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guarde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contenido,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ni se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cierren</a:t>
            </a:r>
            <a:endParaRPr sz="1600">
              <a:latin typeface="Calibri"/>
              <a:cs typeface="Calibri"/>
            </a:endParaRPr>
          </a:p>
          <a:p>
            <a:pPr algn="just"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objetos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serán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destruidos,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producirán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fugas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de memoria</a:t>
            </a:r>
            <a:endParaRPr sz="1600">
              <a:latin typeface="Calibri"/>
              <a:cs typeface="Calibri"/>
            </a:endParaRPr>
          </a:p>
          <a:p>
            <a:pPr algn="just" marL="194945" marR="571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programas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pequeños podemos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prever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situaciones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que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pueden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producir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excepciones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evitarlas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</a:t>
            </a:r>
          </a:p>
        </p:txBody>
      </p:sp>
    </p:spTree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54228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20"/>
              <a:t>M</a:t>
            </a:r>
            <a:r>
              <a:rPr dirty="0" spc="-90"/>
              <a:t>a</a:t>
            </a:r>
            <a:r>
              <a:rPr dirty="0" spc="-95"/>
              <a:t>n</a:t>
            </a:r>
            <a:r>
              <a:rPr dirty="0" spc="-100"/>
              <a:t>e</a:t>
            </a:r>
            <a:r>
              <a:rPr dirty="0" spc="-70"/>
              <a:t>j</a:t>
            </a:r>
            <a:r>
              <a:rPr dirty="0"/>
              <a:t>o</a:t>
            </a:r>
            <a:r>
              <a:rPr dirty="0" spc="-18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160"/>
              <a:t>e</a:t>
            </a:r>
            <a:r>
              <a:rPr dirty="0" spc="-195"/>
              <a:t>x</a:t>
            </a:r>
            <a:r>
              <a:rPr dirty="0" spc="-90"/>
              <a:t>c</a:t>
            </a:r>
            <a:r>
              <a:rPr dirty="0" spc="-95"/>
              <a:t>e</a:t>
            </a:r>
            <a:r>
              <a:rPr dirty="0" spc="-100"/>
              <a:t>p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905" cy="157988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715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excepciones</a:t>
            </a:r>
            <a:r>
              <a:rPr dirty="0" sz="20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más</a:t>
            </a:r>
            <a:r>
              <a:rPr dirty="0" sz="20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habituales</a:t>
            </a:r>
            <a:r>
              <a:rPr dirty="0" sz="2000" spc="3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20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peticiones</a:t>
            </a:r>
            <a:r>
              <a:rPr dirty="0" sz="2000" spc="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fallidas</a:t>
            </a:r>
            <a:endParaRPr sz="2000">
              <a:latin typeface="Calibri"/>
              <a:cs typeface="Calibri"/>
            </a:endParaRPr>
          </a:p>
          <a:p>
            <a:pPr marL="195580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2000" spc="4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solicitamos</a:t>
            </a:r>
            <a:r>
              <a:rPr dirty="0" sz="2000" spc="40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2000" spc="4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409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sistema,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2000" spc="4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habitual</a:t>
            </a:r>
            <a:r>
              <a:rPr dirty="0" sz="2000" spc="4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4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4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exista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suficiente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disponible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no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haya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ningún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problema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Pero,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¿qué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ocurre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dicha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concede?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822960" y="3943350"/>
            <a:ext cx="3416300" cy="203073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marL="90805" marR="1322070">
              <a:lnSpc>
                <a:spcPct val="100000"/>
              </a:lnSpc>
              <a:spcBef>
                <a:spcPts val="240"/>
              </a:spcBef>
            </a:pPr>
            <a:r>
              <a:rPr dirty="0" sz="1800" spc="-5">
                <a:latin typeface="Calibri"/>
                <a:cs typeface="Calibri"/>
              </a:rPr>
              <a:t>#include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&lt;iostream&gt; </a:t>
            </a:r>
            <a:r>
              <a:rPr dirty="0" sz="1800" spc="-5">
                <a:latin typeface="Calibri"/>
                <a:cs typeface="Calibri"/>
              </a:rPr>
              <a:t> using namespace </a:t>
            </a:r>
            <a:r>
              <a:rPr dirty="0" sz="1800" spc="-15">
                <a:latin typeface="Calibri"/>
                <a:cs typeface="Calibri"/>
              </a:rPr>
              <a:t>std;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5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main()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8005" marR="18669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int*</a:t>
            </a:r>
            <a:r>
              <a:rPr dirty="0" sz="1800">
                <a:latin typeface="Calibri"/>
                <a:cs typeface="Calibri"/>
              </a:rPr>
              <a:t> x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 </a:t>
            </a:r>
            <a:r>
              <a:rPr dirty="0" sz="1800" spc="-5">
                <a:latin typeface="Calibri"/>
                <a:cs typeface="Calibri"/>
              </a:rPr>
              <a:t>new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int[100000000];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return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0;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946547" y="4515436"/>
            <a:ext cx="3210560" cy="848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terminate </a:t>
            </a:r>
            <a:r>
              <a:rPr dirty="0" sz="1800" spc="-5">
                <a:latin typeface="Calibri"/>
                <a:cs typeface="Calibri"/>
              </a:rPr>
              <a:t>called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after throwing</a:t>
            </a:r>
            <a:r>
              <a:rPr dirty="0" sz="1800">
                <a:latin typeface="Calibri"/>
                <a:cs typeface="Calibri"/>
              </a:rPr>
              <a:t> an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instance</a:t>
            </a:r>
            <a:r>
              <a:rPr dirty="0" sz="1800" spc="38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of</a:t>
            </a:r>
            <a:r>
              <a:rPr dirty="0" sz="1800" spc="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'std::bad_alloc' 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what():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std::bad_alloc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4341939" y="4675695"/>
            <a:ext cx="506730" cy="567055"/>
            <a:chOff x="4341939" y="4675695"/>
            <a:chExt cx="506730" cy="567055"/>
          </a:xfrm>
        </p:grpSpPr>
        <p:sp>
          <p:nvSpPr>
            <p:cNvPr id="8" name="object 8"/>
            <p:cNvSpPr/>
            <p:nvPr/>
          </p:nvSpPr>
          <p:spPr>
            <a:xfrm>
              <a:off x="4349877" y="4683633"/>
              <a:ext cx="490855" cy="551180"/>
            </a:xfrm>
            <a:custGeom>
              <a:avLst/>
              <a:gdLst/>
              <a:ahLst/>
              <a:cxnLst/>
              <a:rect l="l" t="t" r="r" b="b"/>
              <a:pathLst>
                <a:path w="490854" h="551179">
                  <a:moveTo>
                    <a:pt x="245364" y="0"/>
                  </a:moveTo>
                  <a:lnTo>
                    <a:pt x="245364" y="137731"/>
                  </a:lnTo>
                  <a:lnTo>
                    <a:pt x="0" y="137731"/>
                  </a:lnTo>
                  <a:lnTo>
                    <a:pt x="0" y="413194"/>
                  </a:lnTo>
                  <a:lnTo>
                    <a:pt x="245364" y="413194"/>
                  </a:lnTo>
                  <a:lnTo>
                    <a:pt x="245364" y="550926"/>
                  </a:lnTo>
                  <a:lnTo>
                    <a:pt x="490728" y="275463"/>
                  </a:lnTo>
                  <a:lnTo>
                    <a:pt x="245364" y="0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4349877" y="4683633"/>
              <a:ext cx="490855" cy="551180"/>
            </a:xfrm>
            <a:custGeom>
              <a:avLst/>
              <a:gdLst/>
              <a:ahLst/>
              <a:cxnLst/>
              <a:rect l="l" t="t" r="r" b="b"/>
              <a:pathLst>
                <a:path w="490854" h="551179">
                  <a:moveTo>
                    <a:pt x="0" y="137731"/>
                  </a:moveTo>
                  <a:lnTo>
                    <a:pt x="245364" y="137731"/>
                  </a:lnTo>
                  <a:lnTo>
                    <a:pt x="245364" y="0"/>
                  </a:lnTo>
                  <a:lnTo>
                    <a:pt x="490728" y="275463"/>
                  </a:lnTo>
                  <a:lnTo>
                    <a:pt x="245364" y="550926"/>
                  </a:lnTo>
                  <a:lnTo>
                    <a:pt x="245364" y="413194"/>
                  </a:lnTo>
                  <a:lnTo>
                    <a:pt x="0" y="413194"/>
                  </a:lnTo>
                  <a:lnTo>
                    <a:pt x="0" y="137731"/>
                  </a:lnTo>
                  <a:close/>
                </a:path>
              </a:pathLst>
            </a:custGeom>
            <a:ln w="15875">
              <a:solidFill>
                <a:srgbClr val="9B320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" name="object 10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</a:t>
            </a:r>
          </a:p>
        </p:txBody>
      </p:sp>
    </p:spTree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54228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20"/>
              <a:t>M</a:t>
            </a:r>
            <a:r>
              <a:rPr dirty="0" spc="-90"/>
              <a:t>a</a:t>
            </a:r>
            <a:r>
              <a:rPr dirty="0" spc="-95"/>
              <a:t>n</a:t>
            </a:r>
            <a:r>
              <a:rPr dirty="0" spc="-100"/>
              <a:t>e</a:t>
            </a:r>
            <a:r>
              <a:rPr dirty="0" spc="-70"/>
              <a:t>j</a:t>
            </a:r>
            <a:r>
              <a:rPr dirty="0"/>
              <a:t>o</a:t>
            </a:r>
            <a:r>
              <a:rPr dirty="0" spc="-18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160"/>
              <a:t>e</a:t>
            </a:r>
            <a:r>
              <a:rPr dirty="0" spc="-195"/>
              <a:t>x</a:t>
            </a:r>
            <a:r>
              <a:rPr dirty="0" spc="-90"/>
              <a:t>c</a:t>
            </a:r>
            <a:r>
              <a:rPr dirty="0" spc="-95"/>
              <a:t>e</a:t>
            </a:r>
            <a:r>
              <a:rPr dirty="0" spc="-100"/>
              <a:t>p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9175" cy="367411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715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manejo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excepciones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consiste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transferir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ejecución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desde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punto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donde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produce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excepción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un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manipulador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coincida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motivo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excepción</a:t>
            </a:r>
            <a:endParaRPr sz="2000">
              <a:latin typeface="Calibri"/>
              <a:cs typeface="Calibri"/>
            </a:endParaRPr>
          </a:p>
          <a:p>
            <a:pPr algn="just" marL="195580" marR="571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consigue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“encerrando”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código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susceptible 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fallos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bloque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try {}</a:t>
            </a:r>
            <a:endParaRPr sz="2000">
              <a:latin typeface="Calibri"/>
              <a:cs typeface="Calibri"/>
            </a:endParaRPr>
          </a:p>
          <a:p>
            <a:pPr algn="just" marL="194945" marR="571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alguna de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las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instrucciones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ese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bloque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provocan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excepción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en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flujo del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dirige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 final de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ese bloque, buscando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bloque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 b="1">
                <a:solidFill>
                  <a:srgbClr val="3E3E3E"/>
                </a:solidFill>
                <a:latin typeface="Calibri"/>
                <a:cs typeface="Calibri"/>
              </a:rPr>
              <a:t>catch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(…)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{}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capture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excepción</a:t>
            </a:r>
            <a:endParaRPr sz="20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existe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bloque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catch,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terminaría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El bloque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catch(...)</a:t>
            </a:r>
            <a:r>
              <a:rPr dirty="0" sz="16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captura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cualquier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excepción</a:t>
            </a:r>
            <a:endParaRPr sz="16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tratamiento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efectúa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tras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excepción,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implementa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dentro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bloque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catch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6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402082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45">
                <a:solidFill>
                  <a:srgbClr val="404040"/>
                </a:solidFill>
              </a:rPr>
              <a:t>1.</a:t>
            </a:r>
            <a:r>
              <a:rPr dirty="0" spc="-210">
                <a:solidFill>
                  <a:srgbClr val="404040"/>
                </a:solidFill>
              </a:rPr>
              <a:t> </a:t>
            </a:r>
            <a:r>
              <a:rPr dirty="0" spc="-105">
                <a:solidFill>
                  <a:srgbClr val="404040"/>
                </a:solidFill>
              </a:rPr>
              <a:t>Preprocesador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011427" y="1836928"/>
            <a:ext cx="7368540" cy="547370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marL="195580" marR="5080" indent="-182880">
              <a:lnSpc>
                <a:spcPts val="1950"/>
              </a:lnSpc>
              <a:spcBef>
                <a:spcPts val="340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800" spc="18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preprocesador</a:t>
            </a:r>
            <a:r>
              <a:rPr dirty="0" sz="1800" spc="18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es</a:t>
            </a:r>
            <a:r>
              <a:rPr dirty="0" sz="1800" spc="1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800" spc="18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primer</a:t>
            </a:r>
            <a:r>
              <a:rPr dirty="0" sz="1800" spc="1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r>
              <a:rPr dirty="0" sz="1800" spc="204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invocado</a:t>
            </a:r>
            <a:r>
              <a:rPr dirty="0" sz="1800" spc="1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por</a:t>
            </a:r>
            <a:r>
              <a:rPr dirty="0" sz="1800" spc="18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800" spc="19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compilador</a:t>
            </a:r>
            <a:r>
              <a:rPr dirty="0" sz="1800" spc="2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y </a:t>
            </a:r>
            <a:r>
              <a:rPr dirty="0" sz="1800" spc="-3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procesa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directivas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como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404040"/>
                </a:solidFill>
                <a:latin typeface="Calibri"/>
                <a:cs typeface="Calibri"/>
              </a:rPr>
              <a:t>#include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,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404040"/>
                </a:solidFill>
                <a:latin typeface="Calibri"/>
                <a:cs typeface="Calibri"/>
              </a:rPr>
              <a:t>#define</a:t>
            </a:r>
            <a:r>
              <a:rPr dirty="0" sz="1800" spc="-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e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404040"/>
                </a:solidFill>
                <a:latin typeface="Calibri"/>
                <a:cs typeface="Calibri"/>
              </a:rPr>
              <a:t>#if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11427" y="4215383"/>
            <a:ext cx="7369809" cy="1610995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algn="just" marL="195580" marR="5080" indent="-182880">
              <a:lnSpc>
                <a:spcPts val="1939"/>
              </a:lnSpc>
              <a:spcBef>
                <a:spcPts val="34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El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preprocesador reemplaza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la línea </a:t>
            </a:r>
            <a:r>
              <a:rPr dirty="0" sz="1800" spc="-5" b="1">
                <a:solidFill>
                  <a:srgbClr val="404040"/>
                </a:solidFill>
                <a:latin typeface="Calibri"/>
                <a:cs typeface="Calibri"/>
              </a:rPr>
              <a:t>#include </a:t>
            </a:r>
            <a:r>
              <a:rPr dirty="0" sz="1800" spc="-10" b="1">
                <a:solidFill>
                  <a:srgbClr val="404040"/>
                </a:solidFill>
                <a:latin typeface="Calibri"/>
                <a:cs typeface="Calibri"/>
              </a:rPr>
              <a:t>&lt;stdio.h&gt;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por el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contenido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del 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archivo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cabecera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del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sistema con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ese nombre.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Dentro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se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declara, entre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otras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cosas,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la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función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404040"/>
                </a:solidFill>
                <a:latin typeface="Calibri"/>
                <a:cs typeface="Calibri"/>
              </a:rPr>
              <a:t>printf()</a:t>
            </a:r>
            <a:endParaRPr sz="1800">
              <a:latin typeface="Calibri"/>
              <a:cs typeface="Calibri"/>
            </a:endParaRPr>
          </a:p>
          <a:p>
            <a:pPr algn="just" marL="195580" marR="5080" indent="-182880">
              <a:lnSpc>
                <a:spcPts val="1939"/>
              </a:lnSpc>
              <a:spcBef>
                <a:spcPts val="61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Puede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escribirse usando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dobles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comillas: </a:t>
            </a:r>
            <a:r>
              <a:rPr dirty="0" sz="1800" spc="-10" b="1">
                <a:solidFill>
                  <a:srgbClr val="404040"/>
                </a:solidFill>
                <a:latin typeface="Calibri"/>
                <a:cs typeface="Calibri"/>
              </a:rPr>
              <a:t>#include "stdio.h"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. </a:t>
            </a:r>
            <a:r>
              <a:rPr dirty="0" sz="1800" spc="-20">
                <a:solidFill>
                  <a:srgbClr val="404040"/>
                </a:solidFill>
                <a:latin typeface="Calibri"/>
                <a:cs typeface="Calibri"/>
              </a:rPr>
              <a:t>Esta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forma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solía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usarse para diferenciar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los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archivos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cabecera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del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sistema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(&lt;&gt;) y los 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usuario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("")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3439667" y="2508504"/>
            <a:ext cx="2265045" cy="1601470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70"/>
              </a:spcBef>
            </a:pPr>
            <a:r>
              <a:rPr dirty="0" sz="1400" spc="-5">
                <a:latin typeface="Calibri"/>
                <a:cs typeface="Calibri"/>
              </a:rPr>
              <a:t>#include </a:t>
            </a:r>
            <a:r>
              <a:rPr dirty="0" sz="1400" spc="-10">
                <a:latin typeface="Calibri"/>
                <a:cs typeface="Calibri"/>
              </a:rPr>
              <a:t>&lt;stdio.h&gt;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3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 spc="-5">
                <a:latin typeface="Calibri"/>
                <a:cs typeface="Calibri"/>
              </a:rPr>
              <a:t> main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(void)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250825" marR="9334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printf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("¡Hola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Mundo!\n");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return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0;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6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54228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20"/>
              <a:t>M</a:t>
            </a:r>
            <a:r>
              <a:rPr dirty="0" spc="-90"/>
              <a:t>a</a:t>
            </a:r>
            <a:r>
              <a:rPr dirty="0" spc="-95"/>
              <a:t>n</a:t>
            </a:r>
            <a:r>
              <a:rPr dirty="0" spc="-100"/>
              <a:t>e</a:t>
            </a:r>
            <a:r>
              <a:rPr dirty="0" spc="-70"/>
              <a:t>j</a:t>
            </a:r>
            <a:r>
              <a:rPr dirty="0"/>
              <a:t>o</a:t>
            </a:r>
            <a:r>
              <a:rPr dirty="0" spc="-18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160"/>
              <a:t>e</a:t>
            </a:r>
            <a:r>
              <a:rPr dirty="0" spc="-195"/>
              <a:t>x</a:t>
            </a:r>
            <a:r>
              <a:rPr dirty="0" spc="-90"/>
              <a:t>c</a:t>
            </a:r>
            <a:r>
              <a:rPr dirty="0" spc="-95"/>
              <a:t>e</a:t>
            </a:r>
            <a:r>
              <a:rPr dirty="0" spc="-100"/>
              <a:t>p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6348095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697230" algn="l"/>
                <a:tab pos="1042669" algn="l"/>
                <a:tab pos="2027555" algn="l"/>
                <a:tab pos="2448560" algn="l"/>
                <a:tab pos="3319779" algn="l"/>
                <a:tab pos="3733800" algn="l"/>
                <a:tab pos="4666615" algn="l"/>
                <a:tab pos="5080000" algn="l"/>
              </a:tabLst>
            </a:pPr>
            <a:r>
              <a:rPr dirty="0" sz="2000" spc="-50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g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4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bl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qu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55">
                <a:solidFill>
                  <a:srgbClr val="3E3E3E"/>
                </a:solidFill>
                <a:latin typeface="Calibri"/>
                <a:cs typeface="Calibri"/>
              </a:rPr>
              <a:t>x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ep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 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487207" y="1832270"/>
            <a:ext cx="89217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69850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1623822" y="2594610"/>
          <a:ext cx="4798695" cy="34163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712970"/>
              </a:tblGrid>
              <a:tr h="86868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try</a:t>
                      </a:r>
                      <a:r>
                        <a:rPr dirty="0" sz="1800" spc="-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{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548005">
                        <a:lnSpc>
                          <a:spcPct val="100000"/>
                        </a:lnSpc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//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Código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donde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se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lanza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excepción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}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B w="57150">
                      <a:solidFill>
                        <a:srgbClr val="D34817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861060">
                <a:tc>
                  <a:txBody>
                    <a:bodyPr/>
                    <a:lstStyle/>
                    <a:p>
                      <a:pPr marL="90805">
                        <a:lnSpc>
                          <a:spcPts val="2045"/>
                        </a:lnSpc>
                      </a:pPr>
                      <a:r>
                        <a:rPr dirty="0" sz="1800" spc="-15">
                          <a:latin typeface="Calibri"/>
                          <a:cs typeface="Calibri"/>
                        </a:rPr>
                        <a:t>catch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(tipo_excepción</a:t>
                      </a:r>
                      <a:r>
                        <a:rPr dirty="0" sz="18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parametro)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{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548005">
                        <a:lnSpc>
                          <a:spcPct val="100000"/>
                        </a:lnSpc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// Qué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hacer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cuando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ocurra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excepción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}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57150">
                      <a:solidFill>
                        <a:srgbClr val="D34817"/>
                      </a:solidFill>
                      <a:prstDash val="solid"/>
                    </a:lnL>
                    <a:lnR w="57150">
                      <a:solidFill>
                        <a:srgbClr val="D34817"/>
                      </a:solidFill>
                      <a:prstDash val="solid"/>
                    </a:lnR>
                    <a:lnT w="57150">
                      <a:solidFill>
                        <a:srgbClr val="D34817"/>
                      </a:solidFill>
                      <a:prstDash val="solid"/>
                    </a:lnT>
                    <a:lnB w="57150">
                      <a:solidFill>
                        <a:srgbClr val="D34817"/>
                      </a:solidFill>
                      <a:prstDash val="solid"/>
                    </a:lnB>
                    <a:solidFill>
                      <a:srgbClr val="FAD9CD"/>
                    </a:solidFill>
                  </a:tcPr>
                </a:tc>
              </a:tr>
              <a:tr h="16865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marL="90805" marR="451484">
                        <a:lnSpc>
                          <a:spcPct val="100000"/>
                        </a:lnSpc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….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//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35">
                          <a:latin typeface="Calibri"/>
                          <a:cs typeface="Calibri"/>
                        </a:rPr>
                        <a:t>Todas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los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tipos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que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se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quieran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catch()</a:t>
                      </a:r>
                      <a:r>
                        <a:rPr dirty="0" sz="18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{} </a:t>
                      </a:r>
                      <a:r>
                        <a:rPr dirty="0" sz="1800" spc="-39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catch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(…)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{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548005">
                        <a:lnSpc>
                          <a:spcPct val="100000"/>
                        </a:lnSpc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//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Qué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hacer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 cuando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ocurre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una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excepción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548005">
                        <a:lnSpc>
                          <a:spcPct val="100000"/>
                        </a:lnSpc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//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que</a:t>
                      </a:r>
                      <a:r>
                        <a:rPr dirty="0" sz="18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no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tenemos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prevista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que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ocurra</a:t>
                      </a:r>
                      <a:endParaRPr sz="1800">
                        <a:latin typeface="Calibri"/>
                        <a:cs typeface="Calibri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}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2540">
                    <a:lnT w="57150">
                      <a:solidFill>
                        <a:srgbClr val="D34817"/>
                      </a:solidFill>
                      <a:prstDash val="solid"/>
                    </a:lnT>
                    <a:solidFill>
                      <a:srgbClr val="FAD9CD"/>
                    </a:solidFill>
                  </a:tcPr>
                </a:tc>
              </a:tr>
            </a:tbl>
          </a:graphicData>
        </a:graphic>
      </p:graphicFrame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7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559761" y="3498484"/>
            <a:ext cx="1825625" cy="7575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L="12700" marR="5080" indent="-1270">
              <a:lnSpc>
                <a:spcPct val="100000"/>
              </a:lnSpc>
              <a:spcBef>
                <a:spcPts val="100"/>
              </a:spcBef>
            </a:pPr>
            <a:r>
              <a:rPr dirty="0" sz="1600" spc="-15">
                <a:latin typeface="Calibri"/>
                <a:cs typeface="Calibri"/>
              </a:rPr>
              <a:t>Este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bloque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puede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repetirse </a:t>
            </a:r>
            <a:r>
              <a:rPr dirty="0" sz="1600" spc="-15">
                <a:latin typeface="Calibri"/>
                <a:cs typeface="Calibri"/>
              </a:rPr>
              <a:t>tantas </a:t>
            </a:r>
            <a:r>
              <a:rPr dirty="0" sz="1600" spc="-5">
                <a:latin typeface="Calibri"/>
                <a:cs typeface="Calibri"/>
              </a:rPr>
              <a:t>veces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como se</a:t>
            </a:r>
            <a:r>
              <a:rPr dirty="0" sz="1600" spc="-10">
                <a:latin typeface="Calibri"/>
                <a:cs typeface="Calibri"/>
              </a:rPr>
              <a:t> quiera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54228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20"/>
              <a:t>M</a:t>
            </a:r>
            <a:r>
              <a:rPr dirty="0" spc="-90"/>
              <a:t>a</a:t>
            </a:r>
            <a:r>
              <a:rPr dirty="0" spc="-95"/>
              <a:t>n</a:t>
            </a:r>
            <a:r>
              <a:rPr dirty="0" spc="-100"/>
              <a:t>e</a:t>
            </a:r>
            <a:r>
              <a:rPr dirty="0" spc="-70"/>
              <a:t>j</a:t>
            </a:r>
            <a:r>
              <a:rPr dirty="0"/>
              <a:t>o</a:t>
            </a:r>
            <a:r>
              <a:rPr dirty="0" spc="-18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160"/>
              <a:t>e</a:t>
            </a:r>
            <a:r>
              <a:rPr dirty="0" spc="-195"/>
              <a:t>x</a:t>
            </a:r>
            <a:r>
              <a:rPr dirty="0" spc="-90"/>
              <a:t>c</a:t>
            </a:r>
            <a:r>
              <a:rPr dirty="0" spc="-95"/>
              <a:t>e</a:t>
            </a:r>
            <a:r>
              <a:rPr dirty="0" spc="-100"/>
              <a:t>p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270" cy="8788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Siguiendo</a:t>
            </a:r>
            <a:r>
              <a:rPr dirty="0" sz="20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</a:t>
            </a:r>
            <a:r>
              <a:rPr dirty="0" sz="20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anterior,</a:t>
            </a:r>
            <a:r>
              <a:rPr dirty="0" sz="2000" spc="1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</a:t>
            </a:r>
            <a:r>
              <a:rPr dirty="0" sz="20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caso,</a:t>
            </a:r>
            <a:r>
              <a:rPr dirty="0" sz="20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ahora</a:t>
            </a:r>
            <a:r>
              <a:rPr dirty="0" sz="20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al</a:t>
            </a:r>
            <a:r>
              <a:rPr dirty="0" sz="20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producirse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excepción,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muestra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pantalla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memoria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suficiente: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706117" y="2833877"/>
            <a:ext cx="5777865" cy="313880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marL="90805" marR="3683000" indent="-635">
              <a:lnSpc>
                <a:spcPct val="100000"/>
              </a:lnSpc>
              <a:spcBef>
                <a:spcPts val="240"/>
              </a:spcBef>
            </a:pPr>
            <a:r>
              <a:rPr dirty="0" sz="1800" spc="-5">
                <a:latin typeface="Calibri"/>
                <a:cs typeface="Calibri"/>
              </a:rPr>
              <a:t>#include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&lt;iostream&gt; </a:t>
            </a:r>
            <a:r>
              <a:rPr dirty="0" sz="1800" spc="-5">
                <a:latin typeface="Calibri"/>
                <a:cs typeface="Calibri"/>
              </a:rPr>
              <a:t> using namespace </a:t>
            </a:r>
            <a:r>
              <a:rPr dirty="0" sz="1800" spc="-15">
                <a:latin typeface="Calibri"/>
                <a:cs typeface="Calibri"/>
              </a:rPr>
              <a:t>std;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5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main()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try</a:t>
            </a:r>
            <a:r>
              <a:rPr dirty="0" sz="1800" spc="-4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int*</a:t>
            </a:r>
            <a:r>
              <a:rPr dirty="0" sz="1800">
                <a:latin typeface="Calibri"/>
                <a:cs typeface="Calibri"/>
              </a:rPr>
              <a:t> x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new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int[100000000];</a:t>
            </a:r>
            <a:endParaRPr sz="18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catch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(...)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{</a:t>
            </a:r>
            <a:endParaRPr sz="18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cout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&lt;&lt;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"No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hay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memoria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suficiente."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&lt;&lt;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endl;</a:t>
            </a:r>
            <a:endParaRPr sz="18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return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0;</a:t>
            </a:r>
            <a:endParaRPr sz="18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800">
                <a:latin typeface="Calibri"/>
                <a:cs typeface="Calibri"/>
              </a:rPr>
              <a:t>}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8</a:t>
            </a:r>
          </a:p>
        </p:txBody>
      </p:sp>
    </p:spTree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54228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20"/>
              <a:t>M</a:t>
            </a:r>
            <a:r>
              <a:rPr dirty="0" spc="-90"/>
              <a:t>a</a:t>
            </a:r>
            <a:r>
              <a:rPr dirty="0" spc="-95"/>
              <a:t>n</a:t>
            </a:r>
            <a:r>
              <a:rPr dirty="0" spc="-100"/>
              <a:t>e</a:t>
            </a:r>
            <a:r>
              <a:rPr dirty="0" spc="-70"/>
              <a:t>j</a:t>
            </a:r>
            <a:r>
              <a:rPr dirty="0"/>
              <a:t>o</a:t>
            </a:r>
            <a:r>
              <a:rPr dirty="0" spc="-18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160"/>
              <a:t>e</a:t>
            </a:r>
            <a:r>
              <a:rPr dirty="0" spc="-195"/>
              <a:t>x</a:t>
            </a:r>
            <a:r>
              <a:rPr dirty="0" spc="-90"/>
              <a:t>c</a:t>
            </a:r>
            <a:r>
              <a:rPr dirty="0" spc="-95"/>
              <a:t>e</a:t>
            </a:r>
            <a:r>
              <a:rPr dirty="0" spc="-100"/>
              <a:t>p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20523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Como hemos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visto, catch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(…)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captura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cualquier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excepción, pero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conveniente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identificar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cada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ellas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poder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hacer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tratamiento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correcto</a:t>
            </a:r>
            <a:endParaRPr sz="2000">
              <a:latin typeface="Calibri"/>
              <a:cs typeface="Calibri"/>
            </a:endParaRPr>
          </a:p>
          <a:p>
            <a:pPr algn="just" marL="194945" marR="5715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usa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escrita por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terceras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personas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 de las que se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incluyen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compilador y desea utilizar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mecanismo 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try,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debe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conocer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tipo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excepción lanzado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 dicha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así poder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escribir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catch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correspondiente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tratamiento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dicho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error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9</a:t>
            </a:r>
          </a:p>
        </p:txBody>
      </p:sp>
    </p:spTree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54228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20"/>
              <a:t>M</a:t>
            </a:r>
            <a:r>
              <a:rPr dirty="0" spc="-90"/>
              <a:t>a</a:t>
            </a:r>
            <a:r>
              <a:rPr dirty="0" spc="-95"/>
              <a:t>n</a:t>
            </a:r>
            <a:r>
              <a:rPr dirty="0" spc="-100"/>
              <a:t>e</a:t>
            </a:r>
            <a:r>
              <a:rPr dirty="0" spc="-70"/>
              <a:t>j</a:t>
            </a:r>
            <a:r>
              <a:rPr dirty="0"/>
              <a:t>o</a:t>
            </a:r>
            <a:r>
              <a:rPr dirty="0" spc="-18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160"/>
              <a:t>e</a:t>
            </a:r>
            <a:r>
              <a:rPr dirty="0" spc="-195"/>
              <a:t>x</a:t>
            </a:r>
            <a:r>
              <a:rPr dirty="0" spc="-90"/>
              <a:t>c</a:t>
            </a:r>
            <a:r>
              <a:rPr dirty="0" spc="-95"/>
              <a:t>e</a:t>
            </a:r>
            <a:r>
              <a:rPr dirty="0" spc="-100"/>
              <a:t>p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8788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5580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el caso 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anterior,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correcto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sería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controlar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excepción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bad_alloc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,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nos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indica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habido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problema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la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reserva</a:t>
            </a:r>
            <a:r>
              <a:rPr dirty="0" sz="2000" spc="4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new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):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840229" y="2926842"/>
            <a:ext cx="5463540" cy="280162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019" rIns="0" bIns="0" rtlCol="0" vert="horz">
            <a:spAutoFit/>
          </a:bodyPr>
          <a:lstStyle/>
          <a:p>
            <a:pPr marL="90805" marR="3598545">
              <a:lnSpc>
                <a:spcPct val="100000"/>
              </a:lnSpc>
              <a:spcBef>
                <a:spcPts val="259"/>
              </a:spcBef>
            </a:pPr>
            <a:r>
              <a:rPr dirty="0" sz="1600" spc="-5">
                <a:latin typeface="Calibri"/>
                <a:cs typeface="Calibri"/>
              </a:rPr>
              <a:t>#include </a:t>
            </a:r>
            <a:r>
              <a:rPr dirty="0" sz="1600" spc="-10">
                <a:latin typeface="Calibri"/>
                <a:cs typeface="Calibri"/>
              </a:rPr>
              <a:t>&lt;iostream&gt; </a:t>
            </a:r>
            <a:r>
              <a:rPr dirty="0" sz="1600" spc="-5">
                <a:latin typeface="Calibri"/>
                <a:cs typeface="Calibri"/>
              </a:rPr>
              <a:t> using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namespace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std;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5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int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main()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try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int*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x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=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new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int[100000000];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r>
              <a:rPr dirty="0" sz="1600" spc="-15">
                <a:latin typeface="Calibri"/>
                <a:cs typeface="Calibri"/>
              </a:rPr>
              <a:t> catch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(bad_alloc&amp;)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cout</a:t>
            </a:r>
            <a:r>
              <a:rPr dirty="0" sz="1600">
                <a:latin typeface="Calibri"/>
                <a:cs typeface="Calibri"/>
              </a:rPr>
              <a:t> &lt;&lt; </a:t>
            </a:r>
            <a:r>
              <a:rPr dirty="0" sz="1600" spc="-5">
                <a:latin typeface="Calibri"/>
                <a:cs typeface="Calibri"/>
              </a:rPr>
              <a:t>"No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hay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memoria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suficiente." </a:t>
            </a:r>
            <a:r>
              <a:rPr dirty="0" sz="1600">
                <a:latin typeface="Calibri"/>
                <a:cs typeface="Calibri"/>
              </a:rPr>
              <a:t>&lt;&lt;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endl;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return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0;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10</a:t>
            </a:r>
          </a:p>
        </p:txBody>
      </p:sp>
    </p:spTree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54228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20"/>
              <a:t>M</a:t>
            </a:r>
            <a:r>
              <a:rPr dirty="0" spc="-90"/>
              <a:t>a</a:t>
            </a:r>
            <a:r>
              <a:rPr dirty="0" spc="-95"/>
              <a:t>n</a:t>
            </a:r>
            <a:r>
              <a:rPr dirty="0" spc="-100"/>
              <a:t>e</a:t>
            </a:r>
            <a:r>
              <a:rPr dirty="0" spc="-70"/>
              <a:t>j</a:t>
            </a:r>
            <a:r>
              <a:rPr dirty="0"/>
              <a:t>o</a:t>
            </a:r>
            <a:r>
              <a:rPr dirty="0" spc="-18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160"/>
              <a:t>e</a:t>
            </a:r>
            <a:r>
              <a:rPr dirty="0" spc="-195"/>
              <a:t>x</a:t>
            </a:r>
            <a:r>
              <a:rPr dirty="0" spc="-90"/>
              <a:t>c</a:t>
            </a:r>
            <a:r>
              <a:rPr dirty="0" spc="-95"/>
              <a:t>e</a:t>
            </a:r>
            <a:r>
              <a:rPr dirty="0" spc="-100"/>
              <a:t>p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185420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715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el ejemplo 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anterior,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excepción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lanza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implícita,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ya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excepción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estándar</a:t>
            </a:r>
            <a:endParaRPr sz="2000">
              <a:latin typeface="Calibri"/>
              <a:cs typeface="Calibri"/>
            </a:endParaRPr>
          </a:p>
          <a:p>
            <a:pPr algn="just" marL="194945" marR="5080" indent="-182880">
              <a:lnSpc>
                <a:spcPts val="216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Pero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nosotros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también podemos incluso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forzar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 que cuando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ocurra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comportamiento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deseado,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lance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excepción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explícita</a:t>
            </a:r>
            <a:endParaRPr sz="20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ello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utiliza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comando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throw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182367" y="4071365"/>
            <a:ext cx="4779645" cy="132334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2384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54"/>
              </a:spcBef>
            </a:pPr>
            <a:r>
              <a:rPr dirty="0" sz="1600">
                <a:latin typeface="Calibri"/>
                <a:cs typeface="Calibri"/>
              </a:rPr>
              <a:t>try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throw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'w';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//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tipo sería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char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catch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(char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c)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endParaRPr sz="16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600" spc="-5">
                <a:latin typeface="Calibri"/>
                <a:cs typeface="Calibri"/>
              </a:rPr>
              <a:t>cout &lt;&lt;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"Excepción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con </a:t>
            </a:r>
            <a:r>
              <a:rPr dirty="0" sz="1600" spc="-10">
                <a:latin typeface="Calibri"/>
                <a:cs typeface="Calibri"/>
              </a:rPr>
              <a:t>valor: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"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&lt;&lt;</a:t>
            </a:r>
            <a:r>
              <a:rPr dirty="0" sz="1600">
                <a:latin typeface="Calibri"/>
                <a:cs typeface="Calibri"/>
              </a:rPr>
              <a:t> c</a:t>
            </a:r>
            <a:r>
              <a:rPr dirty="0" sz="1600" spc="-5">
                <a:latin typeface="Calibri"/>
                <a:cs typeface="Calibri"/>
              </a:rPr>
              <a:t> &lt;&lt; endl;</a:t>
            </a:r>
            <a:endParaRPr sz="16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600">
                <a:latin typeface="Calibri"/>
                <a:cs typeface="Calibri"/>
              </a:rPr>
              <a:t>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11</a:t>
            </a:r>
          </a:p>
        </p:txBody>
      </p:sp>
    </p:spTree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54228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20"/>
              <a:t>M</a:t>
            </a:r>
            <a:r>
              <a:rPr dirty="0" spc="-90"/>
              <a:t>a</a:t>
            </a:r>
            <a:r>
              <a:rPr dirty="0" spc="-95"/>
              <a:t>n</a:t>
            </a:r>
            <a:r>
              <a:rPr dirty="0" spc="-100"/>
              <a:t>e</a:t>
            </a:r>
            <a:r>
              <a:rPr dirty="0" spc="-70"/>
              <a:t>j</a:t>
            </a:r>
            <a:r>
              <a:rPr dirty="0"/>
              <a:t>o</a:t>
            </a:r>
            <a:r>
              <a:rPr dirty="0" spc="-18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80"/>
              <a:t> </a:t>
            </a:r>
            <a:r>
              <a:rPr dirty="0" spc="-160"/>
              <a:t>e</a:t>
            </a:r>
            <a:r>
              <a:rPr dirty="0" spc="-195"/>
              <a:t>x</a:t>
            </a:r>
            <a:r>
              <a:rPr dirty="0" spc="-90"/>
              <a:t>c</a:t>
            </a:r>
            <a:r>
              <a:rPr dirty="0" spc="-95"/>
              <a:t>e</a:t>
            </a:r>
            <a:r>
              <a:rPr dirty="0" spc="-100"/>
              <a:t>p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63464"/>
            <a:ext cx="7369809" cy="165227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excepciones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estar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anidadas:</a:t>
            </a:r>
            <a:endParaRPr sz="2000">
              <a:latin typeface="Calibri"/>
              <a:cs typeface="Calibri"/>
            </a:endParaRPr>
          </a:p>
          <a:p>
            <a:pPr algn="just" lvl="1" marL="561340" marR="5080" indent="-183515">
              <a:lnSpc>
                <a:spcPts val="1730"/>
              </a:lnSpc>
              <a:spcBef>
                <a:spcPts val="650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Cuando 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produce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excepción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busca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 manipulador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apropiado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el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rango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try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actual</a:t>
            </a:r>
            <a:endParaRPr sz="1600">
              <a:latin typeface="Calibri"/>
              <a:cs typeface="Calibri"/>
            </a:endParaRPr>
          </a:p>
          <a:p>
            <a:pPr algn="just" lvl="1" marL="560705" marR="508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no 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encuentra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retrocede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al </a:t>
            </a: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anterior,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modo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recursivo, hasta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encontrarlo.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Cuando 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encuentra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destruyen</a:t>
            </a:r>
            <a:r>
              <a:rPr dirty="0" sz="1600" spc="3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todos los objetos locales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nivel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donde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localizado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manipulador,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todos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niveles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que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hemos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pasado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603754" y="3639311"/>
            <a:ext cx="3982720" cy="246316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70"/>
              </a:spcBef>
            </a:pPr>
            <a:r>
              <a:rPr dirty="0" sz="1400" spc="-5">
                <a:latin typeface="Calibri"/>
                <a:cs typeface="Calibri"/>
              </a:rPr>
              <a:t>try</a:t>
            </a:r>
            <a:r>
              <a:rPr dirty="0" sz="1400" spc="-3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try</a:t>
            </a:r>
            <a:r>
              <a:rPr dirty="0" sz="1400" spc="-3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try</a:t>
            </a:r>
            <a:r>
              <a:rPr dirty="0" sz="1400" spc="-3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1462405">
              <a:lnSpc>
                <a:spcPct val="100000"/>
              </a:lnSpc>
            </a:pPr>
            <a:r>
              <a:rPr dirty="0" sz="1400" spc="-15">
                <a:latin typeface="Calibri"/>
                <a:cs typeface="Calibri"/>
              </a:rPr>
              <a:t>throw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'x';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//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valor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tipo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char</a:t>
            </a:r>
            <a:endParaRPr sz="1400">
              <a:latin typeface="Calibri"/>
              <a:cs typeface="Calibri"/>
            </a:endParaRPr>
          </a:p>
          <a:p>
            <a:pPr marL="10052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  <a:p>
            <a:pPr marL="1005205" marR="1871980" indent="-63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catch(int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i)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{} 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catch(float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k)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{}</a:t>
            </a:r>
            <a:endParaRPr sz="14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catch(unsigned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x)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{}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catch(char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c)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cout &lt;&lt;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"</a:t>
            </a:r>
            <a:r>
              <a:rPr dirty="0" sz="1400" spc="-10">
                <a:latin typeface="Calibri"/>
                <a:cs typeface="Calibri"/>
              </a:rPr>
              <a:t> Excepción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con</a:t>
            </a:r>
            <a:r>
              <a:rPr dirty="0" sz="1400" spc="-10">
                <a:latin typeface="Calibri"/>
                <a:cs typeface="Calibri"/>
              </a:rPr>
              <a:t> valor: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" &lt;&lt;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&lt;&lt;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endl;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  <a:spcBef>
                <a:spcPts val="5"/>
              </a:spcBef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12</a:t>
            </a:r>
          </a:p>
        </p:txBody>
      </p:sp>
    </p:spTree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66141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</a:t>
            </a:r>
            <a:r>
              <a:rPr dirty="0" spc="-70"/>
              <a:t>l</a:t>
            </a:r>
            <a:r>
              <a:rPr dirty="0" spc="-90"/>
              <a:t>as</a:t>
            </a:r>
            <a:r>
              <a:rPr dirty="0"/>
              <a:t>e</a:t>
            </a:r>
            <a:r>
              <a:rPr dirty="0" spc="-185"/>
              <a:t> </a:t>
            </a:r>
            <a:r>
              <a:rPr dirty="0" spc="-160"/>
              <a:t>e</a:t>
            </a:r>
            <a:r>
              <a:rPr dirty="0" spc="-195"/>
              <a:t>x</a:t>
            </a:r>
            <a:r>
              <a:rPr dirty="0" spc="-90"/>
              <a:t>c</a:t>
            </a:r>
            <a:r>
              <a:rPr dirty="0" spc="-95"/>
              <a:t>e</a:t>
            </a:r>
            <a:r>
              <a:rPr dirty="0" spc="-125"/>
              <a:t>p</a:t>
            </a:r>
            <a:r>
              <a:rPr dirty="0" spc="-80"/>
              <a:t>t</a:t>
            </a:r>
            <a:r>
              <a:rPr dirty="0" spc="-70"/>
              <a:t>i</a:t>
            </a:r>
            <a:r>
              <a:rPr dirty="0" spc="-95"/>
              <a:t>on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6842"/>
            <a:ext cx="7368540" cy="546735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195580" marR="5080" indent="-183515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651510" algn="l"/>
                <a:tab pos="1471930" algn="l"/>
                <a:tab pos="2590165" algn="l"/>
                <a:tab pos="3061335" algn="l"/>
                <a:tab pos="3462654" algn="l"/>
                <a:tab pos="4359910" algn="l"/>
                <a:tab pos="5323840" algn="l"/>
                <a:tab pos="5708650" algn="l"/>
                <a:tab pos="6210300" algn="l"/>
                <a:tab pos="7071995" algn="l"/>
              </a:tabLst>
            </a:pP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s	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800" spc="-3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800" spc="-2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s	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g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800" spc="-3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ad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s	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r	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as	lib</a:t>
            </a:r>
            <a:r>
              <a:rPr dirty="0" sz="1800" spc="-2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erí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s	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800" spc="-20">
                <a:solidFill>
                  <a:srgbClr val="3E3E3E"/>
                </a:solidFill>
                <a:latin typeface="Calibri"/>
                <a:cs typeface="Calibri"/>
              </a:rPr>
              <a:t>s</a:t>
            </a:r>
            <a:r>
              <a:rPr dirty="0" sz="18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ándar	de	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+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+	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pu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en	s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er 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capturados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por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un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catch</a:t>
            </a:r>
            <a:r>
              <a:rPr dirty="0" sz="18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tome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parámetro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18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 b="1">
                <a:solidFill>
                  <a:srgbClr val="3E3E3E"/>
                </a:solidFill>
                <a:latin typeface="Calibri"/>
                <a:cs typeface="Calibri"/>
              </a:rPr>
              <a:t>exception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994826"/>
            <a:ext cx="7368540" cy="79375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algn="just" marL="195580" marR="5080" indent="-182880">
              <a:lnSpc>
                <a:spcPts val="1939"/>
              </a:lnSpc>
              <a:spcBef>
                <a:spcPts val="3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Realmente,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 b="1">
                <a:solidFill>
                  <a:srgbClr val="3E3E3E"/>
                </a:solidFill>
                <a:latin typeface="Calibri"/>
                <a:cs typeface="Calibri"/>
              </a:rPr>
              <a:t>exception</a:t>
            </a:r>
            <a:r>
              <a:rPr dirty="0" sz="18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una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base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cual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puede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heredar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y 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sobrescribir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métodos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tratamiento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excepciones.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clase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 b="1">
                <a:solidFill>
                  <a:srgbClr val="3E3E3E"/>
                </a:solidFill>
                <a:latin typeface="Calibri"/>
                <a:cs typeface="Calibri"/>
              </a:rPr>
              <a:t>exception</a:t>
            </a:r>
            <a:r>
              <a:rPr dirty="0" sz="1800" spc="13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3E3E3E"/>
                </a:solidFill>
                <a:latin typeface="Calibri"/>
                <a:cs typeface="Calibri"/>
              </a:rPr>
              <a:t>está</a:t>
            </a:r>
            <a:r>
              <a:rPr dirty="0" sz="1800" spc="1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incluida</a:t>
            </a:r>
            <a:r>
              <a:rPr dirty="0" sz="18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8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18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librería</a:t>
            </a:r>
            <a:r>
              <a:rPr dirty="0" sz="1800" spc="1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5" b="1">
                <a:solidFill>
                  <a:srgbClr val="3E3E3E"/>
                </a:solidFill>
                <a:latin typeface="Calibri"/>
                <a:cs typeface="Calibri"/>
              </a:rPr>
              <a:t>&lt;exception&gt;</a:t>
            </a:r>
            <a:r>
              <a:rPr dirty="0" sz="1800" spc="12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8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su</a:t>
            </a:r>
            <a:r>
              <a:rPr dirty="0" sz="1800" spc="1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estructura</a:t>
            </a:r>
            <a:r>
              <a:rPr dirty="0" sz="18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1800" spc="11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194306" y="4735490"/>
            <a:ext cx="9290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solidFill>
                  <a:srgbClr val="3E3E3E"/>
                </a:solidFill>
                <a:latin typeface="Calibri"/>
                <a:cs typeface="Calibri"/>
              </a:rPr>
              <a:t>siguiente: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2258567" y="2497073"/>
            <a:ext cx="2638425" cy="13849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90805" marR="1332865">
              <a:lnSpc>
                <a:spcPct val="100000"/>
              </a:lnSpc>
              <a:spcBef>
                <a:spcPts val="265"/>
              </a:spcBef>
            </a:pPr>
            <a:r>
              <a:rPr dirty="0" sz="1400" spc="-10">
                <a:latin typeface="Calibri"/>
                <a:cs typeface="Calibri"/>
              </a:rPr>
              <a:t>string </a:t>
            </a:r>
            <a:r>
              <a:rPr dirty="0" sz="1400" spc="-5">
                <a:latin typeface="Calibri"/>
                <a:cs typeface="Calibri"/>
              </a:rPr>
              <a:t>s = "Hola";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try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cout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&lt;&lt;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s.at(100)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&lt;&lt;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endl;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catch(exception&amp;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e)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cout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&lt;&lt;</a:t>
            </a:r>
            <a:r>
              <a:rPr dirty="0" sz="1400" spc="-10">
                <a:latin typeface="Calibri"/>
                <a:cs typeface="Calibri"/>
              </a:rPr>
              <a:t> e.what() </a:t>
            </a:r>
            <a:r>
              <a:rPr dirty="0" sz="1400" spc="-5">
                <a:latin typeface="Calibri"/>
                <a:cs typeface="Calibri"/>
              </a:rPr>
              <a:t>&lt;&lt;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endl;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13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519172" y="4900421"/>
            <a:ext cx="4105910" cy="1385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5"/>
              </a:spcBef>
            </a:pPr>
            <a:r>
              <a:rPr dirty="0" sz="1400" spc="-5">
                <a:latin typeface="Calibri"/>
                <a:cs typeface="Calibri"/>
              </a:rPr>
              <a:t>class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exception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public:</a:t>
            </a:r>
            <a:endParaRPr sz="1400">
              <a:latin typeface="Calibri"/>
              <a:cs typeface="Calibri"/>
            </a:endParaRPr>
          </a:p>
          <a:p>
            <a:pPr marL="1005840" marR="105791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exception()</a:t>
            </a:r>
            <a:r>
              <a:rPr dirty="0" sz="1400" spc="3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throw()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} 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virtual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~exception()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throw();</a:t>
            </a:r>
            <a:endParaRPr sz="1400">
              <a:latin typeface="Calibri"/>
              <a:cs typeface="Calibri"/>
            </a:endParaRPr>
          </a:p>
          <a:p>
            <a:pPr marL="1005840">
              <a:lnSpc>
                <a:spcPct val="100000"/>
              </a:lnSpc>
              <a:spcBef>
                <a:spcPts val="5"/>
              </a:spcBef>
            </a:pPr>
            <a:r>
              <a:rPr dirty="0" sz="1400" spc="-5">
                <a:latin typeface="Calibri"/>
                <a:cs typeface="Calibri"/>
              </a:rPr>
              <a:t>virtual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const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char* what()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const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throw();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};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59005" y="2841834"/>
            <a:ext cx="2894330" cy="6654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libri"/>
                <a:cs typeface="Calibri"/>
              </a:rPr>
              <a:t>La función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 b="1">
                <a:latin typeface="Calibri"/>
                <a:cs typeface="Calibri"/>
              </a:rPr>
              <a:t>at()</a:t>
            </a:r>
            <a:r>
              <a:rPr dirty="0" sz="1400" spc="-10" b="1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la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clase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 b="1">
                <a:latin typeface="Calibri"/>
                <a:cs typeface="Calibri"/>
              </a:rPr>
              <a:t>string</a:t>
            </a:r>
            <a:r>
              <a:rPr dirty="0" sz="1400" spc="-10">
                <a:latin typeface="Calibri"/>
                <a:cs typeface="Calibri"/>
              </a:rPr>
              <a:t>,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lanza </a:t>
            </a:r>
            <a:r>
              <a:rPr dirty="0" sz="1400" spc="-5">
                <a:latin typeface="Calibri"/>
                <a:cs typeface="Calibri"/>
              </a:rPr>
              <a:t> una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excepción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cuando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se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trata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leer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o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escribir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un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componente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fuera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rango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366141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5"/>
              <a:t>C</a:t>
            </a:r>
            <a:r>
              <a:rPr dirty="0" spc="-70"/>
              <a:t>l</a:t>
            </a:r>
            <a:r>
              <a:rPr dirty="0" spc="-90"/>
              <a:t>as</a:t>
            </a:r>
            <a:r>
              <a:rPr dirty="0"/>
              <a:t>e</a:t>
            </a:r>
            <a:r>
              <a:rPr dirty="0" spc="-185"/>
              <a:t> </a:t>
            </a:r>
            <a:r>
              <a:rPr dirty="0" spc="-160"/>
              <a:t>e</a:t>
            </a:r>
            <a:r>
              <a:rPr dirty="0" spc="-195"/>
              <a:t>x</a:t>
            </a:r>
            <a:r>
              <a:rPr dirty="0" spc="-90"/>
              <a:t>c</a:t>
            </a:r>
            <a:r>
              <a:rPr dirty="0" spc="-95"/>
              <a:t>e</a:t>
            </a:r>
            <a:r>
              <a:rPr dirty="0" spc="-125"/>
              <a:t>p</a:t>
            </a:r>
            <a:r>
              <a:rPr dirty="0" spc="-80"/>
              <a:t>t</a:t>
            </a:r>
            <a:r>
              <a:rPr dirty="0" spc="-70"/>
              <a:t>i</a:t>
            </a:r>
            <a:r>
              <a:rPr dirty="0" spc="-95"/>
              <a:t>on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905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desea</a:t>
            </a:r>
            <a:r>
              <a:rPr dirty="0" sz="20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crear</a:t>
            </a:r>
            <a:r>
              <a:rPr dirty="0" sz="2000" spc="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excepción,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basta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crear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nueva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clase</a:t>
            </a:r>
            <a:r>
              <a:rPr dirty="0" sz="2000" spc="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sobrescriba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métodos: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914054"/>
            <a:ext cx="668020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Ahora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podrían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lanzar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excepciones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tipo,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por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2766822" y="2510789"/>
            <a:ext cx="3610610" cy="1385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548640" marR="763905" indent="-457200">
              <a:lnSpc>
                <a:spcPct val="100000"/>
              </a:lnSpc>
              <a:spcBef>
                <a:spcPts val="265"/>
              </a:spcBef>
            </a:pPr>
            <a:r>
              <a:rPr dirty="0" sz="1400" spc="-5">
                <a:latin typeface="Calibri"/>
                <a:cs typeface="Calibri"/>
              </a:rPr>
              <a:t>class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division_cero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: public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exception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public:</a:t>
            </a:r>
            <a:endParaRPr sz="1400">
              <a:latin typeface="Calibri"/>
              <a:cs typeface="Calibri"/>
            </a:endParaRPr>
          </a:p>
          <a:p>
            <a:pPr marL="1005840" marR="258445" indent="-45720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const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char*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what()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const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throw()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 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return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"Error: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división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por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cero";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  <a:spcBef>
                <a:spcPts val="5"/>
              </a:spcBef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};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14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996439" y="4367784"/>
            <a:ext cx="5151120" cy="181610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5"/>
              </a:spcBef>
            </a:pPr>
            <a:r>
              <a:rPr dirty="0" sz="1400" spc="-5">
                <a:latin typeface="Calibri"/>
                <a:cs typeface="Calibri"/>
              </a:rPr>
              <a:t>double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num,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den;</a:t>
            </a:r>
            <a:endParaRPr sz="1400">
              <a:latin typeface="Calibri"/>
              <a:cs typeface="Calibri"/>
            </a:endParaRPr>
          </a:p>
          <a:p>
            <a:pPr marL="91440" marR="3380104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cin &gt;&gt; num; cin &gt;&gt; den; </a:t>
            </a:r>
            <a:r>
              <a:rPr dirty="0" sz="1400" spc="-3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try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if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(den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==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0)</a:t>
            </a:r>
            <a:r>
              <a:rPr dirty="0" sz="1400" spc="-10">
                <a:latin typeface="Calibri"/>
                <a:cs typeface="Calibri"/>
              </a:rPr>
              <a:t> throw</a:t>
            </a:r>
            <a:r>
              <a:rPr dirty="0" sz="1400" spc="-5">
                <a:latin typeface="Calibri"/>
                <a:cs typeface="Calibri"/>
              </a:rPr>
              <a:t> division_cero();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  <a:spcBef>
                <a:spcPts val="5"/>
              </a:spcBef>
            </a:pPr>
            <a:r>
              <a:rPr dirty="0" sz="1400" spc="-5">
                <a:latin typeface="Calibri"/>
                <a:cs typeface="Calibri"/>
              </a:rPr>
              <a:t>cout &lt;&lt;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num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&lt;&lt; " /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"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&lt;&lt;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den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&lt;&lt;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"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"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&lt;&lt;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num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/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den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&lt;&lt;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endl;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catch(exception&amp;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e)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cout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&lt;&lt;</a:t>
            </a:r>
            <a:r>
              <a:rPr dirty="0" sz="1400" spc="-10">
                <a:latin typeface="Calibri"/>
                <a:cs typeface="Calibri"/>
              </a:rPr>
              <a:t> e.what() </a:t>
            </a:r>
            <a:r>
              <a:rPr dirty="0" sz="1400" spc="-5">
                <a:latin typeface="Calibri"/>
                <a:cs typeface="Calibri"/>
              </a:rPr>
              <a:t>&lt;&lt;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endl;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895850" cy="1368425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Manejo</a:t>
            </a:r>
            <a:r>
              <a:rPr dirty="0" sz="3600" spc="-5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de</a:t>
            </a:r>
            <a:r>
              <a:rPr dirty="0" sz="3600" spc="-40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excepciones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15</a:t>
            </a:r>
          </a:p>
        </p:txBody>
      </p:sp>
    </p:spTree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2002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85"/>
              <a:t>E</a:t>
            </a:r>
            <a:r>
              <a:rPr dirty="0" spc="-70"/>
              <a:t>j</a:t>
            </a:r>
            <a:r>
              <a:rPr dirty="0" spc="-95"/>
              <a:t>e</a:t>
            </a:r>
            <a:r>
              <a:rPr dirty="0" spc="-155"/>
              <a:t>r</a:t>
            </a:r>
            <a:r>
              <a:rPr dirty="0" spc="-95"/>
              <a:t>c</a:t>
            </a:r>
            <a:r>
              <a:rPr dirty="0" spc="-80"/>
              <a:t>i</a:t>
            </a:r>
            <a:r>
              <a:rPr dirty="0" spc="-95"/>
              <a:t>c</a:t>
            </a:r>
            <a:r>
              <a:rPr dirty="0" spc="-75"/>
              <a:t>i</a:t>
            </a:r>
            <a:r>
              <a:rPr dirty="0" spc="-95"/>
              <a:t>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832270"/>
            <a:ext cx="7570470" cy="352488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469265" marR="5080" indent="-45720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Escribe 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programa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genere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 aleatorio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 indique si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 generado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par o 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impar.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programa utilizará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ello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lanzamiento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excepción</a:t>
            </a:r>
            <a:endParaRPr sz="2000">
              <a:latin typeface="Calibri"/>
              <a:cs typeface="Calibri"/>
            </a:endParaRPr>
          </a:p>
          <a:p>
            <a:pPr algn="just" marL="469265" marR="5080" indent="-457200">
              <a:lnSpc>
                <a:spcPts val="2160"/>
              </a:lnSpc>
              <a:spcBef>
                <a:spcPts val="1395"/>
              </a:spcBef>
              <a:buClr>
                <a:srgbClr val="D34817"/>
              </a:buClr>
              <a:buAutoNum type="arabicPeriod"/>
              <a:tabLst>
                <a:tab pos="46990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Escribe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programa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juegue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usuario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adivinar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número.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ordenador debe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generar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entre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1 y 500, y el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usuario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tiene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intentar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adivinarlo.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ello,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cada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vez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el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usuario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introduce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valor,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ordenador debe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decirle al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usuario si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tiene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adivinar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mayor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 menor 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ha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introducido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usuario. Cuando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consiga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adivinarlo, debe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indicárselo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imprimir 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pantalla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 veces 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usuario ha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intentado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adivinar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número.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usuario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introduce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algo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número,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debe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indicarlo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pantalla,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contarlo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intento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6894" y="6582023"/>
            <a:ext cx="12357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2.7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C++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16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359092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45">
                <a:solidFill>
                  <a:srgbClr val="404040"/>
                </a:solidFill>
              </a:rPr>
              <a:t>1.</a:t>
            </a:r>
            <a:r>
              <a:rPr dirty="0" spc="-210">
                <a:solidFill>
                  <a:srgbClr val="404040"/>
                </a:solidFill>
              </a:rPr>
              <a:t> </a:t>
            </a:r>
            <a:r>
              <a:rPr dirty="0" spc="-100">
                <a:solidFill>
                  <a:srgbClr val="404040"/>
                </a:solidFill>
              </a:rPr>
              <a:t>Comentarios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011427" y="1836928"/>
            <a:ext cx="7368540" cy="79375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algn="just" marL="195580" marR="5080" indent="-182880">
              <a:lnSpc>
                <a:spcPts val="1939"/>
              </a:lnSpc>
              <a:spcBef>
                <a:spcPts val="34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Un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comentario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es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una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sección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de 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texto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cuyo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objetivo</a:t>
            </a:r>
            <a:r>
              <a:rPr dirty="0" sz="1800" spc="38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es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documentar</a:t>
            </a:r>
            <a:r>
              <a:rPr dirty="0" sz="1800" spc="38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parte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programa.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Los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comentarios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se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ignoran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por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20">
                <a:solidFill>
                  <a:srgbClr val="404040"/>
                </a:solidFill>
                <a:latin typeface="Calibri"/>
                <a:cs typeface="Calibri"/>
              </a:rPr>
              <a:t>compilador.</a:t>
            </a:r>
            <a:r>
              <a:rPr dirty="0" sz="1800" spc="37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Un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comentario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simple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comienza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con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dos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barras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dividir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11427" y="3300221"/>
            <a:ext cx="7368540" cy="546735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195580" marR="5080" indent="-182880">
              <a:lnSpc>
                <a:spcPts val="1939"/>
              </a:lnSpc>
              <a:spcBef>
                <a:spcPts val="34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1800" spc="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estilo</a:t>
            </a:r>
            <a:r>
              <a:rPr dirty="0" sz="1800" spc="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alternativo</a:t>
            </a:r>
            <a:r>
              <a:rPr dirty="0" sz="1800" spc="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800" spc="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comentarios</a:t>
            </a:r>
            <a:r>
              <a:rPr dirty="0" sz="1800" spc="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en</a:t>
            </a:r>
            <a:r>
              <a:rPr dirty="0" sz="1800" spc="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varias</a:t>
            </a:r>
            <a:r>
              <a:rPr dirty="0" sz="1800" spc="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líneas</a:t>
            </a:r>
            <a:r>
              <a:rPr dirty="0" sz="1800" spc="5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es</a:t>
            </a:r>
            <a:r>
              <a:rPr dirty="0" sz="1800" spc="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800" spc="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formado</a:t>
            </a:r>
            <a:r>
              <a:rPr dirty="0" sz="1800" spc="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por</a:t>
            </a:r>
            <a:r>
              <a:rPr dirty="0" sz="1800" spc="6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barra </a:t>
            </a:r>
            <a:r>
              <a:rPr dirty="0" sz="1800" spc="-39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asterisco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11427" y="5162803"/>
            <a:ext cx="70338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100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Los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comentarios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son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fundamentales</a:t>
            </a:r>
            <a:r>
              <a:rPr dirty="0" sz="18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para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la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comprensión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10" name="object 1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274314" y="4024121"/>
            <a:ext cx="2265680" cy="954405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70"/>
              </a:spcBef>
            </a:pPr>
            <a:r>
              <a:rPr dirty="0" sz="1400" spc="-5">
                <a:latin typeface="Calibri"/>
                <a:cs typeface="Calibri"/>
              </a:rPr>
              <a:t>/*</a:t>
            </a:r>
            <a:endParaRPr sz="1400">
              <a:latin typeface="Calibri"/>
              <a:cs typeface="Calibri"/>
            </a:endParaRPr>
          </a:p>
          <a:p>
            <a:pPr marL="91440" marR="56388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esto </a:t>
            </a:r>
            <a:r>
              <a:rPr dirty="0" sz="1400" spc="-5">
                <a:latin typeface="Calibri"/>
                <a:cs typeface="Calibri"/>
              </a:rPr>
              <a:t>es un </a:t>
            </a:r>
            <a:r>
              <a:rPr dirty="0" sz="1400" spc="-10">
                <a:latin typeface="Calibri"/>
                <a:cs typeface="Calibri"/>
              </a:rPr>
              <a:t>comentario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 varias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líneas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*/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7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274314" y="2843022"/>
            <a:ext cx="2265680" cy="307975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70"/>
              </a:spcBef>
            </a:pPr>
            <a:r>
              <a:rPr dirty="0" sz="1400" spc="-5">
                <a:latin typeface="Calibri"/>
                <a:cs typeface="Calibri"/>
              </a:rPr>
              <a:t>//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esto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es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un</a:t>
            </a:r>
            <a:r>
              <a:rPr dirty="0" sz="1400" spc="-10">
                <a:latin typeface="Calibri"/>
                <a:cs typeface="Calibri"/>
              </a:rPr>
              <a:t> comentario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11267" y="704395"/>
            <a:ext cx="2277039" cy="1275818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151369" y="4600194"/>
            <a:ext cx="1576565" cy="551687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3410916" y="2257185"/>
            <a:ext cx="5349240" cy="1899920"/>
          </a:xfrm>
          <a:prstGeom prst="rect">
            <a:avLst/>
          </a:prstGeom>
        </p:spPr>
        <p:txBody>
          <a:bodyPr wrap="square" lIns="0" tIns="88900" rIns="0" bIns="0" rtlCol="0" vert="horz">
            <a:spAutoFit/>
          </a:bodyPr>
          <a:lstStyle/>
          <a:p>
            <a:pPr algn="r" marR="5715">
              <a:lnSpc>
                <a:spcPct val="100000"/>
              </a:lnSpc>
              <a:spcBef>
                <a:spcPts val="700"/>
              </a:spcBef>
            </a:pPr>
            <a:r>
              <a:rPr dirty="0" sz="1800" spc="-5">
                <a:latin typeface="Calibri"/>
                <a:cs typeface="Calibri"/>
              </a:rPr>
              <a:t>©2023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Autor</a:t>
            </a:r>
            <a:r>
              <a:rPr dirty="0" sz="1800" spc="-5">
                <a:latin typeface="Calibri"/>
                <a:cs typeface="Calibri"/>
              </a:rPr>
              <a:t> José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Miguel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Guerrero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Hernández</a:t>
            </a:r>
            <a:endParaRPr sz="180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595"/>
              </a:spcBef>
            </a:pPr>
            <a:r>
              <a:rPr dirty="0" sz="1800" spc="-5">
                <a:latin typeface="Calibri"/>
                <a:cs typeface="Calibri"/>
              </a:rPr>
              <a:t>Algunos</a:t>
            </a:r>
            <a:r>
              <a:rPr dirty="0" sz="1800" spc="-4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derechos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reservados</a:t>
            </a:r>
            <a:endParaRPr sz="1800">
              <a:latin typeface="Calibri"/>
              <a:cs typeface="Calibri"/>
            </a:endParaRPr>
          </a:p>
          <a:p>
            <a:pPr algn="r" marL="1116330" marR="5715" indent="61594">
              <a:lnSpc>
                <a:spcPct val="100000"/>
              </a:lnSpc>
              <a:spcBef>
                <a:spcPts val="600"/>
              </a:spcBef>
            </a:pPr>
            <a:r>
              <a:rPr dirty="0" sz="1800" spc="-15">
                <a:latin typeface="Calibri"/>
                <a:cs typeface="Calibri"/>
              </a:rPr>
              <a:t>Este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documento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distribuye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bajo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 </a:t>
            </a:r>
            <a:r>
              <a:rPr dirty="0" sz="1800" spc="-5">
                <a:latin typeface="Calibri"/>
                <a:cs typeface="Calibri"/>
              </a:rPr>
              <a:t>licencia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“Atribución-CompartirIgual </a:t>
            </a:r>
            <a:r>
              <a:rPr dirty="0" sz="1800" spc="-5">
                <a:latin typeface="Calibri"/>
                <a:cs typeface="Calibri"/>
              </a:rPr>
              <a:t>4.0 Internacional”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Creative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Commons,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disponible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en</a:t>
            </a:r>
            <a:endParaRPr sz="1800">
              <a:latin typeface="Calibri"/>
              <a:cs typeface="Calibri"/>
            </a:endParaRPr>
          </a:p>
          <a:p>
            <a:pPr algn="r" marR="5715">
              <a:lnSpc>
                <a:spcPct val="100000"/>
              </a:lnSpc>
              <a:spcBef>
                <a:spcPts val="5"/>
              </a:spcBef>
            </a:pPr>
            <a:r>
              <a:rPr dirty="0" u="sng" sz="1800" spc="-5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"/>
                <a:cs typeface="Calibri"/>
                <a:hlinkClick r:id="rId4"/>
              </a:rPr>
              <a:t>https://creativecommons.org/licenses/by-sa/4.0/deed.es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3767454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>
                <a:solidFill>
                  <a:srgbClr val="404040"/>
                </a:solidFill>
              </a:rPr>
              <a:t>1</a:t>
            </a:r>
            <a:r>
              <a:rPr dirty="0">
                <a:solidFill>
                  <a:srgbClr val="404040"/>
                </a:solidFill>
              </a:rPr>
              <a:t>.</a:t>
            </a:r>
            <a:r>
              <a:rPr dirty="0" spc="-160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Fu</a:t>
            </a:r>
            <a:r>
              <a:rPr dirty="0" spc="-95">
                <a:solidFill>
                  <a:srgbClr val="404040"/>
                </a:solidFill>
              </a:rPr>
              <a:t>nc</a:t>
            </a:r>
            <a:r>
              <a:rPr dirty="0" spc="-80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ó</a:t>
            </a:r>
            <a:r>
              <a:rPr dirty="0">
                <a:solidFill>
                  <a:srgbClr val="404040"/>
                </a:solidFill>
              </a:rPr>
              <a:t>n</a:t>
            </a:r>
            <a:r>
              <a:rPr dirty="0" spc="-175">
                <a:solidFill>
                  <a:srgbClr val="404040"/>
                </a:solidFill>
              </a:rPr>
              <a:t> </a:t>
            </a:r>
            <a:r>
              <a:rPr dirty="0" spc="-120">
                <a:solidFill>
                  <a:srgbClr val="404040"/>
                </a:solidFill>
              </a:rPr>
              <a:t>m</a:t>
            </a:r>
            <a:r>
              <a:rPr dirty="0" spc="-85">
                <a:solidFill>
                  <a:srgbClr val="404040"/>
                </a:solidFill>
              </a:rPr>
              <a:t>a</a:t>
            </a:r>
            <a:r>
              <a:rPr dirty="0" spc="-75">
                <a:solidFill>
                  <a:srgbClr val="404040"/>
                </a:solidFill>
              </a:rPr>
              <a:t>i</a:t>
            </a:r>
            <a:r>
              <a:rPr dirty="0">
                <a:solidFill>
                  <a:srgbClr val="404040"/>
                </a:solidFill>
              </a:rPr>
              <a:t>n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011427" y="1786077"/>
            <a:ext cx="6630034" cy="727075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459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Es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función</a:t>
            </a:r>
            <a:r>
              <a:rPr dirty="0" sz="20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principal</a:t>
            </a:r>
            <a:r>
              <a:rPr dirty="0" sz="2000" spc="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debe</a:t>
            </a:r>
            <a:r>
              <a:rPr dirty="0" sz="20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existir</a:t>
            </a:r>
            <a:r>
              <a:rPr dirty="0" sz="2000" spc="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en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todos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los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programas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6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forma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general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es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siguiente: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11427" y="3516403"/>
            <a:ext cx="7369809" cy="194818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Donde:</a:t>
            </a:r>
            <a:endParaRPr sz="2000">
              <a:latin typeface="Calibri"/>
              <a:cs typeface="Calibri"/>
            </a:endParaRPr>
          </a:p>
          <a:p>
            <a:pPr algn="just" lvl="1" marL="561340" marR="5080" indent="-182880">
              <a:lnSpc>
                <a:spcPts val="1730"/>
              </a:lnSpc>
              <a:spcBef>
                <a:spcPts val="650"/>
              </a:spcBef>
              <a:buClr>
                <a:srgbClr val="D247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404040"/>
                </a:solidFill>
                <a:latin typeface="Calibri"/>
                <a:cs typeface="Calibri"/>
              </a:rPr>
              <a:t>argc</a:t>
            </a:r>
            <a:r>
              <a:rPr dirty="0" sz="1600" spc="-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20">
                <a:solidFill>
                  <a:srgbClr val="404040"/>
                </a:solidFill>
                <a:latin typeface="Calibri"/>
                <a:cs typeface="Calibri"/>
              </a:rPr>
              <a:t>Valor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no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negativo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que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indica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el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número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de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argumentos</a:t>
            </a:r>
            <a:r>
              <a:rPr dirty="0" sz="1600" spc="3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enviados</a:t>
            </a:r>
            <a:r>
              <a:rPr dirty="0" sz="1600" spc="3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al 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desde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entorno</a:t>
            </a:r>
            <a:r>
              <a:rPr dirty="0" sz="16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donde se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ejecuta</a:t>
            </a:r>
            <a:endParaRPr sz="1600">
              <a:latin typeface="Calibri"/>
              <a:cs typeface="Calibri"/>
            </a:endParaRPr>
          </a:p>
          <a:p>
            <a:pPr algn="just" lvl="1" marL="561340" marR="5715" indent="-182880">
              <a:lnSpc>
                <a:spcPts val="1730"/>
              </a:lnSpc>
              <a:spcBef>
                <a:spcPts val="595"/>
              </a:spcBef>
              <a:buClr>
                <a:srgbClr val="D247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404040"/>
                </a:solidFill>
                <a:latin typeface="Calibri"/>
                <a:cs typeface="Calibri"/>
              </a:rPr>
              <a:t>argv</a:t>
            </a:r>
            <a:r>
              <a:rPr dirty="0" sz="1600" spc="8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r>
              <a:rPr dirty="0" sz="1600" spc="8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Puntero</a:t>
            </a:r>
            <a:r>
              <a:rPr dirty="0" sz="1600" spc="9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al</a:t>
            </a:r>
            <a:r>
              <a:rPr dirty="0" sz="1600" spc="8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primer</a:t>
            </a:r>
            <a:r>
              <a:rPr dirty="0" sz="1600" spc="9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elemento</a:t>
            </a:r>
            <a:r>
              <a:rPr dirty="0" sz="1600" spc="8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600" spc="8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los</a:t>
            </a:r>
            <a:r>
              <a:rPr dirty="0" sz="1600" spc="8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argumentos</a:t>
            </a:r>
            <a:r>
              <a:rPr dirty="0" sz="1600" spc="8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pasados</a:t>
            </a:r>
            <a:r>
              <a:rPr dirty="0" sz="1600" spc="8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al</a:t>
            </a:r>
            <a:r>
              <a:rPr dirty="0" sz="1600" spc="8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r>
              <a:rPr dirty="0" sz="1600" spc="8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desde </a:t>
            </a:r>
            <a:r>
              <a:rPr dirty="0" sz="1600" spc="-3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entorno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ejecución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(argv[0]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hasta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argv[argc-1]).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Se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garantiza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el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valor </a:t>
            </a:r>
            <a:r>
              <a:rPr dirty="0" sz="1600" spc="-3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argv[argc]</a:t>
            </a:r>
            <a:r>
              <a:rPr dirty="0" sz="1600" spc="-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es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un 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puntero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nulo</a:t>
            </a:r>
            <a:endParaRPr sz="1600">
              <a:latin typeface="Calibri"/>
              <a:cs typeface="Calibri"/>
            </a:endParaRPr>
          </a:p>
          <a:p>
            <a:pPr algn="just" lvl="1" marL="561340" indent="-183515">
              <a:lnSpc>
                <a:spcPct val="100000"/>
              </a:lnSpc>
              <a:spcBef>
                <a:spcPts val="380"/>
              </a:spcBef>
              <a:buClr>
                <a:srgbClr val="D247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 b="1">
                <a:solidFill>
                  <a:srgbClr val="404040"/>
                </a:solidFill>
                <a:latin typeface="Calibri"/>
                <a:cs typeface="Calibri"/>
              </a:rPr>
              <a:t>cuerpo</a:t>
            </a:r>
            <a:r>
              <a:rPr dirty="0" sz="1600" spc="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El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cuerpo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función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main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2763773" y="2840735"/>
            <a:ext cx="3616960" cy="339090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116205">
              <a:lnSpc>
                <a:spcPct val="100000"/>
              </a:lnSpc>
              <a:spcBef>
                <a:spcPts val="265"/>
              </a:spcBef>
            </a:pPr>
            <a:r>
              <a:rPr dirty="0" sz="1600" spc="-10">
                <a:latin typeface="Calibri"/>
                <a:cs typeface="Calibri"/>
              </a:rPr>
              <a:t>int </a:t>
            </a:r>
            <a:r>
              <a:rPr dirty="0" sz="1600">
                <a:latin typeface="Calibri"/>
                <a:cs typeface="Calibri"/>
              </a:rPr>
              <a:t>main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(int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argc, </a:t>
            </a:r>
            <a:r>
              <a:rPr dirty="0" sz="1600">
                <a:latin typeface="Calibri"/>
                <a:cs typeface="Calibri"/>
              </a:rPr>
              <a:t>char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*argv[])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{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cuerpo }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8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48856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>
                <a:solidFill>
                  <a:srgbClr val="404040"/>
                </a:solidFill>
              </a:rPr>
              <a:t>Í</a:t>
            </a:r>
            <a:r>
              <a:rPr dirty="0" spc="-90">
                <a:solidFill>
                  <a:srgbClr val="404040"/>
                </a:solidFill>
              </a:rPr>
              <a:t>n</a:t>
            </a:r>
            <a:r>
              <a:rPr dirty="0" spc="-95">
                <a:solidFill>
                  <a:srgbClr val="404040"/>
                </a:solidFill>
              </a:rPr>
              <a:t>d</a:t>
            </a:r>
            <a:r>
              <a:rPr dirty="0" spc="-75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c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90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d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80">
                <a:solidFill>
                  <a:srgbClr val="404040"/>
                </a:solidFill>
              </a:rPr>
              <a:t> </a:t>
            </a:r>
            <a:r>
              <a:rPr dirty="0" spc="-130">
                <a:solidFill>
                  <a:srgbClr val="404040"/>
                </a:solidFill>
              </a:rPr>
              <a:t>c</a:t>
            </a:r>
            <a:r>
              <a:rPr dirty="0" spc="-95">
                <a:solidFill>
                  <a:srgbClr val="404040"/>
                </a:solidFill>
              </a:rPr>
              <a:t>o</a:t>
            </a:r>
            <a:r>
              <a:rPr dirty="0" spc="-140">
                <a:solidFill>
                  <a:srgbClr val="404040"/>
                </a:solidFill>
              </a:rPr>
              <a:t>n</a:t>
            </a:r>
            <a:r>
              <a:rPr dirty="0" spc="-125">
                <a:solidFill>
                  <a:srgbClr val="404040"/>
                </a:solidFill>
              </a:rPr>
              <a:t>t</a:t>
            </a:r>
            <a:r>
              <a:rPr dirty="0" spc="-95">
                <a:solidFill>
                  <a:srgbClr val="404040"/>
                </a:solidFill>
              </a:rPr>
              <a:t>en</a:t>
            </a:r>
            <a:r>
              <a:rPr dirty="0" spc="-80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do</a:t>
            </a:r>
            <a:r>
              <a:rPr dirty="0">
                <a:solidFill>
                  <a:srgbClr val="404040"/>
                </a:solidFill>
              </a:rPr>
              <a:t>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810259" y="1698041"/>
            <a:ext cx="5603240" cy="4026535"/>
          </a:xfrm>
          <a:prstGeom prst="rect">
            <a:avLst/>
          </a:prstGeom>
        </p:spPr>
        <p:txBody>
          <a:bodyPr wrap="square" lIns="0" tIns="76200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6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Programa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en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C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Variables,</a:t>
            </a:r>
            <a:r>
              <a:rPr dirty="0" sz="2500" spc="-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constantes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punto</a:t>
            </a:r>
            <a:r>
              <a:rPr dirty="0" sz="2500" spc="-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coma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Ámbito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variables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Tipos,</a:t>
            </a:r>
            <a:r>
              <a:rPr dirty="0" sz="2500" spc="-3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modificadores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operadores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Sentencias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control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Sentencias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iteración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Funciones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Entrada</a:t>
            </a: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Salida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Compilación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Errores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Ejercicios</a:t>
            </a:r>
            <a:endParaRPr sz="25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9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51688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00"/>
              <a:t>O</a:t>
            </a:r>
            <a:r>
              <a:rPr dirty="0" spc="-90"/>
              <a:t>b</a:t>
            </a:r>
            <a:r>
              <a:rPr dirty="0" spc="-70"/>
              <a:t>j</a:t>
            </a:r>
            <a:r>
              <a:rPr dirty="0" spc="-120"/>
              <a:t>e</a:t>
            </a:r>
            <a:r>
              <a:rPr dirty="0" spc="-80"/>
              <a:t>t</a:t>
            </a:r>
            <a:r>
              <a:rPr dirty="0" spc="-70"/>
              <a:t>i</a:t>
            </a:r>
            <a:r>
              <a:rPr dirty="0" spc="-140"/>
              <a:t>v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75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90"/>
              <a:t>de</a:t>
            </a:r>
            <a:r>
              <a:rPr dirty="0" spc="-140"/>
              <a:t>s</a:t>
            </a:r>
            <a:r>
              <a:rPr dirty="0" spc="-80"/>
              <a:t>t</a:t>
            </a:r>
            <a:r>
              <a:rPr dirty="0" spc="-155"/>
              <a:t>r</a:t>
            </a:r>
            <a:r>
              <a:rPr dirty="0" spc="-140"/>
              <a:t>e</a:t>
            </a:r>
            <a:r>
              <a:rPr dirty="0" spc="-190"/>
              <a:t>z</a:t>
            </a:r>
            <a:r>
              <a:rPr dirty="0" spc="-100"/>
              <a:t>a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795778"/>
            <a:ext cx="7570470" cy="374459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161290" indent="-148590">
              <a:lnSpc>
                <a:spcPct val="100000"/>
              </a:lnSpc>
              <a:spcBef>
                <a:spcPts val="385"/>
              </a:spcBef>
              <a:buClr>
                <a:srgbClr val="D34817"/>
              </a:buClr>
              <a:buFont typeface="Arial"/>
              <a:buChar char="•"/>
              <a:tabLst>
                <a:tab pos="16129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Objetivos:</a:t>
            </a:r>
            <a:endParaRPr sz="2000">
              <a:latin typeface="Calibri"/>
              <a:cs typeface="Calibri"/>
            </a:endParaRPr>
          </a:p>
          <a:p>
            <a:pPr lvl="1" marL="579755" marR="5715" indent="-183515">
              <a:lnSpc>
                <a:spcPts val="1730"/>
              </a:lnSpc>
              <a:spcBef>
                <a:spcPts val="445"/>
              </a:spcBef>
              <a:buClr>
                <a:srgbClr val="D34817"/>
              </a:buClr>
              <a:buFont typeface="Arial"/>
              <a:buChar char="•"/>
              <a:tabLst>
                <a:tab pos="57975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Adquirir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conocimientos</a:t>
            </a:r>
            <a:r>
              <a:rPr dirty="0" sz="16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necesarios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diseño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implementación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software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control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del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tráfico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aéreo</a:t>
            </a:r>
            <a:endParaRPr sz="1600">
              <a:latin typeface="Calibri"/>
              <a:cs typeface="Calibri"/>
            </a:endParaRPr>
          </a:p>
          <a:p>
            <a:pPr lvl="1" marL="57912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7975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Diseñar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resuelvan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problemas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tratamiento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información</a:t>
            </a:r>
            <a:endParaRPr sz="1600">
              <a:latin typeface="Calibri"/>
              <a:cs typeface="Calibri"/>
            </a:endParaRPr>
          </a:p>
          <a:p>
            <a:pPr lvl="1" marL="57912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7975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Presentación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herramientas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representar</a:t>
            </a:r>
            <a:r>
              <a:rPr dirty="0" sz="16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información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tratarla</a:t>
            </a:r>
            <a:endParaRPr sz="1600">
              <a:latin typeface="Calibri"/>
              <a:cs typeface="Calibri"/>
            </a:endParaRPr>
          </a:p>
          <a:p>
            <a:pPr lvl="1" marL="579755" marR="5080" indent="-183515">
              <a:lnSpc>
                <a:spcPts val="1730"/>
              </a:lnSpc>
              <a:spcBef>
                <a:spcPts val="625"/>
              </a:spcBef>
              <a:buClr>
                <a:srgbClr val="D34817"/>
              </a:buClr>
              <a:buFont typeface="Arial"/>
              <a:buChar char="•"/>
              <a:tabLst>
                <a:tab pos="57975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Planteamiento</a:t>
            </a:r>
            <a:r>
              <a:rPr dirty="0" sz="1600" spc="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metodologías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facilitar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sistematizar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análisis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problemas </a:t>
            </a:r>
            <a:r>
              <a:rPr dirty="0" sz="1600" spc="-3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diseño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resuelvan</a:t>
            </a:r>
            <a:endParaRPr sz="1600">
              <a:latin typeface="Calibri"/>
              <a:cs typeface="Calibri"/>
            </a:endParaRPr>
          </a:p>
          <a:p>
            <a:pPr lvl="1" marL="579120" marR="5715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7975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Saber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analizar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problemas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concretos,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plantear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soluciones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desarrollar</a:t>
            </a:r>
            <a:r>
              <a:rPr dirty="0" sz="1600" spc="3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programas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permitan resolverlos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un computador</a:t>
            </a:r>
            <a:endParaRPr sz="1600">
              <a:latin typeface="Calibri"/>
              <a:cs typeface="Calibri"/>
            </a:endParaRPr>
          </a:p>
          <a:p>
            <a:pPr lvl="1" marL="579120" marR="5080" indent="-182880">
              <a:lnSpc>
                <a:spcPts val="1730"/>
              </a:lnSpc>
              <a:spcBef>
                <a:spcPts val="595"/>
              </a:spcBef>
              <a:buClr>
                <a:srgbClr val="D34817"/>
              </a:buClr>
              <a:buFont typeface="Arial"/>
              <a:buChar char="•"/>
              <a:tabLst>
                <a:tab pos="57975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Ejercitarse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programador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individual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equipo</a:t>
            </a:r>
            <a:r>
              <a:rPr dirty="0" sz="1600" spc="7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aplicando</a:t>
            </a:r>
            <a:r>
              <a:rPr dirty="0" sz="16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unas </a:t>
            </a:r>
            <a:r>
              <a:rPr dirty="0" sz="1600" spc="-3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determinadas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metodologías</a:t>
            </a:r>
            <a:endParaRPr sz="1600">
              <a:latin typeface="Calibri"/>
              <a:cs typeface="Calibri"/>
            </a:endParaRPr>
          </a:p>
          <a:p>
            <a:pPr marL="161290" indent="-148590">
              <a:lnSpc>
                <a:spcPct val="100000"/>
              </a:lnSpc>
              <a:spcBef>
                <a:spcPts val="1305"/>
              </a:spcBef>
              <a:buClr>
                <a:srgbClr val="D34817"/>
              </a:buClr>
              <a:buFont typeface="Arial"/>
              <a:buChar char="•"/>
              <a:tabLst>
                <a:tab pos="16129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Conocimientos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destrezas</a:t>
            </a:r>
            <a:r>
              <a:rPr dirty="0" sz="2000" spc="3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requieren:</a:t>
            </a:r>
            <a:endParaRPr sz="2000">
              <a:latin typeface="Calibri"/>
              <a:cs typeface="Calibri"/>
            </a:endParaRPr>
          </a:p>
          <a:p>
            <a:pPr lvl="1" marL="579120" indent="-183515">
              <a:lnSpc>
                <a:spcPct val="100000"/>
              </a:lnSpc>
              <a:spcBef>
                <a:spcPts val="240"/>
              </a:spcBef>
              <a:buClr>
                <a:srgbClr val="D34817"/>
              </a:buClr>
              <a:buFont typeface="Arial"/>
              <a:buChar char="•"/>
              <a:tabLst>
                <a:tab pos="57975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Conocimientos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básicos 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programación,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adquiridos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cursos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anteriores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557622" y="6582023"/>
            <a:ext cx="74485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PRESENTACIÓN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626173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>
                <a:solidFill>
                  <a:srgbClr val="404040"/>
                </a:solidFill>
              </a:rPr>
              <a:t>2</a:t>
            </a:r>
            <a:r>
              <a:rPr dirty="0">
                <a:solidFill>
                  <a:srgbClr val="404040"/>
                </a:solidFill>
              </a:rPr>
              <a:t>.</a:t>
            </a:r>
            <a:r>
              <a:rPr dirty="0" spc="-160">
                <a:solidFill>
                  <a:srgbClr val="404040"/>
                </a:solidFill>
              </a:rPr>
              <a:t> </a:t>
            </a:r>
            <a:r>
              <a:rPr dirty="0" spc="-105">
                <a:solidFill>
                  <a:srgbClr val="404040"/>
                </a:solidFill>
              </a:rPr>
              <a:t>D</a:t>
            </a:r>
            <a:r>
              <a:rPr dirty="0" spc="-90">
                <a:solidFill>
                  <a:srgbClr val="404040"/>
                </a:solidFill>
              </a:rPr>
              <a:t>e</a:t>
            </a:r>
            <a:r>
              <a:rPr dirty="0" spc="-85">
                <a:solidFill>
                  <a:srgbClr val="404040"/>
                </a:solidFill>
              </a:rPr>
              <a:t>c</a:t>
            </a:r>
            <a:r>
              <a:rPr dirty="0" spc="-80">
                <a:solidFill>
                  <a:srgbClr val="404040"/>
                </a:solidFill>
              </a:rPr>
              <a:t>l</a:t>
            </a:r>
            <a:r>
              <a:rPr dirty="0" spc="-95">
                <a:solidFill>
                  <a:srgbClr val="404040"/>
                </a:solidFill>
              </a:rPr>
              <a:t>a</a:t>
            </a:r>
            <a:r>
              <a:rPr dirty="0" spc="-180">
                <a:solidFill>
                  <a:srgbClr val="404040"/>
                </a:solidFill>
              </a:rPr>
              <a:t>r</a:t>
            </a:r>
            <a:r>
              <a:rPr dirty="0" spc="-95">
                <a:solidFill>
                  <a:srgbClr val="404040"/>
                </a:solidFill>
              </a:rPr>
              <a:t>ac</a:t>
            </a:r>
            <a:r>
              <a:rPr dirty="0" spc="-80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ó</a:t>
            </a:r>
            <a:r>
              <a:rPr dirty="0">
                <a:solidFill>
                  <a:srgbClr val="404040"/>
                </a:solidFill>
              </a:rPr>
              <a:t>n</a:t>
            </a:r>
            <a:r>
              <a:rPr dirty="0" spc="-190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d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80">
                <a:solidFill>
                  <a:srgbClr val="404040"/>
                </a:solidFill>
              </a:rPr>
              <a:t> </a:t>
            </a:r>
            <a:r>
              <a:rPr dirty="0" spc="-155">
                <a:solidFill>
                  <a:srgbClr val="404040"/>
                </a:solidFill>
              </a:rPr>
              <a:t>v</a:t>
            </a:r>
            <a:r>
              <a:rPr dirty="0" spc="-85">
                <a:solidFill>
                  <a:srgbClr val="404040"/>
                </a:solidFill>
              </a:rPr>
              <a:t>a</a:t>
            </a:r>
            <a:r>
              <a:rPr dirty="0" spc="-80">
                <a:solidFill>
                  <a:srgbClr val="404040"/>
                </a:solidFill>
              </a:rPr>
              <a:t>ri</a:t>
            </a:r>
            <a:r>
              <a:rPr dirty="0" spc="-95">
                <a:solidFill>
                  <a:srgbClr val="404040"/>
                </a:solidFill>
              </a:rPr>
              <a:t>ab</a:t>
            </a:r>
            <a:r>
              <a:rPr dirty="0" spc="-80">
                <a:solidFill>
                  <a:srgbClr val="404040"/>
                </a:solidFill>
              </a:rPr>
              <a:t>l</a:t>
            </a:r>
            <a:r>
              <a:rPr dirty="0" spc="-95">
                <a:solidFill>
                  <a:srgbClr val="404040"/>
                </a:solidFill>
              </a:rPr>
              <a:t>e</a:t>
            </a:r>
            <a:r>
              <a:rPr dirty="0">
                <a:solidFill>
                  <a:srgbClr val="404040"/>
                </a:solidFill>
              </a:rPr>
              <a:t>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011427" y="1836928"/>
            <a:ext cx="7369175" cy="79375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algn="just" marL="195580" marR="5080" indent="-182880">
              <a:lnSpc>
                <a:spcPts val="1939"/>
              </a:lnSpc>
              <a:spcBef>
                <a:spcPts val="34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15" b="1">
                <a:solidFill>
                  <a:srgbClr val="404040"/>
                </a:solidFill>
                <a:latin typeface="Calibri"/>
                <a:cs typeface="Calibri"/>
              </a:rPr>
              <a:t>Variable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: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posición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 memoria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con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nombre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que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se usa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para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mantener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un 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valor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que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puede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ser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modificado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por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programa.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La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declaración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de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una </a:t>
            </a:r>
            <a:r>
              <a:rPr dirty="0" sz="1800" spc="-3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variable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tiene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la 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sintaxis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siguiente: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11427" y="3225656"/>
            <a:ext cx="7368540" cy="2917190"/>
          </a:xfrm>
          <a:prstGeom prst="rect">
            <a:avLst/>
          </a:prstGeom>
        </p:spPr>
        <p:txBody>
          <a:bodyPr wrap="square" lIns="0" tIns="8699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8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Donde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prefijo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puede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ser:</a:t>
            </a:r>
            <a:endParaRPr sz="1800">
              <a:latin typeface="Calibri"/>
              <a:cs typeface="Calibri"/>
            </a:endParaRPr>
          </a:p>
          <a:p>
            <a:pPr algn="just" lvl="1" marL="378460" indent="-182880">
              <a:lnSpc>
                <a:spcPct val="100000"/>
              </a:lnSpc>
              <a:spcBef>
                <a:spcPts val="455"/>
              </a:spcBef>
              <a:buClr>
                <a:srgbClr val="D24717"/>
              </a:buClr>
              <a:buFont typeface="Arial"/>
              <a:buChar char="•"/>
              <a:tabLst>
                <a:tab pos="378460" algn="l"/>
              </a:tabLst>
            </a:pPr>
            <a:r>
              <a:rPr dirty="0" sz="1400" spc="-10" b="1">
                <a:solidFill>
                  <a:srgbClr val="404040"/>
                </a:solidFill>
                <a:latin typeface="Calibri"/>
                <a:cs typeface="Calibri"/>
              </a:rPr>
              <a:t>static</a:t>
            </a:r>
            <a:r>
              <a:rPr dirty="0" sz="1400" spc="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: indicando</a:t>
            </a:r>
            <a:r>
              <a:rPr dirty="0" sz="14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sólo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se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mantiene</a:t>
            </a:r>
            <a:r>
              <a:rPr dirty="0" sz="14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una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instancia</a:t>
            </a:r>
            <a:r>
              <a:rPr dirty="0" sz="14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variable</a:t>
            </a:r>
            <a:endParaRPr sz="1400">
              <a:latin typeface="Calibri"/>
              <a:cs typeface="Calibri"/>
            </a:endParaRPr>
          </a:p>
          <a:p>
            <a:pPr algn="just" lvl="2" marL="561340" indent="-183515">
              <a:lnSpc>
                <a:spcPct val="100000"/>
              </a:lnSpc>
              <a:spcBef>
                <a:spcPts val="430"/>
              </a:spcBef>
              <a:buClr>
                <a:srgbClr val="D247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Si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se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declara</a:t>
            </a:r>
            <a:r>
              <a:rPr dirty="0" sz="14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en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una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función,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valor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se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mantiene</a:t>
            </a:r>
            <a:r>
              <a:rPr dirty="0" sz="14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en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futuras</a:t>
            </a:r>
            <a:r>
              <a:rPr dirty="0" sz="14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ejecuciones</a:t>
            </a:r>
            <a:r>
              <a:rPr dirty="0" sz="14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404040"/>
                </a:solidFill>
                <a:latin typeface="Calibri"/>
                <a:cs typeface="Calibri"/>
              </a:rPr>
              <a:t>dentro</a:t>
            </a:r>
            <a:r>
              <a:rPr dirty="0" sz="14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función</a:t>
            </a:r>
            <a:endParaRPr sz="1400">
              <a:latin typeface="Calibri"/>
              <a:cs typeface="Calibri"/>
            </a:endParaRPr>
          </a:p>
          <a:p>
            <a:pPr algn="just" lvl="2" marL="561340" marR="5715" indent="-182880">
              <a:lnSpc>
                <a:spcPts val="1510"/>
              </a:lnSpc>
              <a:spcBef>
                <a:spcPts val="625"/>
              </a:spcBef>
              <a:buClr>
                <a:srgbClr val="D247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Si se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declara fuera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de una función,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el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valor es accesible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dentro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del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fichero </a:t>
            </a:r>
            <a:r>
              <a:rPr dirty="0" sz="1400" spc="-15">
                <a:solidFill>
                  <a:srgbClr val="404040"/>
                </a:solidFill>
                <a:latin typeface="Calibri"/>
                <a:cs typeface="Calibri"/>
              </a:rPr>
              <a:t>pero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no es accesible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404040"/>
                </a:solidFill>
                <a:latin typeface="Calibri"/>
                <a:cs typeface="Calibri"/>
              </a:rPr>
              <a:t>para</a:t>
            </a:r>
            <a:r>
              <a:rPr dirty="0" sz="14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otros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módulos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o funciones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404040"/>
                </a:solidFill>
                <a:latin typeface="Calibri"/>
                <a:cs typeface="Calibri"/>
              </a:rPr>
              <a:t>fuera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del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fichero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actual</a:t>
            </a:r>
            <a:endParaRPr sz="1400">
              <a:latin typeface="Calibri"/>
              <a:cs typeface="Calibri"/>
            </a:endParaRPr>
          </a:p>
          <a:p>
            <a:pPr algn="just" lvl="1" marL="377825" marR="5080" indent="-182880">
              <a:lnSpc>
                <a:spcPts val="1510"/>
              </a:lnSpc>
              <a:spcBef>
                <a:spcPts val="605"/>
              </a:spcBef>
              <a:buClr>
                <a:srgbClr val="D24717"/>
              </a:buClr>
              <a:buFont typeface="Arial"/>
              <a:buChar char="•"/>
              <a:tabLst>
                <a:tab pos="378460" algn="l"/>
              </a:tabLst>
            </a:pPr>
            <a:r>
              <a:rPr dirty="0" sz="1400" spc="-15" b="1">
                <a:solidFill>
                  <a:srgbClr val="404040"/>
                </a:solidFill>
                <a:latin typeface="Calibri"/>
                <a:cs typeface="Calibri"/>
              </a:rPr>
              <a:t>extern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: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dota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a la variable de alcance global a todo el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programa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(incluidas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las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librerías externas).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Se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coloca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en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la declaración de variables pertenecientes a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otros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módulos o funciones que </a:t>
            </a:r>
            <a:r>
              <a:rPr dirty="0" sz="1400" spc="-15">
                <a:solidFill>
                  <a:srgbClr val="404040"/>
                </a:solidFill>
                <a:latin typeface="Calibri"/>
                <a:cs typeface="Calibri"/>
              </a:rPr>
              <a:t>vayan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a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ser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utilizadas</a:t>
            </a:r>
            <a:r>
              <a:rPr dirty="0" sz="14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en el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módulo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o función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actual</a:t>
            </a:r>
            <a:endParaRPr sz="14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4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Los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prefijos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5" b="1">
                <a:solidFill>
                  <a:srgbClr val="404040"/>
                </a:solidFill>
                <a:latin typeface="Calibri"/>
                <a:cs typeface="Calibri"/>
              </a:rPr>
              <a:t>extern</a:t>
            </a:r>
            <a:r>
              <a:rPr dirty="0" sz="1800" spc="-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404040"/>
                </a:solidFill>
                <a:latin typeface="Calibri"/>
                <a:cs typeface="Calibri"/>
              </a:rPr>
              <a:t>static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no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pueden</a:t>
            </a:r>
            <a:r>
              <a:rPr dirty="0" sz="18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ser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utilizados</a:t>
            </a:r>
            <a:r>
              <a:rPr dirty="0" sz="18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en</a:t>
            </a:r>
            <a:r>
              <a:rPr dirty="0" sz="18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misma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declaración</a:t>
            </a:r>
            <a:endParaRPr sz="1800">
              <a:latin typeface="Calibri"/>
              <a:cs typeface="Calibri"/>
            </a:endParaRPr>
          </a:p>
          <a:p>
            <a:pPr marL="195580" marR="6985" indent="-182880">
              <a:lnSpc>
                <a:spcPts val="1939"/>
              </a:lnSpc>
              <a:spcBef>
                <a:spcPts val="63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800" spc="7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lenguaje</a:t>
            </a:r>
            <a:r>
              <a:rPr dirty="0" sz="1800" spc="6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C</a:t>
            </a:r>
            <a:r>
              <a:rPr dirty="0" sz="1800" spc="8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es</a:t>
            </a:r>
            <a:r>
              <a:rPr dirty="0" sz="1800" spc="7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404040"/>
                </a:solidFill>
                <a:latin typeface="Calibri"/>
                <a:cs typeface="Calibri"/>
              </a:rPr>
              <a:t>sensible</a:t>
            </a:r>
            <a:r>
              <a:rPr dirty="0" sz="1800" spc="7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404040"/>
                </a:solidFill>
                <a:latin typeface="Calibri"/>
                <a:cs typeface="Calibri"/>
              </a:rPr>
              <a:t>a</a:t>
            </a:r>
            <a:r>
              <a:rPr dirty="0" sz="1800" spc="7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404040"/>
                </a:solidFill>
                <a:latin typeface="Calibri"/>
                <a:cs typeface="Calibri"/>
              </a:rPr>
              <a:t>mayúsculas</a:t>
            </a:r>
            <a:r>
              <a:rPr dirty="0" sz="1800" spc="7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1800" spc="80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404040"/>
                </a:solidFill>
                <a:latin typeface="Calibri"/>
                <a:cs typeface="Calibri"/>
              </a:rPr>
              <a:t>minúsculas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,</a:t>
            </a:r>
            <a:r>
              <a:rPr dirty="0" sz="1800" spc="8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además,</a:t>
            </a:r>
            <a:r>
              <a:rPr dirty="0" sz="1800" spc="8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no</a:t>
            </a:r>
            <a:r>
              <a:rPr dirty="0" sz="1800" spc="7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se</a:t>
            </a:r>
            <a:r>
              <a:rPr dirty="0" sz="1800" spc="7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pueden </a:t>
            </a:r>
            <a:r>
              <a:rPr dirty="0" sz="1800" spc="-3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utilizar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tildes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2288285" y="2760726"/>
            <a:ext cx="4567555" cy="338455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109855">
              <a:lnSpc>
                <a:spcPct val="100000"/>
              </a:lnSpc>
              <a:spcBef>
                <a:spcPts val="260"/>
              </a:spcBef>
            </a:pPr>
            <a:r>
              <a:rPr dirty="0" sz="1600" spc="-10">
                <a:latin typeface="Calibri"/>
                <a:cs typeface="Calibri"/>
              </a:rPr>
              <a:t>[prefijo] </a:t>
            </a:r>
            <a:r>
              <a:rPr dirty="0" sz="1600" spc="-5">
                <a:latin typeface="Calibri"/>
                <a:cs typeface="Calibri"/>
              </a:rPr>
              <a:t>tipo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identificador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[=expresión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inicialización];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10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320103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>
                <a:solidFill>
                  <a:srgbClr val="404040"/>
                </a:solidFill>
              </a:rPr>
              <a:t>2</a:t>
            </a:r>
            <a:r>
              <a:rPr dirty="0">
                <a:solidFill>
                  <a:srgbClr val="404040"/>
                </a:solidFill>
              </a:rPr>
              <a:t>.</a:t>
            </a:r>
            <a:r>
              <a:rPr dirty="0" spc="-160">
                <a:solidFill>
                  <a:srgbClr val="404040"/>
                </a:solidFill>
              </a:rPr>
              <a:t> </a:t>
            </a:r>
            <a:r>
              <a:rPr dirty="0" spc="-95">
                <a:solidFill>
                  <a:srgbClr val="404040"/>
                </a:solidFill>
              </a:rPr>
              <a:t>Co</a:t>
            </a:r>
            <a:r>
              <a:rPr dirty="0" spc="-90">
                <a:solidFill>
                  <a:srgbClr val="404040"/>
                </a:solidFill>
              </a:rPr>
              <a:t>n</a:t>
            </a:r>
            <a:r>
              <a:rPr dirty="0" spc="-135">
                <a:solidFill>
                  <a:srgbClr val="404040"/>
                </a:solidFill>
              </a:rPr>
              <a:t>s</a:t>
            </a:r>
            <a:r>
              <a:rPr dirty="0" spc="-150">
                <a:solidFill>
                  <a:srgbClr val="404040"/>
                </a:solidFill>
              </a:rPr>
              <a:t>t</a:t>
            </a:r>
            <a:r>
              <a:rPr dirty="0" spc="-95">
                <a:solidFill>
                  <a:srgbClr val="404040"/>
                </a:solidFill>
              </a:rPr>
              <a:t>a</a:t>
            </a:r>
            <a:r>
              <a:rPr dirty="0" spc="-145">
                <a:solidFill>
                  <a:srgbClr val="404040"/>
                </a:solidFill>
              </a:rPr>
              <a:t>n</a:t>
            </a:r>
            <a:r>
              <a:rPr dirty="0" spc="-125">
                <a:solidFill>
                  <a:srgbClr val="404040"/>
                </a:solidFill>
              </a:rPr>
              <a:t>t</a:t>
            </a:r>
            <a:r>
              <a:rPr dirty="0" spc="-95">
                <a:solidFill>
                  <a:srgbClr val="404040"/>
                </a:solidFill>
              </a:rPr>
              <a:t>e</a:t>
            </a:r>
            <a:r>
              <a:rPr dirty="0">
                <a:solidFill>
                  <a:srgbClr val="404040"/>
                </a:solidFill>
              </a:rPr>
              <a:t>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011427" y="1763233"/>
            <a:ext cx="7368540" cy="113792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Las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constantes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pueden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ser:</a:t>
            </a:r>
            <a:endParaRPr sz="2000">
              <a:latin typeface="Calibri"/>
              <a:cs typeface="Calibri"/>
            </a:endParaRPr>
          </a:p>
          <a:p>
            <a:pPr algn="just" lvl="1" marL="561340" marR="5080" indent="-182880">
              <a:lnSpc>
                <a:spcPts val="1730"/>
              </a:lnSpc>
              <a:spcBef>
                <a:spcPts val="655"/>
              </a:spcBef>
              <a:buClr>
                <a:srgbClr val="D247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404040"/>
                </a:solidFill>
                <a:latin typeface="Calibri"/>
                <a:cs typeface="Calibri"/>
              </a:rPr>
              <a:t>Constantes</a:t>
            </a:r>
            <a:r>
              <a:rPr dirty="0" sz="1600" spc="-5" b="1">
                <a:solidFill>
                  <a:srgbClr val="404040"/>
                </a:solidFill>
                <a:latin typeface="Calibri"/>
                <a:cs typeface="Calibri"/>
              </a:rPr>
              <a:t> definidas</a:t>
            </a:r>
            <a:r>
              <a:rPr dirty="0" sz="1600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404040"/>
                </a:solidFill>
                <a:latin typeface="Calibri"/>
                <a:cs typeface="Calibri"/>
              </a:rPr>
              <a:t>(simbólicas)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utilizando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la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directiva</a:t>
            </a:r>
            <a:r>
              <a:rPr dirty="0" sz="1600" spc="3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404040"/>
                </a:solidFill>
                <a:latin typeface="Calibri"/>
                <a:cs typeface="Calibri"/>
              </a:rPr>
              <a:t>#define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.</a:t>
            </a:r>
            <a:r>
              <a:rPr dirty="0" sz="1600" spc="35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El 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preprocesador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se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encarga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de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sustituir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constante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por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su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expresión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o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valor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asociado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377188" y="3518153"/>
            <a:ext cx="7002145" cy="489584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marL="195580" marR="5080" indent="-182880">
              <a:lnSpc>
                <a:spcPts val="1730"/>
              </a:lnSpc>
              <a:spcBef>
                <a:spcPts val="31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0" b="1">
                <a:solidFill>
                  <a:srgbClr val="404040"/>
                </a:solidFill>
                <a:latin typeface="Calibri"/>
                <a:cs typeface="Calibri"/>
              </a:rPr>
              <a:t>Constantes</a:t>
            </a:r>
            <a:r>
              <a:rPr dirty="0" sz="1600" spc="15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404040"/>
                </a:solidFill>
                <a:latin typeface="Calibri"/>
                <a:cs typeface="Calibri"/>
              </a:rPr>
              <a:t>declaradas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r>
              <a:rPr dirty="0" sz="1600" spc="15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600" spc="15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cualificador</a:t>
            </a:r>
            <a:r>
              <a:rPr dirty="0" sz="1600" spc="16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404040"/>
                </a:solidFill>
                <a:latin typeface="Calibri"/>
                <a:cs typeface="Calibri"/>
              </a:rPr>
              <a:t>const</a:t>
            </a:r>
            <a:r>
              <a:rPr dirty="0" sz="1600" spc="15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impide</a:t>
            </a:r>
            <a:r>
              <a:rPr dirty="0" sz="1600" spc="1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1600" spc="15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600" spc="15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valor</a:t>
            </a:r>
            <a:r>
              <a:rPr dirty="0" sz="1600" spc="16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600" spc="16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una</a:t>
            </a:r>
            <a:r>
              <a:rPr dirty="0" sz="1600" spc="16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variable </a:t>
            </a:r>
            <a:r>
              <a:rPr dirty="0" sz="1600" spc="-3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pueda</a:t>
            </a:r>
            <a:r>
              <a:rPr dirty="0" sz="1600" spc="-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ser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alterado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377188" y="4919979"/>
            <a:ext cx="7003415" cy="48958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5580" indent="-195580">
              <a:lnSpc>
                <a:spcPts val="1825"/>
              </a:lnSpc>
              <a:spcBef>
                <a:spcPts val="100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10" b="1">
                <a:solidFill>
                  <a:srgbClr val="404040"/>
                </a:solidFill>
                <a:latin typeface="Calibri"/>
                <a:cs typeface="Calibri"/>
              </a:rPr>
              <a:t>Constantes</a:t>
            </a:r>
            <a:r>
              <a:rPr dirty="0" sz="1600" spc="21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404040"/>
                </a:solidFill>
                <a:latin typeface="Calibri"/>
                <a:cs typeface="Calibri"/>
              </a:rPr>
              <a:t>enumeradas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r>
              <a:rPr dirty="0" sz="1600" spc="2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permite</a:t>
            </a:r>
            <a:r>
              <a:rPr dirty="0" sz="1600" spc="2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crear</a:t>
            </a:r>
            <a:r>
              <a:rPr dirty="0" sz="1600" spc="229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una</a:t>
            </a:r>
            <a:r>
              <a:rPr dirty="0" sz="1600" spc="229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lista</a:t>
            </a:r>
            <a:r>
              <a:rPr dirty="0" sz="1600" spc="229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600" spc="2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elementos</a:t>
            </a:r>
            <a:r>
              <a:rPr dirty="0" sz="1600" spc="2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relacionados.</a:t>
            </a:r>
            <a:r>
              <a:rPr dirty="0" sz="1600" spc="2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Es</a:t>
            </a:r>
            <a:endParaRPr sz="1600">
              <a:latin typeface="Calibri"/>
              <a:cs typeface="Calibri"/>
            </a:endParaRPr>
          </a:p>
          <a:p>
            <a:pPr algn="ctr" marL="34925">
              <a:lnSpc>
                <a:spcPts val="1825"/>
              </a:lnSpc>
            </a:pP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posible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utilizar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ordinales</a:t>
            </a:r>
            <a:r>
              <a:rPr dirty="0" sz="16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para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referenciar</a:t>
            </a:r>
            <a:r>
              <a:rPr dirty="0" sz="16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los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elementos</a:t>
            </a:r>
            <a:r>
              <a:rPr dirty="0" sz="16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la 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lista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(empieza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0)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10" name="object 1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1572767" y="3030473"/>
            <a:ext cx="1552575" cy="307975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70"/>
              </a:spcBef>
            </a:pPr>
            <a:r>
              <a:rPr dirty="0" sz="1400" spc="-10">
                <a:latin typeface="Calibri"/>
                <a:cs typeface="Calibri"/>
              </a:rPr>
              <a:t>#define</a:t>
            </a:r>
            <a:r>
              <a:rPr dirty="0" sz="1400" spc="-5">
                <a:latin typeface="Calibri"/>
                <a:cs typeface="Calibri"/>
              </a:rPr>
              <a:t> CTE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valor;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11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572767" y="5551170"/>
            <a:ext cx="3904615" cy="523240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1440" marR="194310">
              <a:lnSpc>
                <a:spcPct val="100000"/>
              </a:lnSpc>
              <a:spcBef>
                <a:spcPts val="270"/>
              </a:spcBef>
              <a:tabLst>
                <a:tab pos="2940685" algn="l"/>
              </a:tabLst>
            </a:pPr>
            <a:r>
              <a:rPr dirty="0" sz="1400" spc="-5">
                <a:latin typeface="Calibri"/>
                <a:cs typeface="Calibri"/>
              </a:rPr>
              <a:t>enum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DiaSemana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r>
              <a:rPr dirty="0" sz="1400">
                <a:latin typeface="Calibri"/>
                <a:cs typeface="Calibri"/>
              </a:rPr>
              <a:t> L, </a:t>
            </a:r>
            <a:r>
              <a:rPr dirty="0" sz="1400" spc="-5">
                <a:latin typeface="Calibri"/>
                <a:cs typeface="Calibri"/>
              </a:rPr>
              <a:t>M,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X,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J,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65">
                <a:latin typeface="Calibri"/>
                <a:cs typeface="Calibri"/>
              </a:rPr>
              <a:t>V,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S, D };	// </a:t>
            </a:r>
            <a:r>
              <a:rPr dirty="0" sz="1400" spc="-10">
                <a:latin typeface="Calibri"/>
                <a:cs typeface="Calibri"/>
              </a:rPr>
              <a:t>Tipo </a:t>
            </a:r>
            <a:r>
              <a:rPr dirty="0" sz="1400" spc="-5">
                <a:latin typeface="Calibri"/>
                <a:cs typeface="Calibri"/>
              </a:rPr>
              <a:t> enum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DiaSemana</a:t>
            </a:r>
            <a:r>
              <a:rPr dirty="0" sz="1400" spc="3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diaLibre</a:t>
            </a:r>
            <a:r>
              <a:rPr dirty="0" sz="1400" spc="4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D;	//</a:t>
            </a:r>
            <a:r>
              <a:rPr dirty="0" sz="1400" spc="-75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Variable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572767" y="4097273"/>
            <a:ext cx="2830830" cy="738505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70"/>
              </a:spcBef>
            </a:pPr>
            <a:r>
              <a:rPr dirty="0" sz="1400" spc="-10">
                <a:latin typeface="Calibri"/>
                <a:cs typeface="Calibri"/>
              </a:rPr>
              <a:t>const</a:t>
            </a:r>
            <a:r>
              <a:rPr dirty="0" sz="1400" spc="-5">
                <a:latin typeface="Calibri"/>
                <a:cs typeface="Calibri"/>
              </a:rPr>
              <a:t> char </a:t>
            </a:r>
            <a:r>
              <a:rPr dirty="0" sz="1400" spc="-10">
                <a:latin typeface="Calibri"/>
                <a:cs typeface="Calibri"/>
              </a:rPr>
              <a:t>ARROBA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'@';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const </a:t>
            </a:r>
            <a:r>
              <a:rPr dirty="0" sz="1400">
                <a:latin typeface="Calibri"/>
                <a:cs typeface="Calibri"/>
              </a:rPr>
              <a:t>INT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LIMITE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>
                <a:latin typeface="Calibri"/>
                <a:cs typeface="Calibri"/>
              </a:rPr>
              <a:t>=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2999;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const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char</a:t>
            </a:r>
            <a:r>
              <a:rPr dirty="0" sz="1400" spc="-10">
                <a:latin typeface="Calibri"/>
                <a:cs typeface="Calibri"/>
              </a:rPr>
              <a:t> ARCHIVO[]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"salida.txt";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434594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>
                <a:solidFill>
                  <a:srgbClr val="404040"/>
                </a:solidFill>
              </a:rPr>
              <a:t>2</a:t>
            </a:r>
            <a:r>
              <a:rPr dirty="0">
                <a:solidFill>
                  <a:srgbClr val="404040"/>
                </a:solidFill>
              </a:rPr>
              <a:t>.</a:t>
            </a:r>
            <a:r>
              <a:rPr dirty="0" spc="-160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E</a:t>
            </a:r>
            <a:r>
              <a:rPr dirty="0">
                <a:solidFill>
                  <a:srgbClr val="404040"/>
                </a:solidFill>
              </a:rPr>
              <a:t>l</a:t>
            </a:r>
            <a:r>
              <a:rPr dirty="0" spc="-165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pu</a:t>
            </a:r>
            <a:r>
              <a:rPr dirty="0" spc="-140">
                <a:solidFill>
                  <a:srgbClr val="404040"/>
                </a:solidFill>
              </a:rPr>
              <a:t>n</a:t>
            </a:r>
            <a:r>
              <a:rPr dirty="0" spc="-125">
                <a:solidFill>
                  <a:srgbClr val="404040"/>
                </a:solidFill>
              </a:rPr>
              <a:t>t</a:t>
            </a:r>
            <a:r>
              <a:rPr dirty="0">
                <a:solidFill>
                  <a:srgbClr val="404040"/>
                </a:solidFill>
              </a:rPr>
              <a:t>o</a:t>
            </a:r>
            <a:r>
              <a:rPr dirty="0" spc="-190">
                <a:solidFill>
                  <a:srgbClr val="404040"/>
                </a:solidFill>
              </a:rPr>
              <a:t> </a:t>
            </a:r>
            <a:r>
              <a:rPr dirty="0">
                <a:solidFill>
                  <a:srgbClr val="404040"/>
                </a:solidFill>
              </a:rPr>
              <a:t>y</a:t>
            </a:r>
            <a:r>
              <a:rPr dirty="0" spc="-165">
                <a:solidFill>
                  <a:srgbClr val="404040"/>
                </a:solidFill>
              </a:rPr>
              <a:t> </a:t>
            </a:r>
            <a:r>
              <a:rPr dirty="0" spc="-130">
                <a:solidFill>
                  <a:srgbClr val="404040"/>
                </a:solidFill>
              </a:rPr>
              <a:t>c</a:t>
            </a:r>
            <a:r>
              <a:rPr dirty="0" spc="-95">
                <a:solidFill>
                  <a:srgbClr val="404040"/>
                </a:solidFill>
              </a:rPr>
              <a:t>o</a:t>
            </a:r>
            <a:r>
              <a:rPr dirty="0" spc="-125">
                <a:solidFill>
                  <a:srgbClr val="404040"/>
                </a:solidFill>
              </a:rPr>
              <a:t>m</a:t>
            </a:r>
            <a:r>
              <a:rPr dirty="0">
                <a:solidFill>
                  <a:srgbClr val="404040"/>
                </a:solidFill>
              </a:rPr>
              <a:t>a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011427" y="1832356"/>
            <a:ext cx="7369809" cy="2052320"/>
          </a:xfrm>
          <a:prstGeom prst="rect">
            <a:avLst/>
          </a:prstGeom>
        </p:spPr>
        <p:txBody>
          <a:bodyPr wrap="square" lIns="0" tIns="42545" rIns="0" bIns="0" rtlCol="0" vert="horz">
            <a:spAutoFit/>
          </a:bodyPr>
          <a:lstStyle/>
          <a:p>
            <a:pPr algn="just" marL="195580" marR="5080" indent="-182880">
              <a:lnSpc>
                <a:spcPct val="90000"/>
              </a:lnSpc>
              <a:spcBef>
                <a:spcPts val="33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punto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y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coma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se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dispondrá,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 por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regla general,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al final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 cada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sentencia. Los delimitadores,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como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las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llaves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apertura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y cierre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del 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bloque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 de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código,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no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van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seguidos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ese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elemento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(salvo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 </a:t>
            </a:r>
            <a:r>
              <a:rPr dirty="0" sz="2000" spc="-4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declaración</a:t>
            </a:r>
            <a:r>
              <a:rPr dirty="0" sz="20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clases</a:t>
            </a:r>
            <a:r>
              <a:rPr dirty="0" sz="20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C++)</a:t>
            </a:r>
            <a:endParaRPr sz="2000">
              <a:latin typeface="Calibri"/>
              <a:cs typeface="Calibri"/>
            </a:endParaRPr>
          </a:p>
          <a:p>
            <a:pPr algn="just" marL="195580" marR="5715" indent="-182880">
              <a:lnSpc>
                <a:spcPts val="2160"/>
              </a:lnSpc>
              <a:spcBef>
                <a:spcPts val="63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Se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entiende por sentencia cualquier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línea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o grupo de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líneas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código </a:t>
            </a:r>
            <a:r>
              <a:rPr dirty="0" sz="2000" spc="-4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ejecutable.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No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es una sentencia, por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ejemplo,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cabecera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 una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función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3261359" y="4223003"/>
            <a:ext cx="2265045" cy="1600200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5"/>
              </a:spcBef>
            </a:pPr>
            <a:r>
              <a:rPr dirty="0" sz="1400" spc="-5">
                <a:latin typeface="Calibri"/>
                <a:cs typeface="Calibri"/>
              </a:rPr>
              <a:t>#include </a:t>
            </a:r>
            <a:r>
              <a:rPr dirty="0" sz="1400" spc="-10">
                <a:latin typeface="Calibri"/>
                <a:cs typeface="Calibri"/>
              </a:rPr>
              <a:t>&lt;stdio.h&gt;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3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 spc="-5">
                <a:latin typeface="Calibri"/>
                <a:cs typeface="Calibri"/>
              </a:rPr>
              <a:t> main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(void)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25082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printf </a:t>
            </a:r>
            <a:r>
              <a:rPr dirty="0" sz="1400" spc="-5">
                <a:latin typeface="Calibri"/>
                <a:cs typeface="Calibri"/>
              </a:rPr>
              <a:t>("¡Hola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Mundo!\n");</a:t>
            </a:r>
            <a:endParaRPr sz="1400">
              <a:latin typeface="Calibri"/>
              <a:cs typeface="Calibri"/>
            </a:endParaRPr>
          </a:p>
          <a:p>
            <a:pPr marL="25082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return</a:t>
            </a:r>
            <a:r>
              <a:rPr dirty="0" sz="1400" spc="-3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0;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12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48856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>
                <a:solidFill>
                  <a:srgbClr val="404040"/>
                </a:solidFill>
              </a:rPr>
              <a:t>Í</a:t>
            </a:r>
            <a:r>
              <a:rPr dirty="0" spc="-90">
                <a:solidFill>
                  <a:srgbClr val="404040"/>
                </a:solidFill>
              </a:rPr>
              <a:t>n</a:t>
            </a:r>
            <a:r>
              <a:rPr dirty="0" spc="-95">
                <a:solidFill>
                  <a:srgbClr val="404040"/>
                </a:solidFill>
              </a:rPr>
              <a:t>d</a:t>
            </a:r>
            <a:r>
              <a:rPr dirty="0" spc="-75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c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90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d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80">
                <a:solidFill>
                  <a:srgbClr val="404040"/>
                </a:solidFill>
              </a:rPr>
              <a:t> </a:t>
            </a:r>
            <a:r>
              <a:rPr dirty="0" spc="-130">
                <a:solidFill>
                  <a:srgbClr val="404040"/>
                </a:solidFill>
              </a:rPr>
              <a:t>c</a:t>
            </a:r>
            <a:r>
              <a:rPr dirty="0" spc="-95">
                <a:solidFill>
                  <a:srgbClr val="404040"/>
                </a:solidFill>
              </a:rPr>
              <a:t>o</a:t>
            </a:r>
            <a:r>
              <a:rPr dirty="0" spc="-140">
                <a:solidFill>
                  <a:srgbClr val="404040"/>
                </a:solidFill>
              </a:rPr>
              <a:t>n</a:t>
            </a:r>
            <a:r>
              <a:rPr dirty="0" spc="-125">
                <a:solidFill>
                  <a:srgbClr val="404040"/>
                </a:solidFill>
              </a:rPr>
              <a:t>t</a:t>
            </a:r>
            <a:r>
              <a:rPr dirty="0" spc="-95">
                <a:solidFill>
                  <a:srgbClr val="404040"/>
                </a:solidFill>
              </a:rPr>
              <a:t>en</a:t>
            </a:r>
            <a:r>
              <a:rPr dirty="0" spc="-80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do</a:t>
            </a:r>
            <a:r>
              <a:rPr dirty="0">
                <a:solidFill>
                  <a:srgbClr val="404040"/>
                </a:solidFill>
              </a:rPr>
              <a:t>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810259" y="1698041"/>
            <a:ext cx="5603240" cy="4026535"/>
          </a:xfrm>
          <a:prstGeom prst="rect">
            <a:avLst/>
          </a:prstGeom>
        </p:spPr>
        <p:txBody>
          <a:bodyPr wrap="square" lIns="0" tIns="76200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6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Programa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en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C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Variables,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constantes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el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punto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coma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Ámbito</a:t>
            </a:r>
            <a:r>
              <a:rPr dirty="0" sz="2500" spc="-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500" spc="-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variables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Tipos,</a:t>
            </a:r>
            <a:r>
              <a:rPr dirty="0" sz="2500" spc="-3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modificadores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operadores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Sentencias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control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Sentencias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iteración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Funciones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Entrada</a:t>
            </a: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Salida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Compilación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Errores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Ejercicios</a:t>
            </a:r>
            <a:endParaRPr sz="25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13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599313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>
                <a:solidFill>
                  <a:srgbClr val="404040"/>
                </a:solidFill>
              </a:rPr>
              <a:t>3</a:t>
            </a:r>
            <a:r>
              <a:rPr dirty="0">
                <a:solidFill>
                  <a:srgbClr val="404040"/>
                </a:solidFill>
              </a:rPr>
              <a:t>.</a:t>
            </a:r>
            <a:r>
              <a:rPr dirty="0" spc="-160">
                <a:solidFill>
                  <a:srgbClr val="404040"/>
                </a:solidFill>
              </a:rPr>
              <a:t> </a:t>
            </a:r>
            <a:r>
              <a:rPr dirty="0" spc="-95">
                <a:solidFill>
                  <a:srgbClr val="404040"/>
                </a:solidFill>
              </a:rPr>
              <a:t>Á</a:t>
            </a:r>
            <a:r>
              <a:rPr dirty="0" spc="-120">
                <a:solidFill>
                  <a:srgbClr val="404040"/>
                </a:solidFill>
              </a:rPr>
              <a:t>m</a:t>
            </a:r>
            <a:r>
              <a:rPr dirty="0" spc="-95">
                <a:solidFill>
                  <a:srgbClr val="404040"/>
                </a:solidFill>
              </a:rPr>
              <a:t>b</a:t>
            </a:r>
            <a:r>
              <a:rPr dirty="0" spc="-80">
                <a:solidFill>
                  <a:srgbClr val="404040"/>
                </a:solidFill>
              </a:rPr>
              <a:t>i</a:t>
            </a:r>
            <a:r>
              <a:rPr dirty="0" spc="-125">
                <a:solidFill>
                  <a:srgbClr val="404040"/>
                </a:solidFill>
              </a:rPr>
              <a:t>t</a:t>
            </a:r>
            <a:r>
              <a:rPr dirty="0">
                <a:solidFill>
                  <a:srgbClr val="404040"/>
                </a:solidFill>
              </a:rPr>
              <a:t>o</a:t>
            </a:r>
            <a:r>
              <a:rPr dirty="0" spc="-190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d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80">
                <a:solidFill>
                  <a:srgbClr val="404040"/>
                </a:solidFill>
              </a:rPr>
              <a:t> </a:t>
            </a:r>
            <a:r>
              <a:rPr dirty="0" spc="-70">
                <a:solidFill>
                  <a:srgbClr val="404040"/>
                </a:solidFill>
              </a:rPr>
              <a:t>l</a:t>
            </a:r>
            <a:r>
              <a:rPr dirty="0" spc="-85">
                <a:solidFill>
                  <a:srgbClr val="404040"/>
                </a:solidFill>
              </a:rPr>
              <a:t>a</a:t>
            </a:r>
            <a:r>
              <a:rPr dirty="0">
                <a:solidFill>
                  <a:srgbClr val="404040"/>
                </a:solidFill>
              </a:rPr>
              <a:t>s</a:t>
            </a:r>
            <a:r>
              <a:rPr dirty="0" spc="-175">
                <a:solidFill>
                  <a:srgbClr val="404040"/>
                </a:solidFill>
              </a:rPr>
              <a:t> </a:t>
            </a:r>
            <a:r>
              <a:rPr dirty="0" spc="-155">
                <a:solidFill>
                  <a:srgbClr val="404040"/>
                </a:solidFill>
              </a:rPr>
              <a:t>v</a:t>
            </a:r>
            <a:r>
              <a:rPr dirty="0" spc="-85">
                <a:solidFill>
                  <a:srgbClr val="404040"/>
                </a:solidFill>
              </a:rPr>
              <a:t>a</a:t>
            </a:r>
            <a:r>
              <a:rPr dirty="0" spc="-80">
                <a:solidFill>
                  <a:srgbClr val="404040"/>
                </a:solidFill>
              </a:rPr>
              <a:t>ri</a:t>
            </a:r>
            <a:r>
              <a:rPr dirty="0" spc="-95">
                <a:solidFill>
                  <a:srgbClr val="404040"/>
                </a:solidFill>
              </a:rPr>
              <a:t>ab</a:t>
            </a:r>
            <a:r>
              <a:rPr dirty="0" spc="-75">
                <a:solidFill>
                  <a:srgbClr val="404040"/>
                </a:solidFill>
              </a:rPr>
              <a:t>l</a:t>
            </a:r>
            <a:r>
              <a:rPr dirty="0" spc="-100">
                <a:solidFill>
                  <a:srgbClr val="404040"/>
                </a:solidFill>
              </a:rPr>
              <a:t>e</a:t>
            </a:r>
            <a:r>
              <a:rPr dirty="0">
                <a:solidFill>
                  <a:srgbClr val="404040"/>
                </a:solidFill>
              </a:rPr>
              <a:t>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011427" y="1786077"/>
            <a:ext cx="7369175" cy="3952875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459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404040"/>
                </a:solidFill>
                <a:latin typeface="Calibri"/>
                <a:cs typeface="Calibri"/>
              </a:rPr>
              <a:t>ámbito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,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 es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zona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una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variable</a:t>
            </a:r>
            <a:r>
              <a:rPr dirty="0" sz="2000" spc="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es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conocida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6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Variables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404040"/>
                </a:solidFill>
                <a:latin typeface="Calibri"/>
                <a:cs typeface="Calibri"/>
              </a:rPr>
              <a:t>locales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lvl="1" marL="561340" marR="5080" indent="-182880">
              <a:lnSpc>
                <a:spcPts val="1730"/>
              </a:lnSpc>
              <a:spcBef>
                <a:spcPts val="650"/>
              </a:spcBef>
              <a:buClr>
                <a:srgbClr val="D247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Son</a:t>
            </a:r>
            <a:r>
              <a:rPr dirty="0" sz="1600" spc="1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conocidas</a:t>
            </a:r>
            <a:r>
              <a:rPr dirty="0" sz="1600" spc="1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solo</a:t>
            </a:r>
            <a:r>
              <a:rPr dirty="0" sz="1600" spc="1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en</a:t>
            </a:r>
            <a:r>
              <a:rPr dirty="0" sz="1600" spc="1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1600" spc="1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función</a:t>
            </a:r>
            <a:r>
              <a:rPr dirty="0" sz="1600" spc="10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en</a:t>
            </a:r>
            <a:r>
              <a:rPr dirty="0" sz="1600" spc="1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1600" spc="114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cual</a:t>
            </a:r>
            <a:r>
              <a:rPr dirty="0" sz="1600" spc="10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están</a:t>
            </a:r>
            <a:r>
              <a:rPr dirty="0" sz="1600" spc="1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definidas</a:t>
            </a:r>
            <a:r>
              <a:rPr dirty="0" sz="1600" spc="10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(ninguna</a:t>
            </a:r>
            <a:r>
              <a:rPr dirty="0" sz="1600" spc="1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otra</a:t>
            </a:r>
            <a:r>
              <a:rPr dirty="0" sz="1600" spc="114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función </a:t>
            </a:r>
            <a:r>
              <a:rPr dirty="0" sz="1600" spc="-3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tiene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acceso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ellas)</a:t>
            </a:r>
            <a:endParaRPr sz="1600">
              <a:latin typeface="Calibri"/>
              <a:cs typeface="Calibri"/>
            </a:endParaRPr>
          </a:p>
          <a:p>
            <a:pPr lvl="1" marL="561340" marR="6350" indent="-182880">
              <a:lnSpc>
                <a:spcPts val="1730"/>
              </a:lnSpc>
              <a:spcBef>
                <a:spcPts val="595"/>
              </a:spcBef>
              <a:buClr>
                <a:srgbClr val="D247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1600" spc="16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mayor</a:t>
            </a:r>
            <a:r>
              <a:rPr dirty="0" sz="1600" spc="16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parte</a:t>
            </a:r>
            <a:r>
              <a:rPr dirty="0" sz="1600" spc="17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600" spc="16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las</a:t>
            </a:r>
            <a:r>
              <a:rPr dirty="0" sz="1600" spc="16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funciones</a:t>
            </a:r>
            <a:r>
              <a:rPr dirty="0" sz="1600" spc="16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tienen</a:t>
            </a:r>
            <a:r>
              <a:rPr dirty="0" sz="1600" spc="16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una</a:t>
            </a:r>
            <a:r>
              <a:rPr dirty="0" sz="1600" spc="16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lista</a:t>
            </a:r>
            <a:r>
              <a:rPr dirty="0" sz="1600" spc="17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600" spc="16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parámetros.</a:t>
            </a:r>
            <a:r>
              <a:rPr dirty="0" sz="1600" spc="16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Los</a:t>
            </a:r>
            <a:r>
              <a:rPr dirty="0" sz="1600" spc="17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parámetros </a:t>
            </a:r>
            <a:r>
              <a:rPr dirty="0" sz="1600" spc="-3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una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función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también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son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variables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locales</a:t>
            </a:r>
            <a:endParaRPr sz="1600">
              <a:latin typeface="Calibri"/>
              <a:cs typeface="Calibri"/>
            </a:endParaRPr>
          </a:p>
          <a:p>
            <a:pPr lvl="1" marL="561340" marR="5715" indent="-182880">
              <a:lnSpc>
                <a:spcPts val="1730"/>
              </a:lnSpc>
              <a:spcBef>
                <a:spcPts val="595"/>
              </a:spcBef>
              <a:buClr>
                <a:srgbClr val="D247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Las</a:t>
            </a:r>
            <a:r>
              <a:rPr dirty="0" sz="1600" spc="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variables</a:t>
            </a:r>
            <a:r>
              <a:rPr dirty="0" sz="16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locales</a:t>
            </a:r>
            <a:r>
              <a:rPr dirty="0" sz="16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comienzan</a:t>
            </a:r>
            <a:r>
              <a:rPr dirty="0" sz="1600" spc="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su</a:t>
            </a:r>
            <a:r>
              <a:rPr dirty="0" sz="16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existencia</a:t>
            </a:r>
            <a:r>
              <a:rPr dirty="0" sz="1600" spc="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cuando</a:t>
            </a:r>
            <a:r>
              <a:rPr dirty="0" sz="1600" spc="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1600" spc="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función</a:t>
            </a:r>
            <a:r>
              <a:rPr dirty="0" sz="1600" spc="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es</a:t>
            </a:r>
            <a:r>
              <a:rPr dirty="0" sz="16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llamada</a:t>
            </a:r>
            <a:r>
              <a:rPr dirty="0" sz="16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y </a:t>
            </a:r>
            <a:r>
              <a:rPr dirty="0" sz="1600" spc="-3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desaparecen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cuando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función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termina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su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ejecución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0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Variables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404040"/>
                </a:solidFill>
                <a:latin typeface="Calibri"/>
                <a:cs typeface="Calibri"/>
              </a:rPr>
              <a:t>globales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lvl="1" marL="561340" marR="5080" indent="-182880">
              <a:lnSpc>
                <a:spcPts val="1730"/>
              </a:lnSpc>
              <a:spcBef>
                <a:spcPts val="655"/>
              </a:spcBef>
              <a:buClr>
                <a:srgbClr val="D247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Son</a:t>
            </a:r>
            <a:r>
              <a:rPr dirty="0" sz="1600" spc="3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externas</a:t>
            </a:r>
            <a:r>
              <a:rPr dirty="0" sz="1600" spc="2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a</a:t>
            </a:r>
            <a:r>
              <a:rPr dirty="0" sz="1600" spc="3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todas</a:t>
            </a:r>
            <a:r>
              <a:rPr dirty="0" sz="1600" spc="3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las</a:t>
            </a:r>
            <a:r>
              <a:rPr dirty="0" sz="1600" spc="29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funciones,</a:t>
            </a:r>
            <a:r>
              <a:rPr dirty="0" sz="1600" spc="2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esto</a:t>
            </a:r>
            <a:r>
              <a:rPr dirty="0" sz="1600" spc="3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es</a:t>
            </a:r>
            <a:r>
              <a:rPr dirty="0" sz="1600" spc="2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variables</a:t>
            </a:r>
            <a:r>
              <a:rPr dirty="0" sz="1600" spc="3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globales</a:t>
            </a:r>
            <a:r>
              <a:rPr dirty="0" sz="1600" spc="29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1600" spc="3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pueden</a:t>
            </a:r>
            <a:r>
              <a:rPr dirty="0" sz="1600" spc="29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ser </a:t>
            </a:r>
            <a:r>
              <a:rPr dirty="0" sz="1600" spc="-3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accedidas</a:t>
            </a:r>
            <a:r>
              <a:rPr dirty="0" sz="1600" spc="-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por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cualquier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función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380"/>
              </a:spcBef>
              <a:buClr>
                <a:srgbClr val="D247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Pueden</a:t>
            </a:r>
            <a:r>
              <a:rPr dirty="0" sz="1600" spc="-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ser</a:t>
            </a:r>
            <a:r>
              <a:rPr dirty="0" sz="16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utilizadas</a:t>
            </a:r>
            <a:r>
              <a:rPr dirty="0" sz="1600" spc="-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para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comunicar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información entre</a:t>
            </a:r>
            <a:r>
              <a:rPr dirty="0" sz="16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funciones</a:t>
            </a:r>
            <a:endParaRPr sz="1600">
              <a:latin typeface="Calibri"/>
              <a:cs typeface="Calibri"/>
            </a:endParaRPr>
          </a:p>
          <a:p>
            <a:pPr lvl="1" marL="561340" marR="5080" indent="-182880">
              <a:lnSpc>
                <a:spcPts val="1730"/>
              </a:lnSpc>
              <a:spcBef>
                <a:spcPts val="625"/>
              </a:spcBef>
              <a:buClr>
                <a:srgbClr val="D247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Las</a:t>
            </a:r>
            <a:r>
              <a:rPr dirty="0" sz="1600" spc="2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variables</a:t>
            </a:r>
            <a:r>
              <a:rPr dirty="0" sz="1600" spc="229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externas</a:t>
            </a:r>
            <a:r>
              <a:rPr dirty="0" sz="1600" spc="2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existen</a:t>
            </a:r>
            <a:r>
              <a:rPr dirty="0" sz="1600" spc="2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permanentemente</a:t>
            </a:r>
            <a:r>
              <a:rPr dirty="0" sz="1600" spc="2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1600" spc="229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retienen</a:t>
            </a:r>
            <a:r>
              <a:rPr dirty="0" sz="1600" spc="229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su</a:t>
            </a:r>
            <a:r>
              <a:rPr dirty="0" sz="1600" spc="2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valores</a:t>
            </a:r>
            <a:r>
              <a:rPr dirty="0" sz="1600" spc="2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aun </a:t>
            </a:r>
            <a:r>
              <a:rPr dirty="0" sz="1600" spc="-3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después de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las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funciones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que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las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utilizan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han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terminado su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ejecución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14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599313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>
                <a:solidFill>
                  <a:srgbClr val="404040"/>
                </a:solidFill>
              </a:rPr>
              <a:t>3</a:t>
            </a:r>
            <a:r>
              <a:rPr dirty="0">
                <a:solidFill>
                  <a:srgbClr val="404040"/>
                </a:solidFill>
              </a:rPr>
              <a:t>.</a:t>
            </a:r>
            <a:r>
              <a:rPr dirty="0" spc="-160">
                <a:solidFill>
                  <a:srgbClr val="404040"/>
                </a:solidFill>
              </a:rPr>
              <a:t> </a:t>
            </a:r>
            <a:r>
              <a:rPr dirty="0" spc="-95">
                <a:solidFill>
                  <a:srgbClr val="404040"/>
                </a:solidFill>
              </a:rPr>
              <a:t>Á</a:t>
            </a:r>
            <a:r>
              <a:rPr dirty="0" spc="-120">
                <a:solidFill>
                  <a:srgbClr val="404040"/>
                </a:solidFill>
              </a:rPr>
              <a:t>m</a:t>
            </a:r>
            <a:r>
              <a:rPr dirty="0" spc="-95">
                <a:solidFill>
                  <a:srgbClr val="404040"/>
                </a:solidFill>
              </a:rPr>
              <a:t>b</a:t>
            </a:r>
            <a:r>
              <a:rPr dirty="0" spc="-80">
                <a:solidFill>
                  <a:srgbClr val="404040"/>
                </a:solidFill>
              </a:rPr>
              <a:t>i</a:t>
            </a:r>
            <a:r>
              <a:rPr dirty="0" spc="-125">
                <a:solidFill>
                  <a:srgbClr val="404040"/>
                </a:solidFill>
              </a:rPr>
              <a:t>t</a:t>
            </a:r>
            <a:r>
              <a:rPr dirty="0">
                <a:solidFill>
                  <a:srgbClr val="404040"/>
                </a:solidFill>
              </a:rPr>
              <a:t>o</a:t>
            </a:r>
            <a:r>
              <a:rPr dirty="0" spc="-190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d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80">
                <a:solidFill>
                  <a:srgbClr val="404040"/>
                </a:solidFill>
              </a:rPr>
              <a:t> </a:t>
            </a:r>
            <a:r>
              <a:rPr dirty="0" spc="-70">
                <a:solidFill>
                  <a:srgbClr val="404040"/>
                </a:solidFill>
              </a:rPr>
              <a:t>l</a:t>
            </a:r>
            <a:r>
              <a:rPr dirty="0" spc="-85">
                <a:solidFill>
                  <a:srgbClr val="404040"/>
                </a:solidFill>
              </a:rPr>
              <a:t>a</a:t>
            </a:r>
            <a:r>
              <a:rPr dirty="0">
                <a:solidFill>
                  <a:srgbClr val="404040"/>
                </a:solidFill>
              </a:rPr>
              <a:t>s</a:t>
            </a:r>
            <a:r>
              <a:rPr dirty="0" spc="-175">
                <a:solidFill>
                  <a:srgbClr val="404040"/>
                </a:solidFill>
              </a:rPr>
              <a:t> </a:t>
            </a:r>
            <a:r>
              <a:rPr dirty="0" spc="-155">
                <a:solidFill>
                  <a:srgbClr val="404040"/>
                </a:solidFill>
              </a:rPr>
              <a:t>v</a:t>
            </a:r>
            <a:r>
              <a:rPr dirty="0" spc="-85">
                <a:solidFill>
                  <a:srgbClr val="404040"/>
                </a:solidFill>
              </a:rPr>
              <a:t>a</a:t>
            </a:r>
            <a:r>
              <a:rPr dirty="0" spc="-80">
                <a:solidFill>
                  <a:srgbClr val="404040"/>
                </a:solidFill>
              </a:rPr>
              <a:t>ri</a:t>
            </a:r>
            <a:r>
              <a:rPr dirty="0" spc="-95">
                <a:solidFill>
                  <a:srgbClr val="404040"/>
                </a:solidFill>
              </a:rPr>
              <a:t>ab</a:t>
            </a:r>
            <a:r>
              <a:rPr dirty="0" spc="-75">
                <a:solidFill>
                  <a:srgbClr val="404040"/>
                </a:solidFill>
              </a:rPr>
              <a:t>l</a:t>
            </a:r>
            <a:r>
              <a:rPr dirty="0" spc="-100">
                <a:solidFill>
                  <a:srgbClr val="404040"/>
                </a:solidFill>
              </a:rPr>
              <a:t>e</a:t>
            </a:r>
            <a:r>
              <a:rPr dirty="0">
                <a:solidFill>
                  <a:srgbClr val="404040"/>
                </a:solidFill>
              </a:rPr>
              <a:t>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810259" y="1807972"/>
            <a:ext cx="7571105" cy="4183379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2390"/>
              </a:lnSpc>
              <a:spcBef>
                <a:spcPts val="95"/>
              </a:spcBef>
            </a:pPr>
            <a:r>
              <a:rPr dirty="0" sz="2000" spc="-15" b="1">
                <a:solidFill>
                  <a:srgbClr val="404040"/>
                </a:solidFill>
                <a:latin typeface="Calibri"/>
                <a:cs typeface="Calibri"/>
              </a:rPr>
              <a:t>¿Por</a:t>
            </a:r>
            <a:r>
              <a:rPr dirty="0" sz="2000" spc="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404040"/>
                </a:solidFill>
                <a:latin typeface="Calibri"/>
                <a:cs typeface="Calibri"/>
              </a:rPr>
              <a:t>qué</a:t>
            </a:r>
            <a:r>
              <a:rPr dirty="0" sz="2000" spc="10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404040"/>
                </a:solidFill>
                <a:latin typeface="Calibri"/>
                <a:cs typeface="Calibri"/>
              </a:rPr>
              <a:t>evitar</a:t>
            </a:r>
            <a:r>
              <a:rPr dirty="0" sz="2000" spc="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2000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404040"/>
                </a:solidFill>
                <a:latin typeface="Calibri"/>
                <a:cs typeface="Calibri"/>
              </a:rPr>
              <a:t>uso</a:t>
            </a:r>
            <a:r>
              <a:rPr dirty="0" sz="2000" spc="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000" spc="10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404040"/>
                </a:solidFill>
                <a:latin typeface="Calibri"/>
                <a:cs typeface="Calibri"/>
              </a:rPr>
              <a:t>variables</a:t>
            </a:r>
            <a:r>
              <a:rPr dirty="0" sz="2000" spc="1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404040"/>
                </a:solidFill>
                <a:latin typeface="Calibri"/>
                <a:cs typeface="Calibri"/>
              </a:rPr>
              <a:t>globales?</a:t>
            </a:r>
            <a:endParaRPr sz="2000">
              <a:latin typeface="Calibri"/>
              <a:cs typeface="Calibri"/>
            </a:endParaRPr>
          </a:p>
          <a:p>
            <a:pPr marL="396240" indent="-183515">
              <a:lnSpc>
                <a:spcPts val="2150"/>
              </a:lnSpc>
              <a:buClr>
                <a:srgbClr val="D24717"/>
              </a:buClr>
              <a:buFont typeface="Arial"/>
              <a:buChar char="•"/>
              <a:tabLst>
                <a:tab pos="396875" algn="l"/>
              </a:tabLst>
            </a:pPr>
            <a:r>
              <a:rPr dirty="0" sz="1800" spc="-20">
                <a:solidFill>
                  <a:srgbClr val="404040"/>
                </a:solidFill>
                <a:latin typeface="Calibri"/>
                <a:cs typeface="Calibri"/>
              </a:rPr>
              <a:t>Varios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módulos o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funciones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pueden</a:t>
            </a:r>
            <a:r>
              <a:rPr dirty="0" sz="18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interferir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entre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sí</a:t>
            </a:r>
            <a:endParaRPr sz="1800">
              <a:latin typeface="Calibri"/>
              <a:cs typeface="Calibri"/>
            </a:endParaRPr>
          </a:p>
          <a:p>
            <a:pPr algn="just" lvl="1" marL="762000" marR="5080" indent="-182880">
              <a:lnSpc>
                <a:spcPct val="80000"/>
              </a:lnSpc>
              <a:spcBef>
                <a:spcPts val="615"/>
              </a:spcBef>
              <a:buClr>
                <a:srgbClr val="D24717"/>
              </a:buClr>
              <a:buFont typeface="Arial"/>
              <a:buChar char="•"/>
              <a:tabLst>
                <a:tab pos="762635" algn="l"/>
              </a:tabLst>
            </a:pP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Al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programar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somos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 predecibles.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¿Cuántas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veces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no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escribimos</a:t>
            </a:r>
            <a:r>
              <a:rPr dirty="0" sz="1400" spc="30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programas</a:t>
            </a:r>
            <a:r>
              <a:rPr dirty="0" sz="1400" spc="2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con</a:t>
            </a:r>
            <a:r>
              <a:rPr dirty="0" sz="1400" spc="2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variables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como i, tmp, num,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etc.? ¿Cuántas otras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funciones que utilicemos, hechas por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terceros,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no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tendrán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nombres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 de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variables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similares?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Si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utilizamos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variables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globales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tendremos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 que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cuidarnos manualmente de no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interferir con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las variables que utilicen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otros fragmentos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del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endParaRPr sz="1400">
              <a:latin typeface="Calibri"/>
              <a:cs typeface="Calibri"/>
            </a:endParaRPr>
          </a:p>
          <a:p>
            <a:pPr marL="396240" indent="-183515">
              <a:lnSpc>
                <a:spcPct val="100000"/>
              </a:lnSpc>
              <a:spcBef>
                <a:spcPts val="155"/>
              </a:spcBef>
              <a:buClr>
                <a:srgbClr val="D24717"/>
              </a:buClr>
              <a:buFont typeface="Arial"/>
              <a:buChar char="•"/>
              <a:tabLst>
                <a:tab pos="396875" algn="l"/>
              </a:tabLst>
            </a:pP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Código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más</a:t>
            </a:r>
            <a:r>
              <a:rPr dirty="0" sz="1800" spc="-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difícil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mantener:</a:t>
            </a:r>
            <a:endParaRPr sz="1800">
              <a:latin typeface="Calibri"/>
              <a:cs typeface="Calibri"/>
            </a:endParaRPr>
          </a:p>
          <a:p>
            <a:pPr algn="just" lvl="1" marL="762000" marR="5080" indent="-182880">
              <a:lnSpc>
                <a:spcPct val="80000"/>
              </a:lnSpc>
              <a:spcBef>
                <a:spcPts val="615"/>
              </a:spcBef>
              <a:buClr>
                <a:srgbClr val="D24717"/>
              </a:buClr>
              <a:buFont typeface="Arial"/>
              <a:buChar char="•"/>
              <a:tabLst>
                <a:tab pos="762635" algn="l"/>
              </a:tabLst>
            </a:pP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El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manejar variables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globales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nos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obliga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a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documentarlas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también de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manera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global, no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sólo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para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evitar los problemas que mencionamos,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sino </a:t>
            </a:r>
            <a:r>
              <a:rPr dirty="0" sz="1400" spc="-15">
                <a:solidFill>
                  <a:srgbClr val="404040"/>
                </a:solidFill>
                <a:latin typeface="Calibri"/>
                <a:cs typeface="Calibri"/>
              </a:rPr>
              <a:t>para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 facilitar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la extensibilidad a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futuro.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 Utilizar</a:t>
            </a:r>
            <a:r>
              <a:rPr dirty="0" sz="1400" spc="254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variables</a:t>
            </a:r>
            <a:r>
              <a:rPr dirty="0" sz="1400" spc="26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400" spc="26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ámbito</a:t>
            </a:r>
            <a:r>
              <a:rPr dirty="0" sz="1400" spc="254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más</a:t>
            </a:r>
            <a:r>
              <a:rPr dirty="0" sz="1400" spc="254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limitado</a:t>
            </a:r>
            <a:r>
              <a:rPr dirty="0" sz="1400" spc="254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nos</a:t>
            </a:r>
            <a:r>
              <a:rPr dirty="0" sz="1400" spc="254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permite</a:t>
            </a:r>
            <a:r>
              <a:rPr dirty="0" sz="1400" spc="2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documentarlas</a:t>
            </a:r>
            <a:r>
              <a:rPr dirty="0" sz="1400" spc="26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siempre</a:t>
            </a:r>
            <a:r>
              <a:rPr dirty="0" sz="1400" spc="26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al</a:t>
            </a:r>
            <a:r>
              <a:rPr dirty="0" sz="1400" spc="254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inicio</a:t>
            </a:r>
            <a:r>
              <a:rPr dirty="0" sz="1400" spc="2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1400" spc="-30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cada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función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o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bloque</a:t>
            </a:r>
            <a:endParaRPr sz="1400">
              <a:latin typeface="Calibri"/>
              <a:cs typeface="Calibri"/>
            </a:endParaRPr>
          </a:p>
          <a:p>
            <a:pPr marL="396240" indent="-183515">
              <a:lnSpc>
                <a:spcPct val="100000"/>
              </a:lnSpc>
              <a:spcBef>
                <a:spcPts val="155"/>
              </a:spcBef>
              <a:buClr>
                <a:srgbClr val="D24717"/>
              </a:buClr>
              <a:buFont typeface="Arial"/>
              <a:buChar char="•"/>
              <a:tabLst>
                <a:tab pos="396875" algn="l"/>
              </a:tabLst>
            </a:pP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Mayor</a:t>
            </a:r>
            <a:r>
              <a:rPr dirty="0" sz="1800" spc="-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uso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memoria:</a:t>
            </a:r>
            <a:endParaRPr sz="1800">
              <a:latin typeface="Calibri"/>
              <a:cs typeface="Calibri"/>
            </a:endParaRPr>
          </a:p>
          <a:p>
            <a:pPr lvl="1" marL="762000" marR="9525" indent="-182880">
              <a:lnSpc>
                <a:spcPct val="80100"/>
              </a:lnSpc>
              <a:spcBef>
                <a:spcPts val="610"/>
              </a:spcBef>
              <a:buClr>
                <a:srgbClr val="D24717"/>
              </a:buClr>
              <a:buFont typeface="Arial"/>
              <a:buChar char="•"/>
              <a:tabLst>
                <a:tab pos="762635" algn="l"/>
              </a:tabLst>
            </a:pP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sistema</a:t>
            </a:r>
            <a:r>
              <a:rPr dirty="0" sz="14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operativo</a:t>
            </a:r>
            <a:r>
              <a:rPr dirty="0" sz="14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reclama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espacio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utilizado</a:t>
            </a:r>
            <a:r>
              <a:rPr dirty="0" sz="14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por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los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datos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tan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404040"/>
                </a:solidFill>
                <a:latin typeface="Calibri"/>
                <a:cs typeface="Calibri"/>
              </a:rPr>
              <a:t>pronto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como estos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dejan</a:t>
            </a:r>
            <a:r>
              <a:rPr dirty="0" sz="14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1400" spc="-3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ser necesarios.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Sin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embargo,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cuando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las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variables</a:t>
            </a:r>
            <a:r>
              <a:rPr dirty="0" sz="14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son globales,</a:t>
            </a:r>
            <a:r>
              <a:rPr dirty="0" sz="14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no se puede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predecir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los 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datos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una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variable</a:t>
            </a:r>
            <a:r>
              <a:rPr dirty="0" sz="14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no </a:t>
            </a:r>
            <a:r>
              <a:rPr dirty="0" sz="1400" spc="-15">
                <a:solidFill>
                  <a:srgbClr val="404040"/>
                </a:solidFill>
                <a:latin typeface="Calibri"/>
                <a:cs typeface="Calibri"/>
              </a:rPr>
              <a:t>volverán</a:t>
            </a:r>
            <a:r>
              <a:rPr dirty="0" sz="14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a ser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necesitados</a:t>
            </a:r>
            <a:endParaRPr sz="1400">
              <a:latin typeface="Calibri"/>
              <a:cs typeface="Calibri"/>
            </a:endParaRPr>
          </a:p>
          <a:p>
            <a:pPr lvl="1" marL="762000" marR="354330" indent="-182880">
              <a:lnSpc>
                <a:spcPct val="80000"/>
              </a:lnSpc>
              <a:spcBef>
                <a:spcPts val="600"/>
              </a:spcBef>
              <a:buClr>
                <a:srgbClr val="D24717"/>
              </a:buClr>
              <a:buFont typeface="Arial"/>
              <a:buChar char="•"/>
              <a:tabLst>
                <a:tab pos="762635" algn="l"/>
              </a:tabLst>
            </a:pP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Al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utilizar</a:t>
            </a:r>
            <a:r>
              <a:rPr dirty="0" sz="14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ámbitos</a:t>
            </a:r>
            <a:r>
              <a:rPr dirty="0" sz="14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más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limitados,</a:t>
            </a:r>
            <a:r>
              <a:rPr dirty="0" sz="14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sistema</a:t>
            </a:r>
            <a:r>
              <a:rPr dirty="0" sz="1400" spc="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reclamará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espacio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tan</a:t>
            </a:r>
            <a:r>
              <a:rPr dirty="0" sz="14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404040"/>
                </a:solidFill>
                <a:latin typeface="Calibri"/>
                <a:cs typeface="Calibri"/>
              </a:rPr>
              <a:t>pronto</a:t>
            </a:r>
            <a:r>
              <a:rPr dirty="0" sz="14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salgamos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del </a:t>
            </a:r>
            <a:r>
              <a:rPr dirty="0" sz="1400" spc="-3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bloque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en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fueron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creadas</a:t>
            </a:r>
            <a:endParaRPr sz="1400">
              <a:latin typeface="Calibri"/>
              <a:cs typeface="Calibri"/>
            </a:endParaRPr>
          </a:p>
          <a:p>
            <a:pPr marL="396240" indent="-183515">
              <a:lnSpc>
                <a:spcPct val="100000"/>
              </a:lnSpc>
              <a:spcBef>
                <a:spcPts val="155"/>
              </a:spcBef>
              <a:buClr>
                <a:srgbClr val="D24717"/>
              </a:buClr>
              <a:buFont typeface="Arial"/>
              <a:buChar char="•"/>
              <a:tabLst>
                <a:tab pos="396875" algn="l"/>
              </a:tabLst>
            </a:pP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Salvo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causa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justificada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siempre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404040"/>
                </a:solidFill>
                <a:latin typeface="Calibri"/>
                <a:cs typeface="Calibri"/>
              </a:rPr>
              <a:t>evitaremos</a:t>
            </a:r>
            <a:r>
              <a:rPr dirty="0" sz="1800" spc="-5" b="1">
                <a:solidFill>
                  <a:srgbClr val="404040"/>
                </a:solidFill>
                <a:latin typeface="Calibri"/>
                <a:cs typeface="Calibri"/>
              </a:rPr>
              <a:t> el</a:t>
            </a:r>
            <a:r>
              <a:rPr dirty="0" sz="1800" spc="-30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404040"/>
                </a:solidFill>
                <a:latin typeface="Calibri"/>
                <a:cs typeface="Calibri"/>
              </a:rPr>
              <a:t>uso</a:t>
            </a:r>
            <a:r>
              <a:rPr dirty="0" sz="1800" spc="-1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800" spc="-10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404040"/>
                </a:solidFill>
                <a:latin typeface="Calibri"/>
                <a:cs typeface="Calibri"/>
              </a:rPr>
              <a:t>variables</a:t>
            </a:r>
            <a:r>
              <a:rPr dirty="0" sz="1800" spc="-10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404040"/>
                </a:solidFill>
                <a:latin typeface="Calibri"/>
                <a:cs typeface="Calibri"/>
              </a:rPr>
              <a:t>globales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15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48856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>
                <a:solidFill>
                  <a:srgbClr val="404040"/>
                </a:solidFill>
              </a:rPr>
              <a:t>Í</a:t>
            </a:r>
            <a:r>
              <a:rPr dirty="0" spc="-90">
                <a:solidFill>
                  <a:srgbClr val="404040"/>
                </a:solidFill>
              </a:rPr>
              <a:t>n</a:t>
            </a:r>
            <a:r>
              <a:rPr dirty="0" spc="-95">
                <a:solidFill>
                  <a:srgbClr val="404040"/>
                </a:solidFill>
              </a:rPr>
              <a:t>d</a:t>
            </a:r>
            <a:r>
              <a:rPr dirty="0" spc="-75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c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90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d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80">
                <a:solidFill>
                  <a:srgbClr val="404040"/>
                </a:solidFill>
              </a:rPr>
              <a:t> </a:t>
            </a:r>
            <a:r>
              <a:rPr dirty="0" spc="-130">
                <a:solidFill>
                  <a:srgbClr val="404040"/>
                </a:solidFill>
              </a:rPr>
              <a:t>c</a:t>
            </a:r>
            <a:r>
              <a:rPr dirty="0" spc="-95">
                <a:solidFill>
                  <a:srgbClr val="404040"/>
                </a:solidFill>
              </a:rPr>
              <a:t>o</a:t>
            </a:r>
            <a:r>
              <a:rPr dirty="0" spc="-140">
                <a:solidFill>
                  <a:srgbClr val="404040"/>
                </a:solidFill>
              </a:rPr>
              <a:t>n</a:t>
            </a:r>
            <a:r>
              <a:rPr dirty="0" spc="-125">
                <a:solidFill>
                  <a:srgbClr val="404040"/>
                </a:solidFill>
              </a:rPr>
              <a:t>t</a:t>
            </a:r>
            <a:r>
              <a:rPr dirty="0" spc="-95">
                <a:solidFill>
                  <a:srgbClr val="404040"/>
                </a:solidFill>
              </a:rPr>
              <a:t>en</a:t>
            </a:r>
            <a:r>
              <a:rPr dirty="0" spc="-80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do</a:t>
            </a:r>
            <a:r>
              <a:rPr dirty="0">
                <a:solidFill>
                  <a:srgbClr val="404040"/>
                </a:solidFill>
              </a:rPr>
              <a:t>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810259" y="1698041"/>
            <a:ext cx="5603240" cy="4026535"/>
          </a:xfrm>
          <a:prstGeom prst="rect">
            <a:avLst/>
          </a:prstGeom>
        </p:spPr>
        <p:txBody>
          <a:bodyPr wrap="square" lIns="0" tIns="76200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6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Programa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en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C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Variables,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constantes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el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punto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coma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Ámbito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variables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Tipos,</a:t>
            </a:r>
            <a:r>
              <a:rPr dirty="0" sz="2500" spc="-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modificadores </a:t>
            </a:r>
            <a:r>
              <a:rPr dirty="0" sz="25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operadores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Sentencias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control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Sentencias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iteración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Funciones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Entrada</a:t>
            </a: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Salida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Compilación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Errores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Ejercicios</a:t>
            </a:r>
            <a:endParaRPr sz="25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16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569468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>
                <a:solidFill>
                  <a:srgbClr val="404040"/>
                </a:solidFill>
              </a:rPr>
              <a:t>4</a:t>
            </a:r>
            <a:r>
              <a:rPr dirty="0">
                <a:solidFill>
                  <a:srgbClr val="404040"/>
                </a:solidFill>
              </a:rPr>
              <a:t>.</a:t>
            </a:r>
            <a:r>
              <a:rPr dirty="0" spc="-160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T</a:t>
            </a:r>
            <a:r>
              <a:rPr dirty="0" spc="-70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po</a:t>
            </a:r>
            <a:r>
              <a:rPr dirty="0">
                <a:solidFill>
                  <a:srgbClr val="404040"/>
                </a:solidFill>
              </a:rPr>
              <a:t>s</a:t>
            </a:r>
            <a:r>
              <a:rPr dirty="0" spc="-175">
                <a:solidFill>
                  <a:srgbClr val="404040"/>
                </a:solidFill>
              </a:rPr>
              <a:t> </a:t>
            </a:r>
            <a:r>
              <a:rPr dirty="0">
                <a:solidFill>
                  <a:srgbClr val="404040"/>
                </a:solidFill>
              </a:rPr>
              <a:t>y</a:t>
            </a:r>
            <a:r>
              <a:rPr dirty="0" spc="-165">
                <a:solidFill>
                  <a:srgbClr val="404040"/>
                </a:solidFill>
              </a:rPr>
              <a:t> </a:t>
            </a:r>
            <a:r>
              <a:rPr dirty="0" spc="-120">
                <a:solidFill>
                  <a:srgbClr val="404040"/>
                </a:solidFill>
              </a:rPr>
              <a:t>m</a:t>
            </a:r>
            <a:r>
              <a:rPr dirty="0" spc="-95">
                <a:solidFill>
                  <a:srgbClr val="404040"/>
                </a:solidFill>
              </a:rPr>
              <a:t>o</a:t>
            </a:r>
            <a:r>
              <a:rPr dirty="0" spc="-90">
                <a:solidFill>
                  <a:srgbClr val="404040"/>
                </a:solidFill>
              </a:rPr>
              <a:t>d</a:t>
            </a:r>
            <a:r>
              <a:rPr dirty="0" spc="-75">
                <a:solidFill>
                  <a:srgbClr val="404040"/>
                </a:solidFill>
              </a:rPr>
              <a:t>ifi</a:t>
            </a:r>
            <a:r>
              <a:rPr dirty="0" spc="-145">
                <a:solidFill>
                  <a:srgbClr val="404040"/>
                </a:solidFill>
              </a:rPr>
              <a:t>c</a:t>
            </a:r>
            <a:r>
              <a:rPr dirty="0" spc="-100">
                <a:solidFill>
                  <a:srgbClr val="404040"/>
                </a:solidFill>
              </a:rPr>
              <a:t>a</a:t>
            </a:r>
            <a:r>
              <a:rPr dirty="0" spc="-95">
                <a:solidFill>
                  <a:srgbClr val="404040"/>
                </a:solidFill>
              </a:rPr>
              <a:t>do</a:t>
            </a:r>
            <a:r>
              <a:rPr dirty="0" spc="-150">
                <a:solidFill>
                  <a:srgbClr val="404040"/>
                </a:solidFill>
              </a:rPr>
              <a:t>r</a:t>
            </a:r>
            <a:r>
              <a:rPr dirty="0" spc="-100">
                <a:solidFill>
                  <a:srgbClr val="404040"/>
                </a:solidFill>
              </a:rPr>
              <a:t>e</a:t>
            </a:r>
            <a:r>
              <a:rPr dirty="0">
                <a:solidFill>
                  <a:srgbClr val="404040"/>
                </a:solidFill>
              </a:rPr>
              <a:t>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011427" y="1832356"/>
            <a:ext cx="716597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Existen</a:t>
            </a:r>
            <a:r>
              <a:rPr dirty="0" sz="20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cinco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404040"/>
                </a:solidFill>
                <a:latin typeface="Calibri"/>
                <a:cs typeface="Calibri"/>
              </a:rPr>
              <a:t>tipos</a:t>
            </a:r>
            <a:r>
              <a:rPr dirty="0" sz="2000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404040"/>
                </a:solidFill>
                <a:latin typeface="Calibri"/>
                <a:cs typeface="Calibri"/>
              </a:rPr>
              <a:t>básicos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,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404040"/>
                </a:solidFill>
                <a:latin typeface="Calibri"/>
                <a:cs typeface="Calibri"/>
              </a:rPr>
              <a:t>resto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los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tipos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son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combinaciones: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377188" y="2141677"/>
            <a:ext cx="722630" cy="1366520"/>
          </a:xfrm>
          <a:prstGeom prst="rect">
            <a:avLst/>
          </a:prstGeom>
        </p:spPr>
        <p:txBody>
          <a:bodyPr wrap="square" lIns="0" tIns="6731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530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400" spc="-10" b="1">
                <a:solidFill>
                  <a:srgbClr val="404040"/>
                </a:solidFill>
                <a:latin typeface="Calibri"/>
                <a:cs typeface="Calibri"/>
              </a:rPr>
              <a:t>char</a:t>
            </a:r>
            <a:endParaRPr sz="14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434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400" spc="-10" b="1">
                <a:solidFill>
                  <a:srgbClr val="404040"/>
                </a:solidFill>
                <a:latin typeface="Calibri"/>
                <a:cs typeface="Calibri"/>
              </a:rPr>
              <a:t>int</a:t>
            </a:r>
            <a:endParaRPr sz="14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430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400" spc="-10" b="1">
                <a:solidFill>
                  <a:srgbClr val="404040"/>
                </a:solidFill>
                <a:latin typeface="Calibri"/>
                <a:cs typeface="Calibri"/>
              </a:rPr>
              <a:t>float</a:t>
            </a:r>
            <a:endParaRPr sz="14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430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dou</a:t>
            </a:r>
            <a:r>
              <a:rPr dirty="0" sz="1400" spc="-10" b="1">
                <a:solidFill>
                  <a:srgbClr val="404040"/>
                </a:solidFill>
                <a:latin typeface="Calibri"/>
                <a:cs typeface="Calibri"/>
              </a:rPr>
              <a:t>b</a:t>
            </a: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le</a:t>
            </a:r>
            <a:endParaRPr sz="14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434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void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260600" y="2141677"/>
            <a:ext cx="3149600" cy="1366520"/>
          </a:xfrm>
          <a:prstGeom prst="rect">
            <a:avLst/>
          </a:prstGeom>
        </p:spPr>
        <p:txBody>
          <a:bodyPr wrap="square" lIns="0" tIns="67310" rIns="0" bIns="0" rtlCol="0" vert="horz">
            <a:spAutoFit/>
          </a:bodyPr>
          <a:lstStyle/>
          <a:p>
            <a:pPr marL="30480">
              <a:lnSpc>
                <a:spcPct val="100000"/>
              </a:lnSpc>
              <a:spcBef>
                <a:spcPts val="530"/>
              </a:spcBef>
            </a:pP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r>
              <a:rPr dirty="0" sz="1400" spc="-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carácter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(char)</a:t>
            </a:r>
            <a:endParaRPr sz="1400">
              <a:latin typeface="Calibri"/>
              <a:cs typeface="Calibri"/>
            </a:endParaRPr>
          </a:p>
          <a:p>
            <a:pPr marL="28575">
              <a:lnSpc>
                <a:spcPct val="100000"/>
              </a:lnSpc>
              <a:spcBef>
                <a:spcPts val="434"/>
              </a:spcBef>
            </a:pP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r>
              <a:rPr dirty="0" sz="1400" spc="-15">
                <a:solidFill>
                  <a:srgbClr val="404040"/>
                </a:solidFill>
                <a:latin typeface="Calibri"/>
                <a:cs typeface="Calibri"/>
              </a:rPr>
              <a:t> entero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(y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su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variante</a:t>
            </a:r>
            <a:r>
              <a:rPr dirty="0" sz="14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extendida</a:t>
            </a:r>
            <a:r>
              <a:rPr dirty="0" sz="14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long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int)</a:t>
            </a:r>
            <a:endParaRPr sz="1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r>
              <a:rPr dirty="0" sz="1400" spc="-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coma</a:t>
            </a:r>
            <a:r>
              <a:rPr dirty="0" sz="1400" spc="-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flotante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(float)</a:t>
            </a:r>
            <a:endParaRPr sz="14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  <a:spcBef>
                <a:spcPts val="430"/>
              </a:spcBef>
            </a:pP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r>
              <a:rPr dirty="0" sz="14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coma flotante</a:t>
            </a:r>
            <a:r>
              <a:rPr dirty="0" sz="14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doble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precisión</a:t>
            </a:r>
            <a:r>
              <a:rPr dirty="0" sz="14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(double)</a:t>
            </a:r>
            <a:endParaRPr sz="1400">
              <a:latin typeface="Calibri"/>
              <a:cs typeface="Calibri"/>
            </a:endParaRPr>
          </a:p>
          <a:p>
            <a:pPr marL="26034">
              <a:lnSpc>
                <a:spcPct val="100000"/>
              </a:lnSpc>
              <a:spcBef>
                <a:spcPts val="434"/>
              </a:spcBef>
            </a:pP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r>
              <a:rPr dirty="0" sz="1400" spc="-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nulo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11427" y="3524250"/>
            <a:ext cx="7366634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2880">
              <a:lnSpc>
                <a:spcPts val="2160"/>
              </a:lnSpc>
              <a:spcBef>
                <a:spcPts val="370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Existen</a:t>
            </a:r>
            <a:r>
              <a:rPr dirty="0" sz="2000" spc="1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otros</a:t>
            </a:r>
            <a:r>
              <a:rPr dirty="0" sz="2000" spc="19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tipos</a:t>
            </a:r>
            <a:r>
              <a:rPr dirty="0" sz="2000" spc="18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2000" spc="1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son</a:t>
            </a:r>
            <a:r>
              <a:rPr dirty="0" sz="2000" spc="19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combinaciones</a:t>
            </a:r>
            <a:r>
              <a:rPr dirty="0" sz="2000" spc="19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000" spc="1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los</a:t>
            </a:r>
            <a:r>
              <a:rPr dirty="0" sz="2000" spc="18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anteriores,</a:t>
            </a:r>
            <a:r>
              <a:rPr dirty="0" sz="2000" spc="1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o</a:t>
            </a:r>
            <a:r>
              <a:rPr dirty="0" sz="2000" spc="19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bien </a:t>
            </a:r>
            <a:r>
              <a:rPr dirty="0" sz="2000" spc="-434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utilizan</a:t>
            </a:r>
            <a:r>
              <a:rPr dirty="0" sz="20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modificadores: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377188" y="4162805"/>
            <a:ext cx="52705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lo</a:t>
            </a:r>
            <a:r>
              <a:rPr dirty="0" sz="1400" spc="-10" b="1">
                <a:solidFill>
                  <a:srgbClr val="404040"/>
                </a:solidFill>
                <a:latin typeface="Calibri"/>
                <a:cs typeface="Calibri"/>
              </a:rPr>
              <a:t>n</a:t>
            </a: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g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276601" y="4162805"/>
            <a:ext cx="4998085" cy="1351280"/>
          </a:xfrm>
          <a:prstGeom prst="rect">
            <a:avLst/>
          </a:prstGeom>
        </p:spPr>
        <p:txBody>
          <a:bodyPr wrap="square" lIns="0" tIns="36830" rIns="0" bIns="0" rtlCol="0" vert="horz">
            <a:spAutoFit/>
          </a:bodyPr>
          <a:lstStyle/>
          <a:p>
            <a:pPr marL="55880" marR="116205" indent="-43815">
              <a:lnSpc>
                <a:spcPts val="1510"/>
              </a:lnSpc>
              <a:spcBef>
                <a:spcPts val="290"/>
              </a:spcBef>
            </a:pP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Aplicable</a:t>
            </a:r>
            <a:r>
              <a:rPr dirty="0" sz="14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sobre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(</a:t>
            </a: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int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,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double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),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dobla</a:t>
            </a:r>
            <a:r>
              <a:rPr dirty="0" sz="14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espacio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almacenamiento </a:t>
            </a:r>
            <a:r>
              <a:rPr dirty="0" sz="1400" spc="-3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utilizado</a:t>
            </a:r>
            <a:r>
              <a:rPr dirty="0" sz="14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404040"/>
                </a:solidFill>
                <a:latin typeface="Calibri"/>
                <a:cs typeface="Calibri"/>
              </a:rPr>
              <a:t>para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almacenar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variable</a:t>
            </a:r>
            <a:endParaRPr sz="1400">
              <a:latin typeface="Calibri"/>
              <a:cs typeface="Calibri"/>
            </a:endParaRPr>
          </a:p>
          <a:p>
            <a:pPr marL="96520" marR="5080" indent="-55880">
              <a:lnSpc>
                <a:spcPts val="1510"/>
              </a:lnSpc>
              <a:spcBef>
                <a:spcPts val="605"/>
              </a:spcBef>
            </a:pP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: Aplicable</a:t>
            </a:r>
            <a:r>
              <a:rPr dirty="0" sz="14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sobre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(</a:t>
            </a: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int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),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se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utiliza</a:t>
            </a:r>
            <a:r>
              <a:rPr dirty="0" sz="14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cuando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se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desea</a:t>
            </a:r>
            <a:r>
              <a:rPr dirty="0" sz="14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una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variable</a:t>
            </a:r>
            <a:r>
              <a:rPr dirty="0" sz="14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menor </a:t>
            </a:r>
            <a:r>
              <a:rPr dirty="0" sz="1400" spc="-3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 b="1">
                <a:solidFill>
                  <a:srgbClr val="404040"/>
                </a:solidFill>
                <a:latin typeface="Calibri"/>
                <a:cs typeface="Calibri"/>
              </a:rPr>
              <a:t>int</a:t>
            </a:r>
            <a:endParaRPr sz="1400">
              <a:latin typeface="Calibri"/>
              <a:cs typeface="Calibri"/>
            </a:endParaRPr>
          </a:p>
          <a:p>
            <a:pPr marL="96520" marR="182245" indent="-82550">
              <a:lnSpc>
                <a:spcPts val="1510"/>
              </a:lnSpc>
              <a:spcBef>
                <a:spcPts val="605"/>
              </a:spcBef>
            </a:pP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Aplicable</a:t>
            </a:r>
            <a:r>
              <a:rPr dirty="0" sz="14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sobre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(</a:t>
            </a: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int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,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char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,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long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,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short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),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indica</a:t>
            </a:r>
            <a:r>
              <a:rPr dirty="0" sz="14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valor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una </a:t>
            </a:r>
            <a:r>
              <a:rPr dirty="0" sz="1400" spc="-30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variable</a:t>
            </a:r>
            <a:r>
              <a:rPr dirty="0" sz="14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numérica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puede</a:t>
            </a:r>
            <a:r>
              <a:rPr dirty="0" sz="14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ser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positivo</a:t>
            </a:r>
            <a:r>
              <a:rPr dirty="0" sz="14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o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negativo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377188" y="4623053"/>
            <a:ext cx="594995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short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377188" y="5083555"/>
            <a:ext cx="68707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si</a:t>
            </a:r>
            <a:r>
              <a:rPr dirty="0" sz="1400" spc="-10" b="1">
                <a:solidFill>
                  <a:srgbClr val="404040"/>
                </a:solidFill>
                <a:latin typeface="Calibri"/>
                <a:cs typeface="Calibri"/>
              </a:rPr>
              <a:t>g</a:t>
            </a: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ned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377188" y="5543803"/>
            <a:ext cx="5847080" cy="430530"/>
          </a:xfrm>
          <a:prstGeom prst="rect">
            <a:avLst/>
          </a:prstGeom>
        </p:spPr>
        <p:txBody>
          <a:bodyPr wrap="square" lIns="0" tIns="36830" rIns="0" bIns="0" rtlCol="0" vert="horz">
            <a:spAutoFit/>
          </a:bodyPr>
          <a:lstStyle/>
          <a:p>
            <a:pPr marL="195580" marR="5080" indent="-195580">
              <a:lnSpc>
                <a:spcPts val="1510"/>
              </a:lnSpc>
              <a:spcBef>
                <a:spcPts val="290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unsigned</a:t>
            </a:r>
            <a:r>
              <a:rPr dirty="0" sz="1400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Aplicable</a:t>
            </a:r>
            <a:r>
              <a:rPr dirty="0" sz="1400" spc="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sobre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(</a:t>
            </a: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int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,</a:t>
            </a:r>
            <a:r>
              <a:rPr dirty="0" sz="14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char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,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long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,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short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),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se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utiliza</a:t>
            </a:r>
            <a:r>
              <a:rPr dirty="0" sz="1400" spc="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cuando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variable </a:t>
            </a:r>
            <a:r>
              <a:rPr dirty="0" sz="1400" spc="-30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sea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siempre</a:t>
            </a:r>
            <a:r>
              <a:rPr dirty="0" sz="14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positiva</a:t>
            </a:r>
            <a:endParaRPr sz="1400">
              <a:latin typeface="Calibri"/>
              <a:cs typeface="Calibri"/>
            </a:endParaRPr>
          </a:p>
        </p:txBody>
      </p:sp>
      <p:pic>
        <p:nvPicPr>
          <p:cNvPr id="16" name="object 1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17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33616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>
                <a:solidFill>
                  <a:srgbClr val="404040"/>
                </a:solidFill>
              </a:rPr>
              <a:t>4</a:t>
            </a:r>
            <a:r>
              <a:rPr dirty="0">
                <a:solidFill>
                  <a:srgbClr val="404040"/>
                </a:solidFill>
              </a:rPr>
              <a:t>.</a:t>
            </a:r>
            <a:r>
              <a:rPr dirty="0" spc="-160">
                <a:solidFill>
                  <a:srgbClr val="404040"/>
                </a:solidFill>
              </a:rPr>
              <a:t> </a:t>
            </a:r>
            <a:r>
              <a:rPr dirty="0" spc="-100">
                <a:solidFill>
                  <a:srgbClr val="404040"/>
                </a:solidFill>
              </a:rPr>
              <a:t>O</a:t>
            </a:r>
            <a:r>
              <a:rPr dirty="0" spc="-90">
                <a:solidFill>
                  <a:srgbClr val="404040"/>
                </a:solidFill>
              </a:rPr>
              <a:t>p</a:t>
            </a:r>
            <a:r>
              <a:rPr dirty="0" spc="-95">
                <a:solidFill>
                  <a:srgbClr val="404040"/>
                </a:solidFill>
              </a:rPr>
              <a:t>e</a:t>
            </a:r>
            <a:r>
              <a:rPr dirty="0" spc="-180">
                <a:solidFill>
                  <a:srgbClr val="404040"/>
                </a:solidFill>
              </a:rPr>
              <a:t>r</a:t>
            </a:r>
            <a:r>
              <a:rPr dirty="0" spc="-95">
                <a:solidFill>
                  <a:srgbClr val="404040"/>
                </a:solidFill>
              </a:rPr>
              <a:t>ado</a:t>
            </a:r>
            <a:r>
              <a:rPr dirty="0" spc="-150">
                <a:solidFill>
                  <a:srgbClr val="404040"/>
                </a:solidFill>
              </a:rPr>
              <a:t>r</a:t>
            </a:r>
            <a:r>
              <a:rPr dirty="0" spc="-100">
                <a:solidFill>
                  <a:srgbClr val="404040"/>
                </a:solidFill>
              </a:rPr>
              <a:t>e</a:t>
            </a:r>
            <a:r>
              <a:rPr dirty="0">
                <a:solidFill>
                  <a:srgbClr val="404040"/>
                </a:solidFill>
              </a:rPr>
              <a:t>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011427" y="1761332"/>
            <a:ext cx="6565265" cy="1293495"/>
          </a:xfrm>
          <a:prstGeom prst="rect">
            <a:avLst/>
          </a:prstGeom>
        </p:spPr>
        <p:txBody>
          <a:bodyPr wrap="square" lIns="0" tIns="8318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5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Seis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tipos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distintos</a:t>
            </a:r>
            <a:r>
              <a:rPr dirty="0" sz="20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2000" spc="-10" b="1">
                <a:solidFill>
                  <a:srgbClr val="404040"/>
                </a:solidFill>
                <a:latin typeface="Calibri"/>
                <a:cs typeface="Calibri"/>
              </a:rPr>
              <a:t>operadores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50"/>
              </a:spcBef>
              <a:buClr>
                <a:srgbClr val="D247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b="1">
                <a:solidFill>
                  <a:srgbClr val="404040"/>
                </a:solidFill>
                <a:latin typeface="Calibri"/>
                <a:cs typeface="Calibri"/>
              </a:rPr>
              <a:t>Aritm</a:t>
            </a:r>
            <a:r>
              <a:rPr dirty="0" sz="1600" spc="-10" b="1">
                <a:solidFill>
                  <a:srgbClr val="404040"/>
                </a:solidFill>
                <a:latin typeface="Calibri"/>
                <a:cs typeface="Calibri"/>
              </a:rPr>
              <a:t>é</a:t>
            </a:r>
            <a:r>
              <a:rPr dirty="0" sz="1600" b="1">
                <a:solidFill>
                  <a:srgbClr val="404040"/>
                </a:solidFill>
                <a:latin typeface="Calibri"/>
                <a:cs typeface="Calibri"/>
              </a:rPr>
              <a:t>t</a:t>
            </a:r>
            <a:r>
              <a:rPr dirty="0" sz="1600" spc="-10" b="1">
                <a:solidFill>
                  <a:srgbClr val="404040"/>
                </a:solidFill>
                <a:latin typeface="Calibri"/>
                <a:cs typeface="Calibri"/>
              </a:rPr>
              <a:t>i</a:t>
            </a:r>
            <a:r>
              <a:rPr dirty="0" sz="1600" spc="-5" b="1">
                <a:solidFill>
                  <a:srgbClr val="404040"/>
                </a:solidFill>
                <a:latin typeface="Calibri"/>
                <a:cs typeface="Calibri"/>
              </a:rPr>
              <a:t>co</a:t>
            </a:r>
            <a:r>
              <a:rPr dirty="0" sz="1600" b="1">
                <a:solidFill>
                  <a:srgbClr val="404040"/>
                </a:solidFill>
                <a:latin typeface="Calibri"/>
                <a:cs typeface="Calibri"/>
              </a:rPr>
              <a:t>s</a:t>
            </a:r>
            <a:r>
              <a:rPr dirty="0" sz="1600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6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+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-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*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/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%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 </a:t>
            </a:r>
            <a:r>
              <a:rPr dirty="0" sz="1600" spc="-140">
                <a:solidFill>
                  <a:srgbClr val="404040"/>
                </a:solidFill>
                <a:latin typeface="Wingdings"/>
                <a:cs typeface="Wingdings"/>
              </a:rPr>
              <a:t></a:t>
            </a:r>
            <a:r>
              <a:rPr dirty="0" sz="1600" spc="-45">
                <a:solidFill>
                  <a:srgbClr val="404040"/>
                </a:solidFill>
                <a:latin typeface="Times New Roman"/>
                <a:cs typeface="Times New Roman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Suma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,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35">
                <a:solidFill>
                  <a:srgbClr val="404040"/>
                </a:solidFill>
                <a:latin typeface="Calibri"/>
                <a:cs typeface="Calibri"/>
              </a:rPr>
              <a:t>R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e</a:t>
            </a:r>
            <a:r>
              <a:rPr dirty="0" sz="1600" spc="-25">
                <a:solidFill>
                  <a:srgbClr val="404040"/>
                </a:solidFill>
                <a:latin typeface="Calibri"/>
                <a:cs typeface="Calibri"/>
              </a:rPr>
              <a:t>st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a,</a:t>
            </a:r>
            <a:r>
              <a:rPr dirty="0" sz="16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Mult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i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pl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i</a:t>
            </a:r>
            <a:r>
              <a:rPr dirty="0" sz="1600" spc="-20">
                <a:solidFill>
                  <a:srgbClr val="404040"/>
                </a:solidFill>
                <a:latin typeface="Calibri"/>
                <a:cs typeface="Calibri"/>
              </a:rPr>
              <a:t>c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a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c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i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ón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,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Divi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s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ión,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Módulo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24717"/>
              </a:buClr>
              <a:buFont typeface="Arial"/>
              <a:buChar char="•"/>
              <a:tabLst>
                <a:tab pos="561340" algn="l"/>
                <a:tab pos="1640205" algn="l"/>
                <a:tab pos="2500630" algn="l"/>
              </a:tabLst>
            </a:pPr>
            <a:r>
              <a:rPr dirty="0" sz="1600" b="1">
                <a:solidFill>
                  <a:srgbClr val="404040"/>
                </a:solidFill>
                <a:latin typeface="Calibri"/>
                <a:cs typeface="Calibri"/>
              </a:rPr>
              <a:t>Ló</a:t>
            </a:r>
            <a:r>
              <a:rPr dirty="0" sz="1600" spc="5" b="1">
                <a:solidFill>
                  <a:srgbClr val="404040"/>
                </a:solidFill>
                <a:latin typeface="Calibri"/>
                <a:cs typeface="Calibri"/>
              </a:rPr>
              <a:t>g</a:t>
            </a:r>
            <a:r>
              <a:rPr dirty="0" sz="1600" b="1">
                <a:solidFill>
                  <a:srgbClr val="404040"/>
                </a:solidFill>
                <a:latin typeface="Calibri"/>
                <a:cs typeface="Calibri"/>
              </a:rPr>
              <a:t>icos</a:t>
            </a:r>
            <a:r>
              <a:rPr dirty="0" sz="1600" b="1">
                <a:solidFill>
                  <a:srgbClr val="404040"/>
                </a:solidFill>
                <a:latin typeface="Calibri"/>
                <a:cs typeface="Calibri"/>
              </a:rPr>
              <a:t>	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!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&amp;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&amp;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||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	</a:t>
            </a:r>
            <a:r>
              <a:rPr dirty="0" sz="1600" spc="-140">
                <a:solidFill>
                  <a:srgbClr val="404040"/>
                </a:solidFill>
                <a:latin typeface="Wingdings"/>
                <a:cs typeface="Wingdings"/>
              </a:rPr>
              <a:t></a:t>
            </a:r>
            <a:r>
              <a:rPr dirty="0" sz="1600" spc="-45">
                <a:solidFill>
                  <a:srgbClr val="404040"/>
                </a:solidFill>
                <a:latin typeface="Times New Roman"/>
                <a:cs typeface="Times New Roman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Ne</a:t>
            </a:r>
            <a:r>
              <a:rPr dirty="0" sz="1600" spc="-30">
                <a:solidFill>
                  <a:srgbClr val="404040"/>
                </a:solidFill>
                <a:latin typeface="Calibri"/>
                <a:cs typeface="Calibri"/>
              </a:rPr>
              <a:t>g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ación,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Conjunció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n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2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,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Di</a:t>
            </a:r>
            <a:r>
              <a:rPr dirty="0" sz="1600" spc="-40">
                <a:solidFill>
                  <a:srgbClr val="404040"/>
                </a:solidFill>
                <a:latin typeface="Calibri"/>
                <a:cs typeface="Calibri"/>
              </a:rPr>
              <a:t>s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yunción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247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404040"/>
                </a:solidFill>
                <a:latin typeface="Calibri"/>
                <a:cs typeface="Calibri"/>
              </a:rPr>
              <a:t>Relacionales</a:t>
            </a:r>
            <a:r>
              <a:rPr dirty="0" sz="1600" spc="-13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==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!=</a:t>
            </a:r>
            <a:r>
              <a:rPr dirty="0" sz="16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&gt;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&lt;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&gt;= &lt;=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40">
                <a:solidFill>
                  <a:srgbClr val="404040"/>
                </a:solidFill>
                <a:latin typeface="Wingdings"/>
                <a:cs typeface="Wingdings"/>
              </a:rPr>
              <a:t></a:t>
            </a:r>
            <a:r>
              <a:rPr dirty="0" sz="1600" spc="-45">
                <a:solidFill>
                  <a:srgbClr val="404040"/>
                </a:solidFill>
                <a:latin typeface="Times New Roman"/>
                <a:cs typeface="Times New Roman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Igual,</a:t>
            </a:r>
            <a:r>
              <a:rPr dirty="0" sz="1600" spc="-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Distinto,</a:t>
            </a:r>
            <a:r>
              <a:rPr dirty="0" sz="16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Mayor/menor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(igual)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377188" y="3027730"/>
            <a:ext cx="1124585" cy="617220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50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b="1">
                <a:solidFill>
                  <a:srgbClr val="404040"/>
                </a:solidFill>
                <a:latin typeface="Calibri"/>
                <a:cs typeface="Calibri"/>
              </a:rPr>
              <a:t>Asigna</a:t>
            </a:r>
            <a:r>
              <a:rPr dirty="0" sz="1600" spc="-5" b="1">
                <a:solidFill>
                  <a:srgbClr val="404040"/>
                </a:solidFill>
                <a:latin typeface="Calibri"/>
                <a:cs typeface="Calibri"/>
              </a:rPr>
              <a:t>ci</a:t>
            </a:r>
            <a:r>
              <a:rPr dirty="0" sz="1600" spc="5" b="1">
                <a:solidFill>
                  <a:srgbClr val="404040"/>
                </a:solidFill>
                <a:latin typeface="Calibri"/>
                <a:cs typeface="Calibri"/>
              </a:rPr>
              <a:t>ó</a:t>
            </a:r>
            <a:r>
              <a:rPr dirty="0" sz="1600" b="1">
                <a:solidFill>
                  <a:srgbClr val="404040"/>
                </a:solidFill>
                <a:latin typeface="Calibri"/>
                <a:cs typeface="Calibri"/>
              </a:rPr>
              <a:t>n</a:t>
            </a:r>
            <a:endParaRPr sz="16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409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 b="1">
                <a:solidFill>
                  <a:srgbClr val="404040"/>
                </a:solidFill>
                <a:latin typeface="Calibri"/>
                <a:cs typeface="Calibri"/>
              </a:rPr>
              <a:t>Dirección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639314" y="3027730"/>
            <a:ext cx="3403600" cy="912494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=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++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--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+=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-=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*=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/=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%=</a:t>
            </a:r>
            <a:endParaRPr sz="1600">
              <a:latin typeface="Calibri"/>
              <a:cs typeface="Calibri"/>
            </a:endParaRPr>
          </a:p>
          <a:p>
            <a:pPr marL="104775" marR="5080" indent="-92710">
              <a:lnSpc>
                <a:spcPct val="121200"/>
              </a:lnSpc>
            </a:pP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*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(operador</a:t>
            </a:r>
            <a:r>
              <a:rPr dirty="0" sz="16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contenido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o</a:t>
            </a:r>
            <a:r>
              <a:rPr dirty="0" sz="16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indirección) </a:t>
            </a:r>
            <a:r>
              <a:rPr dirty="0" sz="1600" spc="-3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&amp;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(operador</a:t>
            </a:r>
            <a:r>
              <a:rPr dirty="0" sz="16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referencia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o</a:t>
            </a:r>
            <a:r>
              <a:rPr dirty="0" sz="16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dirección)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377188" y="3966210"/>
            <a:ext cx="488632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100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600" spc="-5" b="1">
                <a:solidFill>
                  <a:srgbClr val="404040"/>
                </a:solidFill>
                <a:latin typeface="Calibri"/>
                <a:cs typeface="Calibri"/>
              </a:rPr>
              <a:t>Movimiento</a:t>
            </a:r>
            <a:r>
              <a:rPr dirty="0" sz="1600" spc="-30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&lt;&lt; &gt;&gt;,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destinados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a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operaciones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sobre</a:t>
            </a:r>
            <a:r>
              <a:rPr dirty="0" sz="16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bits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18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48856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>
                <a:solidFill>
                  <a:srgbClr val="404040"/>
                </a:solidFill>
              </a:rPr>
              <a:t>Í</a:t>
            </a:r>
            <a:r>
              <a:rPr dirty="0" spc="-90">
                <a:solidFill>
                  <a:srgbClr val="404040"/>
                </a:solidFill>
              </a:rPr>
              <a:t>n</a:t>
            </a:r>
            <a:r>
              <a:rPr dirty="0" spc="-95">
                <a:solidFill>
                  <a:srgbClr val="404040"/>
                </a:solidFill>
              </a:rPr>
              <a:t>d</a:t>
            </a:r>
            <a:r>
              <a:rPr dirty="0" spc="-75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c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90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d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80">
                <a:solidFill>
                  <a:srgbClr val="404040"/>
                </a:solidFill>
              </a:rPr>
              <a:t> </a:t>
            </a:r>
            <a:r>
              <a:rPr dirty="0" spc="-130">
                <a:solidFill>
                  <a:srgbClr val="404040"/>
                </a:solidFill>
              </a:rPr>
              <a:t>c</a:t>
            </a:r>
            <a:r>
              <a:rPr dirty="0" spc="-95">
                <a:solidFill>
                  <a:srgbClr val="404040"/>
                </a:solidFill>
              </a:rPr>
              <a:t>o</a:t>
            </a:r>
            <a:r>
              <a:rPr dirty="0" spc="-140">
                <a:solidFill>
                  <a:srgbClr val="404040"/>
                </a:solidFill>
              </a:rPr>
              <a:t>n</a:t>
            </a:r>
            <a:r>
              <a:rPr dirty="0" spc="-125">
                <a:solidFill>
                  <a:srgbClr val="404040"/>
                </a:solidFill>
              </a:rPr>
              <a:t>t</a:t>
            </a:r>
            <a:r>
              <a:rPr dirty="0" spc="-95">
                <a:solidFill>
                  <a:srgbClr val="404040"/>
                </a:solidFill>
              </a:rPr>
              <a:t>en</a:t>
            </a:r>
            <a:r>
              <a:rPr dirty="0" spc="-80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do</a:t>
            </a:r>
            <a:r>
              <a:rPr dirty="0">
                <a:solidFill>
                  <a:srgbClr val="404040"/>
                </a:solidFill>
              </a:rPr>
              <a:t>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810259" y="1698041"/>
            <a:ext cx="5603240" cy="4026535"/>
          </a:xfrm>
          <a:prstGeom prst="rect">
            <a:avLst/>
          </a:prstGeom>
        </p:spPr>
        <p:txBody>
          <a:bodyPr wrap="square" lIns="0" tIns="76200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6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Programa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en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C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Variables,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constantes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el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punto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coma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Ámbito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variables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Tipos,</a:t>
            </a:r>
            <a:r>
              <a:rPr dirty="0" sz="2500" spc="-3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modificadores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operadores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404040"/>
                </a:solidFill>
                <a:latin typeface="Calibri"/>
                <a:cs typeface="Calibri"/>
              </a:rPr>
              <a:t>Sentencias</a:t>
            </a: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control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Sentencias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iteración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Funciones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Entrada</a:t>
            </a: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Salida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Compilación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Errores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Ejercicios</a:t>
            </a:r>
            <a:endParaRPr sz="25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19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551688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00"/>
              <a:t>O</a:t>
            </a:r>
            <a:r>
              <a:rPr dirty="0" spc="-90"/>
              <a:t>b</a:t>
            </a:r>
            <a:r>
              <a:rPr dirty="0" spc="-70"/>
              <a:t>j</a:t>
            </a:r>
            <a:r>
              <a:rPr dirty="0" spc="-120"/>
              <a:t>e</a:t>
            </a:r>
            <a:r>
              <a:rPr dirty="0" spc="-80"/>
              <a:t>t</a:t>
            </a:r>
            <a:r>
              <a:rPr dirty="0" spc="-70"/>
              <a:t>i</a:t>
            </a:r>
            <a:r>
              <a:rPr dirty="0" spc="-140"/>
              <a:t>v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75"/>
              <a:t> </a:t>
            </a:r>
            <a:r>
              <a:rPr dirty="0"/>
              <a:t>y</a:t>
            </a:r>
            <a:r>
              <a:rPr dirty="0" spc="-170"/>
              <a:t> </a:t>
            </a:r>
            <a:r>
              <a:rPr dirty="0" spc="-90"/>
              <a:t>de</a:t>
            </a:r>
            <a:r>
              <a:rPr dirty="0" spc="-140"/>
              <a:t>s</a:t>
            </a:r>
            <a:r>
              <a:rPr dirty="0" spc="-80"/>
              <a:t>t</a:t>
            </a:r>
            <a:r>
              <a:rPr dirty="0" spc="-155"/>
              <a:t>r</a:t>
            </a:r>
            <a:r>
              <a:rPr dirty="0" spc="-140"/>
              <a:t>e</a:t>
            </a:r>
            <a:r>
              <a:rPr dirty="0" spc="-190"/>
              <a:t>z</a:t>
            </a:r>
            <a:r>
              <a:rPr dirty="0" spc="-100"/>
              <a:t>a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795778"/>
            <a:ext cx="7570470" cy="2919730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161290" indent="-148590">
              <a:lnSpc>
                <a:spcPct val="100000"/>
              </a:lnSpc>
              <a:spcBef>
                <a:spcPts val="385"/>
              </a:spcBef>
              <a:buClr>
                <a:srgbClr val="D34817"/>
              </a:buClr>
              <a:buFont typeface="Arial"/>
              <a:buChar char="•"/>
              <a:tabLst>
                <a:tab pos="161290" algn="l"/>
              </a:tabLst>
            </a:pP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Conocimientos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destrezas</a:t>
            </a:r>
            <a:r>
              <a:rPr dirty="0" sz="2000" spc="2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adquieren:</a:t>
            </a:r>
            <a:endParaRPr sz="2000">
              <a:latin typeface="Calibri"/>
              <a:cs typeface="Calibri"/>
            </a:endParaRPr>
          </a:p>
          <a:p>
            <a:pPr algn="just" lvl="1" marL="579755" marR="5080" indent="-183515">
              <a:lnSpc>
                <a:spcPts val="1730"/>
              </a:lnSpc>
              <a:spcBef>
                <a:spcPts val="445"/>
              </a:spcBef>
              <a:buClr>
                <a:srgbClr val="D34817"/>
              </a:buClr>
              <a:buFont typeface="Arial"/>
              <a:buChar char="•"/>
              <a:tabLst>
                <a:tab pos="579755" algn="l"/>
              </a:tabLst>
            </a:pPr>
            <a:r>
              <a:rPr dirty="0" sz="1600" spc="-25">
                <a:solidFill>
                  <a:srgbClr val="3E3E3E"/>
                </a:solidFill>
                <a:latin typeface="Calibri"/>
                <a:cs typeface="Calibri"/>
              </a:rPr>
              <a:t>Técnicas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programación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avanzada,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usando uno de los lenguajes 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programación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más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flexibles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potentes: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C/C++</a:t>
            </a:r>
            <a:endParaRPr sz="1600">
              <a:latin typeface="Calibri"/>
              <a:cs typeface="Calibri"/>
            </a:endParaRPr>
          </a:p>
          <a:p>
            <a:pPr algn="just" lvl="1" marL="579755" marR="5080" indent="-183515">
              <a:lnSpc>
                <a:spcPts val="173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57975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Programación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avanzada: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Orientación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Objetos,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control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errores,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estructuras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datos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complejas,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gestión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avanzada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memoria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multithreading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y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programación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red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(sockets)</a:t>
            </a:r>
            <a:endParaRPr sz="1600">
              <a:latin typeface="Calibri"/>
              <a:cs typeface="Calibri"/>
            </a:endParaRPr>
          </a:p>
          <a:p>
            <a:pPr algn="just" lvl="1" marL="579755" marR="5080" indent="-183515">
              <a:lnSpc>
                <a:spcPts val="1730"/>
              </a:lnSpc>
              <a:spcBef>
                <a:spcPts val="590"/>
              </a:spcBef>
              <a:buClr>
                <a:srgbClr val="D34817"/>
              </a:buClr>
              <a:buFont typeface="Arial"/>
              <a:buChar char="•"/>
              <a:tabLst>
                <a:tab pos="579755" algn="l"/>
              </a:tabLst>
            </a:pP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Escribir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programas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buen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estilo,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documentación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adecuada,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comentarios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precisos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con las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especificaciones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necesarias</a:t>
            </a:r>
            <a:endParaRPr sz="1600">
              <a:latin typeface="Calibri"/>
              <a:cs typeface="Calibri"/>
            </a:endParaRPr>
          </a:p>
          <a:p>
            <a:pPr algn="just" lvl="1" marL="579120" marR="6350" indent="-182880">
              <a:lnSpc>
                <a:spcPts val="1730"/>
              </a:lnSpc>
              <a:spcBef>
                <a:spcPts val="600"/>
              </a:spcBef>
              <a:buClr>
                <a:srgbClr val="D34817"/>
              </a:buClr>
              <a:buFont typeface="Arial"/>
              <a:buChar char="•"/>
              <a:tabLst>
                <a:tab pos="579755" algn="l"/>
              </a:tabLst>
            </a:pP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introducirá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uso 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herramientas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programación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habitual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entornos de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proyectos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extensos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cooperativos: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Git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y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CMake</a:t>
            </a:r>
            <a:endParaRPr sz="1600">
              <a:latin typeface="Calibri"/>
              <a:cs typeface="Calibri"/>
            </a:endParaRPr>
          </a:p>
          <a:p>
            <a:pPr algn="just" lvl="1" marL="579120" indent="-183515">
              <a:lnSpc>
                <a:spcPct val="100000"/>
              </a:lnSpc>
              <a:spcBef>
                <a:spcPts val="380"/>
              </a:spcBef>
              <a:buClr>
                <a:srgbClr val="D34817"/>
              </a:buClr>
              <a:buFont typeface="Arial"/>
              <a:buChar char="•"/>
              <a:tabLst>
                <a:tab pos="579755" algn="l"/>
              </a:tabLst>
            </a:pP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Utilizar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estrategias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corregir</a:t>
            </a:r>
            <a:r>
              <a:rPr dirty="0" sz="16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programas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cuando no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funcionan bien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557622" y="6582023"/>
            <a:ext cx="74485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PRESENTACIÓN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732726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>
                <a:solidFill>
                  <a:srgbClr val="404040"/>
                </a:solidFill>
              </a:rPr>
              <a:t>5</a:t>
            </a:r>
            <a:r>
              <a:rPr dirty="0">
                <a:solidFill>
                  <a:srgbClr val="404040"/>
                </a:solidFill>
              </a:rPr>
              <a:t>.</a:t>
            </a:r>
            <a:r>
              <a:rPr dirty="0" spc="-160">
                <a:solidFill>
                  <a:srgbClr val="404040"/>
                </a:solidFill>
              </a:rPr>
              <a:t> </a:t>
            </a:r>
            <a:r>
              <a:rPr dirty="0" spc="-85">
                <a:solidFill>
                  <a:srgbClr val="404040"/>
                </a:solidFill>
              </a:rPr>
              <a:t>S</a:t>
            </a:r>
            <a:r>
              <a:rPr dirty="0" spc="-90">
                <a:solidFill>
                  <a:srgbClr val="404040"/>
                </a:solidFill>
              </a:rPr>
              <a:t>e</a:t>
            </a:r>
            <a:r>
              <a:rPr dirty="0" spc="-140">
                <a:solidFill>
                  <a:srgbClr val="404040"/>
                </a:solidFill>
              </a:rPr>
              <a:t>n</a:t>
            </a:r>
            <a:r>
              <a:rPr dirty="0" spc="-125">
                <a:solidFill>
                  <a:srgbClr val="404040"/>
                </a:solidFill>
              </a:rPr>
              <a:t>t</a:t>
            </a:r>
            <a:r>
              <a:rPr dirty="0" spc="-100">
                <a:solidFill>
                  <a:srgbClr val="404040"/>
                </a:solidFill>
              </a:rPr>
              <a:t>e</a:t>
            </a:r>
            <a:r>
              <a:rPr dirty="0" spc="-95">
                <a:solidFill>
                  <a:srgbClr val="404040"/>
                </a:solidFill>
              </a:rPr>
              <a:t>nc</a:t>
            </a:r>
            <a:r>
              <a:rPr dirty="0" spc="-80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a</a:t>
            </a:r>
            <a:r>
              <a:rPr dirty="0">
                <a:solidFill>
                  <a:srgbClr val="404040"/>
                </a:solidFill>
              </a:rPr>
              <a:t>s</a:t>
            </a:r>
            <a:r>
              <a:rPr dirty="0" spc="-175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d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80">
                <a:solidFill>
                  <a:srgbClr val="404040"/>
                </a:solidFill>
              </a:rPr>
              <a:t> </a:t>
            </a:r>
            <a:r>
              <a:rPr dirty="0" spc="-130">
                <a:solidFill>
                  <a:srgbClr val="404040"/>
                </a:solidFill>
              </a:rPr>
              <a:t>c</a:t>
            </a:r>
            <a:r>
              <a:rPr dirty="0" spc="-95">
                <a:solidFill>
                  <a:srgbClr val="404040"/>
                </a:solidFill>
              </a:rPr>
              <a:t>o</a:t>
            </a:r>
            <a:r>
              <a:rPr dirty="0" spc="-140">
                <a:solidFill>
                  <a:srgbClr val="404040"/>
                </a:solidFill>
              </a:rPr>
              <a:t>n</a:t>
            </a:r>
            <a:r>
              <a:rPr dirty="0" spc="-75">
                <a:solidFill>
                  <a:srgbClr val="404040"/>
                </a:solidFill>
              </a:rPr>
              <a:t>t</a:t>
            </a:r>
            <a:r>
              <a:rPr dirty="0" spc="-175">
                <a:solidFill>
                  <a:srgbClr val="404040"/>
                </a:solidFill>
              </a:rPr>
              <a:t>r</a:t>
            </a:r>
            <a:r>
              <a:rPr dirty="0" spc="-95">
                <a:solidFill>
                  <a:srgbClr val="404040"/>
                </a:solidFill>
              </a:rPr>
              <a:t>o</a:t>
            </a:r>
            <a:r>
              <a:rPr dirty="0" spc="-75">
                <a:solidFill>
                  <a:srgbClr val="404040"/>
                </a:solidFill>
              </a:rPr>
              <a:t>l</a:t>
            </a:r>
            <a:r>
              <a:rPr dirty="0">
                <a:solidFill>
                  <a:srgbClr val="404040"/>
                </a:solidFill>
              </a:rPr>
              <a:t>:</a:t>
            </a:r>
            <a:r>
              <a:rPr dirty="0" spc="-155">
                <a:solidFill>
                  <a:srgbClr val="404040"/>
                </a:solidFill>
              </a:rPr>
              <a:t> </a:t>
            </a:r>
            <a:r>
              <a:rPr dirty="0" spc="-65">
                <a:solidFill>
                  <a:srgbClr val="404040"/>
                </a:solidFill>
              </a:rPr>
              <a:t>i</a:t>
            </a:r>
            <a:r>
              <a:rPr dirty="0" spc="-70">
                <a:solidFill>
                  <a:srgbClr val="404040"/>
                </a:solidFill>
              </a:rPr>
              <a:t>f</a:t>
            </a:r>
            <a:r>
              <a:rPr dirty="0" spc="-150">
                <a:solidFill>
                  <a:srgbClr val="404040"/>
                </a:solidFill>
              </a:rPr>
              <a:t>/</a:t>
            </a:r>
            <a:r>
              <a:rPr dirty="0" spc="-95">
                <a:solidFill>
                  <a:srgbClr val="404040"/>
                </a:solidFill>
              </a:rPr>
              <a:t>e</a:t>
            </a:r>
            <a:r>
              <a:rPr dirty="0" spc="-75">
                <a:solidFill>
                  <a:srgbClr val="404040"/>
                </a:solidFill>
              </a:rPr>
              <a:t>l</a:t>
            </a:r>
            <a:r>
              <a:rPr dirty="0" spc="-85">
                <a:solidFill>
                  <a:srgbClr val="404040"/>
                </a:solidFill>
              </a:rPr>
              <a:t>s</a:t>
            </a:r>
            <a:r>
              <a:rPr dirty="0">
                <a:solidFill>
                  <a:srgbClr val="404040"/>
                </a:solidFill>
              </a:rPr>
              <a:t>e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011427" y="1832356"/>
            <a:ext cx="7209790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2880">
              <a:lnSpc>
                <a:spcPts val="2160"/>
              </a:lnSpc>
              <a:spcBef>
                <a:spcPts val="370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2000" spc="2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sentencia</a:t>
            </a:r>
            <a:r>
              <a:rPr dirty="0" sz="2000" spc="2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404040"/>
                </a:solidFill>
                <a:latin typeface="Calibri"/>
                <a:cs typeface="Calibri"/>
              </a:rPr>
              <a:t>if/else</a:t>
            </a:r>
            <a:r>
              <a:rPr dirty="0" sz="2000" spc="260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permite</a:t>
            </a:r>
            <a:r>
              <a:rPr dirty="0" sz="2000" spc="254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comprobar</a:t>
            </a:r>
            <a:r>
              <a:rPr dirty="0" sz="2000" spc="2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si</a:t>
            </a:r>
            <a:r>
              <a:rPr dirty="0" sz="2000" spc="2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se</a:t>
            </a:r>
            <a:r>
              <a:rPr dirty="0" sz="2000" spc="2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da</a:t>
            </a:r>
            <a:r>
              <a:rPr dirty="0" sz="2000" spc="2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una</a:t>
            </a:r>
            <a:r>
              <a:rPr dirty="0" sz="2000" spc="254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determinada </a:t>
            </a:r>
            <a:r>
              <a:rPr dirty="0" sz="2000" spc="-4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condición: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11427" y="3978402"/>
            <a:ext cx="111633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Ejemplo: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1480566" y="4399788"/>
            <a:ext cx="4619625" cy="1816100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70"/>
              </a:spcBef>
            </a:pPr>
            <a:r>
              <a:rPr dirty="0" sz="1400" spc="-5">
                <a:latin typeface="Calibri"/>
                <a:cs typeface="Calibri"/>
              </a:rPr>
              <a:t>meses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mes;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//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meses: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tipo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enumerado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con</a:t>
            </a:r>
            <a:r>
              <a:rPr dirty="0" sz="1400" spc="-5">
                <a:latin typeface="Calibri"/>
                <a:cs typeface="Calibri"/>
              </a:rPr>
              <a:t> los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meses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del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año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...</a:t>
            </a:r>
            <a:endParaRPr sz="1400">
              <a:latin typeface="Calibri"/>
              <a:cs typeface="Calibri"/>
            </a:endParaRPr>
          </a:p>
          <a:p>
            <a:pPr marL="548640" marR="1647189" indent="-457200">
              <a:lnSpc>
                <a:spcPct val="100000"/>
              </a:lnSpc>
            </a:pPr>
            <a:r>
              <a:rPr dirty="0" sz="1400" spc="-5" b="1">
                <a:latin typeface="Calibri"/>
                <a:cs typeface="Calibri"/>
              </a:rPr>
              <a:t>if</a:t>
            </a:r>
            <a:r>
              <a:rPr dirty="0" sz="1400" spc="-15" b="1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((mes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&gt;=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Junio)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&amp;&amp;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(mes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&lt;= </a:t>
            </a:r>
            <a:r>
              <a:rPr dirty="0" sz="1400" spc="-10">
                <a:latin typeface="Calibri"/>
                <a:cs typeface="Calibri"/>
              </a:rPr>
              <a:t>Agosto))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esVerano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 </a:t>
            </a:r>
            <a:r>
              <a:rPr dirty="0" sz="1400" spc="-5" b="1">
                <a:latin typeface="Calibri"/>
                <a:cs typeface="Calibri"/>
              </a:rPr>
              <a:t>1</a:t>
            </a:r>
            <a:r>
              <a:rPr dirty="0" sz="1400" spc="-5">
                <a:latin typeface="Calibri"/>
                <a:cs typeface="Calibri"/>
              </a:rPr>
              <a:t>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  <a:spcBef>
                <a:spcPts val="5"/>
              </a:spcBef>
            </a:pPr>
            <a:r>
              <a:rPr dirty="0" sz="1400" spc="-5" b="1">
                <a:latin typeface="Calibri"/>
                <a:cs typeface="Calibri"/>
              </a:rPr>
              <a:t>else</a:t>
            </a:r>
            <a:r>
              <a:rPr dirty="0" sz="1400" spc="-40" b="1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 spc="-15">
                <a:latin typeface="Calibri"/>
                <a:cs typeface="Calibri"/>
              </a:rPr>
              <a:t>esVerano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30">
                <a:latin typeface="Calibri"/>
                <a:cs typeface="Calibri"/>
              </a:rPr>
              <a:t> </a:t>
            </a:r>
            <a:r>
              <a:rPr dirty="0" sz="1400" spc="-5" b="1">
                <a:latin typeface="Calibri"/>
                <a:cs typeface="Calibri"/>
              </a:rPr>
              <a:t>0</a:t>
            </a:r>
            <a:r>
              <a:rPr dirty="0" sz="1400" spc="-5">
                <a:latin typeface="Calibri"/>
                <a:cs typeface="Calibri"/>
              </a:rPr>
              <a:t>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20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480566" y="2497073"/>
            <a:ext cx="6228715" cy="1385570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70"/>
              </a:spcBef>
            </a:pPr>
            <a:r>
              <a:rPr dirty="0" sz="1400" spc="-5" b="1">
                <a:latin typeface="Calibri"/>
                <a:cs typeface="Calibri"/>
              </a:rPr>
              <a:t>if</a:t>
            </a:r>
            <a:r>
              <a:rPr dirty="0" sz="1400" spc="-30" b="1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(expresión_condicional)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/*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las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declaraciones</a:t>
            </a:r>
            <a:r>
              <a:rPr dirty="0" sz="1400" spc="3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se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ejecutarán</a:t>
            </a:r>
            <a:r>
              <a:rPr dirty="0" sz="1400" spc="3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si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la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expresión</a:t>
            </a:r>
            <a:r>
              <a:rPr dirty="0" sz="1400" spc="3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booleana</a:t>
            </a:r>
            <a:r>
              <a:rPr dirty="0" sz="1400" spc="3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es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verdadera</a:t>
            </a:r>
            <a:r>
              <a:rPr dirty="0" sz="1400" spc="3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*/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  <a:spcBef>
                <a:spcPts val="5"/>
              </a:spcBef>
            </a:pPr>
            <a:r>
              <a:rPr dirty="0" sz="1400" spc="-5" b="1">
                <a:latin typeface="Calibri"/>
                <a:cs typeface="Calibri"/>
              </a:rPr>
              <a:t>else</a:t>
            </a:r>
            <a:r>
              <a:rPr dirty="0" sz="1400" spc="-40" b="1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/*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las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declaraciones</a:t>
            </a:r>
            <a:r>
              <a:rPr dirty="0" sz="1400" spc="3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se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ejecutarán</a:t>
            </a:r>
            <a:r>
              <a:rPr dirty="0" sz="1400" spc="3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si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la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expresión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booleana</a:t>
            </a:r>
            <a:r>
              <a:rPr dirty="0" sz="1400" spc="3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es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falsa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*/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738949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>
                <a:solidFill>
                  <a:srgbClr val="404040"/>
                </a:solidFill>
              </a:rPr>
              <a:t>5</a:t>
            </a:r>
            <a:r>
              <a:rPr dirty="0">
                <a:solidFill>
                  <a:srgbClr val="404040"/>
                </a:solidFill>
              </a:rPr>
              <a:t>.</a:t>
            </a:r>
            <a:r>
              <a:rPr dirty="0" spc="-160">
                <a:solidFill>
                  <a:srgbClr val="404040"/>
                </a:solidFill>
              </a:rPr>
              <a:t> </a:t>
            </a:r>
            <a:r>
              <a:rPr dirty="0" spc="-85">
                <a:solidFill>
                  <a:srgbClr val="404040"/>
                </a:solidFill>
              </a:rPr>
              <a:t>S</a:t>
            </a:r>
            <a:r>
              <a:rPr dirty="0" spc="-90">
                <a:solidFill>
                  <a:srgbClr val="404040"/>
                </a:solidFill>
              </a:rPr>
              <a:t>e</a:t>
            </a:r>
            <a:r>
              <a:rPr dirty="0" spc="-140">
                <a:solidFill>
                  <a:srgbClr val="404040"/>
                </a:solidFill>
              </a:rPr>
              <a:t>n</a:t>
            </a:r>
            <a:r>
              <a:rPr dirty="0" spc="-125">
                <a:solidFill>
                  <a:srgbClr val="404040"/>
                </a:solidFill>
              </a:rPr>
              <a:t>t</a:t>
            </a:r>
            <a:r>
              <a:rPr dirty="0" spc="-100">
                <a:solidFill>
                  <a:srgbClr val="404040"/>
                </a:solidFill>
              </a:rPr>
              <a:t>e</a:t>
            </a:r>
            <a:r>
              <a:rPr dirty="0" spc="-95">
                <a:solidFill>
                  <a:srgbClr val="404040"/>
                </a:solidFill>
              </a:rPr>
              <a:t>nc</a:t>
            </a:r>
            <a:r>
              <a:rPr dirty="0" spc="-80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a</a:t>
            </a:r>
            <a:r>
              <a:rPr dirty="0">
                <a:solidFill>
                  <a:srgbClr val="404040"/>
                </a:solidFill>
              </a:rPr>
              <a:t>s</a:t>
            </a:r>
            <a:r>
              <a:rPr dirty="0" spc="-175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d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80">
                <a:solidFill>
                  <a:srgbClr val="404040"/>
                </a:solidFill>
              </a:rPr>
              <a:t> </a:t>
            </a:r>
            <a:r>
              <a:rPr dirty="0" spc="-130">
                <a:solidFill>
                  <a:srgbClr val="404040"/>
                </a:solidFill>
              </a:rPr>
              <a:t>c</a:t>
            </a:r>
            <a:r>
              <a:rPr dirty="0" spc="-95">
                <a:solidFill>
                  <a:srgbClr val="404040"/>
                </a:solidFill>
              </a:rPr>
              <a:t>o</a:t>
            </a:r>
            <a:r>
              <a:rPr dirty="0" spc="-140">
                <a:solidFill>
                  <a:srgbClr val="404040"/>
                </a:solidFill>
              </a:rPr>
              <a:t>n</a:t>
            </a:r>
            <a:r>
              <a:rPr dirty="0" spc="-75">
                <a:solidFill>
                  <a:srgbClr val="404040"/>
                </a:solidFill>
              </a:rPr>
              <a:t>t</a:t>
            </a:r>
            <a:r>
              <a:rPr dirty="0" spc="-175">
                <a:solidFill>
                  <a:srgbClr val="404040"/>
                </a:solidFill>
              </a:rPr>
              <a:t>r</a:t>
            </a:r>
            <a:r>
              <a:rPr dirty="0" spc="-95">
                <a:solidFill>
                  <a:srgbClr val="404040"/>
                </a:solidFill>
              </a:rPr>
              <a:t>o</a:t>
            </a:r>
            <a:r>
              <a:rPr dirty="0" spc="-75">
                <a:solidFill>
                  <a:srgbClr val="404040"/>
                </a:solidFill>
              </a:rPr>
              <a:t>l</a:t>
            </a:r>
            <a:r>
              <a:rPr dirty="0">
                <a:solidFill>
                  <a:srgbClr val="404040"/>
                </a:solidFill>
              </a:rPr>
              <a:t>:</a:t>
            </a:r>
            <a:r>
              <a:rPr dirty="0" spc="-175">
                <a:solidFill>
                  <a:srgbClr val="404040"/>
                </a:solidFill>
              </a:rPr>
              <a:t> </a:t>
            </a:r>
            <a:r>
              <a:rPr dirty="0" spc="-100">
                <a:solidFill>
                  <a:srgbClr val="404040"/>
                </a:solidFill>
              </a:rPr>
              <a:t>s</a:t>
            </a:r>
            <a:r>
              <a:rPr dirty="0" spc="-110">
                <a:solidFill>
                  <a:srgbClr val="404040"/>
                </a:solidFill>
              </a:rPr>
              <a:t>w</a:t>
            </a:r>
            <a:r>
              <a:rPr dirty="0" spc="-75">
                <a:solidFill>
                  <a:srgbClr val="404040"/>
                </a:solidFill>
              </a:rPr>
              <a:t>i</a:t>
            </a:r>
            <a:r>
              <a:rPr dirty="0" spc="-140">
                <a:solidFill>
                  <a:srgbClr val="404040"/>
                </a:solidFill>
              </a:rPr>
              <a:t>t</a:t>
            </a:r>
            <a:r>
              <a:rPr dirty="0" spc="-85">
                <a:solidFill>
                  <a:srgbClr val="404040"/>
                </a:solidFill>
              </a:rPr>
              <a:t>c</a:t>
            </a:r>
            <a:r>
              <a:rPr dirty="0">
                <a:solidFill>
                  <a:srgbClr val="404040"/>
                </a:solidFill>
              </a:rPr>
              <a:t>h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011427" y="1832356"/>
            <a:ext cx="7535545" cy="1546225"/>
          </a:xfrm>
          <a:prstGeom prst="rect">
            <a:avLst/>
          </a:prstGeom>
        </p:spPr>
        <p:txBody>
          <a:bodyPr wrap="square" lIns="0" tIns="42545" rIns="0" bIns="0" rtlCol="0" vert="horz">
            <a:spAutoFit/>
          </a:bodyPr>
          <a:lstStyle/>
          <a:p>
            <a:pPr algn="just" marL="195580" marR="5080" indent="-182880">
              <a:lnSpc>
                <a:spcPct val="90000"/>
              </a:lnSpc>
              <a:spcBef>
                <a:spcPts val="33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 sentencia </a:t>
            </a:r>
            <a:r>
              <a:rPr dirty="0" sz="2000" spc="-10" b="1">
                <a:solidFill>
                  <a:srgbClr val="404040"/>
                </a:solidFill>
                <a:latin typeface="Calibri"/>
                <a:cs typeface="Calibri"/>
              </a:rPr>
              <a:t>switch/case/break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se utiliza a la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hora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comparar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una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variable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con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múltiples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valores.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 condición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switch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se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debe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establecer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mediante un </a:t>
            </a:r>
            <a:r>
              <a:rPr dirty="0" sz="2000" spc="-20">
                <a:solidFill>
                  <a:srgbClr val="404040"/>
                </a:solidFill>
                <a:latin typeface="Calibri"/>
                <a:cs typeface="Calibri"/>
              </a:rPr>
              <a:t>entero, </a:t>
            </a:r>
            <a:r>
              <a:rPr dirty="0" sz="2000" spc="-30">
                <a:solidFill>
                  <a:srgbClr val="404040"/>
                </a:solidFill>
                <a:latin typeface="Calibri"/>
                <a:cs typeface="Calibri"/>
              </a:rPr>
              <a:t>carácter,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o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valor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enumerado.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Si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 sentencia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break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omite,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ejecutará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siguiente</a:t>
            </a:r>
            <a:r>
              <a:rPr dirty="0" sz="20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case/default</a:t>
            </a:r>
            <a:endParaRPr sz="2000">
              <a:latin typeface="Calibri"/>
              <a:cs typeface="Calibri"/>
            </a:endParaRPr>
          </a:p>
          <a:p>
            <a:pPr algn="ctr" marL="1440180">
              <a:lnSpc>
                <a:spcPct val="100000"/>
              </a:lnSpc>
              <a:spcBef>
                <a:spcPts val="935"/>
              </a:spcBef>
            </a:pPr>
            <a:r>
              <a:rPr dirty="0" sz="1800" spc="-5">
                <a:latin typeface="Calibri"/>
                <a:cs typeface="Calibri"/>
              </a:rPr>
              <a:t>Ejemplo: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1189482" y="3429000"/>
            <a:ext cx="1945005" cy="2462530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70"/>
              </a:spcBef>
            </a:pPr>
            <a:r>
              <a:rPr dirty="0" sz="1400" spc="-10" b="1">
                <a:latin typeface="Calibri"/>
                <a:cs typeface="Calibri"/>
              </a:rPr>
              <a:t>switch</a:t>
            </a:r>
            <a:r>
              <a:rPr dirty="0" sz="1400" spc="-20" b="1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(condición)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170815">
              <a:lnSpc>
                <a:spcPct val="100000"/>
              </a:lnSpc>
            </a:pPr>
            <a:r>
              <a:rPr dirty="0" sz="1400" spc="-5" b="1">
                <a:latin typeface="Calibri"/>
                <a:cs typeface="Calibri"/>
              </a:rPr>
              <a:t>case</a:t>
            </a:r>
            <a:r>
              <a:rPr dirty="0" sz="1400" spc="-50" b="1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condición1:</a:t>
            </a:r>
            <a:endParaRPr sz="14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declaraciones;</a:t>
            </a:r>
            <a:endParaRPr sz="1400">
              <a:latin typeface="Calibri"/>
              <a:cs typeface="Calibri"/>
            </a:endParaRPr>
          </a:p>
          <a:p>
            <a:pPr marL="170815" marR="570865" indent="377190">
              <a:lnSpc>
                <a:spcPct val="100000"/>
              </a:lnSpc>
            </a:pPr>
            <a:r>
              <a:rPr dirty="0" sz="1400" spc="-10" b="1">
                <a:latin typeface="Calibri"/>
                <a:cs typeface="Calibri"/>
              </a:rPr>
              <a:t>break</a:t>
            </a:r>
            <a:r>
              <a:rPr dirty="0" sz="1400" spc="-10">
                <a:latin typeface="Calibri"/>
                <a:cs typeface="Calibri"/>
              </a:rPr>
              <a:t>; </a:t>
            </a:r>
            <a:r>
              <a:rPr dirty="0" sz="1400" spc="-5">
                <a:latin typeface="Calibri"/>
                <a:cs typeface="Calibri"/>
              </a:rPr>
              <a:t> </a:t>
            </a:r>
            <a:r>
              <a:rPr dirty="0" sz="1400" spc="-10" b="1">
                <a:latin typeface="Calibri"/>
                <a:cs typeface="Calibri"/>
              </a:rPr>
              <a:t>cas</a:t>
            </a:r>
            <a:r>
              <a:rPr dirty="0" sz="1400" spc="-5" b="1">
                <a:latin typeface="Calibri"/>
                <a:cs typeface="Calibri"/>
              </a:rPr>
              <a:t>e</a:t>
            </a:r>
            <a:r>
              <a:rPr dirty="0" sz="1400" spc="-15" b="1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c</a:t>
            </a:r>
            <a:r>
              <a:rPr dirty="0" sz="1400" spc="-10">
                <a:latin typeface="Calibri"/>
                <a:cs typeface="Calibri"/>
              </a:rPr>
              <a:t>ond</a:t>
            </a:r>
            <a:r>
              <a:rPr dirty="0" sz="1400" spc="-15">
                <a:latin typeface="Calibri"/>
                <a:cs typeface="Calibri"/>
              </a:rPr>
              <a:t>i</a:t>
            </a:r>
            <a:r>
              <a:rPr dirty="0" sz="1400" spc="-5">
                <a:latin typeface="Calibri"/>
                <a:cs typeface="Calibri"/>
              </a:rPr>
              <a:t>ción2:</a:t>
            </a:r>
            <a:endParaRPr sz="14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declaraciones;</a:t>
            </a:r>
            <a:endParaRPr sz="14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400" spc="-10" b="1">
                <a:latin typeface="Calibri"/>
                <a:cs typeface="Calibri"/>
              </a:rPr>
              <a:t>break</a:t>
            </a:r>
            <a:r>
              <a:rPr dirty="0" sz="1400" spc="-10">
                <a:latin typeface="Calibri"/>
                <a:cs typeface="Calibri"/>
              </a:rPr>
              <a:t>;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...</a:t>
            </a:r>
            <a:endParaRPr sz="1400">
              <a:latin typeface="Calibri"/>
              <a:cs typeface="Calibri"/>
            </a:endParaRPr>
          </a:p>
          <a:p>
            <a:pPr marL="170815">
              <a:lnSpc>
                <a:spcPct val="100000"/>
              </a:lnSpc>
            </a:pPr>
            <a:r>
              <a:rPr dirty="0" sz="1400" spc="-10" b="1">
                <a:latin typeface="Calibri"/>
                <a:cs typeface="Calibri"/>
              </a:rPr>
              <a:t>default</a:t>
            </a:r>
            <a:r>
              <a:rPr dirty="0" sz="1400" spc="-10">
                <a:latin typeface="Calibri"/>
                <a:cs typeface="Calibri"/>
              </a:rPr>
              <a:t>:</a:t>
            </a:r>
            <a:endParaRPr sz="1400">
              <a:latin typeface="Calibri"/>
              <a:cs typeface="Calibri"/>
            </a:endParaRPr>
          </a:p>
          <a:p>
            <a:pPr marL="54800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declaraciones;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21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067300" y="3429000"/>
            <a:ext cx="2887345" cy="2677795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70"/>
              </a:spcBef>
            </a:pPr>
            <a:r>
              <a:rPr dirty="0" sz="1400" spc="-10" b="1">
                <a:latin typeface="Calibri"/>
                <a:cs typeface="Calibri"/>
              </a:rPr>
              <a:t>switch</a:t>
            </a:r>
            <a:r>
              <a:rPr dirty="0" sz="1400" spc="-20" b="1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(mes)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171450">
              <a:lnSpc>
                <a:spcPct val="100000"/>
              </a:lnSpc>
            </a:pPr>
            <a:r>
              <a:rPr dirty="0" sz="1400" spc="-5" b="1">
                <a:latin typeface="Calibri"/>
                <a:cs typeface="Calibri"/>
              </a:rPr>
              <a:t>case</a:t>
            </a:r>
            <a:r>
              <a:rPr dirty="0" sz="1400" spc="-45" b="1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Enero: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 spc="-25">
                <a:latin typeface="Calibri"/>
                <a:cs typeface="Calibri"/>
              </a:rPr>
              <a:t>maxTemp</a:t>
            </a:r>
            <a:r>
              <a:rPr dirty="0" sz="1400" spc="-5">
                <a:latin typeface="Calibri"/>
                <a:cs typeface="Calibri"/>
              </a:rPr>
              <a:t> </a:t>
            </a:r>
            <a:r>
              <a:rPr dirty="0" sz="1400">
                <a:latin typeface="Calibri"/>
                <a:cs typeface="Calibri"/>
              </a:rPr>
              <a:t>=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>
                <a:latin typeface="Calibri"/>
                <a:cs typeface="Calibri"/>
              </a:rPr>
              <a:t>20;</a:t>
            </a:r>
            <a:r>
              <a:rPr dirty="0" sz="1400" spc="-5">
                <a:latin typeface="Calibri"/>
                <a:cs typeface="Calibri"/>
              </a:rPr>
              <a:t> </a:t>
            </a:r>
            <a:r>
              <a:rPr dirty="0" sz="1400" spc="-25">
                <a:latin typeface="Calibri"/>
                <a:cs typeface="Calibri"/>
              </a:rPr>
              <a:t>minTemp</a:t>
            </a:r>
            <a:r>
              <a:rPr dirty="0" sz="1400">
                <a:latin typeface="Calibri"/>
                <a:cs typeface="Calibri"/>
              </a:rPr>
              <a:t> =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>
                <a:latin typeface="Calibri"/>
                <a:cs typeface="Calibri"/>
              </a:rPr>
              <a:t>0;</a:t>
            </a:r>
            <a:endParaRPr sz="1400">
              <a:latin typeface="Calibri"/>
              <a:cs typeface="Calibri"/>
            </a:endParaRPr>
          </a:p>
          <a:p>
            <a:pPr marL="171450" marR="1739264" indent="377190">
              <a:lnSpc>
                <a:spcPct val="100000"/>
              </a:lnSpc>
            </a:pPr>
            <a:r>
              <a:rPr dirty="0" sz="1400" spc="-10" b="1">
                <a:latin typeface="Calibri"/>
                <a:cs typeface="Calibri"/>
              </a:rPr>
              <a:t>break</a:t>
            </a:r>
            <a:r>
              <a:rPr dirty="0" sz="1400" spc="-10">
                <a:latin typeface="Calibri"/>
                <a:cs typeface="Calibri"/>
              </a:rPr>
              <a:t>; </a:t>
            </a:r>
            <a:r>
              <a:rPr dirty="0" sz="1400" spc="-5">
                <a:latin typeface="Calibri"/>
                <a:cs typeface="Calibri"/>
              </a:rPr>
              <a:t> </a:t>
            </a:r>
            <a:r>
              <a:rPr dirty="0" sz="1400" spc="-10" b="1">
                <a:latin typeface="Calibri"/>
                <a:cs typeface="Calibri"/>
              </a:rPr>
              <a:t>cas</a:t>
            </a:r>
            <a:r>
              <a:rPr dirty="0" sz="1400" spc="-5" b="1">
                <a:latin typeface="Calibri"/>
                <a:cs typeface="Calibri"/>
              </a:rPr>
              <a:t>e</a:t>
            </a:r>
            <a:r>
              <a:rPr dirty="0" sz="1400" spc="-15" b="1">
                <a:latin typeface="Calibri"/>
                <a:cs typeface="Calibri"/>
              </a:rPr>
              <a:t> </a:t>
            </a:r>
            <a:r>
              <a:rPr dirty="0" sz="1400" spc="-25">
                <a:latin typeface="Calibri"/>
                <a:cs typeface="Calibri"/>
              </a:rPr>
              <a:t>F</a:t>
            </a:r>
            <a:r>
              <a:rPr dirty="0" sz="1400" spc="-5">
                <a:latin typeface="Calibri"/>
                <a:cs typeface="Calibri"/>
              </a:rPr>
              <a:t>eb</a:t>
            </a:r>
            <a:r>
              <a:rPr dirty="0" sz="1400" spc="-30">
                <a:latin typeface="Calibri"/>
                <a:cs typeface="Calibri"/>
              </a:rPr>
              <a:t>r</a:t>
            </a:r>
            <a:r>
              <a:rPr dirty="0" sz="1400" spc="-5">
                <a:latin typeface="Calibri"/>
                <a:cs typeface="Calibri"/>
              </a:rPr>
              <a:t>e</a:t>
            </a:r>
            <a:r>
              <a:rPr dirty="0" sz="1400" spc="-35">
                <a:latin typeface="Calibri"/>
                <a:cs typeface="Calibri"/>
              </a:rPr>
              <a:t>r</a:t>
            </a:r>
            <a:r>
              <a:rPr dirty="0" sz="1400" spc="-10">
                <a:latin typeface="Calibri"/>
                <a:cs typeface="Calibri"/>
              </a:rPr>
              <a:t>o: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 spc="-25">
                <a:latin typeface="Calibri"/>
                <a:cs typeface="Calibri"/>
              </a:rPr>
              <a:t>maxTemp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 30;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25">
                <a:latin typeface="Calibri"/>
                <a:cs typeface="Calibri"/>
              </a:rPr>
              <a:t>minTemp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 10;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 spc="-10" b="1">
                <a:latin typeface="Calibri"/>
                <a:cs typeface="Calibri"/>
              </a:rPr>
              <a:t>break</a:t>
            </a:r>
            <a:r>
              <a:rPr dirty="0" sz="1400" spc="-10">
                <a:latin typeface="Calibri"/>
                <a:cs typeface="Calibri"/>
              </a:rPr>
              <a:t>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...</a:t>
            </a:r>
            <a:endParaRPr sz="1400">
              <a:latin typeface="Calibri"/>
              <a:cs typeface="Calibri"/>
            </a:endParaRPr>
          </a:p>
          <a:p>
            <a:pPr marL="171450">
              <a:lnSpc>
                <a:spcPct val="100000"/>
              </a:lnSpc>
            </a:pPr>
            <a:r>
              <a:rPr dirty="0" sz="1400" spc="-10" b="1">
                <a:latin typeface="Calibri"/>
                <a:cs typeface="Calibri"/>
              </a:rPr>
              <a:t>default</a:t>
            </a:r>
            <a:r>
              <a:rPr dirty="0" sz="1400" spc="-10">
                <a:latin typeface="Calibri"/>
                <a:cs typeface="Calibri"/>
              </a:rPr>
              <a:t>: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 spc="-25">
                <a:latin typeface="Calibri"/>
                <a:cs typeface="Calibri"/>
              </a:rPr>
              <a:t>maxTemp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60;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 spc="-25">
                <a:latin typeface="Calibri"/>
                <a:cs typeface="Calibri"/>
              </a:rPr>
              <a:t>minTemp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20;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48856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>
                <a:solidFill>
                  <a:srgbClr val="404040"/>
                </a:solidFill>
              </a:rPr>
              <a:t>Í</a:t>
            </a:r>
            <a:r>
              <a:rPr dirty="0" spc="-90">
                <a:solidFill>
                  <a:srgbClr val="404040"/>
                </a:solidFill>
              </a:rPr>
              <a:t>n</a:t>
            </a:r>
            <a:r>
              <a:rPr dirty="0" spc="-95">
                <a:solidFill>
                  <a:srgbClr val="404040"/>
                </a:solidFill>
              </a:rPr>
              <a:t>d</a:t>
            </a:r>
            <a:r>
              <a:rPr dirty="0" spc="-75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c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90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d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80">
                <a:solidFill>
                  <a:srgbClr val="404040"/>
                </a:solidFill>
              </a:rPr>
              <a:t> </a:t>
            </a:r>
            <a:r>
              <a:rPr dirty="0" spc="-130">
                <a:solidFill>
                  <a:srgbClr val="404040"/>
                </a:solidFill>
              </a:rPr>
              <a:t>c</a:t>
            </a:r>
            <a:r>
              <a:rPr dirty="0" spc="-95">
                <a:solidFill>
                  <a:srgbClr val="404040"/>
                </a:solidFill>
              </a:rPr>
              <a:t>o</a:t>
            </a:r>
            <a:r>
              <a:rPr dirty="0" spc="-140">
                <a:solidFill>
                  <a:srgbClr val="404040"/>
                </a:solidFill>
              </a:rPr>
              <a:t>n</a:t>
            </a:r>
            <a:r>
              <a:rPr dirty="0" spc="-125">
                <a:solidFill>
                  <a:srgbClr val="404040"/>
                </a:solidFill>
              </a:rPr>
              <a:t>t</a:t>
            </a:r>
            <a:r>
              <a:rPr dirty="0" spc="-95">
                <a:solidFill>
                  <a:srgbClr val="404040"/>
                </a:solidFill>
              </a:rPr>
              <a:t>en</a:t>
            </a:r>
            <a:r>
              <a:rPr dirty="0" spc="-80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do</a:t>
            </a:r>
            <a:r>
              <a:rPr dirty="0">
                <a:solidFill>
                  <a:srgbClr val="404040"/>
                </a:solidFill>
              </a:rPr>
              <a:t>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810259" y="1698041"/>
            <a:ext cx="5603240" cy="4026535"/>
          </a:xfrm>
          <a:prstGeom prst="rect">
            <a:avLst/>
          </a:prstGeom>
        </p:spPr>
        <p:txBody>
          <a:bodyPr wrap="square" lIns="0" tIns="76200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6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Programa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en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C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Variables,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constantes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el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punto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coma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Ámbito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variables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Tipos,</a:t>
            </a:r>
            <a:r>
              <a:rPr dirty="0" sz="2500" spc="-3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modificadores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operadores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Sentencias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control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404040"/>
                </a:solidFill>
                <a:latin typeface="Calibri"/>
                <a:cs typeface="Calibri"/>
              </a:rPr>
              <a:t>Sentencias</a:t>
            </a: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10">
                <a:solidFill>
                  <a:srgbClr val="404040"/>
                </a:solidFill>
                <a:latin typeface="Calibri"/>
                <a:cs typeface="Calibri"/>
              </a:rPr>
              <a:t>iteración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Funciones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Entrada</a:t>
            </a: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Salida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Compilación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Errores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Ejercicios</a:t>
            </a:r>
            <a:endParaRPr sz="25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22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73074"/>
            <a:ext cx="6900545" cy="69596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400" spc="-95">
                <a:solidFill>
                  <a:srgbClr val="404040"/>
                </a:solidFill>
              </a:rPr>
              <a:t>6</a:t>
            </a:r>
            <a:r>
              <a:rPr dirty="0" sz="4400" spc="-5">
                <a:solidFill>
                  <a:srgbClr val="404040"/>
                </a:solidFill>
              </a:rPr>
              <a:t>.</a:t>
            </a:r>
            <a:r>
              <a:rPr dirty="0" sz="4400" spc="-140">
                <a:solidFill>
                  <a:srgbClr val="404040"/>
                </a:solidFill>
              </a:rPr>
              <a:t> </a:t>
            </a:r>
            <a:r>
              <a:rPr dirty="0" sz="4400" spc="-90">
                <a:solidFill>
                  <a:srgbClr val="404040"/>
                </a:solidFill>
              </a:rPr>
              <a:t>Se</a:t>
            </a:r>
            <a:r>
              <a:rPr dirty="0" sz="4400" spc="-135">
                <a:solidFill>
                  <a:srgbClr val="404040"/>
                </a:solidFill>
              </a:rPr>
              <a:t>n</a:t>
            </a:r>
            <a:r>
              <a:rPr dirty="0" sz="4400" spc="-120">
                <a:solidFill>
                  <a:srgbClr val="404040"/>
                </a:solidFill>
              </a:rPr>
              <a:t>t</a:t>
            </a:r>
            <a:r>
              <a:rPr dirty="0" sz="4400" spc="-100">
                <a:solidFill>
                  <a:srgbClr val="404040"/>
                </a:solidFill>
              </a:rPr>
              <a:t>en</a:t>
            </a:r>
            <a:r>
              <a:rPr dirty="0" sz="4400" spc="-90">
                <a:solidFill>
                  <a:srgbClr val="404040"/>
                </a:solidFill>
              </a:rPr>
              <a:t>c</a:t>
            </a:r>
            <a:r>
              <a:rPr dirty="0" sz="4400" spc="-75">
                <a:solidFill>
                  <a:srgbClr val="404040"/>
                </a:solidFill>
              </a:rPr>
              <a:t>i</a:t>
            </a:r>
            <a:r>
              <a:rPr dirty="0" sz="4400" spc="-90">
                <a:solidFill>
                  <a:srgbClr val="404040"/>
                </a:solidFill>
              </a:rPr>
              <a:t>a</a:t>
            </a:r>
            <a:r>
              <a:rPr dirty="0" sz="4400" spc="-5">
                <a:solidFill>
                  <a:srgbClr val="404040"/>
                </a:solidFill>
              </a:rPr>
              <a:t>s</a:t>
            </a:r>
            <a:r>
              <a:rPr dirty="0" sz="4400" spc="-165">
                <a:solidFill>
                  <a:srgbClr val="404040"/>
                </a:solidFill>
              </a:rPr>
              <a:t> </a:t>
            </a:r>
            <a:r>
              <a:rPr dirty="0" sz="4400" spc="-90">
                <a:solidFill>
                  <a:srgbClr val="404040"/>
                </a:solidFill>
              </a:rPr>
              <a:t>d</a:t>
            </a:r>
            <a:r>
              <a:rPr dirty="0" sz="4400" spc="-5">
                <a:solidFill>
                  <a:srgbClr val="404040"/>
                </a:solidFill>
              </a:rPr>
              <a:t>e</a:t>
            </a:r>
            <a:r>
              <a:rPr dirty="0" sz="4400" spc="-170">
                <a:solidFill>
                  <a:srgbClr val="404040"/>
                </a:solidFill>
              </a:rPr>
              <a:t> </a:t>
            </a:r>
            <a:r>
              <a:rPr dirty="0" sz="4400" spc="-70">
                <a:solidFill>
                  <a:srgbClr val="404040"/>
                </a:solidFill>
              </a:rPr>
              <a:t>i</a:t>
            </a:r>
            <a:r>
              <a:rPr dirty="0" sz="4400" spc="-120">
                <a:solidFill>
                  <a:srgbClr val="404040"/>
                </a:solidFill>
              </a:rPr>
              <a:t>t</a:t>
            </a:r>
            <a:r>
              <a:rPr dirty="0" sz="4400" spc="-90">
                <a:solidFill>
                  <a:srgbClr val="404040"/>
                </a:solidFill>
              </a:rPr>
              <a:t>e</a:t>
            </a:r>
            <a:r>
              <a:rPr dirty="0" sz="4400" spc="-170">
                <a:solidFill>
                  <a:srgbClr val="404040"/>
                </a:solidFill>
              </a:rPr>
              <a:t>r</a:t>
            </a:r>
            <a:r>
              <a:rPr dirty="0" sz="4400" spc="-90">
                <a:solidFill>
                  <a:srgbClr val="404040"/>
                </a:solidFill>
              </a:rPr>
              <a:t>ac</a:t>
            </a:r>
            <a:r>
              <a:rPr dirty="0" sz="4400" spc="-75">
                <a:solidFill>
                  <a:srgbClr val="404040"/>
                </a:solidFill>
              </a:rPr>
              <a:t>i</a:t>
            </a:r>
            <a:r>
              <a:rPr dirty="0" sz="4400" spc="-105">
                <a:solidFill>
                  <a:srgbClr val="404040"/>
                </a:solidFill>
              </a:rPr>
              <a:t>ó</a:t>
            </a:r>
            <a:r>
              <a:rPr dirty="0" sz="4400" spc="-100">
                <a:solidFill>
                  <a:srgbClr val="404040"/>
                </a:solidFill>
              </a:rPr>
              <a:t>n</a:t>
            </a:r>
            <a:r>
              <a:rPr dirty="0" sz="4400" spc="-5">
                <a:solidFill>
                  <a:srgbClr val="404040"/>
                </a:solidFill>
              </a:rPr>
              <a:t>:</a:t>
            </a:r>
            <a:r>
              <a:rPr dirty="0" sz="4400" spc="-165">
                <a:solidFill>
                  <a:srgbClr val="404040"/>
                </a:solidFill>
              </a:rPr>
              <a:t> </a:t>
            </a:r>
            <a:r>
              <a:rPr dirty="0" sz="4400" spc="-110">
                <a:solidFill>
                  <a:srgbClr val="404040"/>
                </a:solidFill>
              </a:rPr>
              <a:t>w</a:t>
            </a:r>
            <a:r>
              <a:rPr dirty="0" sz="4400" spc="-100">
                <a:solidFill>
                  <a:srgbClr val="404040"/>
                </a:solidFill>
              </a:rPr>
              <a:t>h</a:t>
            </a:r>
            <a:r>
              <a:rPr dirty="0" sz="4400" spc="-75">
                <a:solidFill>
                  <a:srgbClr val="404040"/>
                </a:solidFill>
              </a:rPr>
              <a:t>il</a:t>
            </a:r>
            <a:r>
              <a:rPr dirty="0" sz="4400" spc="-5">
                <a:solidFill>
                  <a:srgbClr val="404040"/>
                </a:solidFill>
              </a:rPr>
              <a:t>e</a:t>
            </a:r>
            <a:endParaRPr sz="4400"/>
          </a:p>
        </p:txBody>
      </p:sp>
      <p:sp>
        <p:nvSpPr>
          <p:cNvPr id="7" name="object 7"/>
          <p:cNvSpPr txBox="1"/>
          <p:nvPr/>
        </p:nvSpPr>
        <p:spPr>
          <a:xfrm>
            <a:off x="1011427" y="1786077"/>
            <a:ext cx="7536815" cy="1824355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algn="just" marL="195580" indent="-182880">
              <a:lnSpc>
                <a:spcPct val="100000"/>
              </a:lnSpc>
              <a:spcBef>
                <a:spcPts val="459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bucles,</a:t>
            </a:r>
            <a:r>
              <a:rPr dirty="0" sz="20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permiten</a:t>
            </a:r>
            <a:r>
              <a:rPr dirty="0" sz="2000" spc="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ejecución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código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reiteradas</a:t>
            </a:r>
            <a:r>
              <a:rPr dirty="0" sz="20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veces</a:t>
            </a:r>
            <a:endParaRPr sz="2000">
              <a:latin typeface="Calibri"/>
              <a:cs typeface="Calibri"/>
            </a:endParaRPr>
          </a:p>
          <a:p>
            <a:pPr algn="just" marL="195580" marR="5080" indent="-182880">
              <a:lnSpc>
                <a:spcPts val="2160"/>
              </a:lnSpc>
              <a:spcBef>
                <a:spcPts val="63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condición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debe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ser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expresión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 lógica,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similar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sentencia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0">
                <a:solidFill>
                  <a:srgbClr val="404040"/>
                </a:solidFill>
                <a:latin typeface="Calibri"/>
                <a:cs typeface="Calibri"/>
              </a:rPr>
              <a:t>if.</a:t>
            </a:r>
            <a:r>
              <a:rPr dirty="0" sz="2000" spc="-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Primero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se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evalúa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 la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condición.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Si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resultado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es 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verdadero,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se ejecuta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bloque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código. Luego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se vuelve a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evaluar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condición, y en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caso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 dar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verdadero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se vuelve a ejecutar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el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bloque. El </a:t>
            </a:r>
            <a:r>
              <a:rPr dirty="0" sz="2000" spc="-4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bucle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corta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cuando la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condición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da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falso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11427" y="4682489"/>
            <a:ext cx="438721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Ejemplo: imprimir</a:t>
            </a:r>
            <a:r>
              <a:rPr dirty="0" sz="20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números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0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99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3289553" y="3800855"/>
            <a:ext cx="1945639" cy="738505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70"/>
              </a:spcBef>
            </a:pPr>
            <a:r>
              <a:rPr dirty="0" sz="1400" spc="-5" b="1">
                <a:latin typeface="Calibri"/>
                <a:cs typeface="Calibri"/>
              </a:rPr>
              <a:t>while</a:t>
            </a:r>
            <a:r>
              <a:rPr dirty="0" sz="1400" spc="-35" b="1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(condición)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declaraciones;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23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289553" y="5109971"/>
            <a:ext cx="1945639" cy="1169670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70"/>
              </a:spcBef>
            </a:pPr>
            <a:r>
              <a:rPr dirty="0" sz="1400" spc="-10">
                <a:latin typeface="Calibri"/>
                <a:cs typeface="Calibri"/>
              </a:rPr>
              <a:t>int </a:t>
            </a:r>
            <a:r>
              <a:rPr dirty="0" sz="1400" spc="-5">
                <a:latin typeface="Calibri"/>
                <a:cs typeface="Calibri"/>
              </a:rPr>
              <a:t>i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0;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  <a:spcBef>
                <a:spcPts val="5"/>
              </a:spcBef>
            </a:pPr>
            <a:r>
              <a:rPr dirty="0" sz="1400" spc="-5" b="1">
                <a:latin typeface="Calibri"/>
                <a:cs typeface="Calibri"/>
              </a:rPr>
              <a:t>while</a:t>
            </a:r>
            <a:r>
              <a:rPr dirty="0" sz="1400" spc="-20" b="1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(i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&lt;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100)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640" marR="1797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printf("%d\n",</a:t>
            </a:r>
            <a:r>
              <a:rPr dirty="0" sz="1400" spc="-4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i);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 =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 + 1;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1036828"/>
            <a:ext cx="7092315" cy="635635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4000" spc="-85">
                <a:solidFill>
                  <a:srgbClr val="404040"/>
                </a:solidFill>
              </a:rPr>
              <a:t>6</a:t>
            </a:r>
            <a:r>
              <a:rPr dirty="0" sz="4000">
                <a:solidFill>
                  <a:srgbClr val="404040"/>
                </a:solidFill>
              </a:rPr>
              <a:t>.</a:t>
            </a:r>
            <a:r>
              <a:rPr dirty="0" sz="4000" spc="-140">
                <a:solidFill>
                  <a:srgbClr val="404040"/>
                </a:solidFill>
              </a:rPr>
              <a:t> </a:t>
            </a:r>
            <a:r>
              <a:rPr dirty="0" sz="4000" spc="-80">
                <a:solidFill>
                  <a:srgbClr val="404040"/>
                </a:solidFill>
              </a:rPr>
              <a:t>S</a:t>
            </a:r>
            <a:r>
              <a:rPr dirty="0" sz="4000" spc="-90">
                <a:solidFill>
                  <a:srgbClr val="404040"/>
                </a:solidFill>
              </a:rPr>
              <a:t>e</a:t>
            </a:r>
            <a:r>
              <a:rPr dirty="0" sz="4000" spc="-135">
                <a:solidFill>
                  <a:srgbClr val="404040"/>
                </a:solidFill>
              </a:rPr>
              <a:t>n</a:t>
            </a:r>
            <a:r>
              <a:rPr dirty="0" sz="4000" spc="-114">
                <a:solidFill>
                  <a:srgbClr val="404040"/>
                </a:solidFill>
              </a:rPr>
              <a:t>t</a:t>
            </a:r>
            <a:r>
              <a:rPr dirty="0" sz="4000" spc="-90">
                <a:solidFill>
                  <a:srgbClr val="404040"/>
                </a:solidFill>
              </a:rPr>
              <a:t>e</a:t>
            </a:r>
            <a:r>
              <a:rPr dirty="0" sz="4000" spc="-95">
                <a:solidFill>
                  <a:srgbClr val="404040"/>
                </a:solidFill>
              </a:rPr>
              <a:t>n</a:t>
            </a:r>
            <a:r>
              <a:rPr dirty="0" sz="4000" spc="-85">
                <a:solidFill>
                  <a:srgbClr val="404040"/>
                </a:solidFill>
              </a:rPr>
              <a:t>c</a:t>
            </a:r>
            <a:r>
              <a:rPr dirty="0" sz="4000" spc="-70">
                <a:solidFill>
                  <a:srgbClr val="404040"/>
                </a:solidFill>
              </a:rPr>
              <a:t>i</a:t>
            </a:r>
            <a:r>
              <a:rPr dirty="0" sz="4000" spc="-85">
                <a:solidFill>
                  <a:srgbClr val="404040"/>
                </a:solidFill>
              </a:rPr>
              <a:t>a</a:t>
            </a:r>
            <a:r>
              <a:rPr dirty="0" sz="4000">
                <a:solidFill>
                  <a:srgbClr val="404040"/>
                </a:solidFill>
              </a:rPr>
              <a:t>s</a:t>
            </a:r>
            <a:r>
              <a:rPr dirty="0" sz="4000" spc="-155">
                <a:solidFill>
                  <a:srgbClr val="404040"/>
                </a:solidFill>
              </a:rPr>
              <a:t> </a:t>
            </a:r>
            <a:r>
              <a:rPr dirty="0" sz="4000" spc="-85">
                <a:solidFill>
                  <a:srgbClr val="404040"/>
                </a:solidFill>
              </a:rPr>
              <a:t>d</a:t>
            </a:r>
            <a:r>
              <a:rPr dirty="0" sz="4000">
                <a:solidFill>
                  <a:srgbClr val="404040"/>
                </a:solidFill>
              </a:rPr>
              <a:t>e</a:t>
            </a:r>
            <a:r>
              <a:rPr dirty="0" sz="4000" spc="-170">
                <a:solidFill>
                  <a:srgbClr val="404040"/>
                </a:solidFill>
              </a:rPr>
              <a:t> </a:t>
            </a:r>
            <a:r>
              <a:rPr dirty="0" sz="4000" spc="-65">
                <a:solidFill>
                  <a:srgbClr val="404040"/>
                </a:solidFill>
              </a:rPr>
              <a:t>i</a:t>
            </a:r>
            <a:r>
              <a:rPr dirty="0" sz="4000" spc="-114">
                <a:solidFill>
                  <a:srgbClr val="404040"/>
                </a:solidFill>
              </a:rPr>
              <a:t>t</a:t>
            </a:r>
            <a:r>
              <a:rPr dirty="0" sz="4000" spc="-90">
                <a:solidFill>
                  <a:srgbClr val="404040"/>
                </a:solidFill>
              </a:rPr>
              <a:t>e</a:t>
            </a:r>
            <a:r>
              <a:rPr dirty="0" sz="4000" spc="-155">
                <a:solidFill>
                  <a:srgbClr val="404040"/>
                </a:solidFill>
              </a:rPr>
              <a:t>r</a:t>
            </a:r>
            <a:r>
              <a:rPr dirty="0" sz="4000" spc="-85">
                <a:solidFill>
                  <a:srgbClr val="404040"/>
                </a:solidFill>
              </a:rPr>
              <a:t>ac</a:t>
            </a:r>
            <a:r>
              <a:rPr dirty="0" sz="4000" spc="-70">
                <a:solidFill>
                  <a:srgbClr val="404040"/>
                </a:solidFill>
              </a:rPr>
              <a:t>i</a:t>
            </a:r>
            <a:r>
              <a:rPr dirty="0" sz="4000" spc="-90">
                <a:solidFill>
                  <a:srgbClr val="404040"/>
                </a:solidFill>
              </a:rPr>
              <a:t>ó</a:t>
            </a:r>
            <a:r>
              <a:rPr dirty="0" sz="4000" spc="-95">
                <a:solidFill>
                  <a:srgbClr val="404040"/>
                </a:solidFill>
              </a:rPr>
              <a:t>n</a:t>
            </a:r>
            <a:r>
              <a:rPr dirty="0" sz="4000">
                <a:solidFill>
                  <a:srgbClr val="404040"/>
                </a:solidFill>
              </a:rPr>
              <a:t>:</a:t>
            </a:r>
            <a:r>
              <a:rPr dirty="0" sz="4000" spc="-150">
                <a:solidFill>
                  <a:srgbClr val="404040"/>
                </a:solidFill>
              </a:rPr>
              <a:t> </a:t>
            </a:r>
            <a:r>
              <a:rPr dirty="0" sz="4000" spc="-85">
                <a:solidFill>
                  <a:srgbClr val="404040"/>
                </a:solidFill>
              </a:rPr>
              <a:t>do</a:t>
            </a:r>
            <a:r>
              <a:rPr dirty="0" sz="4000" spc="-70">
                <a:solidFill>
                  <a:srgbClr val="404040"/>
                </a:solidFill>
              </a:rPr>
              <a:t>..</a:t>
            </a:r>
            <a:r>
              <a:rPr dirty="0" sz="4000" spc="-195">
                <a:solidFill>
                  <a:srgbClr val="404040"/>
                </a:solidFill>
              </a:rPr>
              <a:t>.</a:t>
            </a:r>
            <a:r>
              <a:rPr dirty="0" sz="4000" spc="-105">
                <a:solidFill>
                  <a:srgbClr val="404040"/>
                </a:solidFill>
              </a:rPr>
              <a:t>w</a:t>
            </a:r>
            <a:r>
              <a:rPr dirty="0" sz="4000" spc="-95">
                <a:solidFill>
                  <a:srgbClr val="404040"/>
                </a:solidFill>
              </a:rPr>
              <a:t>h</a:t>
            </a:r>
            <a:r>
              <a:rPr dirty="0" sz="4000" spc="-75">
                <a:solidFill>
                  <a:srgbClr val="404040"/>
                </a:solidFill>
              </a:rPr>
              <a:t>i</a:t>
            </a:r>
            <a:r>
              <a:rPr dirty="0" sz="4000" spc="-70">
                <a:solidFill>
                  <a:srgbClr val="404040"/>
                </a:solidFill>
              </a:rPr>
              <a:t>l</a:t>
            </a:r>
            <a:r>
              <a:rPr dirty="0" sz="4000">
                <a:solidFill>
                  <a:srgbClr val="404040"/>
                </a:solidFill>
              </a:rPr>
              <a:t>e</a:t>
            </a:r>
            <a:endParaRPr sz="4000"/>
          </a:p>
        </p:txBody>
      </p:sp>
      <p:sp>
        <p:nvSpPr>
          <p:cNvPr id="7" name="object 7"/>
          <p:cNvSpPr txBox="1"/>
          <p:nvPr/>
        </p:nvSpPr>
        <p:spPr>
          <a:xfrm>
            <a:off x="1011427" y="1832356"/>
            <a:ext cx="7535545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2880">
              <a:lnSpc>
                <a:spcPts val="2160"/>
              </a:lnSpc>
              <a:spcBef>
                <a:spcPts val="370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Similar</a:t>
            </a:r>
            <a:r>
              <a:rPr dirty="0" sz="2000" spc="8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a</a:t>
            </a:r>
            <a:r>
              <a:rPr dirty="0" sz="2000" spc="6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404040"/>
                </a:solidFill>
                <a:latin typeface="Calibri"/>
                <a:cs typeface="Calibri"/>
              </a:rPr>
              <a:t>while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,</a:t>
            </a:r>
            <a:r>
              <a:rPr dirty="0" sz="2000" spc="6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pero</a:t>
            </a:r>
            <a:r>
              <a:rPr dirty="0" sz="2000" spc="7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con</a:t>
            </a:r>
            <a:r>
              <a:rPr dirty="0" sz="2000" spc="6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2000" spc="6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diferencia</a:t>
            </a:r>
            <a:r>
              <a:rPr dirty="0" sz="2000" spc="7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000" spc="6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2000" spc="7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2000" spc="6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bucle</a:t>
            </a:r>
            <a:r>
              <a:rPr dirty="0" sz="2000" spc="7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404040"/>
                </a:solidFill>
                <a:latin typeface="Calibri"/>
                <a:cs typeface="Calibri"/>
              </a:rPr>
              <a:t>do...while</a:t>
            </a:r>
            <a:r>
              <a:rPr dirty="0" sz="2000" spc="7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es</a:t>
            </a:r>
            <a:r>
              <a:rPr dirty="0" sz="2000" spc="6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un </a:t>
            </a:r>
            <a:r>
              <a:rPr dirty="0" sz="2000" spc="-434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se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ejecuta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al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menos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una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404040"/>
                </a:solidFill>
                <a:latin typeface="Calibri"/>
                <a:cs typeface="Calibri"/>
              </a:rPr>
              <a:t>vez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11427" y="3509009"/>
            <a:ext cx="438721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Ejemplo: imprimir</a:t>
            </a:r>
            <a:r>
              <a:rPr dirty="0" sz="20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números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0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99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3134867" y="2597657"/>
            <a:ext cx="1945639" cy="738505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70"/>
              </a:spcBef>
            </a:pPr>
            <a:r>
              <a:rPr dirty="0" sz="1400" spc="-5" b="1">
                <a:latin typeface="Calibri"/>
                <a:cs typeface="Calibri"/>
              </a:rPr>
              <a:t>do</a:t>
            </a:r>
            <a:r>
              <a:rPr dirty="0" sz="1400" spc="-50" b="1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declaraciones;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r>
              <a:rPr dirty="0" sz="1400" spc="-40">
                <a:latin typeface="Calibri"/>
                <a:cs typeface="Calibri"/>
              </a:rPr>
              <a:t> </a:t>
            </a:r>
            <a:r>
              <a:rPr dirty="0" sz="1400" spc="-5" b="1">
                <a:latin typeface="Calibri"/>
                <a:cs typeface="Calibri"/>
              </a:rPr>
              <a:t>while</a:t>
            </a:r>
            <a:r>
              <a:rPr dirty="0" sz="1400" spc="-30" b="1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(condición)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24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134867" y="4068317"/>
            <a:ext cx="1945639" cy="1169670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70"/>
              </a:spcBef>
            </a:pPr>
            <a:r>
              <a:rPr dirty="0" sz="1400" spc="-10">
                <a:latin typeface="Calibri"/>
                <a:cs typeface="Calibri"/>
              </a:rPr>
              <a:t>int </a:t>
            </a:r>
            <a:r>
              <a:rPr dirty="0" sz="1400" spc="-5">
                <a:latin typeface="Calibri"/>
                <a:cs typeface="Calibri"/>
              </a:rPr>
              <a:t>i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0;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 b="1">
                <a:latin typeface="Calibri"/>
                <a:cs typeface="Calibri"/>
              </a:rPr>
              <a:t>do</a:t>
            </a:r>
            <a:r>
              <a:rPr dirty="0" sz="1400" spc="-50" b="1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printf("%d\n",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>
                <a:latin typeface="Calibri"/>
                <a:cs typeface="Calibri"/>
              </a:rPr>
              <a:t>i);</a:t>
            </a:r>
            <a:endParaRPr sz="1400">
              <a:latin typeface="Calibri"/>
              <a:cs typeface="Calibri"/>
            </a:endParaRPr>
          </a:p>
          <a:p>
            <a:pPr marL="5486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i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+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1;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 b="1">
                <a:latin typeface="Calibri"/>
                <a:cs typeface="Calibri"/>
              </a:rPr>
              <a:t>while</a:t>
            </a:r>
            <a:r>
              <a:rPr dirty="0" sz="1400" spc="-15" b="1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(i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&lt;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100);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694626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>
                <a:solidFill>
                  <a:srgbClr val="404040"/>
                </a:solidFill>
              </a:rPr>
              <a:t>6</a:t>
            </a:r>
            <a:r>
              <a:rPr dirty="0">
                <a:solidFill>
                  <a:srgbClr val="404040"/>
                </a:solidFill>
              </a:rPr>
              <a:t>.</a:t>
            </a:r>
            <a:r>
              <a:rPr dirty="0" spc="-160">
                <a:solidFill>
                  <a:srgbClr val="404040"/>
                </a:solidFill>
              </a:rPr>
              <a:t> </a:t>
            </a:r>
            <a:r>
              <a:rPr dirty="0" spc="-85">
                <a:solidFill>
                  <a:srgbClr val="404040"/>
                </a:solidFill>
              </a:rPr>
              <a:t>S</a:t>
            </a:r>
            <a:r>
              <a:rPr dirty="0" spc="-90">
                <a:solidFill>
                  <a:srgbClr val="404040"/>
                </a:solidFill>
              </a:rPr>
              <a:t>e</a:t>
            </a:r>
            <a:r>
              <a:rPr dirty="0" spc="-140">
                <a:solidFill>
                  <a:srgbClr val="404040"/>
                </a:solidFill>
              </a:rPr>
              <a:t>n</a:t>
            </a:r>
            <a:r>
              <a:rPr dirty="0" spc="-125">
                <a:solidFill>
                  <a:srgbClr val="404040"/>
                </a:solidFill>
              </a:rPr>
              <a:t>t</a:t>
            </a:r>
            <a:r>
              <a:rPr dirty="0" spc="-100">
                <a:solidFill>
                  <a:srgbClr val="404040"/>
                </a:solidFill>
              </a:rPr>
              <a:t>e</a:t>
            </a:r>
            <a:r>
              <a:rPr dirty="0" spc="-95">
                <a:solidFill>
                  <a:srgbClr val="404040"/>
                </a:solidFill>
              </a:rPr>
              <a:t>nc</a:t>
            </a:r>
            <a:r>
              <a:rPr dirty="0" spc="-80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a</a:t>
            </a:r>
            <a:r>
              <a:rPr dirty="0">
                <a:solidFill>
                  <a:srgbClr val="404040"/>
                </a:solidFill>
              </a:rPr>
              <a:t>s</a:t>
            </a:r>
            <a:r>
              <a:rPr dirty="0" spc="-175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d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80">
                <a:solidFill>
                  <a:srgbClr val="404040"/>
                </a:solidFill>
              </a:rPr>
              <a:t> </a:t>
            </a:r>
            <a:r>
              <a:rPr dirty="0" spc="-70">
                <a:solidFill>
                  <a:srgbClr val="404040"/>
                </a:solidFill>
              </a:rPr>
              <a:t>i</a:t>
            </a:r>
            <a:r>
              <a:rPr dirty="0" spc="-120">
                <a:solidFill>
                  <a:srgbClr val="404040"/>
                </a:solidFill>
              </a:rPr>
              <a:t>t</a:t>
            </a:r>
            <a:r>
              <a:rPr dirty="0" spc="-95">
                <a:solidFill>
                  <a:srgbClr val="404040"/>
                </a:solidFill>
              </a:rPr>
              <a:t>e</a:t>
            </a:r>
            <a:r>
              <a:rPr dirty="0" spc="-180">
                <a:solidFill>
                  <a:srgbClr val="404040"/>
                </a:solidFill>
              </a:rPr>
              <a:t>r</a:t>
            </a:r>
            <a:r>
              <a:rPr dirty="0" spc="-95">
                <a:solidFill>
                  <a:srgbClr val="404040"/>
                </a:solidFill>
              </a:rPr>
              <a:t>ac</a:t>
            </a:r>
            <a:r>
              <a:rPr dirty="0" spc="-75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ón</a:t>
            </a:r>
            <a:r>
              <a:rPr dirty="0">
                <a:solidFill>
                  <a:srgbClr val="404040"/>
                </a:solidFill>
              </a:rPr>
              <a:t>:</a:t>
            </a:r>
            <a:r>
              <a:rPr dirty="0" spc="-150">
                <a:solidFill>
                  <a:srgbClr val="404040"/>
                </a:solidFill>
              </a:rPr>
              <a:t> </a:t>
            </a:r>
            <a:r>
              <a:rPr dirty="0" spc="-190">
                <a:solidFill>
                  <a:srgbClr val="404040"/>
                </a:solidFill>
              </a:rPr>
              <a:t>f</a:t>
            </a:r>
            <a:r>
              <a:rPr dirty="0" spc="-95">
                <a:solidFill>
                  <a:srgbClr val="404040"/>
                </a:solidFill>
              </a:rPr>
              <a:t>o</a:t>
            </a:r>
            <a:r>
              <a:rPr dirty="0">
                <a:solidFill>
                  <a:srgbClr val="404040"/>
                </a:solidFill>
              </a:rPr>
              <a:t>r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011427" y="1832356"/>
            <a:ext cx="7536180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2880">
              <a:lnSpc>
                <a:spcPts val="2160"/>
              </a:lnSpc>
              <a:spcBef>
                <a:spcPts val="370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bucle</a:t>
            </a:r>
            <a:r>
              <a:rPr dirty="0" sz="20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404040"/>
                </a:solidFill>
                <a:latin typeface="Calibri"/>
                <a:cs typeface="Calibri"/>
              </a:rPr>
              <a:t>for</a:t>
            </a:r>
            <a:r>
              <a:rPr dirty="0" sz="2000" spc="2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muy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flexible</a:t>
            </a:r>
            <a:r>
              <a:rPr dirty="0" sz="20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potente.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Tiene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diferentes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formas</a:t>
            </a:r>
            <a:r>
              <a:rPr dirty="0" sz="2000" spc="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2000" spc="-4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implementación,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aunque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más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común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siguiente: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11427" y="3248406"/>
            <a:ext cx="7536815" cy="2081530"/>
          </a:xfrm>
          <a:prstGeom prst="rect">
            <a:avLst/>
          </a:prstGeom>
        </p:spPr>
        <p:txBody>
          <a:bodyPr wrap="square" lIns="0" tIns="36830" rIns="0" bIns="0" rtlCol="0" vert="horz">
            <a:spAutoFit/>
          </a:bodyPr>
          <a:lstStyle/>
          <a:p>
            <a:pPr algn="just" marL="377825" marR="6985" indent="-182880">
              <a:lnSpc>
                <a:spcPts val="1510"/>
              </a:lnSpc>
              <a:spcBef>
                <a:spcPts val="290"/>
              </a:spcBef>
              <a:buClr>
                <a:srgbClr val="D24717"/>
              </a:buClr>
              <a:buFont typeface="Arial"/>
              <a:buChar char="•"/>
              <a:tabLst>
                <a:tab pos="378460" algn="l"/>
              </a:tabLst>
            </a:pP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Inicialización: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en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esta parte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se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inicia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la variable que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controla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el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bucle y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es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la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primera sentencia que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 ejecuta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bucle.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Sólo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se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ejecuta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una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404040"/>
                </a:solidFill>
                <a:latin typeface="Calibri"/>
                <a:cs typeface="Calibri"/>
              </a:rPr>
              <a:t>vez</a:t>
            </a:r>
            <a:endParaRPr sz="1400">
              <a:latin typeface="Calibri"/>
              <a:cs typeface="Calibri"/>
            </a:endParaRPr>
          </a:p>
          <a:p>
            <a:pPr algn="just" marL="377825" marR="6985" indent="-182880">
              <a:lnSpc>
                <a:spcPts val="1510"/>
              </a:lnSpc>
              <a:spcBef>
                <a:spcPts val="600"/>
              </a:spcBef>
              <a:buClr>
                <a:srgbClr val="D24717"/>
              </a:buClr>
              <a:buFont typeface="Arial"/>
              <a:buChar char="•"/>
              <a:tabLst>
                <a:tab pos="378460" algn="l"/>
              </a:tabLst>
            </a:pP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Expresión</a:t>
            </a:r>
            <a:r>
              <a:rPr dirty="0" sz="1400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condicional:</a:t>
            </a:r>
            <a:r>
              <a:rPr dirty="0" sz="1400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al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igual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en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el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bucle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while,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esta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expresión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 determina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si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bucle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continuará</a:t>
            </a:r>
            <a:r>
              <a:rPr dirty="0" sz="14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ejecutándose</a:t>
            </a:r>
            <a:r>
              <a:rPr dirty="0" sz="14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o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no</a:t>
            </a:r>
            <a:endParaRPr sz="1400">
              <a:latin typeface="Calibri"/>
              <a:cs typeface="Calibri"/>
            </a:endParaRPr>
          </a:p>
          <a:p>
            <a:pPr algn="just" marL="377825" marR="5080" indent="-182880">
              <a:lnSpc>
                <a:spcPts val="1510"/>
              </a:lnSpc>
              <a:spcBef>
                <a:spcPts val="605"/>
              </a:spcBef>
              <a:buClr>
                <a:srgbClr val="D24717"/>
              </a:buClr>
              <a:buFont typeface="Arial"/>
              <a:buChar char="•"/>
              <a:tabLst>
                <a:tab pos="378460" algn="l"/>
              </a:tabLst>
            </a:pPr>
            <a:r>
              <a:rPr dirty="0" sz="1400" spc="-10" b="1">
                <a:solidFill>
                  <a:srgbClr val="404040"/>
                </a:solidFill>
                <a:latin typeface="Calibri"/>
                <a:cs typeface="Calibri"/>
              </a:rPr>
              <a:t>Incremento: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es una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sentencia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que ejecuta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al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final de cada iteración del bucle. </a:t>
            </a:r>
            <a:r>
              <a:rPr dirty="0" sz="1400" spc="-15">
                <a:solidFill>
                  <a:srgbClr val="404040"/>
                </a:solidFill>
                <a:latin typeface="Calibri"/>
                <a:cs typeface="Calibri"/>
              </a:rPr>
              <a:t>Por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lo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general,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se 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utiliza </a:t>
            </a:r>
            <a:r>
              <a:rPr dirty="0" sz="1400" spc="-15">
                <a:solidFill>
                  <a:srgbClr val="404040"/>
                </a:solidFill>
                <a:latin typeface="Calibri"/>
                <a:cs typeface="Calibri"/>
              </a:rPr>
              <a:t>para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incrementar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la variable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con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que se inicio el ciclo.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Luego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de ejecutar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el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incremento,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el 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bucle revisa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nuevamente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la condición,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si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es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verdadera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tiene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lugar una ejecución más, si es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falsa se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termina</a:t>
            </a:r>
            <a:endParaRPr sz="14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10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Ejemplo: imprimir</a:t>
            </a:r>
            <a:r>
              <a:rPr dirty="0" sz="20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números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0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99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2768345" y="2497835"/>
            <a:ext cx="3419475" cy="739140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4290" rIns="0" bIns="0" rtlCol="0" vert="horz">
            <a:spAutoFit/>
          </a:bodyPr>
          <a:lstStyle/>
          <a:p>
            <a:pPr marL="548640" marR="169545" indent="-457200">
              <a:lnSpc>
                <a:spcPct val="100000"/>
              </a:lnSpc>
              <a:spcBef>
                <a:spcPts val="270"/>
              </a:spcBef>
            </a:pPr>
            <a:r>
              <a:rPr dirty="0" sz="1400" spc="-15">
                <a:latin typeface="Calibri"/>
                <a:cs typeface="Calibri"/>
              </a:rPr>
              <a:t>for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(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inicialización;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condición;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incremento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)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{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declaraciones;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25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404615" y="5335523"/>
            <a:ext cx="2146935" cy="955040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492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75"/>
              </a:spcBef>
            </a:pP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i;</a:t>
            </a:r>
            <a:endParaRPr sz="1400">
              <a:latin typeface="Calibri"/>
              <a:cs typeface="Calibri"/>
            </a:endParaRPr>
          </a:p>
          <a:p>
            <a:pPr marL="548005" marR="212725" indent="-457200">
              <a:lnSpc>
                <a:spcPct val="100000"/>
              </a:lnSpc>
            </a:pPr>
            <a:r>
              <a:rPr dirty="0" sz="1400" spc="-15">
                <a:latin typeface="Calibri"/>
                <a:cs typeface="Calibri"/>
              </a:rPr>
              <a:t>for </a:t>
            </a:r>
            <a:r>
              <a:rPr dirty="0" sz="1400" spc="-5">
                <a:latin typeface="Calibri"/>
                <a:cs typeface="Calibri"/>
              </a:rPr>
              <a:t>(i=0;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 &lt;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100;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 +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1) {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printf("%d\n",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i);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48856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>
                <a:solidFill>
                  <a:srgbClr val="404040"/>
                </a:solidFill>
              </a:rPr>
              <a:t>Í</a:t>
            </a:r>
            <a:r>
              <a:rPr dirty="0" spc="-90">
                <a:solidFill>
                  <a:srgbClr val="404040"/>
                </a:solidFill>
              </a:rPr>
              <a:t>n</a:t>
            </a:r>
            <a:r>
              <a:rPr dirty="0" spc="-95">
                <a:solidFill>
                  <a:srgbClr val="404040"/>
                </a:solidFill>
              </a:rPr>
              <a:t>d</a:t>
            </a:r>
            <a:r>
              <a:rPr dirty="0" spc="-75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c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90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d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80">
                <a:solidFill>
                  <a:srgbClr val="404040"/>
                </a:solidFill>
              </a:rPr>
              <a:t> </a:t>
            </a:r>
            <a:r>
              <a:rPr dirty="0" spc="-130">
                <a:solidFill>
                  <a:srgbClr val="404040"/>
                </a:solidFill>
              </a:rPr>
              <a:t>c</a:t>
            </a:r>
            <a:r>
              <a:rPr dirty="0" spc="-95">
                <a:solidFill>
                  <a:srgbClr val="404040"/>
                </a:solidFill>
              </a:rPr>
              <a:t>o</a:t>
            </a:r>
            <a:r>
              <a:rPr dirty="0" spc="-140">
                <a:solidFill>
                  <a:srgbClr val="404040"/>
                </a:solidFill>
              </a:rPr>
              <a:t>n</a:t>
            </a:r>
            <a:r>
              <a:rPr dirty="0" spc="-125">
                <a:solidFill>
                  <a:srgbClr val="404040"/>
                </a:solidFill>
              </a:rPr>
              <a:t>t</a:t>
            </a:r>
            <a:r>
              <a:rPr dirty="0" spc="-95">
                <a:solidFill>
                  <a:srgbClr val="404040"/>
                </a:solidFill>
              </a:rPr>
              <a:t>en</a:t>
            </a:r>
            <a:r>
              <a:rPr dirty="0" spc="-80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do</a:t>
            </a:r>
            <a:r>
              <a:rPr dirty="0">
                <a:solidFill>
                  <a:srgbClr val="404040"/>
                </a:solidFill>
              </a:rPr>
              <a:t>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810259" y="1698041"/>
            <a:ext cx="5603240" cy="4026535"/>
          </a:xfrm>
          <a:prstGeom prst="rect">
            <a:avLst/>
          </a:prstGeom>
        </p:spPr>
        <p:txBody>
          <a:bodyPr wrap="square" lIns="0" tIns="76200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6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Programa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en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C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Variables,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constantes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el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punto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coma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Ámbito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variables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Tipos,</a:t>
            </a:r>
            <a:r>
              <a:rPr dirty="0" sz="2500" spc="-3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modificadores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operadores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Sentencias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control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Sentencias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iteración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Funciones</a:t>
            </a: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Entrada</a:t>
            </a:r>
            <a:r>
              <a:rPr dirty="0" sz="25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404040"/>
                </a:solidFill>
                <a:latin typeface="Calibri"/>
                <a:cs typeface="Calibri"/>
              </a:rPr>
              <a:t>Salida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Compilación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Errores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Ejercicios</a:t>
            </a:r>
            <a:endParaRPr sz="25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26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73074"/>
            <a:ext cx="6816090" cy="69596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400" spc="-95">
                <a:solidFill>
                  <a:srgbClr val="404040"/>
                </a:solidFill>
              </a:rPr>
              <a:t>7</a:t>
            </a:r>
            <a:r>
              <a:rPr dirty="0" sz="4400" spc="-5">
                <a:solidFill>
                  <a:srgbClr val="404040"/>
                </a:solidFill>
              </a:rPr>
              <a:t>.</a:t>
            </a:r>
            <a:r>
              <a:rPr dirty="0" sz="4400" spc="-140">
                <a:solidFill>
                  <a:srgbClr val="404040"/>
                </a:solidFill>
              </a:rPr>
              <a:t> </a:t>
            </a:r>
            <a:r>
              <a:rPr dirty="0" sz="4400" spc="-85">
                <a:solidFill>
                  <a:srgbClr val="404040"/>
                </a:solidFill>
              </a:rPr>
              <a:t>F</a:t>
            </a:r>
            <a:r>
              <a:rPr dirty="0" sz="4400" spc="-100">
                <a:solidFill>
                  <a:srgbClr val="404040"/>
                </a:solidFill>
              </a:rPr>
              <a:t>un</a:t>
            </a:r>
            <a:r>
              <a:rPr dirty="0" sz="4400" spc="-90">
                <a:solidFill>
                  <a:srgbClr val="404040"/>
                </a:solidFill>
              </a:rPr>
              <a:t>c</a:t>
            </a:r>
            <a:r>
              <a:rPr dirty="0" sz="4400" spc="-75">
                <a:solidFill>
                  <a:srgbClr val="404040"/>
                </a:solidFill>
              </a:rPr>
              <a:t>i</a:t>
            </a:r>
            <a:r>
              <a:rPr dirty="0" sz="4400" spc="-105">
                <a:solidFill>
                  <a:srgbClr val="404040"/>
                </a:solidFill>
              </a:rPr>
              <a:t>o</a:t>
            </a:r>
            <a:r>
              <a:rPr dirty="0" sz="4400" spc="-100">
                <a:solidFill>
                  <a:srgbClr val="404040"/>
                </a:solidFill>
              </a:rPr>
              <a:t>n</a:t>
            </a:r>
            <a:r>
              <a:rPr dirty="0" sz="4400" spc="-90">
                <a:solidFill>
                  <a:srgbClr val="404040"/>
                </a:solidFill>
              </a:rPr>
              <a:t>e</a:t>
            </a:r>
            <a:r>
              <a:rPr dirty="0" sz="4400" spc="-5">
                <a:solidFill>
                  <a:srgbClr val="404040"/>
                </a:solidFill>
              </a:rPr>
              <a:t>s</a:t>
            </a:r>
            <a:r>
              <a:rPr dirty="0" sz="4400" spc="-165">
                <a:solidFill>
                  <a:srgbClr val="404040"/>
                </a:solidFill>
              </a:rPr>
              <a:t> </a:t>
            </a:r>
            <a:r>
              <a:rPr dirty="0" sz="4400" spc="-90">
                <a:solidFill>
                  <a:srgbClr val="404040"/>
                </a:solidFill>
              </a:rPr>
              <a:t>d</a:t>
            </a:r>
            <a:r>
              <a:rPr dirty="0" sz="4400" spc="-5">
                <a:solidFill>
                  <a:srgbClr val="404040"/>
                </a:solidFill>
              </a:rPr>
              <a:t>e</a:t>
            </a:r>
            <a:r>
              <a:rPr dirty="0" sz="4400" spc="-170">
                <a:solidFill>
                  <a:srgbClr val="404040"/>
                </a:solidFill>
              </a:rPr>
              <a:t> </a:t>
            </a:r>
            <a:r>
              <a:rPr dirty="0" sz="4400" spc="-95">
                <a:solidFill>
                  <a:srgbClr val="404040"/>
                </a:solidFill>
              </a:rPr>
              <a:t>E</a:t>
            </a:r>
            <a:r>
              <a:rPr dirty="0" sz="4400" spc="-75">
                <a:solidFill>
                  <a:srgbClr val="404040"/>
                </a:solidFill>
              </a:rPr>
              <a:t>/</a:t>
            </a:r>
            <a:r>
              <a:rPr dirty="0" sz="4400" spc="-5">
                <a:solidFill>
                  <a:srgbClr val="404040"/>
                </a:solidFill>
              </a:rPr>
              <a:t>S</a:t>
            </a:r>
            <a:r>
              <a:rPr dirty="0" sz="4400" spc="-175">
                <a:solidFill>
                  <a:srgbClr val="404040"/>
                </a:solidFill>
              </a:rPr>
              <a:t> </a:t>
            </a:r>
            <a:r>
              <a:rPr dirty="0" sz="4400" spc="-185">
                <a:solidFill>
                  <a:srgbClr val="404040"/>
                </a:solidFill>
              </a:rPr>
              <a:t>f</a:t>
            </a:r>
            <a:r>
              <a:rPr dirty="0" sz="4400" spc="-100">
                <a:solidFill>
                  <a:srgbClr val="404040"/>
                </a:solidFill>
              </a:rPr>
              <a:t>o</a:t>
            </a:r>
            <a:r>
              <a:rPr dirty="0" sz="4400" spc="-85">
                <a:solidFill>
                  <a:srgbClr val="404040"/>
                </a:solidFill>
              </a:rPr>
              <a:t>r</a:t>
            </a:r>
            <a:r>
              <a:rPr dirty="0" sz="4400" spc="-120">
                <a:solidFill>
                  <a:srgbClr val="404040"/>
                </a:solidFill>
              </a:rPr>
              <a:t>m</a:t>
            </a:r>
            <a:r>
              <a:rPr dirty="0" sz="4400" spc="-135">
                <a:solidFill>
                  <a:srgbClr val="404040"/>
                </a:solidFill>
              </a:rPr>
              <a:t>a</a:t>
            </a:r>
            <a:r>
              <a:rPr dirty="0" sz="4400" spc="-120">
                <a:solidFill>
                  <a:srgbClr val="404040"/>
                </a:solidFill>
              </a:rPr>
              <a:t>t</a:t>
            </a:r>
            <a:r>
              <a:rPr dirty="0" sz="4400" spc="-90">
                <a:solidFill>
                  <a:srgbClr val="404040"/>
                </a:solidFill>
              </a:rPr>
              <a:t>e</a:t>
            </a:r>
            <a:r>
              <a:rPr dirty="0" sz="4400" spc="-100">
                <a:solidFill>
                  <a:srgbClr val="404040"/>
                </a:solidFill>
              </a:rPr>
              <a:t>ad</a:t>
            </a:r>
            <a:r>
              <a:rPr dirty="0" sz="4400" spc="-5">
                <a:solidFill>
                  <a:srgbClr val="404040"/>
                </a:solidFill>
              </a:rPr>
              <a:t>a</a:t>
            </a:r>
            <a:endParaRPr sz="4400"/>
          </a:p>
        </p:txBody>
      </p:sp>
      <p:sp>
        <p:nvSpPr>
          <p:cNvPr id="7" name="object 7"/>
          <p:cNvSpPr txBox="1"/>
          <p:nvPr/>
        </p:nvSpPr>
        <p:spPr>
          <a:xfrm>
            <a:off x="1011427" y="1836928"/>
            <a:ext cx="7536815" cy="136398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algn="just" marL="195580" marR="5080" indent="-182880">
              <a:lnSpc>
                <a:spcPts val="1939"/>
              </a:lnSpc>
              <a:spcBef>
                <a:spcPts val="34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Las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funciones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E/S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sirven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para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transferencia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información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entre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el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ordenador</a:t>
            </a:r>
            <a:r>
              <a:rPr dirty="0" sz="1800" spc="5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1800" spc="5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los</a:t>
            </a:r>
            <a:r>
              <a:rPr dirty="0" sz="1800" spc="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dispositivos</a:t>
            </a:r>
            <a:r>
              <a:rPr dirty="0" sz="1800" spc="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800" spc="5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entrada/salida</a:t>
            </a:r>
            <a:r>
              <a:rPr dirty="0" sz="1800" spc="6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25">
                <a:solidFill>
                  <a:srgbClr val="404040"/>
                </a:solidFill>
                <a:latin typeface="Calibri"/>
                <a:cs typeface="Calibri"/>
              </a:rPr>
              <a:t>estándar,</a:t>
            </a:r>
            <a:r>
              <a:rPr dirty="0" sz="1800" spc="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tales</a:t>
            </a:r>
            <a:r>
              <a:rPr dirty="0" sz="1800" spc="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como</a:t>
            </a:r>
            <a:r>
              <a:rPr dirty="0" sz="1800" spc="6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1800" spc="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teclado </a:t>
            </a:r>
            <a:r>
              <a:rPr dirty="0" sz="1800" spc="-3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monitor</a:t>
            </a:r>
            <a:endParaRPr sz="1800">
              <a:latin typeface="Calibri"/>
              <a:cs typeface="Calibri"/>
            </a:endParaRPr>
          </a:p>
          <a:p>
            <a:pPr algn="just" marL="195580" marR="6985" indent="-182880">
              <a:lnSpc>
                <a:spcPts val="1939"/>
              </a:lnSpc>
              <a:spcBef>
                <a:spcPts val="61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Como norma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general,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el archivo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cabecera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requerido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para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la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entrada/salida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estándar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se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llama </a:t>
            </a:r>
            <a:r>
              <a:rPr dirty="0" sz="1800" spc="-10" b="1">
                <a:solidFill>
                  <a:srgbClr val="404040"/>
                </a:solidFill>
                <a:latin typeface="Calibri"/>
                <a:cs typeface="Calibri"/>
              </a:rPr>
              <a:t>stdio.h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11427" y="3629405"/>
            <a:ext cx="7537450" cy="1040765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algn="just" marL="195580" marR="5080" indent="-182880">
              <a:lnSpc>
                <a:spcPts val="1939"/>
              </a:lnSpc>
              <a:spcBef>
                <a:spcPts val="34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La función </a:t>
            </a:r>
            <a:r>
              <a:rPr dirty="0" sz="1800" spc="-10" b="1">
                <a:solidFill>
                  <a:srgbClr val="404040"/>
                </a:solidFill>
                <a:latin typeface="Calibri"/>
                <a:cs typeface="Calibri"/>
              </a:rPr>
              <a:t>scanf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permite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leer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varios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tipos de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datos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 una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sola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vez,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tales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como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enteros,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números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decimales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o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cadenas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de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caracteres.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Cada</a:t>
            </a:r>
            <a:r>
              <a:rPr dirty="0" sz="1800" spc="40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nombre</a:t>
            </a:r>
            <a:r>
              <a:rPr dirty="0" sz="1800" spc="3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variable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debe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ser precedido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por un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ampersand (&amp;),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salvo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en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el caso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 los 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arrays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11427" y="5153659"/>
            <a:ext cx="7536180" cy="546735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195580" marR="5080" indent="-182880">
              <a:lnSpc>
                <a:spcPts val="1939"/>
              </a:lnSpc>
              <a:spcBef>
                <a:spcPts val="345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función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404040"/>
                </a:solidFill>
                <a:latin typeface="Calibri"/>
                <a:cs typeface="Calibri"/>
              </a:rPr>
              <a:t>printf</a:t>
            </a:r>
            <a:r>
              <a:rPr dirty="0" sz="1800" spc="10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permite</a:t>
            </a:r>
            <a:r>
              <a:rPr dirty="0" sz="18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escribir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cualquier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combinación</a:t>
            </a:r>
            <a:r>
              <a:rPr dirty="0" sz="18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valores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numéricos, </a:t>
            </a:r>
            <a:r>
              <a:rPr dirty="0" sz="1800" spc="-39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caracteres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sueltos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y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cadenas</a:t>
            </a:r>
            <a:r>
              <a:rPr dirty="0" sz="18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caracteres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10" name="object 1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2596895" y="5804153"/>
            <a:ext cx="3950335" cy="338455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178435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printf(cadena de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control,arg1,arg2,...,argN);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27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608326" y="4673346"/>
            <a:ext cx="3927475" cy="339090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182880">
              <a:lnSpc>
                <a:spcPct val="100000"/>
              </a:lnSpc>
              <a:spcBef>
                <a:spcPts val="265"/>
              </a:spcBef>
            </a:pPr>
            <a:r>
              <a:rPr dirty="0" sz="1600" spc="-5">
                <a:latin typeface="Calibri"/>
                <a:cs typeface="Calibri"/>
              </a:rPr>
              <a:t>scanf(cadena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control,arg1,arg2,...,argN);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692652" y="3259835"/>
            <a:ext cx="1758950" cy="338455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124460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#include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&lt;stdio.h&gt;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73074"/>
            <a:ext cx="6816090" cy="69596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400" spc="-95">
                <a:solidFill>
                  <a:srgbClr val="404040"/>
                </a:solidFill>
              </a:rPr>
              <a:t>7</a:t>
            </a:r>
            <a:r>
              <a:rPr dirty="0" sz="4400" spc="-5">
                <a:solidFill>
                  <a:srgbClr val="404040"/>
                </a:solidFill>
              </a:rPr>
              <a:t>.</a:t>
            </a:r>
            <a:r>
              <a:rPr dirty="0" sz="4400" spc="-140">
                <a:solidFill>
                  <a:srgbClr val="404040"/>
                </a:solidFill>
              </a:rPr>
              <a:t> </a:t>
            </a:r>
            <a:r>
              <a:rPr dirty="0" sz="4400" spc="-85">
                <a:solidFill>
                  <a:srgbClr val="404040"/>
                </a:solidFill>
              </a:rPr>
              <a:t>F</a:t>
            </a:r>
            <a:r>
              <a:rPr dirty="0" sz="4400" spc="-100">
                <a:solidFill>
                  <a:srgbClr val="404040"/>
                </a:solidFill>
              </a:rPr>
              <a:t>un</a:t>
            </a:r>
            <a:r>
              <a:rPr dirty="0" sz="4400" spc="-90">
                <a:solidFill>
                  <a:srgbClr val="404040"/>
                </a:solidFill>
              </a:rPr>
              <a:t>c</a:t>
            </a:r>
            <a:r>
              <a:rPr dirty="0" sz="4400" spc="-75">
                <a:solidFill>
                  <a:srgbClr val="404040"/>
                </a:solidFill>
              </a:rPr>
              <a:t>i</a:t>
            </a:r>
            <a:r>
              <a:rPr dirty="0" sz="4400" spc="-105">
                <a:solidFill>
                  <a:srgbClr val="404040"/>
                </a:solidFill>
              </a:rPr>
              <a:t>o</a:t>
            </a:r>
            <a:r>
              <a:rPr dirty="0" sz="4400" spc="-100">
                <a:solidFill>
                  <a:srgbClr val="404040"/>
                </a:solidFill>
              </a:rPr>
              <a:t>n</a:t>
            </a:r>
            <a:r>
              <a:rPr dirty="0" sz="4400" spc="-90">
                <a:solidFill>
                  <a:srgbClr val="404040"/>
                </a:solidFill>
              </a:rPr>
              <a:t>e</a:t>
            </a:r>
            <a:r>
              <a:rPr dirty="0" sz="4400" spc="-5">
                <a:solidFill>
                  <a:srgbClr val="404040"/>
                </a:solidFill>
              </a:rPr>
              <a:t>s</a:t>
            </a:r>
            <a:r>
              <a:rPr dirty="0" sz="4400" spc="-165">
                <a:solidFill>
                  <a:srgbClr val="404040"/>
                </a:solidFill>
              </a:rPr>
              <a:t> </a:t>
            </a:r>
            <a:r>
              <a:rPr dirty="0" sz="4400" spc="-90">
                <a:solidFill>
                  <a:srgbClr val="404040"/>
                </a:solidFill>
              </a:rPr>
              <a:t>d</a:t>
            </a:r>
            <a:r>
              <a:rPr dirty="0" sz="4400" spc="-5">
                <a:solidFill>
                  <a:srgbClr val="404040"/>
                </a:solidFill>
              </a:rPr>
              <a:t>e</a:t>
            </a:r>
            <a:r>
              <a:rPr dirty="0" sz="4400" spc="-170">
                <a:solidFill>
                  <a:srgbClr val="404040"/>
                </a:solidFill>
              </a:rPr>
              <a:t> </a:t>
            </a:r>
            <a:r>
              <a:rPr dirty="0" sz="4400" spc="-95">
                <a:solidFill>
                  <a:srgbClr val="404040"/>
                </a:solidFill>
              </a:rPr>
              <a:t>E</a:t>
            </a:r>
            <a:r>
              <a:rPr dirty="0" sz="4400" spc="-75">
                <a:solidFill>
                  <a:srgbClr val="404040"/>
                </a:solidFill>
              </a:rPr>
              <a:t>/</a:t>
            </a:r>
            <a:r>
              <a:rPr dirty="0" sz="4400" spc="-5">
                <a:solidFill>
                  <a:srgbClr val="404040"/>
                </a:solidFill>
              </a:rPr>
              <a:t>S</a:t>
            </a:r>
            <a:r>
              <a:rPr dirty="0" sz="4400" spc="-175">
                <a:solidFill>
                  <a:srgbClr val="404040"/>
                </a:solidFill>
              </a:rPr>
              <a:t> </a:t>
            </a:r>
            <a:r>
              <a:rPr dirty="0" sz="4400" spc="-185">
                <a:solidFill>
                  <a:srgbClr val="404040"/>
                </a:solidFill>
              </a:rPr>
              <a:t>f</a:t>
            </a:r>
            <a:r>
              <a:rPr dirty="0" sz="4400" spc="-100">
                <a:solidFill>
                  <a:srgbClr val="404040"/>
                </a:solidFill>
              </a:rPr>
              <a:t>o</a:t>
            </a:r>
            <a:r>
              <a:rPr dirty="0" sz="4400" spc="-85">
                <a:solidFill>
                  <a:srgbClr val="404040"/>
                </a:solidFill>
              </a:rPr>
              <a:t>r</a:t>
            </a:r>
            <a:r>
              <a:rPr dirty="0" sz="4400" spc="-120">
                <a:solidFill>
                  <a:srgbClr val="404040"/>
                </a:solidFill>
              </a:rPr>
              <a:t>m</a:t>
            </a:r>
            <a:r>
              <a:rPr dirty="0" sz="4400" spc="-135">
                <a:solidFill>
                  <a:srgbClr val="404040"/>
                </a:solidFill>
              </a:rPr>
              <a:t>a</a:t>
            </a:r>
            <a:r>
              <a:rPr dirty="0" sz="4400" spc="-120">
                <a:solidFill>
                  <a:srgbClr val="404040"/>
                </a:solidFill>
              </a:rPr>
              <a:t>t</a:t>
            </a:r>
            <a:r>
              <a:rPr dirty="0" sz="4400" spc="-90">
                <a:solidFill>
                  <a:srgbClr val="404040"/>
                </a:solidFill>
              </a:rPr>
              <a:t>e</a:t>
            </a:r>
            <a:r>
              <a:rPr dirty="0" sz="4400" spc="-100">
                <a:solidFill>
                  <a:srgbClr val="404040"/>
                </a:solidFill>
              </a:rPr>
              <a:t>ad</a:t>
            </a:r>
            <a:r>
              <a:rPr dirty="0" sz="4400" spc="-5">
                <a:solidFill>
                  <a:srgbClr val="404040"/>
                </a:solidFill>
              </a:rPr>
              <a:t>a</a:t>
            </a:r>
            <a:endParaRPr sz="4400"/>
          </a:p>
        </p:txBody>
      </p:sp>
      <p:sp>
        <p:nvSpPr>
          <p:cNvPr id="7" name="object 7"/>
          <p:cNvSpPr txBox="1"/>
          <p:nvPr/>
        </p:nvSpPr>
        <p:spPr>
          <a:xfrm>
            <a:off x="1011427" y="1832356"/>
            <a:ext cx="1823085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52729" indent="-240029">
              <a:lnSpc>
                <a:spcPct val="100000"/>
              </a:lnSpc>
              <a:spcBef>
                <a:spcPts val="95"/>
              </a:spcBef>
              <a:buClr>
                <a:srgbClr val="D24717"/>
              </a:buClr>
              <a:buFont typeface="Arial"/>
              <a:buChar char="•"/>
              <a:tabLst>
                <a:tab pos="252095" algn="l"/>
                <a:tab pos="252729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Ejemplo</a:t>
            </a:r>
            <a:r>
              <a:rPr dirty="0" sz="2000" spc="-6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salida: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1196339" y="2723388"/>
            <a:ext cx="6447790" cy="368935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printf("Nombre: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%s;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Edad:</a:t>
            </a:r>
            <a:r>
              <a:rPr dirty="0" sz="1800">
                <a:latin typeface="Calibri"/>
                <a:cs typeface="Calibri"/>
              </a:rPr>
              <a:t> %d;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Altura: </a:t>
            </a:r>
            <a:r>
              <a:rPr dirty="0" sz="1800">
                <a:latin typeface="Calibri"/>
                <a:cs typeface="Calibri"/>
              </a:rPr>
              <a:t>%5.2f cm",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"Juan",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23, 1.70);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37307" y="2001773"/>
            <a:ext cx="4265295" cy="723265"/>
          </a:xfrm>
          <a:custGeom>
            <a:avLst/>
            <a:gdLst/>
            <a:ahLst/>
            <a:cxnLst/>
            <a:rect l="l" t="t" r="r" b="b"/>
            <a:pathLst>
              <a:path w="4265295" h="723264">
                <a:moveTo>
                  <a:pt x="44450" y="579501"/>
                </a:moveTo>
                <a:lnTo>
                  <a:pt x="31750" y="579501"/>
                </a:lnTo>
                <a:lnTo>
                  <a:pt x="31750" y="617601"/>
                </a:lnTo>
                <a:lnTo>
                  <a:pt x="44450" y="617601"/>
                </a:lnTo>
                <a:lnTo>
                  <a:pt x="44450" y="579501"/>
                </a:lnTo>
                <a:close/>
              </a:path>
              <a:path w="4265295" h="723264">
                <a:moveTo>
                  <a:pt x="44450" y="528701"/>
                </a:moveTo>
                <a:lnTo>
                  <a:pt x="31750" y="528701"/>
                </a:lnTo>
                <a:lnTo>
                  <a:pt x="31750" y="566801"/>
                </a:lnTo>
                <a:lnTo>
                  <a:pt x="44450" y="566801"/>
                </a:lnTo>
                <a:lnTo>
                  <a:pt x="44450" y="528701"/>
                </a:lnTo>
                <a:close/>
              </a:path>
              <a:path w="4265295" h="723264">
                <a:moveTo>
                  <a:pt x="49022" y="482473"/>
                </a:moveTo>
                <a:lnTo>
                  <a:pt x="34544" y="482473"/>
                </a:lnTo>
                <a:lnTo>
                  <a:pt x="31750" y="485267"/>
                </a:lnTo>
                <a:lnTo>
                  <a:pt x="31750" y="516001"/>
                </a:lnTo>
                <a:lnTo>
                  <a:pt x="44450" y="516001"/>
                </a:lnTo>
                <a:lnTo>
                  <a:pt x="44450" y="495173"/>
                </a:lnTo>
                <a:lnTo>
                  <a:pt x="49022" y="495173"/>
                </a:lnTo>
                <a:lnTo>
                  <a:pt x="49022" y="488823"/>
                </a:lnTo>
                <a:lnTo>
                  <a:pt x="49022" y="482473"/>
                </a:lnTo>
                <a:close/>
              </a:path>
              <a:path w="4265295" h="723264">
                <a:moveTo>
                  <a:pt x="76200" y="641985"/>
                </a:moveTo>
                <a:lnTo>
                  <a:pt x="44450" y="641985"/>
                </a:lnTo>
                <a:lnTo>
                  <a:pt x="44450" y="630301"/>
                </a:lnTo>
                <a:lnTo>
                  <a:pt x="31750" y="630301"/>
                </a:lnTo>
                <a:lnTo>
                  <a:pt x="31750" y="641985"/>
                </a:lnTo>
                <a:lnTo>
                  <a:pt x="0" y="641985"/>
                </a:lnTo>
                <a:lnTo>
                  <a:pt x="38100" y="718185"/>
                </a:lnTo>
                <a:lnTo>
                  <a:pt x="69850" y="654685"/>
                </a:lnTo>
                <a:lnTo>
                  <a:pt x="76200" y="641985"/>
                </a:lnTo>
                <a:close/>
              </a:path>
              <a:path w="4265295" h="723264">
                <a:moveTo>
                  <a:pt x="99822" y="482473"/>
                </a:moveTo>
                <a:lnTo>
                  <a:pt x="61722" y="482473"/>
                </a:lnTo>
                <a:lnTo>
                  <a:pt x="61722" y="495173"/>
                </a:lnTo>
                <a:lnTo>
                  <a:pt x="99822" y="495173"/>
                </a:lnTo>
                <a:lnTo>
                  <a:pt x="99822" y="482473"/>
                </a:lnTo>
                <a:close/>
              </a:path>
              <a:path w="4265295" h="723264">
                <a:moveTo>
                  <a:pt x="150622" y="482473"/>
                </a:moveTo>
                <a:lnTo>
                  <a:pt x="112522" y="482473"/>
                </a:lnTo>
                <a:lnTo>
                  <a:pt x="112522" y="495173"/>
                </a:lnTo>
                <a:lnTo>
                  <a:pt x="150622" y="495173"/>
                </a:lnTo>
                <a:lnTo>
                  <a:pt x="150622" y="482473"/>
                </a:lnTo>
                <a:close/>
              </a:path>
              <a:path w="4265295" h="723264">
                <a:moveTo>
                  <a:pt x="201422" y="482473"/>
                </a:moveTo>
                <a:lnTo>
                  <a:pt x="163322" y="482473"/>
                </a:lnTo>
                <a:lnTo>
                  <a:pt x="163322" y="495173"/>
                </a:lnTo>
                <a:lnTo>
                  <a:pt x="201422" y="495173"/>
                </a:lnTo>
                <a:lnTo>
                  <a:pt x="201422" y="482473"/>
                </a:lnTo>
                <a:close/>
              </a:path>
              <a:path w="4265295" h="723264">
                <a:moveTo>
                  <a:pt x="252222" y="482473"/>
                </a:moveTo>
                <a:lnTo>
                  <a:pt x="214122" y="482473"/>
                </a:lnTo>
                <a:lnTo>
                  <a:pt x="214122" y="495173"/>
                </a:lnTo>
                <a:lnTo>
                  <a:pt x="252222" y="495173"/>
                </a:lnTo>
                <a:lnTo>
                  <a:pt x="252222" y="482473"/>
                </a:lnTo>
                <a:close/>
              </a:path>
              <a:path w="4265295" h="723264">
                <a:moveTo>
                  <a:pt x="303022" y="482473"/>
                </a:moveTo>
                <a:lnTo>
                  <a:pt x="264922" y="482473"/>
                </a:lnTo>
                <a:lnTo>
                  <a:pt x="264922" y="495173"/>
                </a:lnTo>
                <a:lnTo>
                  <a:pt x="303022" y="495173"/>
                </a:lnTo>
                <a:lnTo>
                  <a:pt x="303022" y="482473"/>
                </a:lnTo>
                <a:close/>
              </a:path>
              <a:path w="4265295" h="723264">
                <a:moveTo>
                  <a:pt x="353822" y="482473"/>
                </a:moveTo>
                <a:lnTo>
                  <a:pt x="315722" y="482473"/>
                </a:lnTo>
                <a:lnTo>
                  <a:pt x="315722" y="495173"/>
                </a:lnTo>
                <a:lnTo>
                  <a:pt x="353822" y="495173"/>
                </a:lnTo>
                <a:lnTo>
                  <a:pt x="353822" y="482473"/>
                </a:lnTo>
                <a:close/>
              </a:path>
              <a:path w="4265295" h="723264">
                <a:moveTo>
                  <a:pt x="404622" y="482473"/>
                </a:moveTo>
                <a:lnTo>
                  <a:pt x="366522" y="482473"/>
                </a:lnTo>
                <a:lnTo>
                  <a:pt x="366522" y="495173"/>
                </a:lnTo>
                <a:lnTo>
                  <a:pt x="404622" y="495173"/>
                </a:lnTo>
                <a:lnTo>
                  <a:pt x="404622" y="482473"/>
                </a:lnTo>
                <a:close/>
              </a:path>
              <a:path w="4265295" h="723264">
                <a:moveTo>
                  <a:pt x="455409" y="482473"/>
                </a:moveTo>
                <a:lnTo>
                  <a:pt x="417309" y="482473"/>
                </a:lnTo>
                <a:lnTo>
                  <a:pt x="417309" y="495173"/>
                </a:lnTo>
                <a:lnTo>
                  <a:pt x="455409" y="495173"/>
                </a:lnTo>
                <a:lnTo>
                  <a:pt x="455409" y="482473"/>
                </a:lnTo>
                <a:close/>
              </a:path>
              <a:path w="4265295" h="723264">
                <a:moveTo>
                  <a:pt x="506222" y="482473"/>
                </a:moveTo>
                <a:lnTo>
                  <a:pt x="468109" y="482473"/>
                </a:lnTo>
                <a:lnTo>
                  <a:pt x="468109" y="495173"/>
                </a:lnTo>
                <a:lnTo>
                  <a:pt x="506222" y="495173"/>
                </a:lnTo>
                <a:lnTo>
                  <a:pt x="506222" y="482473"/>
                </a:lnTo>
                <a:close/>
              </a:path>
              <a:path w="4265295" h="723264">
                <a:moveTo>
                  <a:pt x="557022" y="482473"/>
                </a:moveTo>
                <a:lnTo>
                  <a:pt x="518922" y="482473"/>
                </a:lnTo>
                <a:lnTo>
                  <a:pt x="518922" y="495173"/>
                </a:lnTo>
                <a:lnTo>
                  <a:pt x="557022" y="495173"/>
                </a:lnTo>
                <a:lnTo>
                  <a:pt x="557022" y="482473"/>
                </a:lnTo>
                <a:close/>
              </a:path>
              <a:path w="4265295" h="723264">
                <a:moveTo>
                  <a:pt x="607822" y="482473"/>
                </a:moveTo>
                <a:lnTo>
                  <a:pt x="569722" y="482473"/>
                </a:lnTo>
                <a:lnTo>
                  <a:pt x="569722" y="495173"/>
                </a:lnTo>
                <a:lnTo>
                  <a:pt x="607822" y="495173"/>
                </a:lnTo>
                <a:lnTo>
                  <a:pt x="607822" y="482473"/>
                </a:lnTo>
                <a:close/>
              </a:path>
              <a:path w="4265295" h="723264">
                <a:moveTo>
                  <a:pt x="658622" y="482473"/>
                </a:moveTo>
                <a:lnTo>
                  <a:pt x="620522" y="482473"/>
                </a:lnTo>
                <a:lnTo>
                  <a:pt x="620522" y="495173"/>
                </a:lnTo>
                <a:lnTo>
                  <a:pt x="658622" y="495173"/>
                </a:lnTo>
                <a:lnTo>
                  <a:pt x="658622" y="482473"/>
                </a:lnTo>
                <a:close/>
              </a:path>
              <a:path w="4265295" h="723264">
                <a:moveTo>
                  <a:pt x="709422" y="482473"/>
                </a:moveTo>
                <a:lnTo>
                  <a:pt x="671322" y="482473"/>
                </a:lnTo>
                <a:lnTo>
                  <a:pt x="671322" y="495173"/>
                </a:lnTo>
                <a:lnTo>
                  <a:pt x="709422" y="495173"/>
                </a:lnTo>
                <a:lnTo>
                  <a:pt x="709422" y="482473"/>
                </a:lnTo>
                <a:close/>
              </a:path>
              <a:path w="4265295" h="723264">
                <a:moveTo>
                  <a:pt x="760222" y="482473"/>
                </a:moveTo>
                <a:lnTo>
                  <a:pt x="722122" y="482473"/>
                </a:lnTo>
                <a:lnTo>
                  <a:pt x="722122" y="495173"/>
                </a:lnTo>
                <a:lnTo>
                  <a:pt x="760222" y="495173"/>
                </a:lnTo>
                <a:lnTo>
                  <a:pt x="760222" y="482473"/>
                </a:lnTo>
                <a:close/>
              </a:path>
              <a:path w="4265295" h="723264">
                <a:moveTo>
                  <a:pt x="811022" y="482473"/>
                </a:moveTo>
                <a:lnTo>
                  <a:pt x="772922" y="482473"/>
                </a:lnTo>
                <a:lnTo>
                  <a:pt x="772922" y="495173"/>
                </a:lnTo>
                <a:lnTo>
                  <a:pt x="811022" y="495173"/>
                </a:lnTo>
                <a:lnTo>
                  <a:pt x="811022" y="482473"/>
                </a:lnTo>
                <a:close/>
              </a:path>
              <a:path w="4265295" h="723264">
                <a:moveTo>
                  <a:pt x="861822" y="482473"/>
                </a:moveTo>
                <a:lnTo>
                  <a:pt x="823722" y="482473"/>
                </a:lnTo>
                <a:lnTo>
                  <a:pt x="823722" y="495173"/>
                </a:lnTo>
                <a:lnTo>
                  <a:pt x="861822" y="495173"/>
                </a:lnTo>
                <a:lnTo>
                  <a:pt x="861822" y="482473"/>
                </a:lnTo>
                <a:close/>
              </a:path>
              <a:path w="4265295" h="723264">
                <a:moveTo>
                  <a:pt x="912622" y="482473"/>
                </a:moveTo>
                <a:lnTo>
                  <a:pt x="874522" y="482473"/>
                </a:lnTo>
                <a:lnTo>
                  <a:pt x="874522" y="495173"/>
                </a:lnTo>
                <a:lnTo>
                  <a:pt x="912622" y="495173"/>
                </a:lnTo>
                <a:lnTo>
                  <a:pt x="912622" y="482473"/>
                </a:lnTo>
                <a:close/>
              </a:path>
              <a:path w="4265295" h="723264">
                <a:moveTo>
                  <a:pt x="963422" y="482473"/>
                </a:moveTo>
                <a:lnTo>
                  <a:pt x="925322" y="482473"/>
                </a:lnTo>
                <a:lnTo>
                  <a:pt x="925322" y="495173"/>
                </a:lnTo>
                <a:lnTo>
                  <a:pt x="963422" y="495173"/>
                </a:lnTo>
                <a:lnTo>
                  <a:pt x="963422" y="482473"/>
                </a:lnTo>
                <a:close/>
              </a:path>
              <a:path w="4265295" h="723264">
                <a:moveTo>
                  <a:pt x="1014222" y="482473"/>
                </a:moveTo>
                <a:lnTo>
                  <a:pt x="976122" y="482473"/>
                </a:lnTo>
                <a:lnTo>
                  <a:pt x="976122" y="495173"/>
                </a:lnTo>
                <a:lnTo>
                  <a:pt x="1014222" y="495173"/>
                </a:lnTo>
                <a:lnTo>
                  <a:pt x="1014222" y="482473"/>
                </a:lnTo>
                <a:close/>
              </a:path>
              <a:path w="4265295" h="723264">
                <a:moveTo>
                  <a:pt x="1035050" y="501523"/>
                </a:moveTo>
                <a:lnTo>
                  <a:pt x="1022350" y="501523"/>
                </a:lnTo>
                <a:lnTo>
                  <a:pt x="1022350" y="514223"/>
                </a:lnTo>
                <a:lnTo>
                  <a:pt x="1035050" y="514223"/>
                </a:lnTo>
                <a:lnTo>
                  <a:pt x="1035050" y="501523"/>
                </a:lnTo>
                <a:close/>
              </a:path>
              <a:path w="4265295" h="723264">
                <a:moveTo>
                  <a:pt x="1035050" y="450723"/>
                </a:moveTo>
                <a:lnTo>
                  <a:pt x="1022350" y="450723"/>
                </a:lnTo>
                <a:lnTo>
                  <a:pt x="1022350" y="463423"/>
                </a:lnTo>
                <a:lnTo>
                  <a:pt x="1035050" y="463423"/>
                </a:lnTo>
                <a:lnTo>
                  <a:pt x="1035050" y="450723"/>
                </a:lnTo>
                <a:close/>
              </a:path>
              <a:path w="4265295" h="723264">
                <a:moveTo>
                  <a:pt x="1035050" y="311023"/>
                </a:moveTo>
                <a:lnTo>
                  <a:pt x="1022350" y="311023"/>
                </a:lnTo>
                <a:lnTo>
                  <a:pt x="1022350" y="412623"/>
                </a:lnTo>
                <a:lnTo>
                  <a:pt x="1035050" y="412623"/>
                </a:lnTo>
                <a:lnTo>
                  <a:pt x="1035050" y="311023"/>
                </a:lnTo>
                <a:close/>
              </a:path>
              <a:path w="4265295" h="723264">
                <a:moveTo>
                  <a:pt x="1035050" y="260223"/>
                </a:moveTo>
                <a:lnTo>
                  <a:pt x="1022350" y="260223"/>
                </a:lnTo>
                <a:lnTo>
                  <a:pt x="1022350" y="272923"/>
                </a:lnTo>
                <a:lnTo>
                  <a:pt x="1035050" y="272923"/>
                </a:lnTo>
                <a:lnTo>
                  <a:pt x="1035050" y="260223"/>
                </a:lnTo>
                <a:close/>
              </a:path>
              <a:path w="4265295" h="723264">
                <a:moveTo>
                  <a:pt x="1065022" y="482473"/>
                </a:moveTo>
                <a:lnTo>
                  <a:pt x="1026922" y="482473"/>
                </a:lnTo>
                <a:lnTo>
                  <a:pt x="1026922" y="495173"/>
                </a:lnTo>
                <a:lnTo>
                  <a:pt x="1065022" y="495173"/>
                </a:lnTo>
                <a:lnTo>
                  <a:pt x="1065022" y="482473"/>
                </a:lnTo>
                <a:close/>
              </a:path>
              <a:path w="4265295" h="723264">
                <a:moveTo>
                  <a:pt x="1066800" y="645287"/>
                </a:moveTo>
                <a:lnTo>
                  <a:pt x="1035050" y="645287"/>
                </a:lnTo>
                <a:lnTo>
                  <a:pt x="1035050" y="552323"/>
                </a:lnTo>
                <a:lnTo>
                  <a:pt x="1022350" y="552323"/>
                </a:lnTo>
                <a:lnTo>
                  <a:pt x="1022350" y="645287"/>
                </a:lnTo>
                <a:lnTo>
                  <a:pt x="990600" y="645287"/>
                </a:lnTo>
                <a:lnTo>
                  <a:pt x="1028700" y="721487"/>
                </a:lnTo>
                <a:lnTo>
                  <a:pt x="1062482" y="653923"/>
                </a:lnTo>
                <a:lnTo>
                  <a:pt x="1066800" y="645287"/>
                </a:lnTo>
                <a:close/>
              </a:path>
              <a:path w="4265295" h="723264">
                <a:moveTo>
                  <a:pt x="1072007" y="246380"/>
                </a:moveTo>
                <a:lnTo>
                  <a:pt x="1059307" y="246380"/>
                </a:lnTo>
                <a:lnTo>
                  <a:pt x="1059307" y="259080"/>
                </a:lnTo>
                <a:lnTo>
                  <a:pt x="1072007" y="259080"/>
                </a:lnTo>
                <a:lnTo>
                  <a:pt x="1072007" y="246380"/>
                </a:lnTo>
                <a:close/>
              </a:path>
              <a:path w="4265295" h="723264">
                <a:moveTo>
                  <a:pt x="1115822" y="482473"/>
                </a:moveTo>
                <a:lnTo>
                  <a:pt x="1077722" y="482473"/>
                </a:lnTo>
                <a:lnTo>
                  <a:pt x="1077722" y="495173"/>
                </a:lnTo>
                <a:lnTo>
                  <a:pt x="1115822" y="495173"/>
                </a:lnTo>
                <a:lnTo>
                  <a:pt x="1115822" y="482473"/>
                </a:lnTo>
                <a:close/>
              </a:path>
              <a:path w="4265295" h="723264">
                <a:moveTo>
                  <a:pt x="1166622" y="482473"/>
                </a:moveTo>
                <a:lnTo>
                  <a:pt x="1128522" y="482473"/>
                </a:lnTo>
                <a:lnTo>
                  <a:pt x="1128522" y="495173"/>
                </a:lnTo>
                <a:lnTo>
                  <a:pt x="1166622" y="495173"/>
                </a:lnTo>
                <a:lnTo>
                  <a:pt x="1166622" y="482473"/>
                </a:lnTo>
                <a:close/>
              </a:path>
              <a:path w="4265295" h="723264">
                <a:moveTo>
                  <a:pt x="1211707" y="246380"/>
                </a:moveTo>
                <a:lnTo>
                  <a:pt x="1110107" y="246380"/>
                </a:lnTo>
                <a:lnTo>
                  <a:pt x="1110107" y="259080"/>
                </a:lnTo>
                <a:lnTo>
                  <a:pt x="1211707" y="259080"/>
                </a:lnTo>
                <a:lnTo>
                  <a:pt x="1211707" y="246380"/>
                </a:lnTo>
                <a:close/>
              </a:path>
              <a:path w="4265295" h="723264">
                <a:moveTo>
                  <a:pt x="1217422" y="482473"/>
                </a:moveTo>
                <a:lnTo>
                  <a:pt x="1179322" y="482473"/>
                </a:lnTo>
                <a:lnTo>
                  <a:pt x="1179322" y="495173"/>
                </a:lnTo>
                <a:lnTo>
                  <a:pt x="1217422" y="495173"/>
                </a:lnTo>
                <a:lnTo>
                  <a:pt x="1217422" y="482473"/>
                </a:lnTo>
                <a:close/>
              </a:path>
              <a:path w="4265295" h="723264">
                <a:moveTo>
                  <a:pt x="1262507" y="246380"/>
                </a:moveTo>
                <a:lnTo>
                  <a:pt x="1249807" y="246380"/>
                </a:lnTo>
                <a:lnTo>
                  <a:pt x="1249807" y="259080"/>
                </a:lnTo>
                <a:lnTo>
                  <a:pt x="1262507" y="259080"/>
                </a:lnTo>
                <a:lnTo>
                  <a:pt x="1262507" y="246380"/>
                </a:lnTo>
                <a:close/>
              </a:path>
              <a:path w="4265295" h="723264">
                <a:moveTo>
                  <a:pt x="1268222" y="482473"/>
                </a:moveTo>
                <a:lnTo>
                  <a:pt x="1230122" y="482473"/>
                </a:lnTo>
                <a:lnTo>
                  <a:pt x="1230122" y="495173"/>
                </a:lnTo>
                <a:lnTo>
                  <a:pt x="1268222" y="495173"/>
                </a:lnTo>
                <a:lnTo>
                  <a:pt x="1268222" y="482473"/>
                </a:lnTo>
                <a:close/>
              </a:path>
              <a:path w="4265295" h="723264">
                <a:moveTo>
                  <a:pt x="1313307" y="246380"/>
                </a:moveTo>
                <a:lnTo>
                  <a:pt x="1300607" y="246380"/>
                </a:lnTo>
                <a:lnTo>
                  <a:pt x="1300607" y="259080"/>
                </a:lnTo>
                <a:lnTo>
                  <a:pt x="1313307" y="259080"/>
                </a:lnTo>
                <a:lnTo>
                  <a:pt x="1313307" y="246380"/>
                </a:lnTo>
                <a:close/>
              </a:path>
              <a:path w="4265295" h="723264">
                <a:moveTo>
                  <a:pt x="1319022" y="482473"/>
                </a:moveTo>
                <a:lnTo>
                  <a:pt x="1280922" y="482473"/>
                </a:lnTo>
                <a:lnTo>
                  <a:pt x="1280922" y="495173"/>
                </a:lnTo>
                <a:lnTo>
                  <a:pt x="1319022" y="495173"/>
                </a:lnTo>
                <a:lnTo>
                  <a:pt x="1319022" y="482473"/>
                </a:lnTo>
                <a:close/>
              </a:path>
              <a:path w="4265295" h="723264">
                <a:moveTo>
                  <a:pt x="1369822" y="482473"/>
                </a:moveTo>
                <a:lnTo>
                  <a:pt x="1331722" y="482473"/>
                </a:lnTo>
                <a:lnTo>
                  <a:pt x="1331722" y="495173"/>
                </a:lnTo>
                <a:lnTo>
                  <a:pt x="1369822" y="495173"/>
                </a:lnTo>
                <a:lnTo>
                  <a:pt x="1369822" y="482473"/>
                </a:lnTo>
                <a:close/>
              </a:path>
              <a:path w="4265295" h="723264">
                <a:moveTo>
                  <a:pt x="1420622" y="482473"/>
                </a:moveTo>
                <a:lnTo>
                  <a:pt x="1382522" y="482473"/>
                </a:lnTo>
                <a:lnTo>
                  <a:pt x="1382522" y="495173"/>
                </a:lnTo>
                <a:lnTo>
                  <a:pt x="1420622" y="495173"/>
                </a:lnTo>
                <a:lnTo>
                  <a:pt x="1420622" y="482473"/>
                </a:lnTo>
                <a:close/>
              </a:path>
              <a:path w="4265295" h="723264">
                <a:moveTo>
                  <a:pt x="1453007" y="246380"/>
                </a:moveTo>
                <a:lnTo>
                  <a:pt x="1351407" y="246380"/>
                </a:lnTo>
                <a:lnTo>
                  <a:pt x="1351407" y="259080"/>
                </a:lnTo>
                <a:lnTo>
                  <a:pt x="1453007" y="259080"/>
                </a:lnTo>
                <a:lnTo>
                  <a:pt x="1453007" y="246380"/>
                </a:lnTo>
                <a:close/>
              </a:path>
              <a:path w="4265295" h="723264">
                <a:moveTo>
                  <a:pt x="1471422" y="482473"/>
                </a:moveTo>
                <a:lnTo>
                  <a:pt x="1433322" y="482473"/>
                </a:lnTo>
                <a:lnTo>
                  <a:pt x="1433322" y="495173"/>
                </a:lnTo>
                <a:lnTo>
                  <a:pt x="1471422" y="495173"/>
                </a:lnTo>
                <a:lnTo>
                  <a:pt x="1471422" y="482473"/>
                </a:lnTo>
                <a:close/>
              </a:path>
              <a:path w="4265295" h="723264">
                <a:moveTo>
                  <a:pt x="1503807" y="246380"/>
                </a:moveTo>
                <a:lnTo>
                  <a:pt x="1491107" y="246380"/>
                </a:lnTo>
                <a:lnTo>
                  <a:pt x="1491107" y="259080"/>
                </a:lnTo>
                <a:lnTo>
                  <a:pt x="1503807" y="259080"/>
                </a:lnTo>
                <a:lnTo>
                  <a:pt x="1503807" y="246380"/>
                </a:lnTo>
                <a:close/>
              </a:path>
              <a:path w="4265295" h="723264">
                <a:moveTo>
                  <a:pt x="1522222" y="482473"/>
                </a:moveTo>
                <a:lnTo>
                  <a:pt x="1484122" y="482473"/>
                </a:lnTo>
                <a:lnTo>
                  <a:pt x="1484122" y="495173"/>
                </a:lnTo>
                <a:lnTo>
                  <a:pt x="1522222" y="495173"/>
                </a:lnTo>
                <a:lnTo>
                  <a:pt x="1522222" y="482473"/>
                </a:lnTo>
                <a:close/>
              </a:path>
              <a:path w="4265295" h="723264">
                <a:moveTo>
                  <a:pt x="1554607" y="246380"/>
                </a:moveTo>
                <a:lnTo>
                  <a:pt x="1541907" y="246380"/>
                </a:lnTo>
                <a:lnTo>
                  <a:pt x="1541907" y="259080"/>
                </a:lnTo>
                <a:lnTo>
                  <a:pt x="1554607" y="259080"/>
                </a:lnTo>
                <a:lnTo>
                  <a:pt x="1554607" y="246380"/>
                </a:lnTo>
                <a:close/>
              </a:path>
              <a:path w="4265295" h="723264">
                <a:moveTo>
                  <a:pt x="1573022" y="482473"/>
                </a:moveTo>
                <a:lnTo>
                  <a:pt x="1534922" y="482473"/>
                </a:lnTo>
                <a:lnTo>
                  <a:pt x="1534922" y="495173"/>
                </a:lnTo>
                <a:lnTo>
                  <a:pt x="1573022" y="495173"/>
                </a:lnTo>
                <a:lnTo>
                  <a:pt x="1573022" y="482473"/>
                </a:lnTo>
                <a:close/>
              </a:path>
              <a:path w="4265295" h="723264">
                <a:moveTo>
                  <a:pt x="1623822" y="482473"/>
                </a:moveTo>
                <a:lnTo>
                  <a:pt x="1585722" y="482473"/>
                </a:lnTo>
                <a:lnTo>
                  <a:pt x="1585722" y="495173"/>
                </a:lnTo>
                <a:lnTo>
                  <a:pt x="1623822" y="495173"/>
                </a:lnTo>
                <a:lnTo>
                  <a:pt x="1623822" y="482473"/>
                </a:lnTo>
                <a:close/>
              </a:path>
              <a:path w="4265295" h="723264">
                <a:moveTo>
                  <a:pt x="1674622" y="482473"/>
                </a:moveTo>
                <a:lnTo>
                  <a:pt x="1636522" y="482473"/>
                </a:lnTo>
                <a:lnTo>
                  <a:pt x="1636522" y="495173"/>
                </a:lnTo>
                <a:lnTo>
                  <a:pt x="1674622" y="495173"/>
                </a:lnTo>
                <a:lnTo>
                  <a:pt x="1674622" y="482473"/>
                </a:lnTo>
                <a:close/>
              </a:path>
              <a:path w="4265295" h="723264">
                <a:moveTo>
                  <a:pt x="1694307" y="246380"/>
                </a:moveTo>
                <a:lnTo>
                  <a:pt x="1592707" y="246380"/>
                </a:lnTo>
                <a:lnTo>
                  <a:pt x="1592707" y="259080"/>
                </a:lnTo>
                <a:lnTo>
                  <a:pt x="1694307" y="259080"/>
                </a:lnTo>
                <a:lnTo>
                  <a:pt x="1694307" y="246380"/>
                </a:lnTo>
                <a:close/>
              </a:path>
              <a:path w="4265295" h="723264">
                <a:moveTo>
                  <a:pt x="1725422" y="482473"/>
                </a:moveTo>
                <a:lnTo>
                  <a:pt x="1687322" y="482473"/>
                </a:lnTo>
                <a:lnTo>
                  <a:pt x="1687322" y="495173"/>
                </a:lnTo>
                <a:lnTo>
                  <a:pt x="1725422" y="495173"/>
                </a:lnTo>
                <a:lnTo>
                  <a:pt x="1725422" y="482473"/>
                </a:lnTo>
                <a:close/>
              </a:path>
              <a:path w="4265295" h="723264">
                <a:moveTo>
                  <a:pt x="1745107" y="246380"/>
                </a:moveTo>
                <a:lnTo>
                  <a:pt x="1732407" y="246380"/>
                </a:lnTo>
                <a:lnTo>
                  <a:pt x="1732407" y="259080"/>
                </a:lnTo>
                <a:lnTo>
                  <a:pt x="1745107" y="259080"/>
                </a:lnTo>
                <a:lnTo>
                  <a:pt x="1745107" y="246380"/>
                </a:lnTo>
                <a:close/>
              </a:path>
              <a:path w="4265295" h="723264">
                <a:moveTo>
                  <a:pt x="1776222" y="482473"/>
                </a:moveTo>
                <a:lnTo>
                  <a:pt x="1738122" y="482473"/>
                </a:lnTo>
                <a:lnTo>
                  <a:pt x="1738122" y="495173"/>
                </a:lnTo>
                <a:lnTo>
                  <a:pt x="1776222" y="495173"/>
                </a:lnTo>
                <a:lnTo>
                  <a:pt x="1776222" y="482473"/>
                </a:lnTo>
                <a:close/>
              </a:path>
              <a:path w="4265295" h="723264">
                <a:moveTo>
                  <a:pt x="1795907" y="246380"/>
                </a:moveTo>
                <a:lnTo>
                  <a:pt x="1783207" y="246380"/>
                </a:lnTo>
                <a:lnTo>
                  <a:pt x="1783207" y="259080"/>
                </a:lnTo>
                <a:lnTo>
                  <a:pt x="1795907" y="259080"/>
                </a:lnTo>
                <a:lnTo>
                  <a:pt x="1795907" y="246380"/>
                </a:lnTo>
                <a:close/>
              </a:path>
              <a:path w="4265295" h="723264">
                <a:moveTo>
                  <a:pt x="1827022" y="482473"/>
                </a:moveTo>
                <a:lnTo>
                  <a:pt x="1788922" y="482473"/>
                </a:lnTo>
                <a:lnTo>
                  <a:pt x="1788922" y="495173"/>
                </a:lnTo>
                <a:lnTo>
                  <a:pt x="1827022" y="495173"/>
                </a:lnTo>
                <a:lnTo>
                  <a:pt x="1827022" y="482473"/>
                </a:lnTo>
                <a:close/>
              </a:path>
              <a:path w="4265295" h="723264">
                <a:moveTo>
                  <a:pt x="1877822" y="482473"/>
                </a:moveTo>
                <a:lnTo>
                  <a:pt x="1839722" y="482473"/>
                </a:lnTo>
                <a:lnTo>
                  <a:pt x="1839722" y="495173"/>
                </a:lnTo>
                <a:lnTo>
                  <a:pt x="1877822" y="495173"/>
                </a:lnTo>
                <a:lnTo>
                  <a:pt x="1877822" y="482473"/>
                </a:lnTo>
                <a:close/>
              </a:path>
              <a:path w="4265295" h="723264">
                <a:moveTo>
                  <a:pt x="1928622" y="482473"/>
                </a:moveTo>
                <a:lnTo>
                  <a:pt x="1890522" y="482473"/>
                </a:lnTo>
                <a:lnTo>
                  <a:pt x="1890522" y="495173"/>
                </a:lnTo>
                <a:lnTo>
                  <a:pt x="1928622" y="495173"/>
                </a:lnTo>
                <a:lnTo>
                  <a:pt x="1928622" y="482473"/>
                </a:lnTo>
                <a:close/>
              </a:path>
              <a:path w="4265295" h="723264">
                <a:moveTo>
                  <a:pt x="1935607" y="246380"/>
                </a:moveTo>
                <a:lnTo>
                  <a:pt x="1834007" y="246380"/>
                </a:lnTo>
                <a:lnTo>
                  <a:pt x="1834007" y="259080"/>
                </a:lnTo>
                <a:lnTo>
                  <a:pt x="1935607" y="259080"/>
                </a:lnTo>
                <a:lnTo>
                  <a:pt x="1935607" y="246380"/>
                </a:lnTo>
                <a:close/>
              </a:path>
              <a:path w="4265295" h="723264">
                <a:moveTo>
                  <a:pt x="1979422" y="482473"/>
                </a:moveTo>
                <a:lnTo>
                  <a:pt x="1941322" y="482473"/>
                </a:lnTo>
                <a:lnTo>
                  <a:pt x="1941322" y="495173"/>
                </a:lnTo>
                <a:lnTo>
                  <a:pt x="1979422" y="495173"/>
                </a:lnTo>
                <a:lnTo>
                  <a:pt x="1979422" y="482473"/>
                </a:lnTo>
                <a:close/>
              </a:path>
              <a:path w="4265295" h="723264">
                <a:moveTo>
                  <a:pt x="1986407" y="246380"/>
                </a:moveTo>
                <a:lnTo>
                  <a:pt x="1973707" y="246380"/>
                </a:lnTo>
                <a:lnTo>
                  <a:pt x="1973707" y="259080"/>
                </a:lnTo>
                <a:lnTo>
                  <a:pt x="1986407" y="259080"/>
                </a:lnTo>
                <a:lnTo>
                  <a:pt x="1986407" y="246380"/>
                </a:lnTo>
                <a:close/>
              </a:path>
              <a:path w="4265295" h="723264">
                <a:moveTo>
                  <a:pt x="2030222" y="482473"/>
                </a:moveTo>
                <a:lnTo>
                  <a:pt x="1992122" y="482473"/>
                </a:lnTo>
                <a:lnTo>
                  <a:pt x="1992122" y="495173"/>
                </a:lnTo>
                <a:lnTo>
                  <a:pt x="2030222" y="495173"/>
                </a:lnTo>
                <a:lnTo>
                  <a:pt x="2030222" y="482473"/>
                </a:lnTo>
                <a:close/>
              </a:path>
              <a:path w="4265295" h="723264">
                <a:moveTo>
                  <a:pt x="2037207" y="246380"/>
                </a:moveTo>
                <a:lnTo>
                  <a:pt x="2024507" y="246380"/>
                </a:lnTo>
                <a:lnTo>
                  <a:pt x="2024507" y="259080"/>
                </a:lnTo>
                <a:lnTo>
                  <a:pt x="2037207" y="259080"/>
                </a:lnTo>
                <a:lnTo>
                  <a:pt x="2037207" y="246380"/>
                </a:lnTo>
                <a:close/>
              </a:path>
              <a:path w="4265295" h="723264">
                <a:moveTo>
                  <a:pt x="2081022" y="482473"/>
                </a:moveTo>
                <a:lnTo>
                  <a:pt x="2042922" y="482473"/>
                </a:lnTo>
                <a:lnTo>
                  <a:pt x="2042922" y="495173"/>
                </a:lnTo>
                <a:lnTo>
                  <a:pt x="2081022" y="495173"/>
                </a:lnTo>
                <a:lnTo>
                  <a:pt x="2081022" y="482473"/>
                </a:lnTo>
                <a:close/>
              </a:path>
              <a:path w="4265295" h="723264">
                <a:moveTo>
                  <a:pt x="2131822" y="482473"/>
                </a:moveTo>
                <a:lnTo>
                  <a:pt x="2093722" y="482473"/>
                </a:lnTo>
                <a:lnTo>
                  <a:pt x="2093722" y="495173"/>
                </a:lnTo>
                <a:lnTo>
                  <a:pt x="2131822" y="495173"/>
                </a:lnTo>
                <a:lnTo>
                  <a:pt x="2131822" y="482473"/>
                </a:lnTo>
                <a:close/>
              </a:path>
              <a:path w="4265295" h="723264">
                <a:moveTo>
                  <a:pt x="2176907" y="246380"/>
                </a:moveTo>
                <a:lnTo>
                  <a:pt x="2075307" y="246380"/>
                </a:lnTo>
                <a:lnTo>
                  <a:pt x="2075307" y="259080"/>
                </a:lnTo>
                <a:lnTo>
                  <a:pt x="2176907" y="259080"/>
                </a:lnTo>
                <a:lnTo>
                  <a:pt x="2176907" y="246380"/>
                </a:lnTo>
                <a:close/>
              </a:path>
              <a:path w="4265295" h="723264">
                <a:moveTo>
                  <a:pt x="2182622" y="482473"/>
                </a:moveTo>
                <a:lnTo>
                  <a:pt x="2144522" y="482473"/>
                </a:lnTo>
                <a:lnTo>
                  <a:pt x="2144522" y="495173"/>
                </a:lnTo>
                <a:lnTo>
                  <a:pt x="2182622" y="495173"/>
                </a:lnTo>
                <a:lnTo>
                  <a:pt x="2182622" y="482473"/>
                </a:lnTo>
                <a:close/>
              </a:path>
              <a:path w="4265295" h="723264">
                <a:moveTo>
                  <a:pt x="2227707" y="246380"/>
                </a:moveTo>
                <a:lnTo>
                  <a:pt x="2215007" y="246380"/>
                </a:lnTo>
                <a:lnTo>
                  <a:pt x="2215007" y="259080"/>
                </a:lnTo>
                <a:lnTo>
                  <a:pt x="2227707" y="259080"/>
                </a:lnTo>
                <a:lnTo>
                  <a:pt x="2227707" y="246380"/>
                </a:lnTo>
                <a:close/>
              </a:path>
              <a:path w="4265295" h="723264">
                <a:moveTo>
                  <a:pt x="2233422" y="482473"/>
                </a:moveTo>
                <a:lnTo>
                  <a:pt x="2195322" y="482473"/>
                </a:lnTo>
                <a:lnTo>
                  <a:pt x="2195322" y="495173"/>
                </a:lnTo>
                <a:lnTo>
                  <a:pt x="2233422" y="495173"/>
                </a:lnTo>
                <a:lnTo>
                  <a:pt x="2233422" y="482473"/>
                </a:lnTo>
                <a:close/>
              </a:path>
              <a:path w="4265295" h="723264">
                <a:moveTo>
                  <a:pt x="2278507" y="246380"/>
                </a:moveTo>
                <a:lnTo>
                  <a:pt x="2265807" y="246380"/>
                </a:lnTo>
                <a:lnTo>
                  <a:pt x="2265807" y="259080"/>
                </a:lnTo>
                <a:lnTo>
                  <a:pt x="2278507" y="259080"/>
                </a:lnTo>
                <a:lnTo>
                  <a:pt x="2278507" y="246380"/>
                </a:lnTo>
                <a:close/>
              </a:path>
              <a:path w="4265295" h="723264">
                <a:moveTo>
                  <a:pt x="2335022" y="482473"/>
                </a:moveTo>
                <a:lnTo>
                  <a:pt x="2296922" y="482473"/>
                </a:lnTo>
                <a:lnTo>
                  <a:pt x="2296922" y="495173"/>
                </a:lnTo>
                <a:lnTo>
                  <a:pt x="2335022" y="495173"/>
                </a:lnTo>
                <a:lnTo>
                  <a:pt x="2335022" y="482473"/>
                </a:lnTo>
                <a:close/>
              </a:path>
              <a:path w="4265295" h="723264">
                <a:moveTo>
                  <a:pt x="2385822" y="482473"/>
                </a:moveTo>
                <a:lnTo>
                  <a:pt x="2347722" y="482473"/>
                </a:lnTo>
                <a:lnTo>
                  <a:pt x="2347722" y="495173"/>
                </a:lnTo>
                <a:lnTo>
                  <a:pt x="2385822" y="495173"/>
                </a:lnTo>
                <a:lnTo>
                  <a:pt x="2385822" y="482473"/>
                </a:lnTo>
                <a:close/>
              </a:path>
              <a:path w="4265295" h="723264">
                <a:moveTo>
                  <a:pt x="2418207" y="246380"/>
                </a:moveTo>
                <a:lnTo>
                  <a:pt x="2316607" y="246380"/>
                </a:lnTo>
                <a:lnTo>
                  <a:pt x="2316607" y="259080"/>
                </a:lnTo>
                <a:lnTo>
                  <a:pt x="2418207" y="259080"/>
                </a:lnTo>
                <a:lnTo>
                  <a:pt x="2418207" y="246380"/>
                </a:lnTo>
                <a:close/>
              </a:path>
              <a:path w="4265295" h="723264">
                <a:moveTo>
                  <a:pt x="2436622" y="482473"/>
                </a:moveTo>
                <a:lnTo>
                  <a:pt x="2398522" y="482473"/>
                </a:lnTo>
                <a:lnTo>
                  <a:pt x="2398522" y="495173"/>
                </a:lnTo>
                <a:lnTo>
                  <a:pt x="2436622" y="495173"/>
                </a:lnTo>
                <a:lnTo>
                  <a:pt x="2436622" y="482473"/>
                </a:lnTo>
                <a:close/>
              </a:path>
              <a:path w="4265295" h="723264">
                <a:moveTo>
                  <a:pt x="2469007" y="246380"/>
                </a:moveTo>
                <a:lnTo>
                  <a:pt x="2456307" y="246380"/>
                </a:lnTo>
                <a:lnTo>
                  <a:pt x="2456307" y="259080"/>
                </a:lnTo>
                <a:lnTo>
                  <a:pt x="2469007" y="259080"/>
                </a:lnTo>
                <a:lnTo>
                  <a:pt x="2469007" y="246380"/>
                </a:lnTo>
                <a:close/>
              </a:path>
              <a:path w="4265295" h="723264">
                <a:moveTo>
                  <a:pt x="2487422" y="482473"/>
                </a:moveTo>
                <a:lnTo>
                  <a:pt x="2449322" y="482473"/>
                </a:lnTo>
                <a:lnTo>
                  <a:pt x="2449322" y="495173"/>
                </a:lnTo>
                <a:lnTo>
                  <a:pt x="2487422" y="495173"/>
                </a:lnTo>
                <a:lnTo>
                  <a:pt x="2487422" y="482473"/>
                </a:lnTo>
                <a:close/>
              </a:path>
              <a:path w="4265295" h="723264">
                <a:moveTo>
                  <a:pt x="2519807" y="246380"/>
                </a:moveTo>
                <a:lnTo>
                  <a:pt x="2507107" y="246380"/>
                </a:lnTo>
                <a:lnTo>
                  <a:pt x="2507107" y="259080"/>
                </a:lnTo>
                <a:lnTo>
                  <a:pt x="2519807" y="259080"/>
                </a:lnTo>
                <a:lnTo>
                  <a:pt x="2519807" y="246380"/>
                </a:lnTo>
                <a:close/>
              </a:path>
              <a:path w="4265295" h="723264">
                <a:moveTo>
                  <a:pt x="2538222" y="482473"/>
                </a:moveTo>
                <a:lnTo>
                  <a:pt x="2500122" y="482473"/>
                </a:lnTo>
                <a:lnTo>
                  <a:pt x="2500122" y="495173"/>
                </a:lnTo>
                <a:lnTo>
                  <a:pt x="2538222" y="495173"/>
                </a:lnTo>
                <a:lnTo>
                  <a:pt x="2538222" y="482473"/>
                </a:lnTo>
                <a:close/>
              </a:path>
              <a:path w="4265295" h="723264">
                <a:moveTo>
                  <a:pt x="2589022" y="482473"/>
                </a:moveTo>
                <a:lnTo>
                  <a:pt x="2550922" y="482473"/>
                </a:lnTo>
                <a:lnTo>
                  <a:pt x="2550922" y="495173"/>
                </a:lnTo>
                <a:lnTo>
                  <a:pt x="2589022" y="495173"/>
                </a:lnTo>
                <a:lnTo>
                  <a:pt x="2589022" y="482473"/>
                </a:lnTo>
                <a:close/>
              </a:path>
              <a:path w="4265295" h="723264">
                <a:moveTo>
                  <a:pt x="2639822" y="482473"/>
                </a:moveTo>
                <a:lnTo>
                  <a:pt x="2601722" y="482473"/>
                </a:lnTo>
                <a:lnTo>
                  <a:pt x="2601722" y="495173"/>
                </a:lnTo>
                <a:lnTo>
                  <a:pt x="2639822" y="495173"/>
                </a:lnTo>
                <a:lnTo>
                  <a:pt x="2639822" y="482473"/>
                </a:lnTo>
                <a:close/>
              </a:path>
              <a:path w="4265295" h="723264">
                <a:moveTo>
                  <a:pt x="2659507" y="246380"/>
                </a:moveTo>
                <a:lnTo>
                  <a:pt x="2557907" y="246380"/>
                </a:lnTo>
                <a:lnTo>
                  <a:pt x="2557907" y="259080"/>
                </a:lnTo>
                <a:lnTo>
                  <a:pt x="2659507" y="259080"/>
                </a:lnTo>
                <a:lnTo>
                  <a:pt x="2659507" y="246380"/>
                </a:lnTo>
                <a:close/>
              </a:path>
              <a:path w="4265295" h="723264">
                <a:moveTo>
                  <a:pt x="2690622" y="482473"/>
                </a:moveTo>
                <a:lnTo>
                  <a:pt x="2652522" y="482473"/>
                </a:lnTo>
                <a:lnTo>
                  <a:pt x="2652522" y="495173"/>
                </a:lnTo>
                <a:lnTo>
                  <a:pt x="2690622" y="495173"/>
                </a:lnTo>
                <a:lnTo>
                  <a:pt x="2690622" y="482473"/>
                </a:lnTo>
                <a:close/>
              </a:path>
              <a:path w="4265295" h="723264">
                <a:moveTo>
                  <a:pt x="2710307" y="246380"/>
                </a:moveTo>
                <a:lnTo>
                  <a:pt x="2697607" y="246380"/>
                </a:lnTo>
                <a:lnTo>
                  <a:pt x="2697607" y="259080"/>
                </a:lnTo>
                <a:lnTo>
                  <a:pt x="2710307" y="259080"/>
                </a:lnTo>
                <a:lnTo>
                  <a:pt x="2710307" y="246380"/>
                </a:lnTo>
                <a:close/>
              </a:path>
              <a:path w="4265295" h="723264">
                <a:moveTo>
                  <a:pt x="2741422" y="482473"/>
                </a:moveTo>
                <a:lnTo>
                  <a:pt x="2703322" y="482473"/>
                </a:lnTo>
                <a:lnTo>
                  <a:pt x="2703322" y="495173"/>
                </a:lnTo>
                <a:lnTo>
                  <a:pt x="2741422" y="495173"/>
                </a:lnTo>
                <a:lnTo>
                  <a:pt x="2741422" y="482473"/>
                </a:lnTo>
                <a:close/>
              </a:path>
              <a:path w="4265295" h="723264">
                <a:moveTo>
                  <a:pt x="2761107" y="246380"/>
                </a:moveTo>
                <a:lnTo>
                  <a:pt x="2748407" y="246380"/>
                </a:lnTo>
                <a:lnTo>
                  <a:pt x="2748407" y="259080"/>
                </a:lnTo>
                <a:lnTo>
                  <a:pt x="2761107" y="259080"/>
                </a:lnTo>
                <a:lnTo>
                  <a:pt x="2761107" y="246380"/>
                </a:lnTo>
                <a:close/>
              </a:path>
              <a:path w="4265295" h="723264">
                <a:moveTo>
                  <a:pt x="2792222" y="482473"/>
                </a:moveTo>
                <a:lnTo>
                  <a:pt x="2754122" y="482473"/>
                </a:lnTo>
                <a:lnTo>
                  <a:pt x="2754122" y="495173"/>
                </a:lnTo>
                <a:lnTo>
                  <a:pt x="2792222" y="495173"/>
                </a:lnTo>
                <a:lnTo>
                  <a:pt x="2792222" y="482473"/>
                </a:lnTo>
                <a:close/>
              </a:path>
              <a:path w="4265295" h="723264">
                <a:moveTo>
                  <a:pt x="2843022" y="482473"/>
                </a:moveTo>
                <a:lnTo>
                  <a:pt x="2804922" y="482473"/>
                </a:lnTo>
                <a:lnTo>
                  <a:pt x="2804922" y="495173"/>
                </a:lnTo>
                <a:lnTo>
                  <a:pt x="2843022" y="495173"/>
                </a:lnTo>
                <a:lnTo>
                  <a:pt x="2843022" y="482473"/>
                </a:lnTo>
                <a:close/>
              </a:path>
              <a:path w="4265295" h="723264">
                <a:moveTo>
                  <a:pt x="2893822" y="482473"/>
                </a:moveTo>
                <a:lnTo>
                  <a:pt x="2855722" y="482473"/>
                </a:lnTo>
                <a:lnTo>
                  <a:pt x="2855722" y="495173"/>
                </a:lnTo>
                <a:lnTo>
                  <a:pt x="2893822" y="495173"/>
                </a:lnTo>
                <a:lnTo>
                  <a:pt x="2893822" y="482473"/>
                </a:lnTo>
                <a:close/>
              </a:path>
              <a:path w="4265295" h="723264">
                <a:moveTo>
                  <a:pt x="2900807" y="246380"/>
                </a:moveTo>
                <a:lnTo>
                  <a:pt x="2799207" y="246380"/>
                </a:lnTo>
                <a:lnTo>
                  <a:pt x="2799207" y="259080"/>
                </a:lnTo>
                <a:lnTo>
                  <a:pt x="2900807" y="259080"/>
                </a:lnTo>
                <a:lnTo>
                  <a:pt x="2900807" y="246380"/>
                </a:lnTo>
                <a:close/>
              </a:path>
              <a:path w="4265295" h="723264">
                <a:moveTo>
                  <a:pt x="2944622" y="482473"/>
                </a:moveTo>
                <a:lnTo>
                  <a:pt x="2906522" y="482473"/>
                </a:lnTo>
                <a:lnTo>
                  <a:pt x="2906522" y="495173"/>
                </a:lnTo>
                <a:lnTo>
                  <a:pt x="2944622" y="495173"/>
                </a:lnTo>
                <a:lnTo>
                  <a:pt x="2944622" y="482473"/>
                </a:lnTo>
                <a:close/>
              </a:path>
              <a:path w="4265295" h="723264">
                <a:moveTo>
                  <a:pt x="2951607" y="246380"/>
                </a:moveTo>
                <a:lnTo>
                  <a:pt x="2938907" y="246380"/>
                </a:lnTo>
                <a:lnTo>
                  <a:pt x="2938907" y="259080"/>
                </a:lnTo>
                <a:lnTo>
                  <a:pt x="2951607" y="259080"/>
                </a:lnTo>
                <a:lnTo>
                  <a:pt x="2951607" y="246380"/>
                </a:lnTo>
                <a:close/>
              </a:path>
              <a:path w="4265295" h="723264">
                <a:moveTo>
                  <a:pt x="2995422" y="482473"/>
                </a:moveTo>
                <a:lnTo>
                  <a:pt x="2957322" y="482473"/>
                </a:lnTo>
                <a:lnTo>
                  <a:pt x="2957322" y="495173"/>
                </a:lnTo>
                <a:lnTo>
                  <a:pt x="2995422" y="495173"/>
                </a:lnTo>
                <a:lnTo>
                  <a:pt x="2995422" y="482473"/>
                </a:lnTo>
                <a:close/>
              </a:path>
              <a:path w="4265295" h="723264">
                <a:moveTo>
                  <a:pt x="3002407" y="246380"/>
                </a:moveTo>
                <a:lnTo>
                  <a:pt x="2989707" y="246380"/>
                </a:lnTo>
                <a:lnTo>
                  <a:pt x="2989707" y="259080"/>
                </a:lnTo>
                <a:lnTo>
                  <a:pt x="3002407" y="259080"/>
                </a:lnTo>
                <a:lnTo>
                  <a:pt x="3002407" y="246380"/>
                </a:lnTo>
                <a:close/>
              </a:path>
              <a:path w="4265295" h="723264">
                <a:moveTo>
                  <a:pt x="3046222" y="482473"/>
                </a:moveTo>
                <a:lnTo>
                  <a:pt x="3008122" y="482473"/>
                </a:lnTo>
                <a:lnTo>
                  <a:pt x="3008122" y="495173"/>
                </a:lnTo>
                <a:lnTo>
                  <a:pt x="3046222" y="495173"/>
                </a:lnTo>
                <a:lnTo>
                  <a:pt x="3046222" y="482473"/>
                </a:lnTo>
                <a:close/>
              </a:path>
              <a:path w="4265295" h="723264">
                <a:moveTo>
                  <a:pt x="3097022" y="482473"/>
                </a:moveTo>
                <a:lnTo>
                  <a:pt x="3058922" y="482473"/>
                </a:lnTo>
                <a:lnTo>
                  <a:pt x="3058922" y="495173"/>
                </a:lnTo>
                <a:lnTo>
                  <a:pt x="3097022" y="495173"/>
                </a:lnTo>
                <a:lnTo>
                  <a:pt x="3097022" y="482473"/>
                </a:lnTo>
                <a:close/>
              </a:path>
              <a:path w="4265295" h="723264">
                <a:moveTo>
                  <a:pt x="3142107" y="246380"/>
                </a:moveTo>
                <a:lnTo>
                  <a:pt x="3040507" y="246380"/>
                </a:lnTo>
                <a:lnTo>
                  <a:pt x="3040507" y="259080"/>
                </a:lnTo>
                <a:lnTo>
                  <a:pt x="3142107" y="259080"/>
                </a:lnTo>
                <a:lnTo>
                  <a:pt x="3142107" y="246380"/>
                </a:lnTo>
                <a:close/>
              </a:path>
              <a:path w="4265295" h="723264">
                <a:moveTo>
                  <a:pt x="3147822" y="482473"/>
                </a:moveTo>
                <a:lnTo>
                  <a:pt x="3109722" y="482473"/>
                </a:lnTo>
                <a:lnTo>
                  <a:pt x="3109722" y="495173"/>
                </a:lnTo>
                <a:lnTo>
                  <a:pt x="3147822" y="495173"/>
                </a:lnTo>
                <a:lnTo>
                  <a:pt x="3147822" y="482473"/>
                </a:lnTo>
                <a:close/>
              </a:path>
              <a:path w="4265295" h="723264">
                <a:moveTo>
                  <a:pt x="3192907" y="246380"/>
                </a:moveTo>
                <a:lnTo>
                  <a:pt x="3180207" y="246380"/>
                </a:lnTo>
                <a:lnTo>
                  <a:pt x="3180207" y="259080"/>
                </a:lnTo>
                <a:lnTo>
                  <a:pt x="3192907" y="259080"/>
                </a:lnTo>
                <a:lnTo>
                  <a:pt x="3192907" y="246380"/>
                </a:lnTo>
                <a:close/>
              </a:path>
              <a:path w="4265295" h="723264">
                <a:moveTo>
                  <a:pt x="3198622" y="482473"/>
                </a:moveTo>
                <a:lnTo>
                  <a:pt x="3160522" y="482473"/>
                </a:lnTo>
                <a:lnTo>
                  <a:pt x="3160522" y="495173"/>
                </a:lnTo>
                <a:lnTo>
                  <a:pt x="3198622" y="495173"/>
                </a:lnTo>
                <a:lnTo>
                  <a:pt x="3198622" y="482473"/>
                </a:lnTo>
                <a:close/>
              </a:path>
              <a:path w="4265295" h="723264">
                <a:moveTo>
                  <a:pt x="3243707" y="246380"/>
                </a:moveTo>
                <a:lnTo>
                  <a:pt x="3231007" y="246380"/>
                </a:lnTo>
                <a:lnTo>
                  <a:pt x="3231007" y="259080"/>
                </a:lnTo>
                <a:lnTo>
                  <a:pt x="3243707" y="259080"/>
                </a:lnTo>
                <a:lnTo>
                  <a:pt x="3243707" y="246380"/>
                </a:lnTo>
                <a:close/>
              </a:path>
              <a:path w="4265295" h="723264">
                <a:moveTo>
                  <a:pt x="3249422" y="482473"/>
                </a:moveTo>
                <a:lnTo>
                  <a:pt x="3211322" y="482473"/>
                </a:lnTo>
                <a:lnTo>
                  <a:pt x="3211322" y="495173"/>
                </a:lnTo>
                <a:lnTo>
                  <a:pt x="3249422" y="495173"/>
                </a:lnTo>
                <a:lnTo>
                  <a:pt x="3249422" y="482473"/>
                </a:lnTo>
                <a:close/>
              </a:path>
              <a:path w="4265295" h="723264">
                <a:moveTo>
                  <a:pt x="3300222" y="482473"/>
                </a:moveTo>
                <a:lnTo>
                  <a:pt x="3262122" y="482473"/>
                </a:lnTo>
                <a:lnTo>
                  <a:pt x="3262122" y="495173"/>
                </a:lnTo>
                <a:lnTo>
                  <a:pt x="3300222" y="495173"/>
                </a:lnTo>
                <a:lnTo>
                  <a:pt x="3300222" y="482473"/>
                </a:lnTo>
                <a:close/>
              </a:path>
              <a:path w="4265295" h="723264">
                <a:moveTo>
                  <a:pt x="3331972" y="679323"/>
                </a:moveTo>
                <a:lnTo>
                  <a:pt x="3319272" y="679323"/>
                </a:lnTo>
                <a:lnTo>
                  <a:pt x="3319272" y="717423"/>
                </a:lnTo>
                <a:lnTo>
                  <a:pt x="3331972" y="717423"/>
                </a:lnTo>
                <a:lnTo>
                  <a:pt x="3331972" y="679323"/>
                </a:lnTo>
                <a:close/>
              </a:path>
              <a:path w="4265295" h="723264">
                <a:moveTo>
                  <a:pt x="3331972" y="628523"/>
                </a:moveTo>
                <a:lnTo>
                  <a:pt x="3319272" y="628523"/>
                </a:lnTo>
                <a:lnTo>
                  <a:pt x="3319272" y="666623"/>
                </a:lnTo>
                <a:lnTo>
                  <a:pt x="3331972" y="666623"/>
                </a:lnTo>
                <a:lnTo>
                  <a:pt x="3331972" y="628523"/>
                </a:lnTo>
                <a:close/>
              </a:path>
              <a:path w="4265295" h="723264">
                <a:moveTo>
                  <a:pt x="3331972" y="577723"/>
                </a:moveTo>
                <a:lnTo>
                  <a:pt x="3319272" y="577723"/>
                </a:lnTo>
                <a:lnTo>
                  <a:pt x="3319272" y="615823"/>
                </a:lnTo>
                <a:lnTo>
                  <a:pt x="3331972" y="615823"/>
                </a:lnTo>
                <a:lnTo>
                  <a:pt x="3331972" y="577723"/>
                </a:lnTo>
                <a:close/>
              </a:path>
              <a:path w="4265295" h="723264">
                <a:moveTo>
                  <a:pt x="3331972" y="526923"/>
                </a:moveTo>
                <a:lnTo>
                  <a:pt x="3319272" y="526923"/>
                </a:lnTo>
                <a:lnTo>
                  <a:pt x="3319272" y="565023"/>
                </a:lnTo>
                <a:lnTo>
                  <a:pt x="3331972" y="565023"/>
                </a:lnTo>
                <a:lnTo>
                  <a:pt x="3331972" y="526923"/>
                </a:lnTo>
                <a:close/>
              </a:path>
              <a:path w="4265295" h="723264">
                <a:moveTo>
                  <a:pt x="3331972" y="485267"/>
                </a:moveTo>
                <a:lnTo>
                  <a:pt x="3329178" y="482473"/>
                </a:lnTo>
                <a:lnTo>
                  <a:pt x="3312922" y="482473"/>
                </a:lnTo>
                <a:lnTo>
                  <a:pt x="3312922" y="495173"/>
                </a:lnTo>
                <a:lnTo>
                  <a:pt x="3319272" y="495173"/>
                </a:lnTo>
                <a:lnTo>
                  <a:pt x="3319272" y="514223"/>
                </a:lnTo>
                <a:lnTo>
                  <a:pt x="3331972" y="514223"/>
                </a:lnTo>
                <a:lnTo>
                  <a:pt x="3331972" y="495173"/>
                </a:lnTo>
                <a:lnTo>
                  <a:pt x="3331972" y="488823"/>
                </a:lnTo>
                <a:lnTo>
                  <a:pt x="3331972" y="485267"/>
                </a:lnTo>
                <a:close/>
              </a:path>
              <a:path w="4265295" h="723264">
                <a:moveTo>
                  <a:pt x="3383407" y="246380"/>
                </a:moveTo>
                <a:lnTo>
                  <a:pt x="3281807" y="246380"/>
                </a:lnTo>
                <a:lnTo>
                  <a:pt x="3281807" y="259080"/>
                </a:lnTo>
                <a:lnTo>
                  <a:pt x="3383407" y="259080"/>
                </a:lnTo>
                <a:lnTo>
                  <a:pt x="3383407" y="246380"/>
                </a:lnTo>
                <a:close/>
              </a:path>
              <a:path w="4265295" h="723264">
                <a:moveTo>
                  <a:pt x="3434207" y="246380"/>
                </a:moveTo>
                <a:lnTo>
                  <a:pt x="3421507" y="246380"/>
                </a:lnTo>
                <a:lnTo>
                  <a:pt x="3421507" y="259080"/>
                </a:lnTo>
                <a:lnTo>
                  <a:pt x="3434207" y="259080"/>
                </a:lnTo>
                <a:lnTo>
                  <a:pt x="3434207" y="246380"/>
                </a:lnTo>
                <a:close/>
              </a:path>
              <a:path w="4265295" h="723264">
                <a:moveTo>
                  <a:pt x="3485007" y="246380"/>
                </a:moveTo>
                <a:lnTo>
                  <a:pt x="3472307" y="246380"/>
                </a:lnTo>
                <a:lnTo>
                  <a:pt x="3472307" y="259080"/>
                </a:lnTo>
                <a:lnTo>
                  <a:pt x="3485007" y="259080"/>
                </a:lnTo>
                <a:lnTo>
                  <a:pt x="3485007" y="246380"/>
                </a:lnTo>
                <a:close/>
              </a:path>
              <a:path w="4265295" h="723264">
                <a:moveTo>
                  <a:pt x="3624707" y="246380"/>
                </a:moveTo>
                <a:lnTo>
                  <a:pt x="3523107" y="246380"/>
                </a:lnTo>
                <a:lnTo>
                  <a:pt x="3523107" y="259080"/>
                </a:lnTo>
                <a:lnTo>
                  <a:pt x="3624707" y="259080"/>
                </a:lnTo>
                <a:lnTo>
                  <a:pt x="3624707" y="246380"/>
                </a:lnTo>
                <a:close/>
              </a:path>
              <a:path w="4265295" h="723264">
                <a:moveTo>
                  <a:pt x="3675507" y="246380"/>
                </a:moveTo>
                <a:lnTo>
                  <a:pt x="3662807" y="246380"/>
                </a:lnTo>
                <a:lnTo>
                  <a:pt x="3662807" y="259080"/>
                </a:lnTo>
                <a:lnTo>
                  <a:pt x="3675507" y="259080"/>
                </a:lnTo>
                <a:lnTo>
                  <a:pt x="3675507" y="246380"/>
                </a:lnTo>
                <a:close/>
              </a:path>
              <a:path w="4265295" h="723264">
                <a:moveTo>
                  <a:pt x="3726307" y="246380"/>
                </a:moveTo>
                <a:lnTo>
                  <a:pt x="3713607" y="246380"/>
                </a:lnTo>
                <a:lnTo>
                  <a:pt x="3713607" y="259080"/>
                </a:lnTo>
                <a:lnTo>
                  <a:pt x="3726307" y="259080"/>
                </a:lnTo>
                <a:lnTo>
                  <a:pt x="3726307" y="246380"/>
                </a:lnTo>
                <a:close/>
              </a:path>
              <a:path w="4265295" h="723264">
                <a:moveTo>
                  <a:pt x="3866007" y="246380"/>
                </a:moveTo>
                <a:lnTo>
                  <a:pt x="3764407" y="246380"/>
                </a:lnTo>
                <a:lnTo>
                  <a:pt x="3764407" y="259080"/>
                </a:lnTo>
                <a:lnTo>
                  <a:pt x="3866007" y="259080"/>
                </a:lnTo>
                <a:lnTo>
                  <a:pt x="3866007" y="246380"/>
                </a:lnTo>
                <a:close/>
              </a:path>
              <a:path w="4265295" h="723264">
                <a:moveTo>
                  <a:pt x="3895471" y="610489"/>
                </a:moveTo>
                <a:lnTo>
                  <a:pt x="3882771" y="610489"/>
                </a:lnTo>
                <a:lnTo>
                  <a:pt x="3882771" y="712089"/>
                </a:lnTo>
                <a:lnTo>
                  <a:pt x="3895471" y="712089"/>
                </a:lnTo>
                <a:lnTo>
                  <a:pt x="3895471" y="610489"/>
                </a:lnTo>
                <a:close/>
              </a:path>
              <a:path w="4265295" h="723264">
                <a:moveTo>
                  <a:pt x="3895471" y="559689"/>
                </a:moveTo>
                <a:lnTo>
                  <a:pt x="3882771" y="559689"/>
                </a:lnTo>
                <a:lnTo>
                  <a:pt x="3882771" y="572389"/>
                </a:lnTo>
                <a:lnTo>
                  <a:pt x="3895471" y="572389"/>
                </a:lnTo>
                <a:lnTo>
                  <a:pt x="3895471" y="559689"/>
                </a:lnTo>
                <a:close/>
              </a:path>
              <a:path w="4265295" h="723264">
                <a:moveTo>
                  <a:pt x="3895471" y="508889"/>
                </a:moveTo>
                <a:lnTo>
                  <a:pt x="3882771" y="508889"/>
                </a:lnTo>
                <a:lnTo>
                  <a:pt x="3882771" y="521589"/>
                </a:lnTo>
                <a:lnTo>
                  <a:pt x="3895471" y="521589"/>
                </a:lnTo>
                <a:lnTo>
                  <a:pt x="3895471" y="508889"/>
                </a:lnTo>
                <a:close/>
              </a:path>
              <a:path w="4265295" h="723264">
                <a:moveTo>
                  <a:pt x="3895471" y="369189"/>
                </a:moveTo>
                <a:lnTo>
                  <a:pt x="3882771" y="369189"/>
                </a:lnTo>
                <a:lnTo>
                  <a:pt x="3882771" y="470789"/>
                </a:lnTo>
                <a:lnTo>
                  <a:pt x="3895471" y="470789"/>
                </a:lnTo>
                <a:lnTo>
                  <a:pt x="3895471" y="369189"/>
                </a:lnTo>
                <a:close/>
              </a:path>
              <a:path w="4265295" h="723264">
                <a:moveTo>
                  <a:pt x="3895471" y="318389"/>
                </a:moveTo>
                <a:lnTo>
                  <a:pt x="3882771" y="318389"/>
                </a:lnTo>
                <a:lnTo>
                  <a:pt x="3882771" y="331089"/>
                </a:lnTo>
                <a:lnTo>
                  <a:pt x="3895471" y="331089"/>
                </a:lnTo>
                <a:lnTo>
                  <a:pt x="3895471" y="318389"/>
                </a:lnTo>
                <a:close/>
              </a:path>
              <a:path w="4265295" h="723264">
                <a:moveTo>
                  <a:pt x="3895471" y="267589"/>
                </a:moveTo>
                <a:lnTo>
                  <a:pt x="3882771" y="267589"/>
                </a:lnTo>
                <a:lnTo>
                  <a:pt x="3882771" y="280289"/>
                </a:lnTo>
                <a:lnTo>
                  <a:pt x="3895471" y="280289"/>
                </a:lnTo>
                <a:lnTo>
                  <a:pt x="3895471" y="267589"/>
                </a:lnTo>
                <a:close/>
              </a:path>
              <a:path w="4265295" h="723264">
                <a:moveTo>
                  <a:pt x="4265168" y="2921"/>
                </a:moveTo>
                <a:lnTo>
                  <a:pt x="4262374" y="0"/>
                </a:lnTo>
                <a:lnTo>
                  <a:pt x="2242820" y="0"/>
                </a:lnTo>
                <a:lnTo>
                  <a:pt x="2240026" y="2921"/>
                </a:lnTo>
                <a:lnTo>
                  <a:pt x="2240026" y="646938"/>
                </a:lnTo>
                <a:lnTo>
                  <a:pt x="2208276" y="646938"/>
                </a:lnTo>
                <a:lnTo>
                  <a:pt x="2246376" y="723138"/>
                </a:lnTo>
                <a:lnTo>
                  <a:pt x="2278126" y="659638"/>
                </a:lnTo>
                <a:lnTo>
                  <a:pt x="2284476" y="646938"/>
                </a:lnTo>
                <a:lnTo>
                  <a:pt x="2252726" y="646938"/>
                </a:lnTo>
                <a:lnTo>
                  <a:pt x="2252726" y="495173"/>
                </a:lnTo>
                <a:lnTo>
                  <a:pt x="2284222" y="495173"/>
                </a:lnTo>
                <a:lnTo>
                  <a:pt x="2284222" y="482473"/>
                </a:lnTo>
                <a:lnTo>
                  <a:pt x="2252726" y="482473"/>
                </a:lnTo>
                <a:lnTo>
                  <a:pt x="2252726" y="12700"/>
                </a:lnTo>
                <a:lnTo>
                  <a:pt x="4252468" y="12700"/>
                </a:lnTo>
                <a:lnTo>
                  <a:pt x="4252468" y="712089"/>
                </a:lnTo>
                <a:lnTo>
                  <a:pt x="4265168" y="712089"/>
                </a:lnTo>
                <a:lnTo>
                  <a:pt x="4265168" y="12700"/>
                </a:lnTo>
                <a:lnTo>
                  <a:pt x="4265168" y="6350"/>
                </a:lnTo>
                <a:lnTo>
                  <a:pt x="4265168" y="2921"/>
                </a:lnTo>
                <a:close/>
              </a:path>
            </a:pathLst>
          </a:custGeom>
          <a:solidFill>
            <a:srgbClr val="D247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463041" y="2740405"/>
            <a:ext cx="66738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Código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32816" y="4832603"/>
            <a:ext cx="3887470" cy="1354455"/>
          </a:xfrm>
          <a:custGeom>
            <a:avLst/>
            <a:gdLst/>
            <a:ahLst/>
            <a:cxnLst/>
            <a:rect l="l" t="t" r="r" b="b"/>
            <a:pathLst>
              <a:path w="3887470" h="1354454">
                <a:moveTo>
                  <a:pt x="3886962" y="0"/>
                </a:moveTo>
                <a:lnTo>
                  <a:pt x="0" y="0"/>
                </a:lnTo>
                <a:lnTo>
                  <a:pt x="0" y="1354074"/>
                </a:lnTo>
                <a:lnTo>
                  <a:pt x="3886962" y="1354074"/>
                </a:lnTo>
                <a:lnTo>
                  <a:pt x="3886962" y="0"/>
                </a:lnTo>
                <a:close/>
              </a:path>
            </a:pathLst>
          </a:custGeom>
          <a:solidFill>
            <a:srgbClr val="F9D9CD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13" name="object 13"/>
          <p:cNvGraphicFramePr>
            <a:graphicFrameLocks noGrp="1"/>
          </p:cNvGraphicFramePr>
          <p:nvPr/>
        </p:nvGraphicFramePr>
        <p:xfrm>
          <a:off x="1196339" y="3214116"/>
          <a:ext cx="7791450" cy="29622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34790"/>
                <a:gridCol w="1871980"/>
                <a:gridCol w="1871979"/>
              </a:tblGrid>
              <a:tr h="396875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Nombre: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Juan;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10">
                          <a:latin typeface="Calibri"/>
                          <a:cs typeface="Calibri"/>
                        </a:rPr>
                        <a:t>Edad: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23;</a:t>
                      </a:r>
                      <a:r>
                        <a:rPr dirty="0" sz="18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Altura: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1.70</a:t>
                      </a:r>
                      <a:r>
                        <a:rPr dirty="0" sz="18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800">
                          <a:latin typeface="Calibri"/>
                          <a:cs typeface="Calibri"/>
                        </a:rPr>
                        <a:t>cm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750">
                    <a:solidFill>
                      <a:srgbClr val="F9D9CD"/>
                    </a:solidFill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04165">
                <a:tc rowSpan="10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  <a:p>
                      <a:pPr marL="10160">
                        <a:lnSpc>
                          <a:spcPct val="100000"/>
                        </a:lnSpc>
                      </a:pPr>
                      <a:r>
                        <a:rPr dirty="0" sz="2000" spc="-5">
                          <a:solidFill>
                            <a:srgbClr val="404040"/>
                          </a:solidFill>
                          <a:latin typeface="Calibri"/>
                          <a:cs typeface="Calibri"/>
                        </a:rPr>
                        <a:t>Ejemplo</a:t>
                      </a:r>
                      <a:r>
                        <a:rPr dirty="0" sz="2000" spc="-30">
                          <a:solidFill>
                            <a:srgbClr val="40404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2000" spc="-10">
                          <a:solidFill>
                            <a:srgbClr val="404040"/>
                          </a:solidFill>
                          <a:latin typeface="Calibri"/>
                          <a:cs typeface="Calibri"/>
                        </a:rPr>
                        <a:t>entrada:</a:t>
                      </a:r>
                      <a:endParaRPr sz="20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 marR="3254375" indent="48895">
                        <a:lnSpc>
                          <a:spcPct val="100000"/>
                        </a:lnSpc>
                      </a:pPr>
                      <a:r>
                        <a:rPr dirty="0" sz="1600" spc="-5">
                          <a:latin typeface="Calibri"/>
                          <a:cs typeface="Calibri"/>
                        </a:rPr>
                        <a:t>mb</a:t>
                      </a:r>
                      <a:r>
                        <a:rPr dirty="0" sz="1600" spc="-30">
                          <a:latin typeface="Calibri"/>
                          <a:cs typeface="Calibri"/>
                        </a:rPr>
                        <a:t>r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e[10];  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d;</a:t>
                      </a:r>
                      <a:endParaRPr sz="16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dirty="0" sz="1600" spc="-15">
                          <a:latin typeface="Calibri"/>
                          <a:cs typeface="Calibri"/>
                        </a:rPr>
                        <a:t>ura;</a:t>
                      </a:r>
                      <a:endParaRPr sz="16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dirty="0" sz="1600" spc="-5">
                          <a:latin typeface="Calibri"/>
                          <a:cs typeface="Calibri"/>
                        </a:rPr>
                        <a:t>%s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%d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%f",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nombre,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&amp;edad,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&amp;altura);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635"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dirty="0" sz="14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Carácter</a:t>
                      </a:r>
                      <a:r>
                        <a:rPr dirty="0" sz="1400" spc="-2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4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400" spc="-4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4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conversión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342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D24717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dirty="0" sz="14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Significado del</a:t>
                      </a:r>
                      <a:r>
                        <a:rPr dirty="0" sz="1400" spc="-1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4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dato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342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D24717"/>
                    </a:solidFill>
                  </a:tcPr>
                </a:tc>
              </a:tr>
              <a:tr h="25146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400">
                          <a:latin typeface="Calibri"/>
                          <a:cs typeface="Calibri"/>
                        </a:rPr>
                        <a:t>c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76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EC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400" spc="-10">
                          <a:latin typeface="Calibri"/>
                          <a:cs typeface="Calibri"/>
                        </a:rPr>
                        <a:t>Carácter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76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ECFCC"/>
                    </a:solidFill>
                  </a:tcPr>
                </a:tc>
              </a:tr>
              <a:tr h="25082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400">
                          <a:latin typeface="Calibri"/>
                          <a:cs typeface="Calibri"/>
                        </a:rPr>
                        <a:t>d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76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400" spc="-15">
                          <a:latin typeface="Calibri"/>
                          <a:cs typeface="Calibri"/>
                        </a:rPr>
                        <a:t>Entero</a:t>
                      </a:r>
                      <a:r>
                        <a:rPr dirty="0" sz="1400" spc="-10">
                          <a:latin typeface="Calibri"/>
                          <a:cs typeface="Calibri"/>
                        </a:rPr>
                        <a:t> decimal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76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</a:tr>
              <a:tr h="25146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400">
                          <a:latin typeface="Calibri"/>
                          <a:cs typeface="Calibri"/>
                        </a:rPr>
                        <a:t>e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76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EC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400" spc="-5">
                          <a:latin typeface="Calibri"/>
                          <a:cs typeface="Calibri"/>
                        </a:rPr>
                        <a:t>Coma</a:t>
                      </a:r>
                      <a:r>
                        <a:rPr dirty="0" sz="1400" spc="-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400" spc="-10">
                          <a:latin typeface="Calibri"/>
                          <a:cs typeface="Calibri"/>
                        </a:rPr>
                        <a:t>flotante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76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ECFCC"/>
                    </a:solidFill>
                  </a:tcPr>
                </a:tc>
              </a:tr>
              <a:tr h="25146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400">
                          <a:latin typeface="Calibri"/>
                          <a:cs typeface="Calibri"/>
                        </a:rPr>
                        <a:t>f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76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400" spc="-5">
                          <a:latin typeface="Calibri"/>
                          <a:cs typeface="Calibri"/>
                        </a:rPr>
                        <a:t>Coma</a:t>
                      </a:r>
                      <a:r>
                        <a:rPr dirty="0" sz="1400" spc="-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400" spc="-10">
                          <a:latin typeface="Calibri"/>
                          <a:cs typeface="Calibri"/>
                        </a:rPr>
                        <a:t>flotante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76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</a:tr>
              <a:tr h="25082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400">
                          <a:latin typeface="Calibri"/>
                          <a:cs typeface="Calibri"/>
                        </a:rPr>
                        <a:t>g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76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EC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400" spc="-5">
                          <a:latin typeface="Calibri"/>
                          <a:cs typeface="Calibri"/>
                        </a:rPr>
                        <a:t>Coma</a:t>
                      </a:r>
                      <a:r>
                        <a:rPr dirty="0" sz="1400" spc="-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400" spc="-10">
                          <a:latin typeface="Calibri"/>
                          <a:cs typeface="Calibri"/>
                        </a:rPr>
                        <a:t>flotante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76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ECFCC"/>
                    </a:solidFill>
                  </a:tcPr>
                </a:tc>
              </a:tr>
              <a:tr h="25146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400">
                          <a:latin typeface="Calibri"/>
                          <a:cs typeface="Calibri"/>
                        </a:rPr>
                        <a:t>h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76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400" spc="-15">
                          <a:latin typeface="Calibri"/>
                          <a:cs typeface="Calibri"/>
                        </a:rPr>
                        <a:t>Entero</a:t>
                      </a:r>
                      <a:r>
                        <a:rPr dirty="0" sz="14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400" spc="-10">
                          <a:latin typeface="Calibri"/>
                          <a:cs typeface="Calibri"/>
                        </a:rPr>
                        <a:t>corto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76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</a:tr>
              <a:tr h="25146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400">
                          <a:latin typeface="Calibri"/>
                          <a:cs typeface="Calibri"/>
                        </a:rPr>
                        <a:t>o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76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EC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400" spc="-15">
                          <a:latin typeface="Calibri"/>
                          <a:cs typeface="Calibri"/>
                        </a:rPr>
                        <a:t>Entero </a:t>
                      </a:r>
                      <a:r>
                        <a:rPr dirty="0" sz="1400" spc="-10">
                          <a:latin typeface="Calibri"/>
                          <a:cs typeface="Calibri"/>
                        </a:rPr>
                        <a:t>octal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76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ECFCC"/>
                    </a:solidFill>
                  </a:tcPr>
                </a:tc>
              </a:tr>
              <a:tr h="25082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400">
                          <a:latin typeface="Calibri"/>
                          <a:cs typeface="Calibri"/>
                        </a:rPr>
                        <a:t>s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76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400" spc="-10">
                          <a:latin typeface="Calibri"/>
                          <a:cs typeface="Calibri"/>
                        </a:rPr>
                        <a:t>Cadena</a:t>
                      </a:r>
                      <a:r>
                        <a:rPr dirty="0" sz="14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4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4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400" spc="-10">
                          <a:latin typeface="Calibri"/>
                          <a:cs typeface="Calibri"/>
                        </a:rPr>
                        <a:t>caracteres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76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7E9E7"/>
                    </a:solidFill>
                  </a:tcPr>
                </a:tc>
              </a:tr>
              <a:tr h="25146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400">
                          <a:latin typeface="Calibri"/>
                          <a:cs typeface="Calibri"/>
                        </a:rPr>
                        <a:t>u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76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EC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400" spc="-15">
                          <a:latin typeface="Calibri"/>
                          <a:cs typeface="Calibri"/>
                        </a:rPr>
                        <a:t>Entero</a:t>
                      </a:r>
                      <a:r>
                        <a:rPr dirty="0" sz="14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400" spc="-10">
                          <a:latin typeface="Calibri"/>
                          <a:cs typeface="Calibri"/>
                        </a:rPr>
                        <a:t>decimal</a:t>
                      </a:r>
                      <a:r>
                        <a:rPr dirty="0" sz="1400" spc="-5">
                          <a:latin typeface="Calibri"/>
                          <a:cs typeface="Calibri"/>
                        </a:rPr>
                        <a:t> sin signo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76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ECFCC"/>
                    </a:solidFill>
                  </a:tcPr>
                </a:tc>
              </a:tr>
            </a:tbl>
          </a:graphicData>
        </a:graphic>
      </p:graphicFrame>
      <p:sp>
        <p:nvSpPr>
          <p:cNvPr id="15" name="object 15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28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60248" y="3229355"/>
            <a:ext cx="714375" cy="28695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Salida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800">
              <a:latin typeface="Calibri"/>
              <a:cs typeface="Calibri"/>
            </a:endParaRPr>
          </a:p>
          <a:p>
            <a:pPr algn="r" marR="53340">
              <a:lnSpc>
                <a:spcPct val="100000"/>
              </a:lnSpc>
              <a:spcBef>
                <a:spcPts val="1200"/>
              </a:spcBef>
            </a:pPr>
            <a:r>
              <a:rPr dirty="0" sz="2000" spc="-5">
                <a:solidFill>
                  <a:srgbClr val="D24717"/>
                </a:solidFill>
                <a:latin typeface="Arial"/>
                <a:cs typeface="Arial"/>
              </a:rPr>
              <a:t>•</a:t>
            </a:r>
            <a:endParaRPr sz="2000">
              <a:latin typeface="Arial"/>
              <a:cs typeface="Arial"/>
            </a:endParaRPr>
          </a:p>
          <a:p>
            <a:pPr marL="63500" indent="-51435">
              <a:lnSpc>
                <a:spcPct val="100000"/>
              </a:lnSpc>
              <a:spcBef>
                <a:spcPts val="1895"/>
              </a:spcBef>
            </a:pPr>
            <a:r>
              <a:rPr dirty="0" sz="1800" spc="-10">
                <a:latin typeface="Calibri"/>
                <a:cs typeface="Calibri"/>
              </a:rPr>
              <a:t>Código</a:t>
            </a:r>
            <a:endParaRPr sz="1800">
              <a:latin typeface="Calibri"/>
              <a:cs typeface="Calibri"/>
            </a:endParaRPr>
          </a:p>
          <a:p>
            <a:pPr algn="just" marL="63500" marR="5080">
              <a:lnSpc>
                <a:spcPct val="100000"/>
              </a:lnSpc>
              <a:spcBef>
                <a:spcPts val="775"/>
              </a:spcBef>
            </a:pPr>
            <a:r>
              <a:rPr dirty="0" sz="1600">
                <a:latin typeface="Calibri"/>
                <a:cs typeface="Calibri"/>
              </a:rPr>
              <a:t>char </a:t>
            </a:r>
            <a:r>
              <a:rPr dirty="0" sz="1600" spc="-5">
                <a:latin typeface="Calibri"/>
                <a:cs typeface="Calibri"/>
              </a:rPr>
              <a:t>no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 </a:t>
            </a:r>
            <a:r>
              <a:rPr dirty="0" sz="1600">
                <a:latin typeface="Calibri"/>
                <a:cs typeface="Calibri"/>
              </a:rPr>
              <a:t>eda 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float</a:t>
            </a:r>
            <a:r>
              <a:rPr dirty="0" sz="1600" spc="-7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alt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550">
              <a:latin typeface="Calibri"/>
              <a:cs typeface="Calibri"/>
            </a:endParaRPr>
          </a:p>
          <a:p>
            <a:pPr marL="63500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scanf("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48856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>
                <a:solidFill>
                  <a:srgbClr val="404040"/>
                </a:solidFill>
              </a:rPr>
              <a:t>Í</a:t>
            </a:r>
            <a:r>
              <a:rPr dirty="0" spc="-90">
                <a:solidFill>
                  <a:srgbClr val="404040"/>
                </a:solidFill>
              </a:rPr>
              <a:t>n</a:t>
            </a:r>
            <a:r>
              <a:rPr dirty="0" spc="-95">
                <a:solidFill>
                  <a:srgbClr val="404040"/>
                </a:solidFill>
              </a:rPr>
              <a:t>d</a:t>
            </a:r>
            <a:r>
              <a:rPr dirty="0" spc="-75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c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90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d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80">
                <a:solidFill>
                  <a:srgbClr val="404040"/>
                </a:solidFill>
              </a:rPr>
              <a:t> </a:t>
            </a:r>
            <a:r>
              <a:rPr dirty="0" spc="-130">
                <a:solidFill>
                  <a:srgbClr val="404040"/>
                </a:solidFill>
              </a:rPr>
              <a:t>c</a:t>
            </a:r>
            <a:r>
              <a:rPr dirty="0" spc="-95">
                <a:solidFill>
                  <a:srgbClr val="404040"/>
                </a:solidFill>
              </a:rPr>
              <a:t>o</a:t>
            </a:r>
            <a:r>
              <a:rPr dirty="0" spc="-140">
                <a:solidFill>
                  <a:srgbClr val="404040"/>
                </a:solidFill>
              </a:rPr>
              <a:t>n</a:t>
            </a:r>
            <a:r>
              <a:rPr dirty="0" spc="-125">
                <a:solidFill>
                  <a:srgbClr val="404040"/>
                </a:solidFill>
              </a:rPr>
              <a:t>t</a:t>
            </a:r>
            <a:r>
              <a:rPr dirty="0" spc="-95">
                <a:solidFill>
                  <a:srgbClr val="404040"/>
                </a:solidFill>
              </a:rPr>
              <a:t>en</a:t>
            </a:r>
            <a:r>
              <a:rPr dirty="0" spc="-80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do</a:t>
            </a:r>
            <a:r>
              <a:rPr dirty="0">
                <a:solidFill>
                  <a:srgbClr val="404040"/>
                </a:solidFill>
              </a:rPr>
              <a:t>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810259" y="1698041"/>
            <a:ext cx="5603240" cy="4026535"/>
          </a:xfrm>
          <a:prstGeom prst="rect">
            <a:avLst/>
          </a:prstGeom>
        </p:spPr>
        <p:txBody>
          <a:bodyPr wrap="square" lIns="0" tIns="76200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6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Programa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en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C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Variables,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constantes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el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punto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coma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Ámbito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variables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Tipos,</a:t>
            </a:r>
            <a:r>
              <a:rPr dirty="0" sz="2500" spc="-3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modificadores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operadores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Sentencias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control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Sentencias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iteración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Funciones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Entrada</a:t>
            </a: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Salida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Compilación</a:t>
            </a:r>
            <a:r>
              <a:rPr dirty="0" sz="2500" spc="-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2500" spc="-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404040"/>
                </a:solidFill>
                <a:latin typeface="Calibri"/>
                <a:cs typeface="Calibri"/>
              </a:rPr>
              <a:t>Errores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Ejercicios</a:t>
            </a:r>
            <a:endParaRPr sz="25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29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450715" cy="3383279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Presentación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Objetivos</a:t>
            </a:r>
            <a:r>
              <a:rPr dirty="0" sz="3600" spc="-4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>
                <a:solidFill>
                  <a:srgbClr val="E1E0E0"/>
                </a:solidFill>
                <a:latin typeface="Calibri"/>
                <a:cs typeface="Calibri"/>
              </a:rPr>
              <a:t>y</a:t>
            </a:r>
            <a:r>
              <a:rPr dirty="0" sz="3600" spc="-4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25">
                <a:solidFill>
                  <a:srgbClr val="E1E0E0"/>
                </a:solidFill>
                <a:latin typeface="Calibri"/>
                <a:cs typeface="Calibri"/>
              </a:rPr>
              <a:t>destrezas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0">
                <a:solidFill>
                  <a:srgbClr val="3E3E3E"/>
                </a:solidFill>
                <a:latin typeface="Calibri"/>
                <a:cs typeface="Calibri"/>
              </a:rPr>
              <a:t>Temario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Metodología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Bibliografía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557622" y="6582023"/>
            <a:ext cx="74485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PRESENTACIÓN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350520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>
                <a:solidFill>
                  <a:srgbClr val="404040"/>
                </a:solidFill>
              </a:rPr>
              <a:t>8</a:t>
            </a:r>
            <a:r>
              <a:rPr dirty="0">
                <a:solidFill>
                  <a:srgbClr val="404040"/>
                </a:solidFill>
              </a:rPr>
              <a:t>.</a:t>
            </a:r>
            <a:r>
              <a:rPr dirty="0" spc="-160">
                <a:solidFill>
                  <a:srgbClr val="404040"/>
                </a:solidFill>
              </a:rPr>
              <a:t> </a:t>
            </a:r>
            <a:r>
              <a:rPr dirty="0" spc="-95">
                <a:solidFill>
                  <a:srgbClr val="404040"/>
                </a:solidFill>
              </a:rPr>
              <a:t>Co</a:t>
            </a:r>
            <a:r>
              <a:rPr dirty="0" spc="-120">
                <a:solidFill>
                  <a:srgbClr val="404040"/>
                </a:solidFill>
              </a:rPr>
              <a:t>m</a:t>
            </a:r>
            <a:r>
              <a:rPr dirty="0" spc="-95">
                <a:solidFill>
                  <a:srgbClr val="404040"/>
                </a:solidFill>
              </a:rPr>
              <a:t>p</a:t>
            </a:r>
            <a:r>
              <a:rPr dirty="0" spc="-75">
                <a:solidFill>
                  <a:srgbClr val="404040"/>
                </a:solidFill>
              </a:rPr>
              <a:t>i</a:t>
            </a:r>
            <a:r>
              <a:rPr dirty="0" spc="-80">
                <a:solidFill>
                  <a:srgbClr val="404040"/>
                </a:solidFill>
              </a:rPr>
              <a:t>l</a:t>
            </a:r>
            <a:r>
              <a:rPr dirty="0" spc="-95">
                <a:solidFill>
                  <a:srgbClr val="404040"/>
                </a:solidFill>
              </a:rPr>
              <a:t>ac</a:t>
            </a:r>
            <a:r>
              <a:rPr dirty="0" spc="-75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ó</a:t>
            </a:r>
            <a:r>
              <a:rPr dirty="0">
                <a:solidFill>
                  <a:srgbClr val="404040"/>
                </a:solidFill>
              </a:rPr>
              <a:t>n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011427" y="1814829"/>
            <a:ext cx="7369175" cy="20650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95580" indent="-182880">
              <a:lnSpc>
                <a:spcPts val="1945"/>
              </a:lnSpc>
              <a:spcBef>
                <a:spcPts val="100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25">
                <a:solidFill>
                  <a:srgbClr val="404040"/>
                </a:solidFill>
                <a:latin typeface="Calibri"/>
                <a:cs typeface="Calibri"/>
              </a:rPr>
              <a:t>Para</a:t>
            </a:r>
            <a:r>
              <a:rPr dirty="0" sz="18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18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realización</a:t>
            </a:r>
            <a:r>
              <a:rPr dirty="0" sz="18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8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las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prácticas</a:t>
            </a:r>
            <a:r>
              <a:rPr dirty="0" sz="18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8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este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curso</a:t>
            </a:r>
            <a:r>
              <a:rPr dirty="0" sz="18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se</a:t>
            </a:r>
            <a:r>
              <a:rPr dirty="0" sz="18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utilizará</a:t>
            </a:r>
            <a:r>
              <a:rPr dirty="0" sz="18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8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compilador</a:t>
            </a:r>
            <a:r>
              <a:rPr dirty="0" sz="18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404040"/>
                </a:solidFill>
                <a:latin typeface="Calibri"/>
                <a:cs typeface="Calibri"/>
              </a:rPr>
              <a:t>gcc</a:t>
            </a:r>
            <a:endParaRPr sz="1800">
              <a:latin typeface="Calibri"/>
              <a:cs typeface="Calibri"/>
            </a:endParaRPr>
          </a:p>
          <a:p>
            <a:pPr algn="just" marL="195580">
              <a:lnSpc>
                <a:spcPts val="1945"/>
              </a:lnSpc>
            </a:pP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(compilador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C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GNU,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http://gcc.gnu.org)</a:t>
            </a:r>
            <a:endParaRPr sz="1800">
              <a:latin typeface="Calibri"/>
              <a:cs typeface="Calibri"/>
            </a:endParaRPr>
          </a:p>
          <a:p>
            <a:pPr algn="just" marL="195580" marR="6350" indent="-182880">
              <a:lnSpc>
                <a:spcPct val="80000"/>
              </a:lnSpc>
              <a:spcBef>
                <a:spcPts val="600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10" b="1">
                <a:solidFill>
                  <a:srgbClr val="404040"/>
                </a:solidFill>
                <a:latin typeface="Calibri"/>
                <a:cs typeface="Calibri"/>
              </a:rPr>
              <a:t>gcc</a:t>
            </a:r>
            <a:r>
              <a:rPr dirty="0" sz="1800" spc="-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permite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realizar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controlar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las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etapas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preproceso,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compilación,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ensamblado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enlazado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necesarias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para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generar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el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código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objeto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un 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endParaRPr sz="1800">
              <a:latin typeface="Calibri"/>
              <a:cs typeface="Calibri"/>
            </a:endParaRPr>
          </a:p>
          <a:p>
            <a:pPr algn="just" marL="195580" marR="6350" indent="-182880">
              <a:lnSpc>
                <a:spcPct val="80000"/>
              </a:lnSpc>
              <a:spcBef>
                <a:spcPts val="600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orden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404040"/>
                </a:solidFill>
                <a:latin typeface="Calibri"/>
                <a:cs typeface="Calibri"/>
              </a:rPr>
              <a:t>gcc</a:t>
            </a:r>
            <a:r>
              <a:rPr dirty="0" sz="1800" spc="-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genera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por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defecto,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 como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resultado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compilación,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un 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archivo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 con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nombre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404040"/>
                </a:solidFill>
                <a:latin typeface="Calibri"/>
                <a:cs typeface="Calibri"/>
              </a:rPr>
              <a:t>a.out</a:t>
            </a:r>
            <a:r>
              <a:rPr dirty="0" sz="1800" spc="-1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con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código</a:t>
            </a:r>
            <a:r>
              <a:rPr dirty="0" sz="18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ejecutable</a:t>
            </a:r>
            <a:endParaRPr sz="1800">
              <a:latin typeface="Calibri"/>
              <a:cs typeface="Calibri"/>
            </a:endParaRPr>
          </a:p>
          <a:p>
            <a:pPr algn="just" marL="195580" indent="-182880">
              <a:lnSpc>
                <a:spcPct val="100000"/>
              </a:lnSpc>
              <a:spcBef>
                <a:spcPts val="170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1800" spc="-20">
                <a:solidFill>
                  <a:srgbClr val="404040"/>
                </a:solidFill>
                <a:latin typeface="Calibri"/>
                <a:cs typeface="Calibri"/>
              </a:rPr>
              <a:t>Para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especificar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otro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archivo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destino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se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puede</a:t>
            </a:r>
            <a:r>
              <a:rPr dirty="0" sz="18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utilizar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flag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60067" y="4383785"/>
            <a:ext cx="6819265" cy="40957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3515">
              <a:lnSpc>
                <a:spcPts val="1510"/>
              </a:lnSpc>
              <a:spcBef>
                <a:spcPts val="95"/>
              </a:spcBef>
              <a:buClr>
                <a:srgbClr val="D24717"/>
              </a:buClr>
              <a:buFont typeface="Arial"/>
              <a:buChar char="•"/>
              <a:tabLst>
                <a:tab pos="196215" algn="l"/>
              </a:tabLst>
            </a:pP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devuelve,</a:t>
            </a:r>
            <a:r>
              <a:rPr dirty="0" sz="1400" spc="229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en</a:t>
            </a:r>
            <a:r>
              <a:rPr dirty="0" sz="1400" spc="2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caso</a:t>
            </a:r>
            <a:r>
              <a:rPr dirty="0" sz="1400" spc="2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400" spc="2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una</a:t>
            </a:r>
            <a:r>
              <a:rPr dirty="0" sz="1400" spc="229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compilación</a:t>
            </a:r>
            <a:r>
              <a:rPr dirty="0" sz="1400" spc="2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sin</a:t>
            </a:r>
            <a:r>
              <a:rPr dirty="0" sz="1400" spc="2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errores,</a:t>
            </a:r>
            <a:r>
              <a:rPr dirty="0" sz="1400" spc="2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1400" spc="2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archivo</a:t>
            </a:r>
            <a:r>
              <a:rPr dirty="0" sz="1400" spc="2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ejecutable</a:t>
            </a:r>
            <a:r>
              <a:rPr dirty="0" sz="1400" spc="2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con</a:t>
            </a:r>
            <a:r>
              <a:rPr dirty="0" sz="1400" spc="2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400" spc="2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nombre</a:t>
            </a:r>
            <a:endParaRPr sz="1400">
              <a:latin typeface="Calibri"/>
              <a:cs typeface="Calibri"/>
            </a:endParaRPr>
          </a:p>
          <a:p>
            <a:pPr marL="195580">
              <a:lnSpc>
                <a:spcPts val="1510"/>
              </a:lnSpc>
            </a:pP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ejecutable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,</a:t>
            </a:r>
            <a:r>
              <a:rPr dirty="0" sz="1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resultado</a:t>
            </a:r>
            <a:r>
              <a:rPr dirty="0" sz="14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compilar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prueba.c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11427" y="5295391"/>
            <a:ext cx="7369809" cy="99885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744220" indent="-183515">
              <a:lnSpc>
                <a:spcPct val="100000"/>
              </a:lnSpc>
              <a:spcBef>
                <a:spcPts val="95"/>
              </a:spcBef>
              <a:buClr>
                <a:srgbClr val="D24717"/>
              </a:buClr>
              <a:buFont typeface="Arial"/>
              <a:buChar char="•"/>
              <a:tabLst>
                <a:tab pos="744855" algn="l"/>
              </a:tabLst>
            </a:pP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compila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 b="1">
                <a:solidFill>
                  <a:srgbClr val="404040"/>
                </a:solidFill>
                <a:latin typeface="Calibri"/>
                <a:cs typeface="Calibri"/>
              </a:rPr>
              <a:t>prog1.c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,</a:t>
            </a:r>
            <a:r>
              <a:rPr dirty="0" sz="14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 b="1">
                <a:solidFill>
                  <a:srgbClr val="404040"/>
                </a:solidFill>
                <a:latin typeface="Calibri"/>
                <a:cs typeface="Calibri"/>
              </a:rPr>
              <a:t>prog2.c</a:t>
            </a:r>
            <a:r>
              <a:rPr dirty="0" sz="1400" spc="20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14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 b="1">
                <a:solidFill>
                  <a:srgbClr val="404040"/>
                </a:solidFill>
                <a:latin typeface="Calibri"/>
                <a:cs typeface="Calibri"/>
              </a:rPr>
              <a:t>prog3.c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,</a:t>
            </a:r>
            <a:r>
              <a:rPr dirty="0" sz="14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14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404040"/>
                </a:solidFill>
                <a:latin typeface="Calibri"/>
                <a:cs typeface="Calibri"/>
              </a:rPr>
              <a:t>los</a:t>
            </a:r>
            <a:r>
              <a:rPr dirty="0" sz="14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enlaza</a:t>
            </a:r>
            <a:r>
              <a:rPr dirty="0" sz="14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404040"/>
                </a:solidFill>
                <a:latin typeface="Calibri"/>
                <a:cs typeface="Calibri"/>
              </a:rPr>
              <a:t>generando</a:t>
            </a:r>
            <a:r>
              <a:rPr dirty="0" sz="14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404040"/>
                </a:solidFill>
                <a:latin typeface="Calibri"/>
                <a:cs typeface="Calibri"/>
              </a:rPr>
              <a:t>salida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2050">
              <a:latin typeface="Calibri"/>
              <a:cs typeface="Calibri"/>
            </a:endParaRPr>
          </a:p>
          <a:p>
            <a:pPr marL="195580" marR="5080" indent="-182880">
              <a:lnSpc>
                <a:spcPts val="1730"/>
              </a:lnSpc>
              <a:buClr>
                <a:srgbClr val="D24717"/>
              </a:buClr>
              <a:buFont typeface="Arial"/>
              <a:buChar char="•"/>
              <a:tabLst>
                <a:tab pos="195580" algn="l"/>
                <a:tab pos="672465" algn="l"/>
                <a:tab pos="1471295" algn="l"/>
                <a:tab pos="2006600" algn="l"/>
                <a:tab pos="2707640" algn="l"/>
                <a:tab pos="3224530" algn="l"/>
                <a:tab pos="3837940" algn="l"/>
                <a:tab pos="4695190" algn="l"/>
                <a:tab pos="6047740" algn="l"/>
                <a:tab pos="7114540" algn="l"/>
              </a:tabLst>
            </a:pPr>
            <a:r>
              <a:rPr dirty="0" sz="1800" spc="-15" b="1">
                <a:solidFill>
                  <a:srgbClr val="404040"/>
                </a:solidFill>
                <a:latin typeface="Calibri"/>
                <a:cs typeface="Calibri"/>
              </a:rPr>
              <a:t>g</a:t>
            </a:r>
            <a:r>
              <a:rPr dirty="0" sz="1800" spc="-5" b="1">
                <a:solidFill>
                  <a:srgbClr val="404040"/>
                </a:solidFill>
                <a:latin typeface="Calibri"/>
                <a:cs typeface="Calibri"/>
              </a:rPr>
              <a:t>c</a:t>
            </a:r>
            <a:r>
              <a:rPr dirty="0" sz="1800" b="1">
                <a:solidFill>
                  <a:srgbClr val="404040"/>
                </a:solidFill>
                <a:latin typeface="Calibri"/>
                <a:cs typeface="Calibri"/>
              </a:rPr>
              <a:t>c	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d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ecide	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q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u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é	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ha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c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er	</a:t>
            </a:r>
            <a:r>
              <a:rPr dirty="0" sz="1800" spc="-20">
                <a:solidFill>
                  <a:srgbClr val="404040"/>
                </a:solidFill>
                <a:latin typeface="Calibri"/>
                <a:cs typeface="Calibri"/>
              </a:rPr>
              <a:t>c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o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n	</a:t>
            </a:r>
            <a:r>
              <a:rPr dirty="0" sz="1800" spc="-20">
                <a:solidFill>
                  <a:srgbClr val="404040"/>
                </a:solidFill>
                <a:latin typeface="Calibri"/>
                <a:cs typeface="Calibri"/>
              </a:rPr>
              <a:t>c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ada	a</a:t>
            </a:r>
            <a:r>
              <a:rPr dirty="0" sz="1800" spc="-20">
                <a:solidFill>
                  <a:srgbClr val="404040"/>
                </a:solidFill>
                <a:latin typeface="Calibri"/>
                <a:cs typeface="Calibri"/>
              </a:rPr>
              <a:t>r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chi</a:t>
            </a:r>
            <a:r>
              <a:rPr dirty="0" sz="1800" spc="-25">
                <a:solidFill>
                  <a:srgbClr val="404040"/>
                </a:solidFill>
                <a:latin typeface="Calibri"/>
                <a:cs typeface="Calibri"/>
              </a:rPr>
              <a:t>v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o	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(p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r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e</a:t>
            </a:r>
            <a:r>
              <a:rPr dirty="0" sz="1800" spc="5">
                <a:solidFill>
                  <a:srgbClr val="404040"/>
                </a:solidFill>
                <a:latin typeface="Calibri"/>
                <a:cs typeface="Calibri"/>
              </a:rPr>
              <a:t>p</a:t>
            </a:r>
            <a:r>
              <a:rPr dirty="0" sz="1800" spc="-30">
                <a:solidFill>
                  <a:srgbClr val="404040"/>
                </a:solidFill>
                <a:latin typeface="Calibri"/>
                <a:cs typeface="Calibri"/>
              </a:rPr>
              <a:t>r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oces</a:t>
            </a:r>
            <a:r>
              <a:rPr dirty="0" sz="1800" spc="-30">
                <a:solidFill>
                  <a:srgbClr val="404040"/>
                </a:solidFill>
                <a:latin typeface="Calibri"/>
                <a:cs typeface="Calibri"/>
              </a:rPr>
              <a:t>o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,	enla</a:t>
            </a:r>
            <a:r>
              <a:rPr dirty="0" sz="1800" spc="-20">
                <a:solidFill>
                  <a:srgbClr val="404040"/>
                </a:solidFill>
                <a:latin typeface="Calibri"/>
                <a:cs typeface="Calibri"/>
              </a:rPr>
              <a:t>z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ad</a:t>
            </a:r>
            <a:r>
              <a:rPr dirty="0" sz="1800" spc="-30">
                <a:solidFill>
                  <a:srgbClr val="404040"/>
                </a:solidFill>
                <a:latin typeface="Calibri"/>
                <a:cs typeface="Calibri"/>
              </a:rPr>
              <a:t>o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,	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..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.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) 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dependiendo</a:t>
            </a:r>
            <a:r>
              <a:rPr dirty="0" sz="1800" spc="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8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la </a:t>
            </a:r>
            <a:r>
              <a:rPr dirty="0" sz="1800" spc="-10">
                <a:solidFill>
                  <a:srgbClr val="404040"/>
                </a:solidFill>
                <a:latin typeface="Calibri"/>
                <a:cs typeface="Calibri"/>
              </a:rPr>
              <a:t>extensión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del</a:t>
            </a:r>
            <a:r>
              <a:rPr dirty="0" sz="18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archivo origen:</a:t>
            </a:r>
            <a:r>
              <a:rPr dirty="0" sz="18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.c, </a:t>
            </a:r>
            <a:r>
              <a:rPr dirty="0" sz="1800" spc="-15">
                <a:solidFill>
                  <a:srgbClr val="404040"/>
                </a:solidFill>
                <a:latin typeface="Calibri"/>
                <a:cs typeface="Calibri"/>
              </a:rPr>
              <a:t>.o,</a:t>
            </a:r>
            <a:r>
              <a:rPr dirty="0" sz="18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404040"/>
                </a:solidFill>
                <a:latin typeface="Calibri"/>
                <a:cs typeface="Calibri"/>
              </a:rPr>
              <a:t>...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10" name="object 1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400805" y="3934205"/>
            <a:ext cx="2388235" cy="338455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302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gcc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prueba.c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-o</a:t>
            </a:r>
            <a:r>
              <a:rPr dirty="0" sz="1600" spc="-5">
                <a:latin typeface="Calibri"/>
                <a:cs typeface="Calibri"/>
              </a:rPr>
              <a:t> ejecutable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30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950464" y="4881371"/>
            <a:ext cx="3243580" cy="339090"/>
          </a:xfrm>
          <a:prstGeom prst="rect">
            <a:avLst/>
          </a:prstGeom>
          <a:solidFill>
            <a:srgbClr val="F9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5"/>
              </a:spcBef>
            </a:pPr>
            <a:r>
              <a:rPr dirty="0" sz="1600" spc="-5">
                <a:latin typeface="Calibri"/>
                <a:cs typeface="Calibri"/>
              </a:rPr>
              <a:t>gcc</a:t>
            </a:r>
            <a:r>
              <a:rPr dirty="0" sz="1600" spc="-10">
                <a:latin typeface="Calibri"/>
                <a:cs typeface="Calibri"/>
              </a:rPr>
              <a:t> prog1.c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prog2.c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prog3.c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-o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salida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228917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>
                <a:solidFill>
                  <a:srgbClr val="404040"/>
                </a:solidFill>
              </a:rPr>
              <a:t>8</a:t>
            </a:r>
            <a:r>
              <a:rPr dirty="0">
                <a:solidFill>
                  <a:srgbClr val="404040"/>
                </a:solidFill>
              </a:rPr>
              <a:t>.</a:t>
            </a:r>
            <a:r>
              <a:rPr dirty="0" spc="-160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E</a:t>
            </a:r>
            <a:r>
              <a:rPr dirty="0" spc="-80">
                <a:solidFill>
                  <a:srgbClr val="404040"/>
                </a:solidFill>
              </a:rPr>
              <a:t>r</a:t>
            </a:r>
            <a:r>
              <a:rPr dirty="0" spc="-175">
                <a:solidFill>
                  <a:srgbClr val="404040"/>
                </a:solidFill>
              </a:rPr>
              <a:t>r</a:t>
            </a:r>
            <a:r>
              <a:rPr dirty="0" spc="-95">
                <a:solidFill>
                  <a:srgbClr val="404040"/>
                </a:solidFill>
              </a:rPr>
              <a:t>o</a:t>
            </a:r>
            <a:r>
              <a:rPr dirty="0" spc="-150">
                <a:solidFill>
                  <a:srgbClr val="404040"/>
                </a:solidFill>
              </a:rPr>
              <a:t>r</a:t>
            </a:r>
            <a:r>
              <a:rPr dirty="0" spc="-100">
                <a:solidFill>
                  <a:srgbClr val="404040"/>
                </a:solidFill>
              </a:rPr>
              <a:t>e</a:t>
            </a:r>
            <a:r>
              <a:rPr dirty="0">
                <a:solidFill>
                  <a:srgbClr val="404040"/>
                </a:solidFill>
              </a:rPr>
              <a:t>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011427" y="1763233"/>
            <a:ext cx="7370445" cy="377761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 b="1">
                <a:solidFill>
                  <a:srgbClr val="404040"/>
                </a:solidFill>
                <a:latin typeface="Calibri"/>
                <a:cs typeface="Calibri"/>
              </a:rPr>
              <a:t>Compilación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40"/>
              </a:spcBef>
              <a:buClr>
                <a:srgbClr val="D247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Son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errores</a:t>
            </a:r>
            <a:r>
              <a:rPr dirty="0" sz="16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que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impiden</a:t>
            </a:r>
            <a:r>
              <a:rPr dirty="0" sz="1600" spc="-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ejecución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del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247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Los</a:t>
            </a:r>
            <a:r>
              <a:rPr dirty="0" sz="16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errores</a:t>
            </a:r>
            <a:r>
              <a:rPr dirty="0" sz="16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son</a:t>
            </a:r>
            <a:r>
              <a:rPr dirty="0" sz="16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detectados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por</a:t>
            </a:r>
            <a:r>
              <a:rPr dirty="0" sz="16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compilador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antes</a:t>
            </a:r>
            <a:r>
              <a:rPr dirty="0" sz="16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producir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resultado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247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Suelen ser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errores</a:t>
            </a:r>
            <a:r>
              <a:rPr dirty="0" sz="16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sintaxis,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mala</a:t>
            </a:r>
            <a:r>
              <a:rPr dirty="0" sz="1600" spc="-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escritura del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código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fuente</a:t>
            </a:r>
            <a:endParaRPr sz="1600">
              <a:latin typeface="Calibri"/>
              <a:cs typeface="Calibri"/>
            </a:endParaRPr>
          </a:p>
          <a:p>
            <a:pPr algn="just" lvl="1" marL="561340" marR="5080" indent="-182880">
              <a:lnSpc>
                <a:spcPts val="1730"/>
              </a:lnSpc>
              <a:spcBef>
                <a:spcPts val="625"/>
              </a:spcBef>
              <a:buClr>
                <a:srgbClr val="D247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Los errores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más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comunes son: comandos mal escritos, orden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incorrecto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las 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operaciones,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variables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con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tipos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no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coincidentes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omisión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los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elementos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necesarios</a:t>
            </a:r>
            <a:endParaRPr sz="16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5"/>
              </a:spcBef>
              <a:buClr>
                <a:srgbClr val="D24717"/>
              </a:buClr>
              <a:buFont typeface="Arial"/>
              <a:buChar char="•"/>
            </a:pPr>
            <a:endParaRPr sz="215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buClr>
                <a:srgbClr val="D247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 b="1">
                <a:solidFill>
                  <a:srgbClr val="404040"/>
                </a:solidFill>
                <a:latin typeface="Calibri"/>
                <a:cs typeface="Calibri"/>
              </a:rPr>
              <a:t>Ejecución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247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Son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errores</a:t>
            </a:r>
            <a:r>
              <a:rPr dirty="0" sz="16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ocurren</a:t>
            </a:r>
            <a:r>
              <a:rPr dirty="0" sz="16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mientras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un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se</a:t>
            </a:r>
            <a:r>
              <a:rPr dirty="0" sz="16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ejecuta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247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Son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más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difíciles</a:t>
            </a:r>
            <a:r>
              <a:rPr dirty="0" sz="1600" spc="-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detectar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corregir</a:t>
            </a:r>
            <a:endParaRPr sz="1600">
              <a:latin typeface="Calibri"/>
              <a:cs typeface="Calibri"/>
            </a:endParaRPr>
          </a:p>
          <a:p>
            <a:pPr lvl="1" marL="561340" marR="6350" indent="-182880">
              <a:lnSpc>
                <a:spcPts val="1730"/>
              </a:lnSpc>
              <a:spcBef>
                <a:spcPts val="625"/>
              </a:spcBef>
              <a:buClr>
                <a:srgbClr val="D247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Pueden</a:t>
            </a:r>
            <a:r>
              <a:rPr dirty="0" sz="16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ocasionar</a:t>
            </a:r>
            <a:r>
              <a:rPr dirty="0" sz="16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16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16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r>
              <a:rPr dirty="0" sz="16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se</a:t>
            </a:r>
            <a:r>
              <a:rPr dirty="0" sz="16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bloquee,</a:t>
            </a:r>
            <a:r>
              <a:rPr dirty="0" sz="16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por</a:t>
            </a:r>
            <a:r>
              <a:rPr dirty="0" sz="16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ejemplo</a:t>
            </a:r>
            <a:r>
              <a:rPr dirty="0" sz="16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con</a:t>
            </a:r>
            <a:r>
              <a:rPr dirty="0" sz="16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16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bucle</a:t>
            </a:r>
            <a:r>
              <a:rPr dirty="0" sz="16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infinito, </a:t>
            </a:r>
            <a:r>
              <a:rPr dirty="0" sz="1600" spc="-3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o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que deje</a:t>
            </a:r>
            <a:r>
              <a:rPr dirty="0" sz="16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6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ejecutarse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404040"/>
                </a:solidFill>
                <a:latin typeface="Calibri"/>
                <a:cs typeface="Calibri"/>
              </a:rPr>
              <a:t>prematuramente,</a:t>
            </a:r>
            <a:r>
              <a:rPr dirty="0" sz="16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por</a:t>
            </a:r>
            <a:r>
              <a:rPr dirty="0" sz="16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ejemplo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 una</a:t>
            </a:r>
            <a:r>
              <a:rPr dirty="0" sz="16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04040"/>
                </a:solidFill>
                <a:latin typeface="Calibri"/>
                <a:cs typeface="Calibri"/>
              </a:rPr>
              <a:t>división por</a:t>
            </a:r>
            <a:r>
              <a:rPr dirty="0" sz="1600">
                <a:solidFill>
                  <a:srgbClr val="404040"/>
                </a:solidFill>
                <a:latin typeface="Calibri"/>
                <a:cs typeface="Calibri"/>
              </a:rPr>
              <a:t> 0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31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48856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>
                <a:solidFill>
                  <a:srgbClr val="404040"/>
                </a:solidFill>
              </a:rPr>
              <a:t>Í</a:t>
            </a:r>
            <a:r>
              <a:rPr dirty="0" spc="-90">
                <a:solidFill>
                  <a:srgbClr val="404040"/>
                </a:solidFill>
              </a:rPr>
              <a:t>n</a:t>
            </a:r>
            <a:r>
              <a:rPr dirty="0" spc="-95">
                <a:solidFill>
                  <a:srgbClr val="404040"/>
                </a:solidFill>
              </a:rPr>
              <a:t>d</a:t>
            </a:r>
            <a:r>
              <a:rPr dirty="0" spc="-75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c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90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d</a:t>
            </a:r>
            <a:r>
              <a:rPr dirty="0">
                <a:solidFill>
                  <a:srgbClr val="404040"/>
                </a:solidFill>
              </a:rPr>
              <a:t>e</a:t>
            </a:r>
            <a:r>
              <a:rPr dirty="0" spc="-180">
                <a:solidFill>
                  <a:srgbClr val="404040"/>
                </a:solidFill>
              </a:rPr>
              <a:t> </a:t>
            </a:r>
            <a:r>
              <a:rPr dirty="0" spc="-130">
                <a:solidFill>
                  <a:srgbClr val="404040"/>
                </a:solidFill>
              </a:rPr>
              <a:t>c</a:t>
            </a:r>
            <a:r>
              <a:rPr dirty="0" spc="-95">
                <a:solidFill>
                  <a:srgbClr val="404040"/>
                </a:solidFill>
              </a:rPr>
              <a:t>o</a:t>
            </a:r>
            <a:r>
              <a:rPr dirty="0" spc="-140">
                <a:solidFill>
                  <a:srgbClr val="404040"/>
                </a:solidFill>
              </a:rPr>
              <a:t>n</a:t>
            </a:r>
            <a:r>
              <a:rPr dirty="0" spc="-125">
                <a:solidFill>
                  <a:srgbClr val="404040"/>
                </a:solidFill>
              </a:rPr>
              <a:t>t</a:t>
            </a:r>
            <a:r>
              <a:rPr dirty="0" spc="-95">
                <a:solidFill>
                  <a:srgbClr val="404040"/>
                </a:solidFill>
              </a:rPr>
              <a:t>en</a:t>
            </a:r>
            <a:r>
              <a:rPr dirty="0" spc="-80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do</a:t>
            </a:r>
            <a:r>
              <a:rPr dirty="0">
                <a:solidFill>
                  <a:srgbClr val="404040"/>
                </a:solidFill>
              </a:rPr>
              <a:t>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810259" y="1698041"/>
            <a:ext cx="5603240" cy="4026535"/>
          </a:xfrm>
          <a:prstGeom prst="rect">
            <a:avLst/>
          </a:prstGeom>
        </p:spPr>
        <p:txBody>
          <a:bodyPr wrap="square" lIns="0" tIns="76200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6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Programa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en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C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Variables,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constantes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el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punto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coma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Ámbito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variables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Tipos,</a:t>
            </a:r>
            <a:r>
              <a:rPr dirty="0" sz="2500" spc="-3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modificadores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operadores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Sentencias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control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Sentencias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iteración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Funciones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de</a:t>
            </a:r>
            <a:r>
              <a:rPr dirty="0" sz="2500" spc="-2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Entrada</a:t>
            </a:r>
            <a:r>
              <a:rPr dirty="0" sz="2500" spc="-1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Salida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E0DFDF"/>
                </a:solidFill>
                <a:latin typeface="Calibri"/>
                <a:cs typeface="Calibri"/>
              </a:rPr>
              <a:t>Compilación</a:t>
            </a:r>
            <a:r>
              <a:rPr dirty="0" sz="2500" spc="-30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>
                <a:solidFill>
                  <a:srgbClr val="E0DFDF"/>
                </a:solidFill>
                <a:latin typeface="Calibri"/>
                <a:cs typeface="Calibri"/>
              </a:rPr>
              <a:t>y</a:t>
            </a:r>
            <a:r>
              <a:rPr dirty="0" sz="2500" spc="-25">
                <a:solidFill>
                  <a:srgbClr val="E0DFDF"/>
                </a:solidFill>
                <a:latin typeface="Calibri"/>
                <a:cs typeface="Calibri"/>
              </a:rPr>
              <a:t> </a:t>
            </a:r>
            <a:r>
              <a:rPr dirty="0" sz="2500" spc="-15">
                <a:solidFill>
                  <a:srgbClr val="E0DFDF"/>
                </a:solidFill>
                <a:latin typeface="Calibri"/>
                <a:cs typeface="Calibri"/>
              </a:rPr>
              <a:t>Errores</a:t>
            </a:r>
            <a:endParaRPr sz="25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500"/>
              </a:spcBef>
              <a:buClr>
                <a:srgbClr val="D247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2500" spc="-5">
                <a:solidFill>
                  <a:srgbClr val="404040"/>
                </a:solidFill>
                <a:latin typeface="Calibri"/>
                <a:cs typeface="Calibri"/>
              </a:rPr>
              <a:t>Ejercicios</a:t>
            </a:r>
            <a:endParaRPr sz="25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32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277812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>
                <a:solidFill>
                  <a:srgbClr val="404040"/>
                </a:solidFill>
              </a:rPr>
              <a:t>9</a:t>
            </a:r>
            <a:r>
              <a:rPr dirty="0">
                <a:solidFill>
                  <a:srgbClr val="404040"/>
                </a:solidFill>
              </a:rPr>
              <a:t>.</a:t>
            </a:r>
            <a:r>
              <a:rPr dirty="0" spc="-160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E</a:t>
            </a:r>
            <a:r>
              <a:rPr dirty="0" spc="-70">
                <a:solidFill>
                  <a:srgbClr val="404040"/>
                </a:solidFill>
              </a:rPr>
              <a:t>j</a:t>
            </a:r>
            <a:r>
              <a:rPr dirty="0" spc="-95">
                <a:solidFill>
                  <a:srgbClr val="404040"/>
                </a:solidFill>
              </a:rPr>
              <a:t>e</a:t>
            </a:r>
            <a:r>
              <a:rPr dirty="0" spc="-150">
                <a:solidFill>
                  <a:srgbClr val="404040"/>
                </a:solidFill>
              </a:rPr>
              <a:t>r</a:t>
            </a:r>
            <a:r>
              <a:rPr dirty="0" spc="-95">
                <a:solidFill>
                  <a:srgbClr val="404040"/>
                </a:solidFill>
              </a:rPr>
              <a:t>c</a:t>
            </a:r>
            <a:r>
              <a:rPr dirty="0" spc="-80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c</a:t>
            </a:r>
            <a:r>
              <a:rPr dirty="0" spc="-75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o</a:t>
            </a:r>
            <a:r>
              <a:rPr dirty="0">
                <a:solidFill>
                  <a:srgbClr val="404040"/>
                </a:solidFill>
              </a:rPr>
              <a:t>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810259" y="1832356"/>
            <a:ext cx="7571105" cy="423735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469900" marR="5080" indent="-457200">
              <a:lnSpc>
                <a:spcPts val="2160"/>
              </a:lnSpc>
              <a:spcBef>
                <a:spcPts val="370"/>
              </a:spcBef>
              <a:buClr>
                <a:srgbClr val="D24717"/>
              </a:buClr>
              <a:buAutoNum type="arabicPeriod"/>
              <a:tabLst>
                <a:tab pos="469265" algn="l"/>
                <a:tab pos="46990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Escribe</a:t>
            </a:r>
            <a:r>
              <a:rPr dirty="0" sz="2000" spc="1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2000" spc="1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r>
              <a:rPr dirty="0" sz="2000" spc="15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2000" spc="1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escriba</a:t>
            </a:r>
            <a:r>
              <a:rPr dirty="0" sz="2000" spc="15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en</a:t>
            </a:r>
            <a:r>
              <a:rPr dirty="0" sz="2000" spc="1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2000" spc="1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primera</a:t>
            </a:r>
            <a:r>
              <a:rPr dirty="0" sz="2000" spc="1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línea</a:t>
            </a:r>
            <a:r>
              <a:rPr dirty="0" sz="2000" spc="1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su</a:t>
            </a:r>
            <a:r>
              <a:rPr dirty="0" sz="2000" spc="1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nombre,</a:t>
            </a:r>
            <a:r>
              <a:rPr dirty="0" sz="2000" spc="1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en </a:t>
            </a:r>
            <a:r>
              <a:rPr dirty="0" sz="2000" spc="-434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segunda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su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apellido</a:t>
            </a:r>
            <a:r>
              <a:rPr dirty="0" sz="20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lo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muestre</a:t>
            </a:r>
            <a:r>
              <a:rPr dirty="0" sz="20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por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pantalla</a:t>
            </a:r>
            <a:endParaRPr sz="2000">
              <a:latin typeface="Calibri"/>
              <a:cs typeface="Calibri"/>
            </a:endParaRPr>
          </a:p>
          <a:p>
            <a:pPr marL="469900" marR="5080" indent="-457200">
              <a:lnSpc>
                <a:spcPts val="2160"/>
              </a:lnSpc>
              <a:spcBef>
                <a:spcPts val="1400"/>
              </a:spcBef>
              <a:buClr>
                <a:srgbClr val="D24717"/>
              </a:buClr>
              <a:buAutoNum type="arabicPeriod"/>
              <a:tabLst>
                <a:tab pos="469265" algn="l"/>
                <a:tab pos="46990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Escribe</a:t>
            </a:r>
            <a:r>
              <a:rPr dirty="0" sz="2000" spc="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20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r>
              <a:rPr dirty="0" sz="2000" spc="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2000" spc="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te</a:t>
            </a:r>
            <a:r>
              <a:rPr dirty="0" sz="2000" spc="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pida</a:t>
            </a:r>
            <a:r>
              <a:rPr dirty="0" sz="2000" spc="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tu</a:t>
            </a:r>
            <a:r>
              <a:rPr dirty="0" sz="2000" spc="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edad</a:t>
            </a:r>
            <a:r>
              <a:rPr dirty="0" sz="2000" spc="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20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tu</a:t>
            </a:r>
            <a:r>
              <a:rPr dirty="0" sz="20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nombre,</a:t>
            </a:r>
            <a:r>
              <a:rPr dirty="0" sz="2000" spc="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20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te</a:t>
            </a:r>
            <a:r>
              <a:rPr dirty="0" sz="2000" spc="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calcule</a:t>
            </a:r>
            <a:r>
              <a:rPr dirty="0" sz="2000" spc="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el </a:t>
            </a:r>
            <a:r>
              <a:rPr dirty="0" sz="2000" spc="-434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año en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naciste.</a:t>
            </a:r>
            <a:r>
              <a:rPr dirty="0" sz="20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Muestra</a:t>
            </a:r>
            <a:r>
              <a:rPr dirty="0" sz="20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datos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por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pantalla</a:t>
            </a:r>
            <a:endParaRPr sz="2000">
              <a:latin typeface="Calibri"/>
              <a:cs typeface="Calibri"/>
            </a:endParaRPr>
          </a:p>
          <a:p>
            <a:pPr marL="469900" marR="5080" indent="-457200">
              <a:lnSpc>
                <a:spcPts val="2160"/>
              </a:lnSpc>
              <a:spcBef>
                <a:spcPts val="1405"/>
              </a:spcBef>
              <a:buClr>
                <a:srgbClr val="D24717"/>
              </a:buClr>
              <a:buAutoNum type="arabicPeriod"/>
              <a:tabLst>
                <a:tab pos="469265" algn="l"/>
                <a:tab pos="46990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Escribe</a:t>
            </a:r>
            <a:r>
              <a:rPr dirty="0" sz="2000" spc="1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2000" spc="8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r>
              <a:rPr dirty="0" sz="2000" spc="10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2000" spc="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indique</a:t>
            </a:r>
            <a:r>
              <a:rPr dirty="0" sz="2000" spc="9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si</a:t>
            </a:r>
            <a:r>
              <a:rPr dirty="0" sz="2000" spc="8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2000" spc="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número</a:t>
            </a:r>
            <a:r>
              <a:rPr dirty="0" sz="2000" spc="1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introducido</a:t>
            </a:r>
            <a:r>
              <a:rPr dirty="0" sz="2000" spc="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por </a:t>
            </a:r>
            <a:r>
              <a:rPr dirty="0" sz="2000" spc="-4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teclado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par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o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impar</a:t>
            </a:r>
            <a:endParaRPr sz="2000">
              <a:latin typeface="Calibri"/>
              <a:cs typeface="Calibri"/>
            </a:endParaRPr>
          </a:p>
          <a:p>
            <a:pPr marL="469900" marR="5080" indent="-457200">
              <a:lnSpc>
                <a:spcPts val="2160"/>
              </a:lnSpc>
              <a:spcBef>
                <a:spcPts val="1395"/>
              </a:spcBef>
              <a:buClr>
                <a:srgbClr val="D24717"/>
              </a:buClr>
              <a:buAutoNum type="arabicPeriod"/>
              <a:tabLst>
                <a:tab pos="469265" algn="l"/>
                <a:tab pos="46990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Escribe</a:t>
            </a:r>
            <a:r>
              <a:rPr dirty="0" sz="2000" spc="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2000" spc="8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r>
              <a:rPr dirty="0" sz="2000" spc="1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2000" spc="9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indique</a:t>
            </a:r>
            <a:r>
              <a:rPr dirty="0" sz="2000" spc="8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a</a:t>
            </a:r>
            <a:r>
              <a:rPr dirty="0" sz="2000" spc="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partir</a:t>
            </a:r>
            <a:r>
              <a:rPr dirty="0" sz="2000" spc="9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000" spc="8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2000" spc="9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número</a:t>
            </a:r>
            <a:r>
              <a:rPr dirty="0" sz="2000" spc="9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introducido </a:t>
            </a:r>
            <a:r>
              <a:rPr dirty="0" sz="2000" spc="-4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por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teclado,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nombre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mes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correspondiente</a:t>
            </a:r>
            <a:r>
              <a:rPr dirty="0" sz="20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utilizando</a:t>
            </a:r>
            <a:r>
              <a:rPr dirty="0" sz="20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404040"/>
                </a:solidFill>
                <a:latin typeface="Calibri"/>
                <a:cs typeface="Calibri"/>
              </a:rPr>
              <a:t>switch</a:t>
            </a:r>
            <a:endParaRPr sz="2000">
              <a:latin typeface="Calibri"/>
              <a:cs typeface="Calibri"/>
            </a:endParaRPr>
          </a:p>
          <a:p>
            <a:pPr marL="469900" marR="6350" indent="-457200">
              <a:lnSpc>
                <a:spcPts val="2160"/>
              </a:lnSpc>
              <a:spcBef>
                <a:spcPts val="1400"/>
              </a:spcBef>
              <a:buClr>
                <a:srgbClr val="D24717"/>
              </a:buClr>
              <a:buAutoNum type="arabicPeriod"/>
              <a:tabLst>
                <a:tab pos="469265" algn="l"/>
                <a:tab pos="46990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Escribe</a:t>
            </a:r>
            <a:r>
              <a:rPr dirty="0" sz="2000" spc="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2000" spc="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r>
              <a:rPr dirty="0" sz="2000" spc="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2000" spc="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muestre</a:t>
            </a:r>
            <a:r>
              <a:rPr dirty="0" sz="2000" spc="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por</a:t>
            </a:r>
            <a:r>
              <a:rPr dirty="0" sz="2000" spc="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pantalla</a:t>
            </a:r>
            <a:r>
              <a:rPr dirty="0" sz="2000" spc="5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los</a:t>
            </a:r>
            <a:r>
              <a:rPr dirty="0" sz="2000" spc="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números</a:t>
            </a:r>
            <a:r>
              <a:rPr dirty="0" sz="2000" spc="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del</a:t>
            </a:r>
            <a:r>
              <a:rPr dirty="0" sz="2000" spc="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10</a:t>
            </a:r>
            <a:r>
              <a:rPr dirty="0" sz="2000" spc="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al </a:t>
            </a:r>
            <a:r>
              <a:rPr dirty="0" sz="2000" spc="-434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100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 utilizando</a:t>
            </a:r>
            <a:r>
              <a:rPr dirty="0" sz="20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 b="1">
                <a:solidFill>
                  <a:srgbClr val="404040"/>
                </a:solidFill>
                <a:latin typeface="Calibri"/>
                <a:cs typeface="Calibri"/>
              </a:rPr>
              <a:t>for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,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404040"/>
                </a:solidFill>
                <a:latin typeface="Calibri"/>
                <a:cs typeface="Calibri"/>
              </a:rPr>
              <a:t>while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404040"/>
                </a:solidFill>
                <a:latin typeface="Calibri"/>
                <a:cs typeface="Calibri"/>
              </a:rPr>
              <a:t>do…while</a:t>
            </a:r>
            <a:endParaRPr sz="2000">
              <a:latin typeface="Calibri"/>
              <a:cs typeface="Calibri"/>
            </a:endParaRPr>
          </a:p>
          <a:p>
            <a:pPr marL="469900" marR="5080" indent="-457200">
              <a:lnSpc>
                <a:spcPts val="2160"/>
              </a:lnSpc>
              <a:spcBef>
                <a:spcPts val="1405"/>
              </a:spcBef>
              <a:buClr>
                <a:srgbClr val="D24717"/>
              </a:buClr>
              <a:buAutoNum type="arabicPeriod"/>
              <a:tabLst>
                <a:tab pos="469265" algn="l"/>
                <a:tab pos="46990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Dados</a:t>
            </a:r>
            <a:r>
              <a:rPr dirty="0" sz="2000" spc="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tres</a:t>
            </a:r>
            <a:r>
              <a:rPr dirty="0" sz="2000" spc="409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números</a:t>
            </a:r>
            <a:r>
              <a:rPr dirty="0" sz="2000" spc="4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enteros</a:t>
            </a:r>
            <a:r>
              <a:rPr dirty="0" sz="2000" spc="4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introducidos</a:t>
            </a:r>
            <a:r>
              <a:rPr dirty="0" sz="2000" spc="4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por</a:t>
            </a:r>
            <a:r>
              <a:rPr dirty="0" sz="2000" spc="4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teclado,</a:t>
            </a:r>
            <a:r>
              <a:rPr dirty="0" sz="2000" spc="40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escribe</a:t>
            </a:r>
            <a:r>
              <a:rPr dirty="0" sz="2000" spc="4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un </a:t>
            </a:r>
            <a:r>
              <a:rPr dirty="0" sz="2000" spc="-4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determine</a:t>
            </a:r>
            <a:r>
              <a:rPr dirty="0" sz="2000" spc="2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cuál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mayor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33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277812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>
                <a:solidFill>
                  <a:srgbClr val="404040"/>
                </a:solidFill>
              </a:rPr>
              <a:t>9</a:t>
            </a:r>
            <a:r>
              <a:rPr dirty="0">
                <a:solidFill>
                  <a:srgbClr val="404040"/>
                </a:solidFill>
              </a:rPr>
              <a:t>.</a:t>
            </a:r>
            <a:r>
              <a:rPr dirty="0" spc="-160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E</a:t>
            </a:r>
            <a:r>
              <a:rPr dirty="0" spc="-70">
                <a:solidFill>
                  <a:srgbClr val="404040"/>
                </a:solidFill>
              </a:rPr>
              <a:t>j</a:t>
            </a:r>
            <a:r>
              <a:rPr dirty="0" spc="-95">
                <a:solidFill>
                  <a:srgbClr val="404040"/>
                </a:solidFill>
              </a:rPr>
              <a:t>e</a:t>
            </a:r>
            <a:r>
              <a:rPr dirty="0" spc="-150">
                <a:solidFill>
                  <a:srgbClr val="404040"/>
                </a:solidFill>
              </a:rPr>
              <a:t>r</a:t>
            </a:r>
            <a:r>
              <a:rPr dirty="0" spc="-95">
                <a:solidFill>
                  <a:srgbClr val="404040"/>
                </a:solidFill>
              </a:rPr>
              <a:t>c</a:t>
            </a:r>
            <a:r>
              <a:rPr dirty="0" spc="-80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c</a:t>
            </a:r>
            <a:r>
              <a:rPr dirty="0" spc="-75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o</a:t>
            </a:r>
            <a:r>
              <a:rPr dirty="0">
                <a:solidFill>
                  <a:srgbClr val="404040"/>
                </a:solidFill>
              </a:rPr>
              <a:t>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810259" y="1832356"/>
            <a:ext cx="7570470" cy="2509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469900" marR="5715" indent="-457200">
              <a:lnSpc>
                <a:spcPts val="2160"/>
              </a:lnSpc>
              <a:spcBef>
                <a:spcPts val="370"/>
              </a:spcBef>
              <a:buClr>
                <a:srgbClr val="D24717"/>
              </a:buClr>
              <a:buAutoNum type="arabicPeriod" startAt="7"/>
              <a:tabLst>
                <a:tab pos="469265" algn="l"/>
                <a:tab pos="46990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Escribe</a:t>
            </a:r>
            <a:r>
              <a:rPr dirty="0" sz="2000" spc="1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2000" spc="1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r>
              <a:rPr dirty="0" sz="2000" spc="1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2000" spc="10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pida</a:t>
            </a:r>
            <a:r>
              <a:rPr dirty="0" sz="2000" spc="114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por</a:t>
            </a:r>
            <a:r>
              <a:rPr dirty="0" sz="2000" spc="1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teclado</a:t>
            </a:r>
            <a:r>
              <a:rPr dirty="0" sz="2000" spc="10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cuatro</a:t>
            </a:r>
            <a:r>
              <a:rPr dirty="0" sz="2000" spc="114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números</a:t>
            </a:r>
            <a:r>
              <a:rPr dirty="0" sz="2000" spc="114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2000" spc="10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calcule </a:t>
            </a:r>
            <a:r>
              <a:rPr dirty="0" sz="2000" spc="-434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muestre</a:t>
            </a:r>
            <a:r>
              <a:rPr dirty="0" sz="20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media</a:t>
            </a:r>
            <a:r>
              <a:rPr dirty="0" sz="2000" spc="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 los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cuatro</a:t>
            </a:r>
            <a:endParaRPr sz="2000">
              <a:latin typeface="Calibri"/>
              <a:cs typeface="Calibri"/>
            </a:endParaRPr>
          </a:p>
          <a:p>
            <a:pPr marL="469900" marR="5080" indent="-457200">
              <a:lnSpc>
                <a:spcPts val="2160"/>
              </a:lnSpc>
              <a:spcBef>
                <a:spcPts val="1400"/>
              </a:spcBef>
              <a:buClr>
                <a:srgbClr val="D24717"/>
              </a:buClr>
              <a:buAutoNum type="arabicPeriod" startAt="7"/>
              <a:tabLst>
                <a:tab pos="469265" algn="l"/>
                <a:tab pos="46990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Escribe</a:t>
            </a:r>
            <a:r>
              <a:rPr dirty="0" sz="2000" spc="16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2000" spc="1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r>
              <a:rPr dirty="0" sz="2000" spc="16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2000" spc="1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pida</a:t>
            </a:r>
            <a:r>
              <a:rPr dirty="0" sz="2000" spc="1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2000" spc="15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diámetro</a:t>
            </a:r>
            <a:r>
              <a:rPr dirty="0" sz="2000" spc="1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2000" spc="1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2000" spc="15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altura</a:t>
            </a:r>
            <a:r>
              <a:rPr dirty="0" sz="2000" spc="1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por</a:t>
            </a:r>
            <a:r>
              <a:rPr dirty="0" sz="2000" spc="1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teclado,</a:t>
            </a:r>
            <a:r>
              <a:rPr dirty="0" sz="2000" spc="1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y </a:t>
            </a:r>
            <a:r>
              <a:rPr dirty="0" sz="2000" spc="-4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calcule</a:t>
            </a:r>
            <a:r>
              <a:rPr dirty="0" sz="2000" spc="3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 muestre</a:t>
            </a:r>
            <a:r>
              <a:rPr dirty="0" sz="2000" spc="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área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 un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cilindro:</a:t>
            </a:r>
            <a:endParaRPr sz="2000">
              <a:latin typeface="Calibri"/>
              <a:cs typeface="Calibri"/>
            </a:endParaRPr>
          </a:p>
          <a:p>
            <a:pPr algn="ctr" marR="90170">
              <a:lnSpc>
                <a:spcPct val="100000"/>
              </a:lnSpc>
              <a:spcBef>
                <a:spcPts val="1145"/>
              </a:spcBef>
            </a:pPr>
            <a:r>
              <a:rPr dirty="0" sz="1800" spc="-5">
                <a:latin typeface="Cambria Math"/>
                <a:cs typeface="Cambria Math"/>
              </a:rPr>
              <a:t>Á𝑟𝑒𝑎</a:t>
            </a:r>
            <a:r>
              <a:rPr dirty="0" sz="1800" spc="1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10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2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·</a:t>
            </a:r>
            <a:r>
              <a:rPr dirty="0" sz="1800" spc="3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𝜋</a:t>
            </a:r>
            <a:r>
              <a:rPr dirty="0" sz="1800" spc="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· 𝑟</a:t>
            </a:r>
            <a:r>
              <a:rPr dirty="0" sz="1800" spc="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·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(𝑟</a:t>
            </a:r>
            <a:r>
              <a:rPr dirty="0" sz="1800" spc="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 spc="15">
                <a:latin typeface="Cambria Math"/>
                <a:cs typeface="Cambria Math"/>
              </a:rPr>
              <a:t>ℎ)</a:t>
            </a:r>
            <a:endParaRPr sz="18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400">
              <a:latin typeface="Cambria Math"/>
              <a:cs typeface="Cambria Math"/>
            </a:endParaRPr>
          </a:p>
          <a:p>
            <a:pPr marL="469900" marR="5080" indent="-457200">
              <a:lnSpc>
                <a:spcPts val="2160"/>
              </a:lnSpc>
              <a:buClr>
                <a:srgbClr val="D24717"/>
              </a:buClr>
              <a:buAutoNum type="arabicPeriod" startAt="9"/>
              <a:tabLst>
                <a:tab pos="469265" algn="l"/>
                <a:tab pos="469900" algn="l"/>
              </a:tabLst>
            </a:pP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Escribe</a:t>
            </a:r>
            <a:r>
              <a:rPr dirty="0" sz="2000" spc="36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2000" spc="3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r>
              <a:rPr dirty="0" sz="2000" spc="35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2000" spc="35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muestre</a:t>
            </a:r>
            <a:r>
              <a:rPr dirty="0" sz="2000" spc="36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las</a:t>
            </a:r>
            <a:r>
              <a:rPr dirty="0" sz="2000" spc="35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tablas</a:t>
            </a:r>
            <a:r>
              <a:rPr dirty="0" sz="2000" spc="35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000" spc="3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multiplicar</a:t>
            </a:r>
            <a:r>
              <a:rPr dirty="0" sz="2000" spc="35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2000" spc="35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404040"/>
                </a:solidFill>
                <a:latin typeface="Calibri"/>
                <a:cs typeface="Calibri"/>
              </a:rPr>
              <a:t>los </a:t>
            </a:r>
            <a:r>
              <a:rPr dirty="0" sz="2000" spc="-434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números</a:t>
            </a:r>
            <a:r>
              <a:rPr dirty="0" sz="2000" spc="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404040"/>
                </a:solidFill>
                <a:latin typeface="Calibri"/>
                <a:cs typeface="Calibri"/>
              </a:rPr>
              <a:t>pares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3352546" y="4425441"/>
            <a:ext cx="648335" cy="8788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mbria Math"/>
                <a:cs typeface="Cambria Math"/>
              </a:rPr>
              <a:t>2𝑥0</a:t>
            </a:r>
            <a:r>
              <a:rPr dirty="0" sz="1400" spc="40">
                <a:latin typeface="Cambria Math"/>
                <a:cs typeface="Cambria Math"/>
              </a:rPr>
              <a:t> </a:t>
            </a:r>
            <a:r>
              <a:rPr dirty="0" sz="1400" spc="-5">
                <a:latin typeface="Cambria Math"/>
                <a:cs typeface="Cambria Math"/>
              </a:rPr>
              <a:t>=</a:t>
            </a:r>
            <a:r>
              <a:rPr dirty="0" sz="1400" spc="40">
                <a:latin typeface="Cambria Math"/>
                <a:cs typeface="Cambria Math"/>
              </a:rPr>
              <a:t> </a:t>
            </a:r>
            <a:r>
              <a:rPr dirty="0" sz="1400" spc="-5">
                <a:latin typeface="Cambria Math"/>
                <a:cs typeface="Cambria Math"/>
              </a:rPr>
              <a:t>0</a:t>
            </a:r>
            <a:endParaRPr sz="140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</a:pPr>
            <a:r>
              <a:rPr dirty="0" sz="1400" spc="-5">
                <a:latin typeface="Cambria Math"/>
                <a:cs typeface="Cambria Math"/>
              </a:rPr>
              <a:t>2𝑥1</a:t>
            </a:r>
            <a:r>
              <a:rPr dirty="0" sz="1400" spc="40">
                <a:latin typeface="Cambria Math"/>
                <a:cs typeface="Cambria Math"/>
              </a:rPr>
              <a:t> </a:t>
            </a:r>
            <a:r>
              <a:rPr dirty="0" sz="1400" spc="-5">
                <a:latin typeface="Cambria Math"/>
                <a:cs typeface="Cambria Math"/>
              </a:rPr>
              <a:t>=</a:t>
            </a:r>
            <a:r>
              <a:rPr dirty="0" sz="1400" spc="40">
                <a:latin typeface="Cambria Math"/>
                <a:cs typeface="Cambria Math"/>
              </a:rPr>
              <a:t> </a:t>
            </a:r>
            <a:r>
              <a:rPr dirty="0" sz="1400" spc="-5">
                <a:latin typeface="Cambria Math"/>
                <a:cs typeface="Cambria Math"/>
              </a:rPr>
              <a:t>2</a:t>
            </a:r>
            <a:endParaRPr sz="140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</a:pPr>
            <a:r>
              <a:rPr dirty="0" sz="1400" spc="-5">
                <a:latin typeface="Cambria Math"/>
                <a:cs typeface="Cambria Math"/>
              </a:rPr>
              <a:t>2𝑥2</a:t>
            </a:r>
            <a:r>
              <a:rPr dirty="0" sz="1400" spc="40">
                <a:latin typeface="Cambria Math"/>
                <a:cs typeface="Cambria Math"/>
              </a:rPr>
              <a:t> </a:t>
            </a:r>
            <a:r>
              <a:rPr dirty="0" sz="1400" spc="-5">
                <a:latin typeface="Cambria Math"/>
                <a:cs typeface="Cambria Math"/>
              </a:rPr>
              <a:t>=</a:t>
            </a:r>
            <a:r>
              <a:rPr dirty="0" sz="1400" spc="40">
                <a:latin typeface="Cambria Math"/>
                <a:cs typeface="Cambria Math"/>
              </a:rPr>
              <a:t> </a:t>
            </a:r>
            <a:r>
              <a:rPr dirty="0" sz="1400" spc="-5">
                <a:latin typeface="Cambria Math"/>
                <a:cs typeface="Cambria Math"/>
              </a:rPr>
              <a:t>4</a:t>
            </a:r>
            <a:endParaRPr sz="1400">
              <a:latin typeface="Cambria Math"/>
              <a:cs typeface="Cambria Math"/>
            </a:endParaRPr>
          </a:p>
          <a:p>
            <a:pPr marL="13335">
              <a:lnSpc>
                <a:spcPct val="100000"/>
              </a:lnSpc>
            </a:pPr>
            <a:r>
              <a:rPr dirty="0" sz="1400" spc="-5">
                <a:latin typeface="Cambria Math"/>
                <a:cs typeface="Cambria Math"/>
              </a:rPr>
              <a:t>…</a:t>
            </a:r>
            <a:r>
              <a:rPr dirty="0" sz="1400" spc="-85">
                <a:latin typeface="Cambria Math"/>
                <a:cs typeface="Cambria Math"/>
              </a:rPr>
              <a:t> </a:t>
            </a:r>
            <a:r>
              <a:rPr dirty="0" sz="1400" spc="-5">
                <a:latin typeface="Cambria Math"/>
                <a:cs typeface="Cambria Math"/>
              </a:rPr>
              <a:t>…</a:t>
            </a:r>
            <a:r>
              <a:rPr dirty="0" sz="1400" spc="-80">
                <a:latin typeface="Cambria Math"/>
                <a:cs typeface="Cambria Math"/>
              </a:rPr>
              <a:t> </a:t>
            </a:r>
            <a:r>
              <a:rPr dirty="0" sz="1400" spc="-5">
                <a:latin typeface="Cambria Math"/>
                <a:cs typeface="Cambria Math"/>
              </a:rPr>
              <a:t>…</a:t>
            </a:r>
            <a:r>
              <a:rPr dirty="0" sz="1400" spc="-80">
                <a:latin typeface="Cambria Math"/>
                <a:cs typeface="Cambria Math"/>
              </a:rPr>
              <a:t> </a:t>
            </a:r>
            <a:r>
              <a:rPr dirty="0" sz="1400" spc="-5">
                <a:latin typeface="Cambria Math"/>
                <a:cs typeface="Cambria Math"/>
              </a:rPr>
              <a:t>…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34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161535" y="4737353"/>
            <a:ext cx="647700" cy="238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mbria Math"/>
                <a:cs typeface="Cambria Math"/>
              </a:rPr>
              <a:t>…</a:t>
            </a:r>
            <a:r>
              <a:rPr dirty="0" sz="1400" spc="-85">
                <a:latin typeface="Cambria Math"/>
                <a:cs typeface="Cambria Math"/>
              </a:rPr>
              <a:t> </a:t>
            </a:r>
            <a:r>
              <a:rPr dirty="0" sz="1400" spc="-5">
                <a:latin typeface="Cambria Math"/>
                <a:cs typeface="Cambria Math"/>
              </a:rPr>
              <a:t>…</a:t>
            </a:r>
            <a:r>
              <a:rPr dirty="0" sz="1400" spc="-80">
                <a:latin typeface="Cambria Math"/>
                <a:cs typeface="Cambria Math"/>
              </a:rPr>
              <a:t> </a:t>
            </a:r>
            <a:r>
              <a:rPr dirty="0" sz="1400" spc="-5">
                <a:latin typeface="Cambria Math"/>
                <a:cs typeface="Cambria Math"/>
              </a:rPr>
              <a:t>…</a:t>
            </a:r>
            <a:r>
              <a:rPr dirty="0" sz="1400" spc="-80">
                <a:latin typeface="Cambria Math"/>
                <a:cs typeface="Cambria Math"/>
              </a:rPr>
              <a:t> </a:t>
            </a:r>
            <a:r>
              <a:rPr dirty="0" sz="1400" spc="-5">
                <a:latin typeface="Cambria Math"/>
                <a:cs typeface="Cambria Math"/>
              </a:rPr>
              <a:t>…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996434" y="4425441"/>
            <a:ext cx="756920" cy="8788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400" spc="-5">
                <a:latin typeface="Cambria Math"/>
                <a:cs typeface="Cambria Math"/>
              </a:rPr>
              <a:t>8𝑥0</a:t>
            </a:r>
            <a:r>
              <a:rPr dirty="0" sz="1400" spc="50">
                <a:latin typeface="Cambria Math"/>
                <a:cs typeface="Cambria Math"/>
              </a:rPr>
              <a:t> </a:t>
            </a:r>
            <a:r>
              <a:rPr dirty="0" sz="1400" spc="-5">
                <a:latin typeface="Cambria Math"/>
                <a:cs typeface="Cambria Math"/>
              </a:rPr>
              <a:t>=</a:t>
            </a:r>
            <a:r>
              <a:rPr dirty="0" sz="1400" spc="340">
                <a:latin typeface="Cambria Math"/>
                <a:cs typeface="Cambria Math"/>
              </a:rPr>
              <a:t> </a:t>
            </a:r>
            <a:r>
              <a:rPr dirty="0" sz="1400" spc="-5">
                <a:latin typeface="Cambria Math"/>
                <a:cs typeface="Cambria Math"/>
              </a:rPr>
              <a:t>0</a:t>
            </a:r>
            <a:endParaRPr sz="140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</a:pPr>
            <a:r>
              <a:rPr dirty="0" sz="1400" spc="-5">
                <a:latin typeface="Cambria Math"/>
                <a:cs typeface="Cambria Math"/>
              </a:rPr>
              <a:t>8𝑥1</a:t>
            </a:r>
            <a:r>
              <a:rPr dirty="0" sz="1400" spc="50">
                <a:latin typeface="Cambria Math"/>
                <a:cs typeface="Cambria Math"/>
              </a:rPr>
              <a:t> </a:t>
            </a:r>
            <a:r>
              <a:rPr dirty="0" sz="1400" spc="-5">
                <a:latin typeface="Cambria Math"/>
                <a:cs typeface="Cambria Math"/>
              </a:rPr>
              <a:t>=</a:t>
            </a:r>
            <a:r>
              <a:rPr dirty="0" sz="1400" spc="340">
                <a:latin typeface="Cambria Math"/>
                <a:cs typeface="Cambria Math"/>
              </a:rPr>
              <a:t> </a:t>
            </a:r>
            <a:r>
              <a:rPr dirty="0" sz="1400" spc="-5">
                <a:latin typeface="Cambria Math"/>
                <a:cs typeface="Cambria Math"/>
              </a:rPr>
              <a:t>8</a:t>
            </a:r>
            <a:endParaRPr sz="1400">
              <a:latin typeface="Cambria Math"/>
              <a:cs typeface="Cambria Math"/>
            </a:endParaRPr>
          </a:p>
          <a:p>
            <a:pPr marL="22860">
              <a:lnSpc>
                <a:spcPct val="100000"/>
              </a:lnSpc>
            </a:pPr>
            <a:r>
              <a:rPr dirty="0" sz="1400" spc="-5">
                <a:latin typeface="Cambria Math"/>
                <a:cs typeface="Cambria Math"/>
              </a:rPr>
              <a:t>8𝑥2</a:t>
            </a:r>
            <a:r>
              <a:rPr dirty="0" sz="1400" spc="45">
                <a:latin typeface="Cambria Math"/>
                <a:cs typeface="Cambria Math"/>
              </a:rPr>
              <a:t> </a:t>
            </a:r>
            <a:r>
              <a:rPr dirty="0" sz="1400" spc="-5">
                <a:latin typeface="Cambria Math"/>
                <a:cs typeface="Cambria Math"/>
              </a:rPr>
              <a:t>=</a:t>
            </a:r>
            <a:r>
              <a:rPr dirty="0" sz="1400" spc="50">
                <a:latin typeface="Cambria Math"/>
                <a:cs typeface="Cambria Math"/>
              </a:rPr>
              <a:t> </a:t>
            </a:r>
            <a:r>
              <a:rPr dirty="0" sz="1400" spc="-10">
                <a:latin typeface="Cambria Math"/>
                <a:cs typeface="Cambria Math"/>
              </a:rPr>
              <a:t>16</a:t>
            </a:r>
            <a:endParaRPr sz="1400">
              <a:latin typeface="Cambria Math"/>
              <a:cs typeface="Cambria Math"/>
            </a:endParaRPr>
          </a:p>
          <a:p>
            <a:pPr marL="72390">
              <a:lnSpc>
                <a:spcPct val="100000"/>
              </a:lnSpc>
            </a:pPr>
            <a:r>
              <a:rPr dirty="0" sz="1400" spc="-5">
                <a:latin typeface="Cambria Math"/>
                <a:cs typeface="Cambria Math"/>
              </a:rPr>
              <a:t>…</a:t>
            </a:r>
            <a:r>
              <a:rPr dirty="0" sz="1400" spc="-85">
                <a:latin typeface="Cambria Math"/>
                <a:cs typeface="Cambria Math"/>
              </a:rPr>
              <a:t> </a:t>
            </a:r>
            <a:r>
              <a:rPr dirty="0" sz="1400" spc="-5">
                <a:latin typeface="Cambria Math"/>
                <a:cs typeface="Cambria Math"/>
              </a:rPr>
              <a:t>…</a:t>
            </a:r>
            <a:r>
              <a:rPr dirty="0" sz="1400" spc="-80">
                <a:latin typeface="Cambria Math"/>
                <a:cs typeface="Cambria Math"/>
              </a:rPr>
              <a:t> </a:t>
            </a:r>
            <a:r>
              <a:rPr dirty="0" sz="1400" spc="-5">
                <a:latin typeface="Cambria Math"/>
                <a:cs typeface="Cambria Math"/>
              </a:rPr>
              <a:t>…</a:t>
            </a:r>
            <a:r>
              <a:rPr dirty="0" sz="1400" spc="-80">
                <a:latin typeface="Cambria Math"/>
                <a:cs typeface="Cambria Math"/>
              </a:rPr>
              <a:t> </a:t>
            </a:r>
            <a:r>
              <a:rPr dirty="0" sz="1400" spc="-5">
                <a:latin typeface="Cambria Math"/>
                <a:cs typeface="Cambria Math"/>
              </a:rPr>
              <a:t>…</a:t>
            </a:r>
            <a:endParaRPr sz="1400">
              <a:latin typeface="Cambria Math"/>
              <a:cs typeface="Cambria Math"/>
            </a:endParaRP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6334505"/>
            <a:ext cx="9144000" cy="523875"/>
            <a:chOff x="0" y="6334505"/>
            <a:chExt cx="9144000" cy="523875"/>
          </a:xfrm>
        </p:grpSpPr>
        <p:sp>
          <p:nvSpPr>
            <p:cNvPr id="3" name="object 3"/>
            <p:cNvSpPr/>
            <p:nvPr/>
          </p:nvSpPr>
          <p:spPr>
            <a:xfrm>
              <a:off x="0" y="6400799"/>
              <a:ext cx="9144000" cy="457200"/>
            </a:xfrm>
            <a:custGeom>
              <a:avLst/>
              <a:gdLst/>
              <a:ahLst/>
              <a:cxnLst/>
              <a:rect l="l" t="t" r="r" b="b"/>
              <a:pathLst>
                <a:path w="9144000" h="457200">
                  <a:moveTo>
                    <a:pt x="9144000" y="0"/>
                  </a:moveTo>
                  <a:lnTo>
                    <a:pt x="0" y="0"/>
                  </a:lnTo>
                  <a:lnTo>
                    <a:pt x="0" y="457199"/>
                  </a:lnTo>
                  <a:lnTo>
                    <a:pt x="9144000" y="457199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9B2C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6334505"/>
              <a:ext cx="9144000" cy="66040"/>
            </a:xfrm>
            <a:custGeom>
              <a:avLst/>
              <a:gdLst/>
              <a:ahLst/>
              <a:cxnLst/>
              <a:rect l="l" t="t" r="r" b="b"/>
              <a:pathLst>
                <a:path w="9144000" h="66039">
                  <a:moveTo>
                    <a:pt x="9144000" y="0"/>
                  </a:moveTo>
                  <a:lnTo>
                    <a:pt x="0" y="0"/>
                  </a:lnTo>
                  <a:lnTo>
                    <a:pt x="0" y="65532"/>
                  </a:lnTo>
                  <a:lnTo>
                    <a:pt x="9144000" y="65532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D247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895350" y="1738122"/>
            <a:ext cx="7475220" cy="0"/>
          </a:xfrm>
          <a:custGeom>
            <a:avLst/>
            <a:gdLst/>
            <a:ahLst/>
            <a:cxnLst/>
            <a:rect l="l" t="t" r="r" b="b"/>
            <a:pathLst>
              <a:path w="7475220" h="0">
                <a:moveTo>
                  <a:pt x="0" y="0"/>
                </a:moveTo>
                <a:lnTo>
                  <a:pt x="7475220" y="0"/>
                </a:lnTo>
              </a:path>
            </a:pathLst>
          </a:custGeom>
          <a:ln w="6350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1700" y="908558"/>
            <a:ext cx="277812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>
                <a:solidFill>
                  <a:srgbClr val="404040"/>
                </a:solidFill>
              </a:rPr>
              <a:t>9</a:t>
            </a:r>
            <a:r>
              <a:rPr dirty="0">
                <a:solidFill>
                  <a:srgbClr val="404040"/>
                </a:solidFill>
              </a:rPr>
              <a:t>.</a:t>
            </a:r>
            <a:r>
              <a:rPr dirty="0" spc="-160">
                <a:solidFill>
                  <a:srgbClr val="404040"/>
                </a:solidFill>
              </a:rPr>
              <a:t> </a:t>
            </a:r>
            <a:r>
              <a:rPr dirty="0" spc="-90">
                <a:solidFill>
                  <a:srgbClr val="404040"/>
                </a:solidFill>
              </a:rPr>
              <a:t>E</a:t>
            </a:r>
            <a:r>
              <a:rPr dirty="0" spc="-70">
                <a:solidFill>
                  <a:srgbClr val="404040"/>
                </a:solidFill>
              </a:rPr>
              <a:t>j</a:t>
            </a:r>
            <a:r>
              <a:rPr dirty="0" spc="-95">
                <a:solidFill>
                  <a:srgbClr val="404040"/>
                </a:solidFill>
              </a:rPr>
              <a:t>e</a:t>
            </a:r>
            <a:r>
              <a:rPr dirty="0" spc="-150">
                <a:solidFill>
                  <a:srgbClr val="404040"/>
                </a:solidFill>
              </a:rPr>
              <a:t>r</a:t>
            </a:r>
            <a:r>
              <a:rPr dirty="0" spc="-95">
                <a:solidFill>
                  <a:srgbClr val="404040"/>
                </a:solidFill>
              </a:rPr>
              <a:t>c</a:t>
            </a:r>
            <a:r>
              <a:rPr dirty="0" spc="-80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c</a:t>
            </a:r>
            <a:r>
              <a:rPr dirty="0" spc="-75">
                <a:solidFill>
                  <a:srgbClr val="404040"/>
                </a:solidFill>
              </a:rPr>
              <a:t>i</a:t>
            </a:r>
            <a:r>
              <a:rPr dirty="0" spc="-95">
                <a:solidFill>
                  <a:srgbClr val="404040"/>
                </a:solidFill>
              </a:rPr>
              <a:t>o</a:t>
            </a:r>
            <a:r>
              <a:rPr dirty="0">
                <a:solidFill>
                  <a:srgbClr val="404040"/>
                </a:solidFill>
              </a:rPr>
              <a:t>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746759" y="1789683"/>
            <a:ext cx="7711440" cy="3484245"/>
          </a:xfrm>
          <a:prstGeom prst="rect">
            <a:avLst/>
          </a:prstGeom>
        </p:spPr>
        <p:txBody>
          <a:bodyPr wrap="square" lIns="0" tIns="99695" rIns="0" bIns="0" rtlCol="0" vert="horz">
            <a:spAutoFit/>
          </a:bodyPr>
          <a:lstStyle/>
          <a:p>
            <a:pPr algn="just" marL="533400" marR="81915" indent="-457200">
              <a:lnSpc>
                <a:spcPct val="70000"/>
              </a:lnSpc>
              <a:spcBef>
                <a:spcPts val="785"/>
              </a:spcBef>
              <a:buClr>
                <a:srgbClr val="D24717"/>
              </a:buClr>
              <a:buAutoNum type="arabicPeriod" startAt="10"/>
              <a:tabLst>
                <a:tab pos="533400" algn="l"/>
              </a:tabLst>
            </a:pP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Escribe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5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pregunte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9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5">
                <a:solidFill>
                  <a:srgbClr val="404040"/>
                </a:solidFill>
                <a:latin typeface="Calibri"/>
                <a:cs typeface="Calibri"/>
              </a:rPr>
              <a:t>precio,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9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5">
                <a:solidFill>
                  <a:srgbClr val="404040"/>
                </a:solidFill>
                <a:latin typeface="Calibri"/>
                <a:cs typeface="Calibri"/>
              </a:rPr>
              <a:t>tanto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por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ciento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1900" spc="-4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5">
                <a:solidFill>
                  <a:srgbClr val="404040"/>
                </a:solidFill>
                <a:latin typeface="Calibri"/>
                <a:cs typeface="Calibri"/>
              </a:rPr>
              <a:t>descuento,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y </a:t>
            </a:r>
            <a:r>
              <a:rPr dirty="0" sz="1900" spc="-15">
                <a:solidFill>
                  <a:srgbClr val="404040"/>
                </a:solidFill>
                <a:latin typeface="Calibri"/>
                <a:cs typeface="Calibri"/>
              </a:rPr>
              <a:t>te diga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el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precio con descuento. </a:t>
            </a:r>
            <a:r>
              <a:rPr dirty="0" sz="1900" spc="-15">
                <a:solidFill>
                  <a:srgbClr val="404040"/>
                </a:solidFill>
                <a:latin typeface="Calibri"/>
                <a:cs typeface="Calibri"/>
              </a:rPr>
              <a:t>Por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ejemplo,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si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el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precio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que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introduce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el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usuario es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300 y el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descuento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20,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el </a:t>
            </a:r>
            <a:r>
              <a:rPr dirty="0" sz="1900" spc="-15">
                <a:solidFill>
                  <a:srgbClr val="404040"/>
                </a:solidFill>
                <a:latin typeface="Calibri"/>
                <a:cs typeface="Calibri"/>
              </a:rPr>
              <a:t>programa dirá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que </a:t>
            </a:r>
            <a:r>
              <a:rPr dirty="0" sz="19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precio</a:t>
            </a:r>
            <a:r>
              <a:rPr dirty="0" sz="19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final</a:t>
            </a:r>
            <a:r>
              <a:rPr dirty="0" sz="19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con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descuento</a:t>
            </a:r>
            <a:r>
              <a:rPr dirty="0" sz="19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es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240</a:t>
            </a:r>
            <a:endParaRPr sz="1900">
              <a:latin typeface="Calibri"/>
              <a:cs typeface="Calibri"/>
            </a:endParaRPr>
          </a:p>
          <a:p>
            <a:pPr algn="just" marL="533400" marR="81915" indent="-457200">
              <a:lnSpc>
                <a:spcPct val="70000"/>
              </a:lnSpc>
              <a:spcBef>
                <a:spcPts val="1400"/>
              </a:spcBef>
              <a:buClr>
                <a:srgbClr val="D24717"/>
              </a:buClr>
              <a:buAutoNum type="arabicPeriod" startAt="10"/>
              <a:tabLst>
                <a:tab pos="533400" algn="l"/>
              </a:tabLst>
            </a:pP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Escribe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5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pregunte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al</a:t>
            </a:r>
            <a:r>
              <a:rPr dirty="0" sz="19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usuario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los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dos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 lados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 un </a:t>
            </a:r>
            <a:r>
              <a:rPr dirty="0" sz="19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rectángulo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y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presente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por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pantalla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el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cálculo del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perímetro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(suma de los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 lados)</a:t>
            </a:r>
            <a:r>
              <a:rPr dirty="0" sz="1900" spc="-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área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(base por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altura)</a:t>
            </a:r>
            <a:endParaRPr sz="1900">
              <a:latin typeface="Calibri"/>
              <a:cs typeface="Calibri"/>
            </a:endParaRPr>
          </a:p>
          <a:p>
            <a:pPr algn="just" marL="533400" marR="81915" indent="-457200">
              <a:lnSpc>
                <a:spcPct val="70000"/>
              </a:lnSpc>
              <a:spcBef>
                <a:spcPts val="1395"/>
              </a:spcBef>
              <a:buClr>
                <a:srgbClr val="D24717"/>
              </a:buClr>
              <a:buAutoNum type="arabicPeriod" startAt="10"/>
              <a:tabLst>
                <a:tab pos="533400" algn="l"/>
              </a:tabLst>
            </a:pP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Suponiendo</a:t>
            </a:r>
            <a:r>
              <a:rPr dirty="0" sz="1900" spc="3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1900" spc="3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1</a:t>
            </a:r>
            <a:r>
              <a:rPr dirty="0" sz="1900" spc="35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euro</a:t>
            </a:r>
            <a:r>
              <a:rPr dirty="0" sz="1900" spc="3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=</a:t>
            </a:r>
            <a:r>
              <a:rPr dirty="0" sz="1900" spc="3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1.11343</a:t>
            </a:r>
            <a:r>
              <a:rPr dirty="0" sz="1900" spc="34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dólares.</a:t>
            </a:r>
            <a:r>
              <a:rPr dirty="0" sz="1900" spc="33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Escribe</a:t>
            </a:r>
            <a:r>
              <a:rPr dirty="0" sz="1900" spc="35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1900" spc="34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5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r>
              <a:rPr dirty="0" sz="1900" spc="36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que </a:t>
            </a:r>
            <a:r>
              <a:rPr dirty="0" sz="1900" spc="-4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pida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al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usuario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un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número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de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dólares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y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calcule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y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muestre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el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cambio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en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euros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9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forma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continua.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9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5">
                <a:solidFill>
                  <a:srgbClr val="404040"/>
                </a:solidFill>
                <a:latin typeface="Calibri"/>
                <a:cs typeface="Calibri"/>
              </a:rPr>
              <a:t>programa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se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5">
                <a:solidFill>
                  <a:srgbClr val="404040"/>
                </a:solidFill>
                <a:latin typeface="Calibri"/>
                <a:cs typeface="Calibri"/>
              </a:rPr>
              <a:t>cerrará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cuando</a:t>
            </a:r>
            <a:r>
              <a:rPr dirty="0" sz="19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el</a:t>
            </a:r>
            <a:r>
              <a:rPr dirty="0" sz="19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usuario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5">
                <a:solidFill>
                  <a:srgbClr val="404040"/>
                </a:solidFill>
                <a:latin typeface="Calibri"/>
                <a:cs typeface="Calibri"/>
              </a:rPr>
              <a:t>introduzca</a:t>
            </a:r>
            <a:r>
              <a:rPr dirty="0" sz="1900" spc="-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un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número</a:t>
            </a:r>
            <a:r>
              <a:rPr dirty="0" sz="1900" spc="-15">
                <a:solidFill>
                  <a:srgbClr val="404040"/>
                </a:solidFill>
                <a:latin typeface="Calibri"/>
                <a:cs typeface="Calibri"/>
              </a:rPr>
              <a:t> negativo</a:t>
            </a:r>
            <a:endParaRPr sz="1900">
              <a:latin typeface="Calibri"/>
              <a:cs typeface="Calibri"/>
            </a:endParaRPr>
          </a:p>
          <a:p>
            <a:pPr algn="just" marL="533400" marR="81280" indent="-457200">
              <a:lnSpc>
                <a:spcPct val="70000"/>
              </a:lnSpc>
              <a:spcBef>
                <a:spcPts val="1405"/>
              </a:spcBef>
              <a:buClr>
                <a:srgbClr val="D24717"/>
              </a:buClr>
              <a:buAutoNum type="arabicPeriod" startAt="10"/>
              <a:tabLst>
                <a:tab pos="533400" algn="l"/>
              </a:tabLst>
            </a:pP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Escribir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un </a:t>
            </a:r>
            <a:r>
              <a:rPr dirty="0" sz="1900" spc="-15">
                <a:solidFill>
                  <a:srgbClr val="404040"/>
                </a:solidFill>
                <a:latin typeface="Calibri"/>
                <a:cs typeface="Calibri"/>
              </a:rPr>
              <a:t>programa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que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pida por teclado los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tres coeficientes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(a,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b y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c)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de</a:t>
            </a:r>
            <a:r>
              <a:rPr dirty="0" sz="19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19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ecuación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ax</a:t>
            </a:r>
            <a:r>
              <a:rPr dirty="0" baseline="24444" sz="1875" spc="-15">
                <a:solidFill>
                  <a:srgbClr val="404040"/>
                </a:solidFill>
                <a:latin typeface="Calibri"/>
                <a:cs typeface="Calibri"/>
              </a:rPr>
              <a:t>2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+bx+c=0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19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calcule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y</a:t>
            </a:r>
            <a:r>
              <a:rPr dirty="0" sz="19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muestre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las</a:t>
            </a:r>
            <a:r>
              <a:rPr dirty="0" sz="1900" spc="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dos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soluciones,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suponiendo</a:t>
            </a:r>
            <a:r>
              <a:rPr dirty="0" sz="1900" spc="-2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que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ambas</a:t>
            </a:r>
            <a:r>
              <a:rPr dirty="0" sz="19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serán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reales</a:t>
            </a:r>
            <a:r>
              <a:rPr dirty="0" sz="19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(es decir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 que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la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raíz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queda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positiva)</a:t>
            </a:r>
            <a:endParaRPr sz="1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84859" y="5338826"/>
            <a:ext cx="7620634" cy="3155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719455" algn="l"/>
                <a:tab pos="3101975" algn="l"/>
                <a:tab pos="3638550" algn="l"/>
                <a:tab pos="3993515" algn="l"/>
                <a:tab pos="4504055" algn="l"/>
                <a:tab pos="5382895" algn="l"/>
                <a:tab pos="5897880" algn="l"/>
                <a:tab pos="6924675" algn="l"/>
                <a:tab pos="7235825" algn="l"/>
              </a:tabLst>
            </a:pP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Nota:	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x</a:t>
            </a:r>
            <a:r>
              <a:rPr dirty="0" baseline="-20000" sz="1875" spc="-7">
                <a:solidFill>
                  <a:srgbClr val="404040"/>
                </a:solidFill>
                <a:latin typeface="Calibri"/>
                <a:cs typeface="Calibri"/>
              </a:rPr>
              <a:t>1,2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=(a±sqrt(b</a:t>
            </a:r>
            <a:r>
              <a:rPr dirty="0" baseline="24444" sz="1875" spc="-7">
                <a:solidFill>
                  <a:srgbClr val="404040"/>
                </a:solidFill>
                <a:latin typeface="Calibri"/>
                <a:cs typeface="Calibri"/>
              </a:rPr>
              <a:t>2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-4ac))/2,	</a:t>
            </a:r>
            <a:r>
              <a:rPr dirty="0" sz="1900" b="1">
                <a:solidFill>
                  <a:srgbClr val="404040"/>
                </a:solidFill>
                <a:latin typeface="Calibri"/>
                <a:cs typeface="Calibri"/>
              </a:rPr>
              <a:t>sqrt	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es	una	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función	que	devuelve	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la	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raíz</a:t>
            </a:r>
            <a:endParaRPr sz="19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10259" y="5541517"/>
            <a:ext cx="7569834" cy="518159"/>
          </a:xfrm>
          <a:prstGeom prst="rect">
            <a:avLst/>
          </a:prstGeom>
        </p:spPr>
        <p:txBody>
          <a:bodyPr wrap="square" lIns="0" tIns="99695" rIns="0" bIns="0" rtlCol="0" vert="horz">
            <a:spAutoFit/>
          </a:bodyPr>
          <a:lstStyle/>
          <a:p>
            <a:pPr marL="12700" marR="5080">
              <a:lnSpc>
                <a:spcPct val="70000"/>
              </a:lnSpc>
              <a:spcBef>
                <a:spcPts val="785"/>
              </a:spcBef>
              <a:tabLst>
                <a:tab pos="1115060" algn="l"/>
                <a:tab pos="1685289" algn="l"/>
                <a:tab pos="2402205" algn="l"/>
                <a:tab pos="3418204" algn="l"/>
                <a:tab pos="3764915" algn="l"/>
                <a:tab pos="4843145" algn="l"/>
                <a:tab pos="5560060" algn="l"/>
                <a:tab pos="5939790" algn="l"/>
                <a:tab pos="6242050" algn="l"/>
                <a:tab pos="7254240" algn="l"/>
              </a:tabLst>
            </a:pP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cua</a:t>
            </a:r>
            <a:r>
              <a:rPr dirty="0" sz="1900" spc="5">
                <a:solidFill>
                  <a:srgbClr val="404040"/>
                </a:solidFill>
                <a:latin typeface="Calibri"/>
                <a:cs typeface="Calibri"/>
              </a:rPr>
              <a:t>d</a:t>
            </a:r>
            <a:r>
              <a:rPr dirty="0" sz="1900" spc="-40">
                <a:solidFill>
                  <a:srgbClr val="404040"/>
                </a:solidFill>
                <a:latin typeface="Calibri"/>
                <a:cs typeface="Calibri"/>
              </a:rPr>
              <a:t>r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ada,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	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pa</a:t>
            </a:r>
            <a:r>
              <a:rPr dirty="0" sz="1900" spc="-45">
                <a:solidFill>
                  <a:srgbClr val="404040"/>
                </a:solidFill>
                <a:latin typeface="Calibri"/>
                <a:cs typeface="Calibri"/>
              </a:rPr>
              <a:t>r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a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	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pode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r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	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i</a:t>
            </a:r>
            <a:r>
              <a:rPr dirty="0" sz="1900" spc="-30">
                <a:solidFill>
                  <a:srgbClr val="404040"/>
                </a:solidFill>
                <a:latin typeface="Calibri"/>
                <a:cs typeface="Calibri"/>
              </a:rPr>
              <a:t>n</a:t>
            </a:r>
            <a:r>
              <a:rPr dirty="0" sz="1900" spc="-20">
                <a:solidFill>
                  <a:srgbClr val="404040"/>
                </a:solidFill>
                <a:latin typeface="Calibri"/>
                <a:cs typeface="Calibri"/>
              </a:rPr>
              <a:t>v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o</a:t>
            </a:r>
            <a:r>
              <a:rPr dirty="0" sz="1900" spc="-30">
                <a:solidFill>
                  <a:srgbClr val="404040"/>
                </a:solidFill>
                <a:latin typeface="Calibri"/>
                <a:cs typeface="Calibri"/>
              </a:rPr>
              <a:t>c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arla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	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es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	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nece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s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ario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	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p</a:t>
            </a:r>
            <a:r>
              <a:rPr dirty="0" sz="1900" spc="-15">
                <a:solidFill>
                  <a:srgbClr val="404040"/>
                </a:solidFill>
                <a:latin typeface="Calibri"/>
                <a:cs typeface="Calibri"/>
              </a:rPr>
              <a:t>o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ne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r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	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en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	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la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	</a:t>
            </a:r>
            <a:r>
              <a:rPr dirty="0" sz="1900" spc="-20">
                <a:solidFill>
                  <a:srgbClr val="404040"/>
                </a:solidFill>
                <a:latin typeface="Calibri"/>
                <a:cs typeface="Calibri"/>
              </a:rPr>
              <a:t>c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abece</a:t>
            </a:r>
            <a:r>
              <a:rPr dirty="0" sz="1900" spc="-40">
                <a:solidFill>
                  <a:srgbClr val="404040"/>
                </a:solidFill>
                <a:latin typeface="Calibri"/>
                <a:cs typeface="Calibri"/>
              </a:rPr>
              <a:t>r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a</a:t>
            </a:r>
            <a:r>
              <a:rPr dirty="0" sz="1900">
                <a:solidFill>
                  <a:srgbClr val="404040"/>
                </a:solidFill>
                <a:latin typeface="Calibri"/>
                <a:cs typeface="Calibri"/>
              </a:rPr>
              <a:t>	</a:t>
            </a:r>
            <a:r>
              <a:rPr dirty="0" sz="1900" spc="-5">
                <a:solidFill>
                  <a:srgbClr val="404040"/>
                </a:solidFill>
                <a:latin typeface="Calibri"/>
                <a:cs typeface="Calibri"/>
              </a:rPr>
              <a:t>del  </a:t>
            </a:r>
            <a:r>
              <a:rPr dirty="0" sz="1900" spc="-10">
                <a:solidFill>
                  <a:srgbClr val="404040"/>
                </a:solidFill>
                <a:latin typeface="Calibri"/>
                <a:cs typeface="Calibri"/>
              </a:rPr>
              <a:t>programa:</a:t>
            </a:r>
            <a:r>
              <a:rPr dirty="0" sz="1900" spc="-15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b="1">
                <a:solidFill>
                  <a:srgbClr val="404040"/>
                </a:solidFill>
                <a:latin typeface="Calibri"/>
                <a:cs typeface="Calibri"/>
              </a:rPr>
              <a:t>#include</a:t>
            </a:r>
            <a:r>
              <a:rPr dirty="0" sz="1900" spc="5" b="1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dirty="0" sz="1900" spc="-5" b="1">
                <a:solidFill>
                  <a:srgbClr val="404040"/>
                </a:solidFill>
                <a:latin typeface="Calibri"/>
                <a:cs typeface="Calibri"/>
              </a:rPr>
              <a:t>&lt;math.h&gt;</a:t>
            </a:r>
            <a:endParaRPr sz="1900">
              <a:latin typeface="Calibri"/>
              <a:cs typeface="Calibri"/>
            </a:endParaRPr>
          </a:p>
        </p:txBody>
      </p:sp>
      <p:pic>
        <p:nvPicPr>
          <p:cNvPr id="10" name="object 1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644" y="228600"/>
            <a:ext cx="2417601" cy="513588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5181600" y="6582536"/>
            <a:ext cx="112077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1.1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143747" y="6575107"/>
            <a:ext cx="22479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00"/>
              </a:lnSpc>
            </a:pPr>
            <a:r>
              <a:rPr dirty="0" sz="1050">
                <a:solidFill>
                  <a:srgbClr val="FFFFFF"/>
                </a:solidFill>
                <a:latin typeface="Calibri"/>
                <a:cs typeface="Calibri"/>
              </a:rPr>
              <a:t>35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45413" y="2874390"/>
            <a:ext cx="6894195" cy="1379220"/>
          </a:xfrm>
          <a:prstGeom prst="rect">
            <a:avLst/>
          </a:prstGeom>
        </p:spPr>
        <p:txBody>
          <a:bodyPr wrap="square" lIns="0" tIns="124460" rIns="0" bIns="0" rtlCol="0" vert="horz">
            <a:spAutoFit/>
          </a:bodyPr>
          <a:lstStyle/>
          <a:p>
            <a:pPr marL="2097405" marR="5080" indent="-2085339">
              <a:lnSpc>
                <a:spcPts val="4900"/>
              </a:lnSpc>
              <a:spcBef>
                <a:spcPts val="980"/>
              </a:spcBef>
            </a:pP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P</a:t>
            </a:r>
            <a:r>
              <a:rPr dirty="0" sz="4800" spc="-170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og</a:t>
            </a:r>
            <a:r>
              <a:rPr dirty="0" sz="4800" spc="-185" b="0">
                <a:solidFill>
                  <a:srgbClr val="990000"/>
                </a:solidFill>
                <a:latin typeface="Calibri Light"/>
                <a:cs typeface="Calibri Light"/>
              </a:rPr>
              <a:t>r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spc="-125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ac</a:t>
            </a:r>
            <a:r>
              <a:rPr dirty="0" sz="4800" spc="-7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ó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n</a:t>
            </a:r>
            <a:r>
              <a:rPr dirty="0" sz="4800" spc="-190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8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65" b="0">
                <a:solidFill>
                  <a:srgbClr val="990000"/>
                </a:solidFill>
                <a:latin typeface="Calibri Light"/>
                <a:cs typeface="Calibri Light"/>
              </a:rPr>
              <a:t>i</a:t>
            </a:r>
            <a:r>
              <a:rPr dirty="0" sz="4800" spc="-135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t</a:t>
            </a:r>
            <a:r>
              <a:rPr dirty="0" sz="4800" spc="-95" b="0">
                <a:solidFill>
                  <a:srgbClr val="990000"/>
                </a:solidFill>
                <a:latin typeface="Calibri Light"/>
                <a:cs typeface="Calibri Light"/>
              </a:rPr>
              <a:t>e</a:t>
            </a:r>
            <a:r>
              <a:rPr dirty="0" sz="4800" spc="-130" b="0">
                <a:solidFill>
                  <a:srgbClr val="990000"/>
                </a:solidFill>
                <a:latin typeface="Calibri Light"/>
                <a:cs typeface="Calibri Light"/>
              </a:rPr>
              <a:t>m</a:t>
            </a:r>
            <a:r>
              <a:rPr dirty="0" sz="4800" spc="-100" b="0">
                <a:solidFill>
                  <a:srgbClr val="990000"/>
                </a:solidFill>
                <a:latin typeface="Calibri Light"/>
                <a:cs typeface="Calibri Light"/>
              </a:rPr>
              <a:t>a</a:t>
            </a:r>
            <a:r>
              <a:rPr dirty="0" sz="4800" b="0">
                <a:solidFill>
                  <a:srgbClr val="990000"/>
                </a:solidFill>
                <a:latin typeface="Calibri Light"/>
                <a:cs typeface="Calibri Light"/>
              </a:rPr>
              <a:t>s</a:t>
            </a:r>
            <a:r>
              <a:rPr dirty="0" sz="4800" spc="-175" b="0">
                <a:solidFill>
                  <a:srgbClr val="990000"/>
                </a:solidFill>
                <a:latin typeface="Calibri Light"/>
                <a:cs typeface="Calibri Light"/>
              </a:rPr>
              <a:t> </a:t>
            </a:r>
            <a:r>
              <a:rPr dirty="0" sz="4800" spc="-90" b="0">
                <a:solidFill>
                  <a:srgbClr val="990000"/>
                </a:solidFill>
                <a:latin typeface="Calibri Light"/>
                <a:cs typeface="Calibri Light"/>
              </a:rPr>
              <a:t>de  </a:t>
            </a:r>
            <a:r>
              <a:rPr dirty="0" sz="4800" spc="-120" b="0">
                <a:solidFill>
                  <a:srgbClr val="990000"/>
                </a:solidFill>
                <a:latin typeface="Calibri Light"/>
                <a:cs typeface="Calibri Light"/>
              </a:rPr>
              <a:t>Navegación</a:t>
            </a:r>
            <a:endParaRPr sz="4800">
              <a:latin typeface="Calibri Light"/>
              <a:cs typeface="Calibri Light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282870" y="4432253"/>
            <a:ext cx="4602480" cy="6432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193800">
              <a:lnSpc>
                <a:spcPct val="100000"/>
              </a:lnSpc>
              <a:spcBef>
                <a:spcPts val="100"/>
              </a:spcBef>
            </a:pPr>
            <a:r>
              <a:rPr dirty="0" sz="2400" spc="145" b="0">
                <a:solidFill>
                  <a:srgbClr val="696464"/>
                </a:solidFill>
                <a:latin typeface="Calibri Light"/>
                <a:cs typeface="Calibri Light"/>
              </a:rPr>
              <a:t>1.2.</a:t>
            </a:r>
            <a:r>
              <a:rPr dirty="0" sz="2400" spc="35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spc="170" b="0">
                <a:solidFill>
                  <a:srgbClr val="696464"/>
                </a:solidFill>
                <a:latin typeface="Calibri Light"/>
                <a:cs typeface="Calibri Light"/>
              </a:rPr>
              <a:t>Lenguaje</a:t>
            </a:r>
            <a:r>
              <a:rPr dirty="0" sz="2400" spc="37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240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endParaRPr sz="2400">
              <a:latin typeface="Calibri Light"/>
              <a:cs typeface="Calibri Light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Ar</a:t>
            </a:r>
            <a:r>
              <a:rPr dirty="0" sz="1600" spc="165" b="0">
                <a:solidFill>
                  <a:srgbClr val="696464"/>
                </a:solidFill>
                <a:latin typeface="Calibri Light"/>
                <a:cs typeface="Calibri Light"/>
              </a:rPr>
              <a:t>r</a:t>
            </a:r>
            <a:r>
              <a:rPr dirty="0" sz="1600" spc="170" b="0">
                <a:solidFill>
                  <a:srgbClr val="696464"/>
                </a:solidFill>
                <a:latin typeface="Calibri Light"/>
                <a:cs typeface="Calibri Light"/>
              </a:rPr>
              <a:t>a</a:t>
            </a:r>
            <a:r>
              <a:rPr dirty="0" sz="1600" spc="180" b="0">
                <a:solidFill>
                  <a:srgbClr val="696464"/>
                </a:solidFill>
                <a:latin typeface="Calibri Light"/>
                <a:cs typeface="Calibri Light"/>
              </a:rPr>
              <a:t>y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s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S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t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ri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gs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4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S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t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u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t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80" b="0">
                <a:solidFill>
                  <a:srgbClr val="696464"/>
                </a:solidFill>
                <a:latin typeface="Calibri Light"/>
                <a:cs typeface="Calibri Light"/>
              </a:rPr>
              <a:t>P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u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80" b="0">
                <a:solidFill>
                  <a:srgbClr val="696464"/>
                </a:solidFill>
                <a:latin typeface="Calibri Light"/>
                <a:cs typeface="Calibri Light"/>
              </a:rPr>
              <a:t>nt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spc="165" b="0">
                <a:solidFill>
                  <a:srgbClr val="696464"/>
                </a:solidFill>
                <a:latin typeface="Calibri Light"/>
                <a:cs typeface="Calibri Light"/>
              </a:rPr>
              <a:t>r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os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,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F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u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c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i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o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600" spc="195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Calibri Light"/>
                <a:cs typeface="Calibri Light"/>
              </a:rPr>
              <a:t>s</a:t>
            </a:r>
            <a:endParaRPr sz="1600">
              <a:latin typeface="Calibri Light"/>
              <a:cs typeface="Calibri Light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7879" y="103289"/>
            <a:ext cx="1671376" cy="92960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370250" y="325374"/>
            <a:ext cx="2070159" cy="2400299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0" y="6428232"/>
            <a:ext cx="1223009" cy="429767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383663" y="5616990"/>
            <a:ext cx="7370445" cy="12287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098165">
              <a:lnSpc>
                <a:spcPct val="100000"/>
              </a:lnSpc>
              <a:spcBef>
                <a:spcPts val="100"/>
              </a:spcBef>
            </a:pPr>
            <a:r>
              <a:rPr dirty="0" sz="1600" spc="-45" b="0">
                <a:solidFill>
                  <a:srgbClr val="696464"/>
                </a:solidFill>
                <a:latin typeface="Bahnschrift Light"/>
                <a:cs typeface="Bahnschrift Light"/>
              </a:rPr>
              <a:t>J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00" b="0">
                <a:solidFill>
                  <a:srgbClr val="696464"/>
                </a:solidFill>
                <a:latin typeface="Bahnschrift Light"/>
                <a:cs typeface="Bahnschrift Light"/>
              </a:rPr>
              <a:t>S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É</a:t>
            </a:r>
            <a:r>
              <a:rPr dirty="0" sz="1600" spc="-6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M</a:t>
            </a:r>
            <a:r>
              <a:rPr dirty="0" sz="1600" spc="55" b="0">
                <a:solidFill>
                  <a:srgbClr val="696464"/>
                </a:solidFill>
                <a:latin typeface="Bahnschrift Light"/>
                <a:cs typeface="Bahnschrift Light"/>
              </a:rPr>
              <a:t>I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L</a:t>
            </a:r>
            <a:r>
              <a:rPr dirty="0" sz="1600" spc="-2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130" b="0">
                <a:solidFill>
                  <a:srgbClr val="696464"/>
                </a:solidFill>
                <a:latin typeface="Bahnschrift Light"/>
                <a:cs typeface="Bahnschrift Light"/>
              </a:rPr>
              <a:t>G</a:t>
            </a:r>
            <a:r>
              <a:rPr dirty="0" sz="1600" spc="-195" b="0">
                <a:solidFill>
                  <a:srgbClr val="696464"/>
                </a:solidFill>
                <a:latin typeface="Bahnschrift Light"/>
                <a:cs typeface="Bahnschrift Light"/>
              </a:rPr>
              <a:t>U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25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b="0">
                <a:solidFill>
                  <a:srgbClr val="696464"/>
                </a:solidFill>
                <a:latin typeface="Bahnschrift Light"/>
                <a:cs typeface="Bahnschrift Light"/>
              </a:rPr>
              <a:t>O</a:t>
            </a:r>
            <a:r>
              <a:rPr dirty="0" sz="1600" spc="-15" b="0">
                <a:solidFill>
                  <a:srgbClr val="696464"/>
                </a:solidFill>
                <a:latin typeface="Bahnschrift Light"/>
                <a:cs typeface="Bahnschrift Light"/>
              </a:rPr>
              <a:t> </a:t>
            </a:r>
            <a:r>
              <a:rPr dirty="0" sz="1600" spc="-215" b="0">
                <a:solidFill>
                  <a:srgbClr val="696464"/>
                </a:solidFill>
                <a:latin typeface="Bahnschrift Light"/>
                <a:cs typeface="Bahnschrift Light"/>
              </a:rPr>
              <a:t>H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</a:t>
            </a:r>
            <a:r>
              <a:rPr dirty="0" sz="1600" spc="-120" b="0">
                <a:solidFill>
                  <a:srgbClr val="696464"/>
                </a:solidFill>
                <a:latin typeface="Bahnschrift Light"/>
                <a:cs typeface="Bahnschrift Light"/>
              </a:rPr>
              <a:t>R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35" b="0">
                <a:solidFill>
                  <a:srgbClr val="696464"/>
                </a:solidFill>
                <a:latin typeface="Bahnschrift Light"/>
                <a:cs typeface="Bahnschrift Light"/>
              </a:rPr>
              <a:t>Á</a:t>
            </a:r>
            <a:r>
              <a:rPr dirty="0" sz="1600" spc="-210" b="0">
                <a:solidFill>
                  <a:srgbClr val="696464"/>
                </a:solidFill>
                <a:latin typeface="Bahnschrift Light"/>
                <a:cs typeface="Bahnschrift Light"/>
              </a:rPr>
              <a:t>N</a:t>
            </a:r>
            <a:r>
              <a:rPr dirty="0" sz="1600" spc="-165" b="0">
                <a:solidFill>
                  <a:srgbClr val="696464"/>
                </a:solidFill>
                <a:latin typeface="Bahnschrift Light"/>
                <a:cs typeface="Bahnschrift Light"/>
              </a:rPr>
              <a:t>D</a:t>
            </a:r>
            <a:r>
              <a:rPr dirty="0" sz="1600" spc="-155" b="0">
                <a:solidFill>
                  <a:srgbClr val="696464"/>
                </a:solidFill>
                <a:latin typeface="Bahnschrift Light"/>
                <a:cs typeface="Bahnschrift Light"/>
              </a:rPr>
              <a:t>EZ</a:t>
            </a:r>
            <a:endParaRPr sz="1600">
              <a:latin typeface="Bahnschrift Light"/>
              <a:cs typeface="Bahnschrift Light"/>
            </a:endParaRPr>
          </a:p>
          <a:p>
            <a:pPr marL="3098165">
              <a:lnSpc>
                <a:spcPct val="100000"/>
              </a:lnSpc>
              <a:spcBef>
                <a:spcPts val="1225"/>
              </a:spcBef>
            </a:pP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E</a:t>
            </a:r>
            <a:r>
              <a:rPr dirty="0" sz="1000" spc="-3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spc="130" b="0">
                <a:solidFill>
                  <a:srgbClr val="696464"/>
                </a:solidFill>
                <a:latin typeface="Calibri Light"/>
                <a:cs typeface="Calibri Light"/>
              </a:rPr>
              <a:t>MAI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L</a:t>
            </a:r>
            <a:r>
              <a:rPr dirty="0" sz="1000" spc="-30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sz="1000" b="0">
                <a:solidFill>
                  <a:srgbClr val="696464"/>
                </a:solidFill>
                <a:latin typeface="Calibri Light"/>
                <a:cs typeface="Calibri Light"/>
              </a:rPr>
              <a:t>:</a:t>
            </a:r>
            <a:r>
              <a:rPr dirty="0" sz="1000" spc="185" b="0">
                <a:solidFill>
                  <a:srgbClr val="696464"/>
                </a:solidFill>
                <a:latin typeface="Calibri Light"/>
                <a:cs typeface="Calibri Light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J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M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I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1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L.G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O</a:t>
            </a:r>
            <a:r>
              <a:rPr dirty="0" u="sng" sz="1000" spc="-3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@U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RJ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C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spc="95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.E</a:t>
            </a:r>
            <a:r>
              <a:rPr dirty="0" u="sng" sz="1000" spc="-3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 </a:t>
            </a:r>
            <a:r>
              <a:rPr dirty="0" u="sng" sz="1000" b="0">
                <a:solidFill>
                  <a:srgbClr val="CC9900"/>
                </a:solidFill>
                <a:uFill>
                  <a:solidFill>
                    <a:srgbClr val="CC9900"/>
                  </a:solidFill>
                </a:uFill>
                <a:latin typeface="Calibri Light"/>
                <a:cs typeface="Calibri Light"/>
                <a:hlinkClick r:id="rId5"/>
              </a:rPr>
              <a:t>S</a:t>
            </a:r>
            <a:endParaRPr sz="10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</a:pPr>
            <a:endParaRPr sz="1000">
              <a:latin typeface="Calibri Light"/>
              <a:cs typeface="Calibri Light"/>
            </a:endParaRPr>
          </a:p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©2023</a:t>
            </a:r>
            <a:r>
              <a:rPr dirty="0" sz="900" spc="-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Autor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José Miguel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Guerrero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Hernández</a:t>
            </a:r>
            <a:endParaRPr sz="9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Algunos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derechos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reservados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Este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documento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distribuye</a:t>
            </a:r>
            <a:r>
              <a:rPr dirty="0" sz="900" spc="2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bajo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licencia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“Atribución-CompartirIgual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4.0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Internacional”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900" spc="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Creative</a:t>
            </a:r>
            <a:r>
              <a:rPr dirty="0" sz="900" spc="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Commons,</a:t>
            </a:r>
            <a:r>
              <a:rPr dirty="0" sz="900" spc="2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disponible</a:t>
            </a:r>
            <a:r>
              <a:rPr dirty="0" sz="900" spc="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en </a:t>
            </a:r>
            <a:r>
              <a:rPr dirty="0" sz="900" spc="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https://creativecommons.org/licenses/by-sa/4.0/deed.es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274820" cy="4054475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3E3E3E"/>
                </a:solidFill>
                <a:latin typeface="Calibri"/>
                <a:cs typeface="Calibri"/>
              </a:rPr>
              <a:t>Arrays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Strings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3600" spc="-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estructurados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Punteros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3E3E3E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2</a:t>
            </a:r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274820" cy="4054475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3E3E3E"/>
                </a:solidFill>
                <a:latin typeface="Calibri"/>
                <a:cs typeface="Calibri"/>
              </a:rPr>
              <a:t>Arrays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Strings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Datos</a:t>
            </a:r>
            <a:r>
              <a:rPr dirty="0" sz="3600" spc="-5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estructurados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Punteros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Funciones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3</a:t>
            </a: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05993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95"/>
              <a:t>A</a:t>
            </a:r>
            <a:r>
              <a:rPr dirty="0" spc="-80"/>
              <a:t>r</a:t>
            </a:r>
            <a:r>
              <a:rPr dirty="0" spc="-175"/>
              <a:t>r</a:t>
            </a:r>
            <a:r>
              <a:rPr dirty="0" spc="-190"/>
              <a:t>a</a:t>
            </a:r>
            <a:r>
              <a:rPr dirty="0" spc="-150"/>
              <a:t>y</a:t>
            </a:r>
            <a:r>
              <a:rPr dirty="0"/>
              <a:t>s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2056638" y="4527041"/>
            <a:ext cx="4781550" cy="160020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5"/>
              </a:spcBef>
            </a:pP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temperatura[12];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//</a:t>
            </a:r>
            <a:r>
              <a:rPr dirty="0" sz="1400" spc="-10">
                <a:latin typeface="Calibri"/>
                <a:cs typeface="Calibri"/>
              </a:rPr>
              <a:t> declaración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un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array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con 12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enteros</a:t>
            </a:r>
            <a:endParaRPr sz="1400">
              <a:latin typeface="Calibri"/>
              <a:cs typeface="Calibri"/>
            </a:endParaRPr>
          </a:p>
          <a:p>
            <a:pPr marL="91440" marR="272161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// asignación de los </a:t>
            </a:r>
            <a:r>
              <a:rPr dirty="0" sz="1400" spc="-10">
                <a:latin typeface="Calibri"/>
                <a:cs typeface="Calibri"/>
              </a:rPr>
              <a:t>valores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temperatura[0]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 20;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temperatura[1]</a:t>
            </a:r>
            <a:r>
              <a:rPr dirty="0" sz="1400" spc="-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4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32;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temperatura[2]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10">
                <a:latin typeface="Calibri"/>
                <a:cs typeface="Calibri"/>
              </a:rPr>
              <a:t> temperatura[3]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+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5;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  <a:spcBef>
                <a:spcPts val="5"/>
              </a:spcBef>
            </a:pPr>
            <a:r>
              <a:rPr dirty="0" sz="1400" spc="-5">
                <a:latin typeface="Calibri"/>
                <a:cs typeface="Calibri"/>
              </a:rPr>
              <a:t>….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temperatura[11]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10">
                <a:latin typeface="Calibri"/>
                <a:cs typeface="Calibri"/>
              </a:rPr>
              <a:t> temperatura[4]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* </a:t>
            </a:r>
            <a:r>
              <a:rPr dirty="0" sz="1400" spc="-10">
                <a:latin typeface="Calibri"/>
                <a:cs typeface="Calibri"/>
              </a:rPr>
              <a:t>temperatura[7];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4</a:t>
            </a: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797267" y="2887737"/>
          <a:ext cx="6115050" cy="74104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9600"/>
                <a:gridCol w="609600"/>
                <a:gridCol w="609600"/>
                <a:gridCol w="609600"/>
                <a:gridCol w="609600"/>
                <a:gridCol w="609600"/>
                <a:gridCol w="609600"/>
                <a:gridCol w="609600"/>
                <a:gridCol w="609600"/>
                <a:gridCol w="609600"/>
              </a:tblGrid>
              <a:tr h="3702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F4B39B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0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1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2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3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4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6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7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…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1800">
                          <a:latin typeface="Calibri"/>
                          <a:cs typeface="Calibri"/>
                        </a:rPr>
                        <a:t>N-1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967633" y="1786246"/>
            <a:ext cx="4925695" cy="256794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238760" indent="-183515">
              <a:lnSpc>
                <a:spcPct val="100000"/>
              </a:lnSpc>
              <a:spcBef>
                <a:spcPts val="459"/>
              </a:spcBef>
              <a:buClr>
                <a:srgbClr val="D34817"/>
              </a:buClr>
              <a:buFont typeface="Arial"/>
              <a:buChar char="•"/>
              <a:tabLst>
                <a:tab pos="239395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Colección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finita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valores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mismo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endParaRPr sz="2000">
              <a:latin typeface="Calibri"/>
              <a:cs typeface="Calibri"/>
            </a:endParaRPr>
          </a:p>
          <a:p>
            <a:pPr marL="238760" indent="-183515">
              <a:lnSpc>
                <a:spcPct val="100000"/>
              </a:lnSpc>
              <a:spcBef>
                <a:spcPts val="360"/>
              </a:spcBef>
              <a:buClr>
                <a:srgbClr val="D34817"/>
              </a:buClr>
              <a:buFont typeface="Arial"/>
              <a:buChar char="•"/>
              <a:tabLst>
                <a:tab pos="239395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C,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posiciones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comienzan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0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Clr>
                <a:srgbClr val="D34817"/>
              </a:buClr>
              <a:buFont typeface="Arial"/>
              <a:buChar char="•"/>
            </a:pPr>
            <a:endParaRPr sz="2100">
              <a:latin typeface="Calibri"/>
              <a:cs typeface="Calibri"/>
            </a:endParaRPr>
          </a:p>
          <a:p>
            <a:pPr marL="12700" marR="4139565">
              <a:lnSpc>
                <a:spcPct val="134700"/>
              </a:lnSpc>
            </a:pPr>
            <a:r>
              <a:rPr dirty="0" sz="1800" spc="-20">
                <a:latin typeface="Calibri"/>
                <a:cs typeface="Calibri"/>
              </a:rPr>
              <a:t>Dato 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40">
                <a:latin typeface="Calibri"/>
                <a:cs typeface="Calibri"/>
              </a:rPr>
              <a:t>P</a:t>
            </a:r>
            <a:r>
              <a:rPr dirty="0" sz="1800" spc="-5">
                <a:latin typeface="Calibri"/>
                <a:cs typeface="Calibri"/>
              </a:rPr>
              <a:t>os</a:t>
            </a:r>
            <a:r>
              <a:rPr dirty="0" sz="1800">
                <a:latin typeface="Calibri"/>
                <a:cs typeface="Calibri"/>
              </a:rPr>
              <a:t>ici</a:t>
            </a:r>
            <a:r>
              <a:rPr dirty="0" sz="1800" spc="-5">
                <a:latin typeface="Calibri"/>
                <a:cs typeface="Calibri"/>
              </a:rPr>
              <a:t>ó</a:t>
            </a:r>
            <a:r>
              <a:rPr dirty="0" sz="1800">
                <a:latin typeface="Calibri"/>
                <a:cs typeface="Calibri"/>
              </a:rPr>
              <a:t>n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800">
              <a:latin typeface="Calibri"/>
              <a:cs typeface="Calibri"/>
            </a:endParaRPr>
          </a:p>
          <a:p>
            <a:pPr marL="238760" indent="-183515">
              <a:lnSpc>
                <a:spcPct val="100000"/>
              </a:lnSpc>
              <a:spcBef>
                <a:spcPts val="1480"/>
              </a:spcBef>
              <a:buClr>
                <a:srgbClr val="D34817"/>
              </a:buClr>
              <a:buFont typeface="Arial"/>
              <a:buChar char="•"/>
              <a:tabLst>
                <a:tab pos="239395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última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posición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accesible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siempre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será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N-1</a:t>
            </a:r>
            <a:endParaRPr sz="2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49364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525"/>
              <a:t>T</a:t>
            </a:r>
            <a:r>
              <a:rPr dirty="0" spc="-95"/>
              <a:t>e</a:t>
            </a:r>
            <a:r>
              <a:rPr dirty="0" spc="-130"/>
              <a:t>m</a:t>
            </a:r>
            <a:r>
              <a:rPr dirty="0" spc="-95"/>
              <a:t>a</a:t>
            </a:r>
            <a:r>
              <a:rPr dirty="0" spc="-80"/>
              <a:t>ri</a:t>
            </a:r>
            <a:r>
              <a:rPr dirty="0"/>
              <a:t>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679482"/>
            <a:ext cx="7367905" cy="3432810"/>
          </a:xfrm>
          <a:prstGeom prst="rect">
            <a:avLst/>
          </a:prstGeom>
        </p:spPr>
        <p:txBody>
          <a:bodyPr wrap="square" lIns="0" tIns="20891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164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400" spc="-5" b="1">
                <a:solidFill>
                  <a:srgbClr val="3E3E3E"/>
                </a:solidFill>
                <a:latin typeface="Calibri"/>
                <a:cs typeface="Calibri"/>
              </a:rPr>
              <a:t>Bloque</a:t>
            </a:r>
            <a:r>
              <a:rPr dirty="0" sz="2400" spc="-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3E3E3E"/>
                </a:solidFill>
                <a:latin typeface="Calibri"/>
                <a:cs typeface="Calibri"/>
              </a:rPr>
              <a:t>0:</a:t>
            </a:r>
            <a:r>
              <a:rPr dirty="0" sz="2400" spc="-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spc="-15" b="1">
                <a:solidFill>
                  <a:srgbClr val="3E3E3E"/>
                </a:solidFill>
                <a:latin typeface="Calibri"/>
                <a:cs typeface="Calibri"/>
              </a:rPr>
              <a:t>Sistema</a:t>
            </a:r>
            <a:r>
              <a:rPr dirty="0" sz="24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3E3E3E"/>
                </a:solidFill>
                <a:latin typeface="Calibri"/>
                <a:cs typeface="Calibri"/>
              </a:rPr>
              <a:t>Unix</a:t>
            </a:r>
            <a:endParaRPr sz="2400">
              <a:latin typeface="Calibri"/>
              <a:cs typeface="Calibri"/>
            </a:endParaRPr>
          </a:p>
          <a:p>
            <a:pPr algn="just" marL="195580">
              <a:lnSpc>
                <a:spcPct val="100000"/>
              </a:lnSpc>
              <a:spcBef>
                <a:spcPts val="894"/>
              </a:spcBef>
            </a:pPr>
            <a:r>
              <a:rPr dirty="0" sz="1400" spc="-20">
                <a:solidFill>
                  <a:srgbClr val="3E3E3E"/>
                </a:solidFill>
                <a:latin typeface="Calibri"/>
                <a:cs typeface="Calibri"/>
              </a:rPr>
              <a:t>SO,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Procesos,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Entorno,</a:t>
            </a:r>
            <a:r>
              <a:rPr dirty="0" sz="14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Metacaracteres,</a:t>
            </a:r>
            <a:r>
              <a:rPr dirty="0" sz="14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Ayuda,</a:t>
            </a:r>
            <a:r>
              <a:rPr dirty="0" sz="14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Navegación,</a:t>
            </a:r>
            <a:r>
              <a:rPr dirty="0" sz="14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Gestión</a:t>
            </a:r>
            <a:r>
              <a:rPr dirty="0" sz="14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4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ficheros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procesos</a:t>
            </a:r>
            <a:endParaRPr sz="14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76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400" spc="-5" b="1">
                <a:solidFill>
                  <a:srgbClr val="3E3E3E"/>
                </a:solidFill>
                <a:latin typeface="Calibri"/>
                <a:cs typeface="Calibri"/>
              </a:rPr>
              <a:t>Bloque</a:t>
            </a:r>
            <a:r>
              <a:rPr dirty="0" sz="2400" spc="-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3E3E3E"/>
                </a:solidFill>
                <a:latin typeface="Calibri"/>
                <a:cs typeface="Calibri"/>
              </a:rPr>
              <a:t>1:</a:t>
            </a:r>
            <a:r>
              <a:rPr dirty="0" sz="2400" spc="-2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3E3E3E"/>
                </a:solidFill>
                <a:latin typeface="Calibri"/>
                <a:cs typeface="Calibri"/>
              </a:rPr>
              <a:t>Lenguaje</a:t>
            </a:r>
            <a:r>
              <a:rPr dirty="0" sz="24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3E3E3E"/>
                </a:solidFill>
                <a:latin typeface="Calibri"/>
                <a:cs typeface="Calibri"/>
              </a:rPr>
              <a:t>C</a:t>
            </a:r>
            <a:endParaRPr sz="2400">
              <a:latin typeface="Calibri"/>
              <a:cs typeface="Calibri"/>
            </a:endParaRPr>
          </a:p>
          <a:p>
            <a:pPr algn="just" marL="195580" marR="5080" indent="-635">
              <a:lnSpc>
                <a:spcPct val="110000"/>
              </a:lnSpc>
              <a:spcBef>
                <a:spcPts val="730"/>
              </a:spcBef>
            </a:pP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Introducción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C,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Tipos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básicos,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Compilación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en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Linux,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Estructuras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y</a:t>
            </a:r>
            <a:r>
              <a:rPr dirty="0" sz="1400" spc="3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estructuras</a:t>
            </a:r>
            <a:r>
              <a:rPr dirty="0" sz="1400" spc="2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control,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Manejo de la memoria,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Punteros, 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Arrays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y Strings, Funciones, Algoritmos de Ordenación y 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Búsqueda, Descomposición de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programas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en varios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ficheros fuente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y librerías, Depuración, Manejo 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ficheros,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Sockets</a:t>
            </a:r>
            <a:endParaRPr sz="14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75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400" spc="-5" b="1">
                <a:solidFill>
                  <a:srgbClr val="3E3E3E"/>
                </a:solidFill>
                <a:latin typeface="Calibri"/>
                <a:cs typeface="Calibri"/>
              </a:rPr>
              <a:t>Bloque</a:t>
            </a:r>
            <a:r>
              <a:rPr dirty="0" sz="2400" spc="-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3E3E3E"/>
                </a:solidFill>
                <a:latin typeface="Calibri"/>
                <a:cs typeface="Calibri"/>
              </a:rPr>
              <a:t>2:</a:t>
            </a:r>
            <a:r>
              <a:rPr dirty="0" sz="2400" spc="-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3E3E3E"/>
                </a:solidFill>
                <a:latin typeface="Calibri"/>
                <a:cs typeface="Calibri"/>
              </a:rPr>
              <a:t>Lenguaje</a:t>
            </a:r>
            <a:r>
              <a:rPr dirty="0" sz="2400" spc="-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400" spc="5" b="1">
                <a:solidFill>
                  <a:srgbClr val="3E3E3E"/>
                </a:solidFill>
                <a:latin typeface="Calibri"/>
                <a:cs typeface="Calibri"/>
              </a:rPr>
              <a:t>C++</a:t>
            </a:r>
            <a:endParaRPr sz="2400">
              <a:latin typeface="Calibri"/>
              <a:cs typeface="Calibri"/>
            </a:endParaRPr>
          </a:p>
          <a:p>
            <a:pPr algn="just" marL="194945" marR="5080">
              <a:lnSpc>
                <a:spcPct val="110000"/>
              </a:lnSpc>
              <a:spcBef>
                <a:spcPts val="730"/>
              </a:spcBef>
            </a:pP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Diferencia entre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C y 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C++,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Namespaces, 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C++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strings,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streams, Programación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Orientacion a Objetos, 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20">
                <a:solidFill>
                  <a:srgbClr val="3E3E3E"/>
                </a:solidFill>
                <a:latin typeface="Calibri"/>
                <a:cs typeface="Calibri"/>
              </a:rPr>
              <a:t>Templates,</a:t>
            </a:r>
            <a:r>
              <a:rPr dirty="0" sz="14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Librería</a:t>
            </a:r>
            <a:r>
              <a:rPr dirty="0" sz="14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STL</a:t>
            </a:r>
            <a:r>
              <a:rPr dirty="0" sz="14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25">
                <a:solidFill>
                  <a:srgbClr val="3E3E3E"/>
                </a:solidFill>
                <a:latin typeface="Calibri"/>
                <a:cs typeface="Calibri"/>
              </a:rPr>
              <a:t>(vector,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deque,</a:t>
            </a:r>
            <a:r>
              <a:rPr dirty="0" sz="14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list,</a:t>
            </a:r>
            <a:r>
              <a:rPr dirty="0" sz="14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5">
                <a:solidFill>
                  <a:srgbClr val="3E3E3E"/>
                </a:solidFill>
                <a:latin typeface="Calibri"/>
                <a:cs typeface="Calibri"/>
              </a:rPr>
              <a:t>iterators,</a:t>
            </a:r>
            <a:r>
              <a:rPr dirty="0" sz="14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pila,</a:t>
            </a:r>
            <a:r>
              <a:rPr dirty="0" sz="14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cola,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maps),</a:t>
            </a:r>
            <a:r>
              <a:rPr dirty="0" sz="14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Manejo</a:t>
            </a:r>
            <a:r>
              <a:rPr dirty="0" sz="14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4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400" spc="-10">
                <a:solidFill>
                  <a:srgbClr val="3E3E3E"/>
                </a:solidFill>
                <a:latin typeface="Calibri"/>
                <a:cs typeface="Calibri"/>
              </a:rPr>
              <a:t>excepciones</a:t>
            </a:r>
            <a:endParaRPr sz="14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557622" y="6582023"/>
            <a:ext cx="74485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PRESENTACIÓN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059939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1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95"/>
              <a:t>A</a:t>
            </a:r>
            <a:r>
              <a:rPr dirty="0" spc="-80"/>
              <a:t>r</a:t>
            </a:r>
            <a:r>
              <a:rPr dirty="0" spc="-175"/>
              <a:t>r</a:t>
            </a:r>
            <a:r>
              <a:rPr dirty="0" spc="-190"/>
              <a:t>a</a:t>
            </a:r>
            <a:r>
              <a:rPr dirty="0" spc="-150"/>
              <a:t>y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2190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vectores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mayores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dimensiones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crear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158150"/>
            <a:ext cx="715264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arrays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también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ser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inicializados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vez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declaran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1426" y="4560230"/>
            <a:ext cx="7245350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array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usa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argumento,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introduce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tamaño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array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este,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sino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como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argumento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adicional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075944" y="3653790"/>
            <a:ext cx="7038340" cy="64643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40"/>
              </a:spcBef>
            </a:pPr>
            <a:r>
              <a:rPr dirty="0" sz="1800">
                <a:latin typeface="Calibri"/>
                <a:cs typeface="Calibri"/>
              </a:rPr>
              <a:t>char </a:t>
            </a:r>
            <a:r>
              <a:rPr dirty="0" sz="1800" spc="-5">
                <a:latin typeface="Calibri"/>
                <a:cs typeface="Calibri"/>
              </a:rPr>
              <a:t>abecedario[26]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{'A',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'B',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'C',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'D',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'E',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'F',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'G',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'H',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'I',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'J',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'K',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'L',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'M',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45">
                <a:latin typeface="Calibri"/>
                <a:cs typeface="Calibri"/>
              </a:rPr>
              <a:t>'N’,</a:t>
            </a:r>
            <a:endParaRPr sz="1800">
              <a:latin typeface="Calibri"/>
              <a:cs typeface="Calibri"/>
            </a:endParaRPr>
          </a:p>
          <a:p>
            <a:pPr marL="237744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'O',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'P',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'Q',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'R',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'S',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'T',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'U',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'V',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'W',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'X',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'Y',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'Z'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};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5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432047" y="2432304"/>
            <a:ext cx="2280285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45"/>
              </a:spcBef>
            </a:pPr>
            <a:r>
              <a:rPr dirty="0" sz="1800" spc="-5">
                <a:latin typeface="Calibri"/>
                <a:cs typeface="Calibri"/>
              </a:rPr>
              <a:t>double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matriz[10][20];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907029" y="5326379"/>
            <a:ext cx="3375660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116205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int suma_array(int </a:t>
            </a:r>
            <a:r>
              <a:rPr dirty="0" sz="1800" spc="-5">
                <a:latin typeface="Calibri"/>
                <a:cs typeface="Calibri"/>
              </a:rPr>
              <a:t>values[],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5">
                <a:latin typeface="Calibri"/>
                <a:cs typeface="Calibri"/>
              </a:rPr>
              <a:t> n);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274820" cy="4054475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Arrays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3E3E3E"/>
                </a:solidFill>
                <a:latin typeface="Calibri"/>
                <a:cs typeface="Calibri"/>
              </a:rPr>
              <a:t>Strings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Datos</a:t>
            </a:r>
            <a:r>
              <a:rPr dirty="0" sz="3600" spc="-5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estructurados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Punteros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Funciones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6</a:t>
            </a: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17805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55"/>
              <a:t> </a:t>
            </a:r>
            <a:r>
              <a:rPr dirty="0" spc="-85"/>
              <a:t>S</a:t>
            </a:r>
            <a:r>
              <a:rPr dirty="0" spc="-75"/>
              <a:t>tr</a:t>
            </a:r>
            <a:r>
              <a:rPr dirty="0" spc="-70"/>
              <a:t>i</a:t>
            </a:r>
            <a:r>
              <a:rPr dirty="0" spc="-95"/>
              <a:t>n</a:t>
            </a:r>
            <a:r>
              <a:rPr dirty="0" spc="-90"/>
              <a:t>gs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8540" cy="8788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strings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no son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más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20" b="1">
                <a:solidFill>
                  <a:srgbClr val="3E3E3E"/>
                </a:solidFill>
                <a:latin typeface="Calibri"/>
                <a:cs typeface="Calibri"/>
              </a:rPr>
              <a:t>array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15" b="1">
                <a:solidFill>
                  <a:srgbClr val="3E3E3E"/>
                </a:solidFill>
                <a:latin typeface="Calibri"/>
                <a:cs typeface="Calibri"/>
              </a:rPr>
              <a:t>caracteres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 termina en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carácter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nulo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(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\0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),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significa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fin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cadena.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caso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los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caracteres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van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entre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comillas simples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432470"/>
            <a:ext cx="7367905" cy="115316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algn="just"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caso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anterior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es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útil cuando se sabe la longitud de la cadena.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Si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se</a:t>
            </a:r>
            <a:r>
              <a:rPr dirty="0" sz="20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sabe</a:t>
            </a:r>
            <a:r>
              <a:rPr dirty="0" sz="20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longitud,</a:t>
            </a:r>
            <a:r>
              <a:rPr dirty="0" sz="2000" spc="1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16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posible</a:t>
            </a:r>
            <a:r>
              <a:rPr dirty="0" sz="20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declararlo</a:t>
            </a:r>
            <a:r>
              <a:rPr dirty="0" sz="2000" spc="17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utilizando</a:t>
            </a:r>
            <a:r>
              <a:rPr dirty="0" sz="2000" spc="18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comillas</a:t>
            </a:r>
            <a:r>
              <a:rPr dirty="0" sz="2000" spc="16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dobles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.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siguiente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ejemplo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muestra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cómo se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declara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 mismo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string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sin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indicar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tamaño: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1426" y="5306990"/>
            <a:ext cx="7367905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Cuando</a:t>
            </a:r>
            <a:r>
              <a:rPr dirty="0" sz="20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declara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string</a:t>
            </a:r>
            <a:r>
              <a:rPr dirty="0" sz="20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segunda</a:t>
            </a:r>
            <a:r>
              <a:rPr dirty="0" sz="20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forma,</a:t>
            </a:r>
            <a:r>
              <a:rPr dirty="0" sz="2000" spc="2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2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compilador</a:t>
            </a:r>
            <a:r>
              <a:rPr dirty="0" sz="2000" spc="2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encarga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añadir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carácter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fin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cadena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2764535" y="2897885"/>
            <a:ext cx="3617595" cy="36893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0480" rIns="0" bIns="0" rtlCol="0" vert="horz">
            <a:spAutoFit/>
          </a:bodyPr>
          <a:lstStyle/>
          <a:p>
            <a:pPr marL="96520">
              <a:lnSpc>
                <a:spcPct val="100000"/>
              </a:lnSpc>
              <a:spcBef>
                <a:spcPts val="240"/>
              </a:spcBef>
            </a:pPr>
            <a:r>
              <a:rPr dirty="0" sz="1800">
                <a:latin typeface="Calibri"/>
                <a:cs typeface="Calibri"/>
              </a:rPr>
              <a:t>char</a:t>
            </a:r>
            <a:r>
              <a:rPr dirty="0" sz="1800" spc="-5">
                <a:latin typeface="Calibri"/>
                <a:cs typeface="Calibri"/>
              </a:rPr>
              <a:t> saludo[5]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{'H',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'O',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'L',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'A',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'\0'};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7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316985" y="4722876"/>
            <a:ext cx="2510155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5" rIns="0" bIns="0" rtlCol="0" vert="horz">
            <a:spAutoFit/>
          </a:bodyPr>
          <a:lstStyle/>
          <a:p>
            <a:pPr marL="155575">
              <a:lnSpc>
                <a:spcPct val="100000"/>
              </a:lnSpc>
              <a:spcBef>
                <a:spcPts val="245"/>
              </a:spcBef>
            </a:pPr>
            <a:r>
              <a:rPr dirty="0" sz="1800">
                <a:latin typeface="Calibri"/>
                <a:cs typeface="Calibri"/>
              </a:rPr>
              <a:t>char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saludo[]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5">
                <a:latin typeface="Calibri"/>
                <a:cs typeface="Calibri"/>
              </a:rPr>
              <a:t> "HOLA";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618172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2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00"/>
              <a:t>O</a:t>
            </a:r>
            <a:r>
              <a:rPr dirty="0" spc="-90"/>
              <a:t>pe</a:t>
            </a:r>
            <a:r>
              <a:rPr dirty="0" spc="-180"/>
              <a:t>r</a:t>
            </a:r>
            <a:r>
              <a:rPr dirty="0" spc="-95"/>
              <a:t>ac</a:t>
            </a:r>
            <a:r>
              <a:rPr dirty="0" spc="-75"/>
              <a:t>i</a:t>
            </a:r>
            <a:r>
              <a:rPr dirty="0" spc="-95"/>
              <a:t>o</a:t>
            </a:r>
            <a:r>
              <a:rPr dirty="0" spc="-100"/>
              <a:t>ne</a:t>
            </a:r>
            <a:r>
              <a:rPr dirty="0"/>
              <a:t>s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100"/>
              <a:t>o</a:t>
            </a:r>
            <a:r>
              <a:rPr dirty="0"/>
              <a:t>n</a:t>
            </a:r>
            <a:r>
              <a:rPr dirty="0" spc="-160"/>
              <a:t> </a:t>
            </a:r>
            <a:r>
              <a:rPr dirty="0" spc="-135"/>
              <a:t>s</a:t>
            </a:r>
            <a:r>
              <a:rPr dirty="0" spc="-75"/>
              <a:t>t</a:t>
            </a:r>
            <a:r>
              <a:rPr dirty="0" spc="-80"/>
              <a:t>r</a:t>
            </a:r>
            <a:r>
              <a:rPr dirty="0" spc="-70"/>
              <a:t>i</a:t>
            </a:r>
            <a:r>
              <a:rPr dirty="0" spc="-95"/>
              <a:t>n</a:t>
            </a:r>
            <a:r>
              <a:rPr dirty="0" spc="-90"/>
              <a:t>gs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467600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5580" marR="5080" indent="-183515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Para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poder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utilizar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funciones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trabajan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con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cadenas</a:t>
            </a:r>
            <a:r>
              <a:rPr dirty="0" sz="2000" spc="10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caracteres, </a:t>
            </a:r>
            <a:r>
              <a:rPr dirty="0" sz="2000" spc="-44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necesario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importar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librería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string.h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439864"/>
            <a:ext cx="6916420" cy="2176780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64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Operaciones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comunes:</a:t>
            </a:r>
            <a:endParaRPr sz="20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34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strcpy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(str1,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str2)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Copia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string2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string1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strcat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(str1,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str2)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Concatena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string2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al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final</a:t>
            </a:r>
            <a:r>
              <a:rPr dirty="0" sz="16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string1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strlen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(str)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: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Devuelve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número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caracteres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cadena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(sin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el '\0')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strcmp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(str1,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str2)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Devuelve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0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si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ambas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cadenas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son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iguales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5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strchr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(str1,</a:t>
            </a:r>
            <a:r>
              <a:rPr dirty="0" sz="16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ch)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: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Devuelve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primera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aparición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ch en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str1</a:t>
            </a:r>
            <a:endParaRPr sz="1600">
              <a:latin typeface="Calibri"/>
              <a:cs typeface="Calibri"/>
            </a:endParaRPr>
          </a:p>
          <a:p>
            <a:pPr lvl="1" marL="561340" indent="-183515">
              <a:lnSpc>
                <a:spcPct val="100000"/>
              </a:lnSpc>
              <a:spcBef>
                <a:spcPts val="409"/>
              </a:spcBef>
              <a:buClr>
                <a:srgbClr val="D34817"/>
              </a:buClr>
              <a:buFont typeface="Arial"/>
              <a:buChar char="•"/>
              <a:tabLst>
                <a:tab pos="561340" algn="l"/>
              </a:tabLst>
            </a:pPr>
            <a:r>
              <a:rPr dirty="0" sz="1600" spc="-10" b="1">
                <a:solidFill>
                  <a:srgbClr val="3E3E3E"/>
                </a:solidFill>
                <a:latin typeface="Calibri"/>
                <a:cs typeface="Calibri"/>
              </a:rPr>
              <a:t>strstr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(str1,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str2)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: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Devuelve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puntero</a:t>
            </a:r>
            <a:r>
              <a:rPr dirty="0" sz="16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 la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primera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aparición</a:t>
            </a:r>
            <a:r>
              <a:rPr dirty="0" sz="1600" spc="-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str2</a:t>
            </a:r>
            <a:r>
              <a:rPr dirty="0" sz="16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16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1600" spc="-10">
                <a:solidFill>
                  <a:srgbClr val="3E3E3E"/>
                </a:solidFill>
                <a:latin typeface="Calibri"/>
                <a:cs typeface="Calibri"/>
              </a:rPr>
              <a:t>str1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3568446" y="2736342"/>
            <a:ext cx="2007235" cy="36957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1114" rIns="0" bIns="0" rtlCol="0" vert="horz">
            <a:spAutoFit/>
          </a:bodyPr>
          <a:lstStyle/>
          <a:p>
            <a:pPr marL="116205">
              <a:lnSpc>
                <a:spcPct val="100000"/>
              </a:lnSpc>
              <a:spcBef>
                <a:spcPts val="244"/>
              </a:spcBef>
            </a:pPr>
            <a:r>
              <a:rPr dirty="0" sz="1800" spc="-5">
                <a:latin typeface="Calibri"/>
                <a:cs typeface="Calibri"/>
              </a:rPr>
              <a:t>#include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&lt;string.h&gt;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8</a:t>
            </a: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274820" cy="4054475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Arrays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Strings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3600" spc="-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3E3E3E"/>
                </a:solidFill>
                <a:latin typeface="Calibri"/>
                <a:cs typeface="Calibri"/>
              </a:rPr>
              <a:t>estructurados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Punteros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Funciones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9</a:t>
            </a: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8415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0"/>
              <a:t>T</a:t>
            </a:r>
            <a:r>
              <a:rPr dirty="0" spc="-65"/>
              <a:t>i</a:t>
            </a:r>
            <a:r>
              <a:rPr dirty="0" spc="-95"/>
              <a:t>po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0"/>
              <a:t>d</a:t>
            </a:r>
            <a:r>
              <a:rPr dirty="0" spc="-135"/>
              <a:t>a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e</a:t>
            </a:r>
            <a:r>
              <a:rPr dirty="0" spc="-135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85"/>
              <a:t>t</a:t>
            </a:r>
            <a:r>
              <a:rPr dirty="0" spc="-95"/>
              <a:t>u</a:t>
            </a:r>
            <a:r>
              <a:rPr dirty="0" spc="-180"/>
              <a:t>r</a:t>
            </a:r>
            <a:r>
              <a:rPr dirty="0" spc="-95"/>
              <a:t>ados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786246"/>
            <a:ext cx="7368540" cy="135128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459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Son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agrupan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campos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otros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tipos</a:t>
            </a:r>
            <a:endParaRPr sz="2000">
              <a:latin typeface="Calibri"/>
              <a:cs typeface="Calibri"/>
            </a:endParaRPr>
          </a:p>
          <a:p>
            <a:pPr marL="194945" marR="5080" indent="-182880">
              <a:lnSpc>
                <a:spcPts val="2160"/>
              </a:lnSpc>
              <a:spcBef>
                <a:spcPts val="6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Esta</a:t>
            </a:r>
            <a:r>
              <a:rPr dirty="0" sz="20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construcción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define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nuevo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datos.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decir,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 spc="1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9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3E3E3E"/>
                </a:solidFill>
                <a:latin typeface="Calibri"/>
                <a:cs typeface="Calibri"/>
              </a:rPr>
              <a:t>dato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estructurado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tiene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misma</a:t>
            </a:r>
            <a:r>
              <a:rPr dirty="0" sz="2000" spc="3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entidad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"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int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"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"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float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"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3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nuevo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estructurado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"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struct</a:t>
            </a:r>
            <a:r>
              <a:rPr dirty="0" sz="2000" spc="1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nombre_struct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"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20496" y="3372611"/>
            <a:ext cx="2131695" cy="160020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5"/>
              </a:spcBef>
            </a:pPr>
            <a:r>
              <a:rPr dirty="0" sz="1400" spc="-10">
                <a:latin typeface="Calibri"/>
                <a:cs typeface="Calibri"/>
              </a:rPr>
              <a:t>struct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nombre_struct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250190" marR="73977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tipo_1</a:t>
            </a:r>
            <a:r>
              <a:rPr dirty="0" sz="1400" spc="-6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campo1;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tipo_2</a:t>
            </a:r>
            <a:r>
              <a:rPr dirty="0" sz="1400" spc="-6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campo2;</a:t>
            </a:r>
            <a:endParaRPr sz="1400">
              <a:latin typeface="Calibri"/>
              <a:cs typeface="Calibri"/>
            </a:endParaRPr>
          </a:p>
          <a:p>
            <a:pPr marL="25019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...</a:t>
            </a:r>
            <a:endParaRPr sz="1400">
              <a:latin typeface="Calibri"/>
              <a:cs typeface="Calibri"/>
            </a:endParaRPr>
          </a:p>
          <a:p>
            <a:pPr marL="25019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tipo_N</a:t>
            </a:r>
            <a:r>
              <a:rPr dirty="0" sz="1400" spc="-3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campoN;</a:t>
            </a:r>
            <a:endParaRPr sz="14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};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10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3264408" y="3372611"/>
            <a:ext cx="4959350" cy="286258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5560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80"/>
              </a:spcBef>
            </a:pPr>
            <a:r>
              <a:rPr dirty="0" sz="1200" spc="-5">
                <a:latin typeface="Calibri"/>
                <a:cs typeface="Calibri"/>
              </a:rPr>
              <a:t>#define</a:t>
            </a:r>
            <a:r>
              <a:rPr dirty="0" sz="1200" spc="-2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NOMBRE_SIZE</a:t>
            </a:r>
            <a:r>
              <a:rPr dirty="0" sz="1200" spc="-1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100</a:t>
            </a:r>
            <a:endParaRPr sz="12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200" spc="-5">
                <a:latin typeface="Calibri"/>
                <a:cs typeface="Calibri"/>
              </a:rPr>
              <a:t>#define</a:t>
            </a:r>
            <a:r>
              <a:rPr dirty="0" sz="1200" spc="-2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APELLIDOS_SIZE</a:t>
            </a:r>
            <a:r>
              <a:rPr dirty="0" sz="1200" spc="-1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200</a:t>
            </a:r>
            <a:endParaRPr sz="12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200" spc="-5">
                <a:latin typeface="Calibri"/>
                <a:cs typeface="Calibri"/>
              </a:rPr>
              <a:t>#define</a:t>
            </a:r>
            <a:r>
              <a:rPr dirty="0" sz="1200" spc="-25">
                <a:latin typeface="Calibri"/>
                <a:cs typeface="Calibri"/>
              </a:rPr>
              <a:t> </a:t>
            </a:r>
            <a:r>
              <a:rPr dirty="0" sz="1200" spc="-15">
                <a:latin typeface="Calibri"/>
                <a:cs typeface="Calibri"/>
              </a:rPr>
              <a:t>CONTACTOS_NUM</a:t>
            </a:r>
            <a:r>
              <a:rPr dirty="0" sz="1200" spc="1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100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Calibri"/>
              <a:cs typeface="Calibri"/>
            </a:endParaRPr>
          </a:p>
          <a:p>
            <a:pPr marL="91440" marR="2893060">
              <a:lnSpc>
                <a:spcPct val="100000"/>
              </a:lnSpc>
            </a:pPr>
            <a:r>
              <a:rPr dirty="0" sz="1200" spc="-5">
                <a:latin typeface="Calibri"/>
                <a:cs typeface="Calibri"/>
              </a:rPr>
              <a:t>/*</a:t>
            </a:r>
            <a:r>
              <a:rPr dirty="0" sz="1200" spc="-1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Definición</a:t>
            </a:r>
            <a:r>
              <a:rPr dirty="0" sz="1200" spc="-2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de</a:t>
            </a:r>
            <a:r>
              <a:rPr dirty="0" sz="1200" spc="-1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la</a:t>
            </a:r>
            <a:r>
              <a:rPr dirty="0" sz="1200" spc="-1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estructura</a:t>
            </a:r>
            <a:r>
              <a:rPr dirty="0" sz="1200" spc="-35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*/ </a:t>
            </a:r>
            <a:r>
              <a:rPr dirty="0" sz="1200" spc="-254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struct</a:t>
            </a:r>
            <a:r>
              <a:rPr dirty="0" sz="1200" spc="-2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informacion_persona</a:t>
            </a:r>
            <a:endParaRPr sz="12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200">
                <a:latin typeface="Calibri"/>
                <a:cs typeface="Calibri"/>
              </a:rPr>
              <a:t>{</a:t>
            </a:r>
            <a:endParaRPr sz="1200">
              <a:latin typeface="Calibri"/>
              <a:cs typeface="Calibri"/>
            </a:endParaRPr>
          </a:p>
          <a:p>
            <a:pPr marL="231140" marR="2724785">
              <a:lnSpc>
                <a:spcPct val="100000"/>
              </a:lnSpc>
            </a:pPr>
            <a:r>
              <a:rPr dirty="0" sz="1200" spc="-5">
                <a:latin typeface="Calibri"/>
                <a:cs typeface="Calibri"/>
              </a:rPr>
              <a:t>char nombre[NOMBRE_SIZE]; </a:t>
            </a:r>
            <a:r>
              <a:rPr dirty="0" sz="120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char apellidos[APELLIDOS_SIZE]; </a:t>
            </a:r>
            <a:r>
              <a:rPr dirty="0" sz="1200" spc="-26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unsigned</a:t>
            </a:r>
            <a:r>
              <a:rPr dirty="0" sz="1200" spc="-1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int</a:t>
            </a:r>
            <a:r>
              <a:rPr dirty="0" sz="1200" spc="-15">
                <a:latin typeface="Calibri"/>
                <a:cs typeface="Calibri"/>
              </a:rPr>
              <a:t> </a:t>
            </a:r>
            <a:r>
              <a:rPr dirty="0" sz="1200" spc="-10">
                <a:latin typeface="Calibri"/>
                <a:cs typeface="Calibri"/>
              </a:rPr>
              <a:t>telefono;</a:t>
            </a:r>
            <a:endParaRPr sz="1200">
              <a:latin typeface="Calibri"/>
              <a:cs typeface="Calibri"/>
            </a:endParaRPr>
          </a:p>
          <a:p>
            <a:pPr marL="231140">
              <a:lnSpc>
                <a:spcPct val="100000"/>
              </a:lnSpc>
            </a:pPr>
            <a:r>
              <a:rPr dirty="0" sz="1200" spc="-5">
                <a:latin typeface="Calibri"/>
                <a:cs typeface="Calibri"/>
              </a:rPr>
              <a:t>unsigned</a:t>
            </a:r>
            <a:r>
              <a:rPr dirty="0" sz="1200" spc="-3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int</a:t>
            </a:r>
            <a:r>
              <a:rPr dirty="0" sz="1200" spc="-3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edad;</a:t>
            </a:r>
            <a:endParaRPr sz="12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200">
                <a:latin typeface="Calibri"/>
                <a:cs typeface="Calibri"/>
              </a:rPr>
              <a:t>};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200" spc="-5">
                <a:latin typeface="Calibri"/>
                <a:cs typeface="Calibri"/>
              </a:rPr>
              <a:t>/*</a:t>
            </a:r>
            <a:r>
              <a:rPr dirty="0" sz="120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Declaración</a:t>
            </a:r>
            <a:r>
              <a:rPr dirty="0" sz="1200" spc="-1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de variables</a:t>
            </a:r>
            <a:r>
              <a:rPr dirty="0" sz="1200" spc="-1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con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 spc="-10">
                <a:latin typeface="Calibri"/>
                <a:cs typeface="Calibri"/>
              </a:rPr>
              <a:t>esta</a:t>
            </a:r>
            <a:r>
              <a:rPr dirty="0" sz="1200" spc="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estructura</a:t>
            </a:r>
            <a:r>
              <a:rPr dirty="0" sz="1200" spc="-2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*/</a:t>
            </a:r>
            <a:endParaRPr sz="1200">
              <a:latin typeface="Calibri"/>
              <a:cs typeface="Calibri"/>
            </a:endParaRPr>
          </a:p>
          <a:p>
            <a:pPr marL="91440">
              <a:lnSpc>
                <a:spcPct val="100000"/>
              </a:lnSpc>
            </a:pPr>
            <a:r>
              <a:rPr dirty="0" sz="1200" spc="-5">
                <a:latin typeface="Calibri"/>
                <a:cs typeface="Calibri"/>
              </a:rPr>
              <a:t>struct</a:t>
            </a:r>
            <a:r>
              <a:rPr dirty="0" sz="1200" spc="-3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informacion_persona</a:t>
            </a:r>
            <a:r>
              <a:rPr dirty="0" sz="1200" spc="-2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persona1,</a:t>
            </a:r>
            <a:r>
              <a:rPr dirty="0" sz="1200" spc="-1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persona2,</a:t>
            </a:r>
            <a:r>
              <a:rPr dirty="0" sz="1200" spc="-15">
                <a:latin typeface="Calibri"/>
                <a:cs typeface="Calibri"/>
              </a:rPr>
              <a:t> </a:t>
            </a:r>
            <a:r>
              <a:rPr dirty="0" sz="1200" spc="-10">
                <a:latin typeface="Calibri"/>
                <a:cs typeface="Calibri"/>
              </a:rPr>
              <a:t>listado[CONTACTOS_NUM];</a:t>
            </a:r>
            <a:endParaRPr sz="12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8415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0"/>
              <a:t>T</a:t>
            </a:r>
            <a:r>
              <a:rPr dirty="0" spc="-65"/>
              <a:t>i</a:t>
            </a:r>
            <a:r>
              <a:rPr dirty="0" spc="-95"/>
              <a:t>po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0"/>
              <a:t>d</a:t>
            </a:r>
            <a:r>
              <a:rPr dirty="0" spc="-135"/>
              <a:t>a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e</a:t>
            </a:r>
            <a:r>
              <a:rPr dirty="0" spc="-135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85"/>
              <a:t>t</a:t>
            </a:r>
            <a:r>
              <a:rPr dirty="0" spc="-95"/>
              <a:t>u</a:t>
            </a:r>
            <a:r>
              <a:rPr dirty="0" spc="-180"/>
              <a:t>r</a:t>
            </a:r>
            <a:r>
              <a:rPr dirty="0" spc="-95"/>
              <a:t>ados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270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acceso</a:t>
            </a:r>
            <a:r>
              <a:rPr dirty="0" sz="2000" spc="5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campos</a:t>
            </a:r>
            <a:r>
              <a:rPr dirty="0" sz="2000" spc="4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2000" spc="5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estructurada</a:t>
            </a:r>
            <a:r>
              <a:rPr dirty="0" sz="20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denota</a:t>
            </a:r>
            <a:r>
              <a:rPr dirty="0" sz="2000" spc="6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por</a:t>
            </a:r>
            <a:r>
              <a:rPr dirty="0" sz="2000" spc="5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 </a:t>
            </a:r>
            <a:r>
              <a:rPr dirty="0" sz="2000" spc="-434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seguido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punto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y 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del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campo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382011" y="2678429"/>
            <a:ext cx="4425950" cy="267779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91440">
              <a:lnSpc>
                <a:spcPct val="100000"/>
              </a:lnSpc>
              <a:spcBef>
                <a:spcPts val="265"/>
              </a:spcBef>
            </a:pP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main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(int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argc, </a:t>
            </a:r>
            <a:r>
              <a:rPr dirty="0" sz="1400" spc="-5">
                <a:latin typeface="Calibri"/>
                <a:cs typeface="Calibri"/>
              </a:rPr>
              <a:t>char</a:t>
            </a:r>
            <a:r>
              <a:rPr dirty="0" sz="1400" spc="-10">
                <a:latin typeface="Calibri"/>
                <a:cs typeface="Calibri"/>
              </a:rPr>
              <a:t> *argv[])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  <a:spcBef>
                <a:spcPts val="5"/>
              </a:spcBef>
            </a:pP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250190" marR="59372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/*</a:t>
            </a:r>
            <a:r>
              <a:rPr dirty="0" sz="1400" spc="-10">
                <a:latin typeface="Calibri"/>
                <a:cs typeface="Calibri"/>
              </a:rPr>
              <a:t> Declaración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variables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con </a:t>
            </a:r>
            <a:r>
              <a:rPr dirty="0" sz="1400" spc="-15">
                <a:latin typeface="Calibri"/>
                <a:cs typeface="Calibri"/>
              </a:rPr>
              <a:t>esta</a:t>
            </a:r>
            <a:r>
              <a:rPr dirty="0" sz="1400" spc="2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estructura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*/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struct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informacion_persona</a:t>
            </a:r>
            <a:r>
              <a:rPr dirty="0" sz="1400" spc="2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persona1;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250190" marR="190944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persona1.nombre[0]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'C'; </a:t>
            </a:r>
            <a:r>
              <a:rPr dirty="0" sz="1400" spc="-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persona1.nombre[1]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'D'; </a:t>
            </a:r>
            <a:r>
              <a:rPr dirty="0" sz="1400" spc="-5">
                <a:latin typeface="Calibri"/>
                <a:cs typeface="Calibri"/>
              </a:rPr>
              <a:t> persona1.apellidos[0]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 'A'; 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persona1.apellidos[1]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 'B'; 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persona1.telefono</a:t>
            </a:r>
            <a:r>
              <a:rPr dirty="0" sz="1400" spc="-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3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12314223;</a:t>
            </a:r>
            <a:endParaRPr sz="1400">
              <a:latin typeface="Calibri"/>
              <a:cs typeface="Calibri"/>
            </a:endParaRPr>
          </a:p>
          <a:p>
            <a:pPr marL="25019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persona1.edad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24;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11</a:t>
            </a: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8415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3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90"/>
              <a:t>T</a:t>
            </a:r>
            <a:r>
              <a:rPr dirty="0" spc="-65"/>
              <a:t>i</a:t>
            </a:r>
            <a:r>
              <a:rPr dirty="0" spc="-95"/>
              <a:t>po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90"/>
              <a:t>d</a:t>
            </a:r>
            <a:r>
              <a:rPr dirty="0" spc="-135"/>
              <a:t>a</a:t>
            </a:r>
            <a:r>
              <a:rPr dirty="0" spc="-130"/>
              <a:t>t</a:t>
            </a:r>
            <a:r>
              <a:rPr dirty="0" spc="-95"/>
              <a:t>o</a:t>
            </a:r>
            <a:r>
              <a:rPr dirty="0"/>
              <a:t>s</a:t>
            </a:r>
            <a:r>
              <a:rPr dirty="0" spc="-180"/>
              <a:t> </a:t>
            </a:r>
            <a:r>
              <a:rPr dirty="0" spc="-90"/>
              <a:t>e</a:t>
            </a:r>
            <a:r>
              <a:rPr dirty="0" spc="-135"/>
              <a:t>s</a:t>
            </a:r>
            <a:r>
              <a:rPr dirty="0" spc="-80"/>
              <a:t>tr</a:t>
            </a:r>
            <a:r>
              <a:rPr dirty="0" spc="-95"/>
              <a:t>uc</a:t>
            </a:r>
            <a:r>
              <a:rPr dirty="0" spc="-85"/>
              <a:t>t</a:t>
            </a:r>
            <a:r>
              <a:rPr dirty="0" spc="-95"/>
              <a:t>u</a:t>
            </a:r>
            <a:r>
              <a:rPr dirty="0" spc="-180"/>
              <a:t>r</a:t>
            </a:r>
            <a:r>
              <a:rPr dirty="0" spc="-95"/>
              <a:t>ados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905" cy="95504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</a:t>
            </a:r>
            <a:r>
              <a:rPr dirty="0" sz="20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tipos</a:t>
            </a:r>
            <a:r>
              <a:rPr dirty="0" sz="20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estructurados</a:t>
            </a:r>
            <a:r>
              <a:rPr dirty="0" sz="20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pueden</a:t>
            </a:r>
            <a:r>
              <a:rPr dirty="0" sz="20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anidarse.</a:t>
            </a:r>
            <a:r>
              <a:rPr dirty="0" sz="20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El</a:t>
            </a:r>
            <a:r>
              <a:rPr dirty="0" sz="20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único</a:t>
            </a:r>
            <a:r>
              <a:rPr dirty="0" sz="20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requisito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es</a:t>
            </a:r>
            <a:r>
              <a:rPr dirty="0" sz="2000" spc="8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que</a:t>
            </a:r>
            <a:r>
              <a:rPr dirty="0" sz="2000" spc="9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la </a:t>
            </a:r>
            <a:r>
              <a:rPr dirty="0" sz="2000" spc="-434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definición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5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un tipo</a:t>
            </a:r>
            <a:r>
              <a:rPr dirty="0" sz="2000" spc="-10" b="1">
                <a:solidFill>
                  <a:srgbClr val="3E3E3E"/>
                </a:solidFill>
                <a:latin typeface="Calibri"/>
                <a:cs typeface="Calibri"/>
              </a:rPr>
              <a:t> preceda</a:t>
            </a:r>
            <a:r>
              <a:rPr dirty="0" sz="2000" spc="2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b="1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3E3E3E"/>
                </a:solidFill>
                <a:latin typeface="Calibri"/>
                <a:cs typeface="Calibri"/>
              </a:rPr>
              <a:t>su uso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32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Los accesos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estructuras</a:t>
            </a:r>
            <a:r>
              <a:rPr dirty="0" sz="2000" spc="2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anidadas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se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realizan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través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puntos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456182" y="3132582"/>
            <a:ext cx="2260600" cy="2893695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65"/>
              </a:spcBef>
            </a:pPr>
            <a:r>
              <a:rPr dirty="0" sz="1400" spc="-10">
                <a:latin typeface="Calibri"/>
                <a:cs typeface="Calibri"/>
              </a:rPr>
              <a:t>struct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direccion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250190" marR="901700">
              <a:lnSpc>
                <a:spcPct val="100000"/>
              </a:lnSpc>
              <a:spcBef>
                <a:spcPts val="5"/>
              </a:spcBef>
            </a:pPr>
            <a:r>
              <a:rPr dirty="0" sz="1400" spc="-5">
                <a:latin typeface="Calibri"/>
                <a:cs typeface="Calibri"/>
              </a:rPr>
              <a:t>char </a:t>
            </a:r>
            <a:r>
              <a:rPr dirty="0" sz="1400" spc="-10">
                <a:latin typeface="Calibri"/>
                <a:cs typeface="Calibri"/>
              </a:rPr>
              <a:t>calle[20]; </a:t>
            </a:r>
            <a:r>
              <a:rPr dirty="0" sz="1400" spc="-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int </a:t>
            </a:r>
            <a:r>
              <a:rPr dirty="0" sz="1400" spc="-15">
                <a:latin typeface="Calibri"/>
                <a:cs typeface="Calibri"/>
              </a:rPr>
              <a:t>numero, </a:t>
            </a:r>
            <a:r>
              <a:rPr dirty="0" sz="1400" spc="-5">
                <a:latin typeface="Calibri"/>
                <a:cs typeface="Calibri"/>
              </a:rPr>
              <a:t>cp;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char</a:t>
            </a:r>
            <a:r>
              <a:rPr dirty="0" sz="1400" spc="-2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pais[10];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};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5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struct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informacion_persona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250190" marR="741680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char</a:t>
            </a:r>
            <a:r>
              <a:rPr dirty="0" sz="1400" spc="-5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nombre[20];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edad;</a:t>
            </a:r>
            <a:endParaRPr sz="1400">
              <a:latin typeface="Calibri"/>
              <a:cs typeface="Calibri"/>
            </a:endParaRPr>
          </a:p>
          <a:p>
            <a:pPr marL="25019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struct</a:t>
            </a:r>
            <a:r>
              <a:rPr dirty="0" sz="1400" spc="-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direccion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dir;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};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12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4287773" y="3671315"/>
            <a:ext cx="3489960" cy="2032000"/>
          </a:xfrm>
          <a:prstGeom prst="rect">
            <a:avLst/>
          </a:prstGeom>
          <a:solidFill>
            <a:srgbClr val="FAD9CD"/>
          </a:solidFill>
        </p:spPr>
        <p:txBody>
          <a:bodyPr wrap="square" lIns="0" tIns="33655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65"/>
              </a:spcBef>
            </a:pPr>
            <a:r>
              <a:rPr dirty="0" sz="1400" spc="-10">
                <a:latin typeface="Calibri"/>
                <a:cs typeface="Calibri"/>
              </a:rPr>
              <a:t>int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main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(int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argc, </a:t>
            </a:r>
            <a:r>
              <a:rPr dirty="0" sz="1400" spc="-5">
                <a:latin typeface="Calibri"/>
                <a:cs typeface="Calibri"/>
              </a:rPr>
              <a:t>char</a:t>
            </a:r>
            <a:r>
              <a:rPr dirty="0" sz="1400" spc="-10">
                <a:latin typeface="Calibri"/>
                <a:cs typeface="Calibri"/>
              </a:rPr>
              <a:t> *argv[])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{</a:t>
            </a:r>
            <a:endParaRPr sz="1400">
              <a:latin typeface="Calibri"/>
              <a:cs typeface="Calibri"/>
            </a:endParaRPr>
          </a:p>
          <a:p>
            <a:pPr marL="250190" marR="472440">
              <a:lnSpc>
                <a:spcPct val="100000"/>
              </a:lnSpc>
            </a:pPr>
            <a:r>
              <a:rPr dirty="0" sz="1400" spc="-10">
                <a:latin typeface="Calibri"/>
                <a:cs typeface="Calibri"/>
              </a:rPr>
              <a:t>struct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informacion_persona</a:t>
            </a:r>
            <a:r>
              <a:rPr dirty="0" sz="1400" spc="3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persona1;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persona1.nombre[0]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'C'; </a:t>
            </a:r>
            <a:r>
              <a:rPr dirty="0" sz="1400" spc="-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persona1.nombre[1]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'D'; </a:t>
            </a:r>
            <a:r>
              <a:rPr dirty="0" sz="1400" spc="-5">
                <a:latin typeface="Calibri"/>
                <a:cs typeface="Calibri"/>
              </a:rPr>
              <a:t> persona1.edad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 24; 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persona1.dir.calle[4]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 </a:t>
            </a:r>
            <a:r>
              <a:rPr dirty="0" sz="1400" spc="-10">
                <a:latin typeface="Calibri"/>
                <a:cs typeface="Calibri"/>
              </a:rPr>
              <a:t>'M'; </a:t>
            </a:r>
            <a:r>
              <a:rPr dirty="0" sz="1400" spc="-5">
                <a:latin typeface="Calibri"/>
                <a:cs typeface="Calibri"/>
              </a:rPr>
              <a:t> </a:t>
            </a:r>
            <a:r>
              <a:rPr dirty="0" sz="1400" spc="-15">
                <a:latin typeface="Calibri"/>
                <a:cs typeface="Calibri"/>
              </a:rPr>
              <a:t>persona1.dir.cp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=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28850;</a:t>
            </a:r>
            <a:endParaRPr sz="1400">
              <a:latin typeface="Calibri"/>
              <a:cs typeface="Calibri"/>
            </a:endParaRPr>
          </a:p>
          <a:p>
            <a:pPr marL="90805">
              <a:lnSpc>
                <a:spcPct val="100000"/>
              </a:lnSpc>
              <a:spcBef>
                <a:spcPts val="5"/>
              </a:spcBef>
            </a:pPr>
            <a:r>
              <a:rPr dirty="0" sz="1400" spc="-5">
                <a:latin typeface="Calibri"/>
                <a:cs typeface="Calibri"/>
              </a:rPr>
              <a:t>}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487299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5"/>
              <a:t>Í</a:t>
            </a:r>
            <a:r>
              <a:rPr dirty="0" spc="-90"/>
              <a:t>n</a:t>
            </a:r>
            <a:r>
              <a:rPr dirty="0" spc="-95"/>
              <a:t>d</a:t>
            </a:r>
            <a:r>
              <a:rPr dirty="0" spc="-70"/>
              <a:t>i</a:t>
            </a:r>
            <a:r>
              <a:rPr dirty="0" spc="-95"/>
              <a:t>c</a:t>
            </a:r>
            <a:r>
              <a:rPr dirty="0"/>
              <a:t>e</a:t>
            </a:r>
            <a:r>
              <a:rPr dirty="0" spc="-195"/>
              <a:t> </a:t>
            </a:r>
            <a:r>
              <a:rPr dirty="0" spc="-90"/>
              <a:t>d</a:t>
            </a:r>
            <a:r>
              <a:rPr dirty="0"/>
              <a:t>e</a:t>
            </a:r>
            <a:r>
              <a:rPr dirty="0" spc="-175"/>
              <a:t> </a:t>
            </a:r>
            <a:r>
              <a:rPr dirty="0" spc="-130"/>
              <a:t>c</a:t>
            </a:r>
            <a:r>
              <a:rPr dirty="0" spc="-95"/>
              <a:t>o</a:t>
            </a:r>
            <a:r>
              <a:rPr dirty="0" spc="-145"/>
              <a:t>n</a:t>
            </a:r>
            <a:r>
              <a:rPr dirty="0" spc="-130"/>
              <a:t>t</a:t>
            </a:r>
            <a:r>
              <a:rPr dirty="0" spc="-95"/>
              <a:t>e</a:t>
            </a:r>
            <a:r>
              <a:rPr dirty="0" spc="-100"/>
              <a:t>n</a:t>
            </a:r>
            <a:r>
              <a:rPr dirty="0" spc="-80"/>
              <a:t>i</a:t>
            </a:r>
            <a:r>
              <a:rPr dirty="0" spc="-95"/>
              <a:t>dos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10258" y="1672252"/>
            <a:ext cx="4274820" cy="4054475"/>
          </a:xfrm>
          <a:prstGeom prst="rect">
            <a:avLst/>
          </a:prstGeom>
        </p:spPr>
        <p:txBody>
          <a:bodyPr wrap="square" lIns="0" tIns="135255" rIns="0" bIns="0" rtlCol="0" vert="horz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10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35">
                <a:solidFill>
                  <a:srgbClr val="E1E0E0"/>
                </a:solidFill>
                <a:latin typeface="Calibri"/>
                <a:cs typeface="Calibri"/>
              </a:rPr>
              <a:t>Arrays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Strings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E1E0E0"/>
                </a:solidFill>
                <a:latin typeface="Calibri"/>
                <a:cs typeface="Calibri"/>
              </a:rPr>
              <a:t>Datos</a:t>
            </a:r>
            <a:r>
              <a:rPr dirty="0" sz="3600" spc="-55">
                <a:solidFill>
                  <a:srgbClr val="E1E0E0"/>
                </a:solidFill>
                <a:latin typeface="Calibri"/>
                <a:cs typeface="Calibri"/>
              </a:rPr>
              <a:t> </a:t>
            </a:r>
            <a:r>
              <a:rPr dirty="0" sz="3600" spc="-15">
                <a:solidFill>
                  <a:srgbClr val="E1E0E0"/>
                </a:solidFill>
                <a:latin typeface="Calibri"/>
                <a:cs typeface="Calibri"/>
              </a:rPr>
              <a:t>estructurados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7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20">
                <a:solidFill>
                  <a:srgbClr val="3E3E3E"/>
                </a:solidFill>
                <a:latin typeface="Calibri"/>
                <a:cs typeface="Calibri"/>
              </a:rPr>
              <a:t>Punteros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5">
                <a:solidFill>
                  <a:srgbClr val="E1E0E0"/>
                </a:solidFill>
                <a:latin typeface="Calibri"/>
                <a:cs typeface="Calibri"/>
              </a:rPr>
              <a:t>Funciones</a:t>
            </a:r>
            <a:endParaRPr sz="3600">
              <a:latin typeface="Calibri"/>
              <a:cs typeface="Calibri"/>
            </a:endParaRPr>
          </a:p>
          <a:p>
            <a:pPr marL="527050" indent="-514350">
              <a:lnSpc>
                <a:spcPct val="100000"/>
              </a:lnSpc>
              <a:spcBef>
                <a:spcPts val="965"/>
              </a:spcBef>
              <a:buClr>
                <a:srgbClr val="D34817"/>
              </a:buClr>
              <a:buAutoNum type="arabicPeriod"/>
              <a:tabLst>
                <a:tab pos="526415" algn="l"/>
                <a:tab pos="527050" algn="l"/>
              </a:tabLst>
            </a:pPr>
            <a:r>
              <a:rPr dirty="0" sz="3600" spc="-10">
                <a:solidFill>
                  <a:srgbClr val="E1E0E0"/>
                </a:solidFill>
                <a:latin typeface="Calibri"/>
                <a:cs typeface="Calibri"/>
              </a:rPr>
              <a:t>Ejercicios</a:t>
            </a:r>
            <a:endParaRPr sz="36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13</a:t>
            </a: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908432"/>
            <a:ext cx="269113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90"/>
              <a:t>4</a:t>
            </a:r>
            <a:r>
              <a:rPr dirty="0"/>
              <a:t>.</a:t>
            </a:r>
            <a:r>
              <a:rPr dirty="0" spc="-160"/>
              <a:t> </a:t>
            </a:r>
            <a:r>
              <a:rPr dirty="0" spc="-135"/>
              <a:t>P</a:t>
            </a:r>
            <a:r>
              <a:rPr dirty="0" spc="-100"/>
              <a:t>u</a:t>
            </a:r>
            <a:r>
              <a:rPr dirty="0" spc="-140"/>
              <a:t>n</a:t>
            </a:r>
            <a:r>
              <a:rPr dirty="0" spc="-130"/>
              <a:t>t</a:t>
            </a:r>
            <a:r>
              <a:rPr dirty="0" spc="-100"/>
              <a:t>e</a:t>
            </a:r>
            <a:r>
              <a:rPr dirty="0" spc="-175"/>
              <a:t>r</a:t>
            </a:r>
            <a:r>
              <a:rPr dirty="0" spc="-95"/>
              <a:t>o</a:t>
            </a:r>
            <a:r>
              <a:rPr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1426" y="1832270"/>
            <a:ext cx="7367270" cy="604520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194945" marR="5080" indent="-182880">
              <a:lnSpc>
                <a:spcPts val="2160"/>
              </a:lnSpc>
              <a:spcBef>
                <a:spcPts val="370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  <a:tab pos="672465" algn="l"/>
                <a:tab pos="1735455" algn="l"/>
                <a:tab pos="2826385" algn="l"/>
                <a:tab pos="4018279" algn="l"/>
                <a:tab pos="4335780" algn="l"/>
                <a:tab pos="5410200" algn="l"/>
                <a:tab pos="5866130" algn="l"/>
                <a:tab pos="709422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nt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os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t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n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i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p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u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m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oria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e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</a:t>
            </a:r>
            <a:r>
              <a:rPr dirty="0" sz="2000" spc="-40">
                <a:solidFill>
                  <a:srgbClr val="3E3E3E"/>
                </a:solidFill>
                <a:latin typeface="Calibri"/>
                <a:cs typeface="Calibri"/>
              </a:rPr>
              <a:t>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d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or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	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de 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forma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eficiente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1426" y="3158150"/>
            <a:ext cx="4003040" cy="330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5580" indent="-182880">
              <a:lnSpc>
                <a:spcPct val="100000"/>
              </a:lnSpc>
              <a:spcBef>
                <a:spcPts val="95"/>
              </a:spcBef>
              <a:buClr>
                <a:srgbClr val="D34817"/>
              </a:buClr>
              <a:buFont typeface="Arial"/>
              <a:buChar char="•"/>
              <a:tabLst>
                <a:tab pos="19558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Una</a:t>
            </a:r>
            <a:r>
              <a:rPr dirty="0" sz="2000" spc="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variable</a:t>
            </a:r>
            <a:r>
              <a:rPr dirty="0" sz="2000" spc="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en</a:t>
            </a:r>
            <a:r>
              <a:rPr dirty="0" sz="200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C tiene</a:t>
            </a:r>
            <a:r>
              <a:rPr dirty="0" sz="2000" spc="1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5 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elementos: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560066" y="3462646"/>
            <a:ext cx="2644775" cy="177800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355600" indent="-342900">
              <a:lnSpc>
                <a:spcPct val="100000"/>
              </a:lnSpc>
              <a:spcBef>
                <a:spcPts val="459"/>
              </a:spcBef>
              <a:buClr>
                <a:srgbClr val="D34817"/>
              </a:buClr>
              <a:buAutoNum type="arabicPeriod"/>
              <a:tabLst>
                <a:tab pos="354965" algn="l"/>
                <a:tab pos="355600" algn="l"/>
              </a:tabLst>
            </a:pP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Nombre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la</a:t>
            </a:r>
            <a:r>
              <a:rPr dirty="0" sz="2000" spc="-10">
                <a:solidFill>
                  <a:srgbClr val="3E3E3E"/>
                </a:solidFill>
                <a:latin typeface="Calibri"/>
                <a:cs typeface="Calibri"/>
              </a:rPr>
              <a:t> variable</a:t>
            </a:r>
            <a:endParaRPr sz="2000">
              <a:latin typeface="Calibri"/>
              <a:cs typeface="Calibri"/>
            </a:endParaRPr>
          </a:p>
          <a:p>
            <a:pPr marL="355600" indent="-342900">
              <a:lnSpc>
                <a:spcPct val="100000"/>
              </a:lnSpc>
              <a:spcBef>
                <a:spcPts val="360"/>
              </a:spcBef>
              <a:buClr>
                <a:srgbClr val="D34817"/>
              </a:buClr>
              <a:buAutoNum type="arabicPeriod"/>
              <a:tabLst>
                <a:tab pos="354965" algn="l"/>
                <a:tab pos="35560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Tipo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dato</a:t>
            </a:r>
            <a:endParaRPr sz="2000">
              <a:latin typeface="Calibri"/>
              <a:cs typeface="Calibri"/>
            </a:endParaRPr>
          </a:p>
          <a:p>
            <a:pPr marL="355600" indent="-342900">
              <a:lnSpc>
                <a:spcPct val="100000"/>
              </a:lnSpc>
              <a:spcBef>
                <a:spcPts val="360"/>
              </a:spcBef>
              <a:buClr>
                <a:srgbClr val="D34817"/>
              </a:buClr>
              <a:buAutoNum type="arabicPeriod"/>
              <a:tabLst>
                <a:tab pos="354965" algn="l"/>
                <a:tab pos="355600" algn="l"/>
              </a:tabLst>
            </a:pPr>
            <a:r>
              <a:rPr dirty="0" sz="2000" spc="-30">
                <a:solidFill>
                  <a:srgbClr val="3E3E3E"/>
                </a:solidFill>
                <a:latin typeface="Calibri"/>
                <a:cs typeface="Calibri"/>
              </a:rPr>
              <a:t>Tamaño</a:t>
            </a:r>
            <a:endParaRPr sz="2000">
              <a:latin typeface="Calibri"/>
              <a:cs typeface="Calibri"/>
            </a:endParaRPr>
          </a:p>
          <a:p>
            <a:pPr marL="355600" indent="-342900">
              <a:lnSpc>
                <a:spcPct val="100000"/>
              </a:lnSpc>
              <a:spcBef>
                <a:spcPts val="360"/>
              </a:spcBef>
              <a:buClr>
                <a:srgbClr val="D34817"/>
              </a:buClr>
              <a:buAutoNum type="arabicPeriod"/>
              <a:tabLst>
                <a:tab pos="354965" algn="l"/>
                <a:tab pos="355600" algn="l"/>
              </a:tabLst>
            </a:pPr>
            <a:r>
              <a:rPr dirty="0" sz="2000" spc="-25">
                <a:solidFill>
                  <a:srgbClr val="3E3E3E"/>
                </a:solidFill>
                <a:latin typeface="Calibri"/>
                <a:cs typeface="Calibri"/>
              </a:rPr>
              <a:t>Valor</a:t>
            </a:r>
            <a:endParaRPr sz="2000">
              <a:latin typeface="Calibri"/>
              <a:cs typeface="Calibri"/>
            </a:endParaRPr>
          </a:p>
          <a:p>
            <a:pPr marL="355600" indent="-342900">
              <a:lnSpc>
                <a:spcPct val="100000"/>
              </a:lnSpc>
              <a:spcBef>
                <a:spcPts val="360"/>
              </a:spcBef>
              <a:buClr>
                <a:srgbClr val="D34817"/>
              </a:buClr>
              <a:buAutoNum type="arabicPeriod"/>
              <a:tabLst>
                <a:tab pos="354965" algn="l"/>
                <a:tab pos="355600" algn="l"/>
              </a:tabLst>
            </a:pP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Dirección</a:t>
            </a:r>
            <a:r>
              <a:rPr dirty="0" sz="2000" spc="-20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de</a:t>
            </a:r>
            <a:r>
              <a:rPr dirty="0" sz="2000" spc="-35">
                <a:solidFill>
                  <a:srgbClr val="3E3E3E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3E3E3E"/>
                </a:solidFill>
                <a:latin typeface="Calibri"/>
                <a:cs typeface="Calibri"/>
              </a:rPr>
              <a:t>memoria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0078" y="258811"/>
            <a:ext cx="2373918" cy="465250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5531359" y="3601592"/>
            <a:ext cx="1956435" cy="1365250"/>
            <a:chOff x="5531359" y="3601592"/>
            <a:chExt cx="1956435" cy="1365250"/>
          </a:xfrm>
        </p:grpSpPr>
        <p:sp>
          <p:nvSpPr>
            <p:cNvPr id="8" name="object 8"/>
            <p:cNvSpPr/>
            <p:nvPr/>
          </p:nvSpPr>
          <p:spPr>
            <a:xfrm>
              <a:off x="5531739" y="3601592"/>
              <a:ext cx="1956435" cy="1365250"/>
            </a:xfrm>
            <a:custGeom>
              <a:avLst/>
              <a:gdLst/>
              <a:ahLst/>
              <a:cxnLst/>
              <a:rect l="l" t="t" r="r" b="b"/>
              <a:pathLst>
                <a:path w="1956434" h="1365250">
                  <a:moveTo>
                    <a:pt x="1956054" y="0"/>
                  </a:moveTo>
                  <a:lnTo>
                    <a:pt x="0" y="0"/>
                  </a:lnTo>
                  <a:lnTo>
                    <a:pt x="0" y="1364741"/>
                  </a:lnTo>
                  <a:lnTo>
                    <a:pt x="1956054" y="1364741"/>
                  </a:lnTo>
                  <a:lnTo>
                    <a:pt x="1956054" y="0"/>
                  </a:lnTo>
                  <a:close/>
                </a:path>
              </a:pathLst>
            </a:custGeom>
            <a:solidFill>
              <a:srgbClr val="FAD9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602795" y="4283963"/>
              <a:ext cx="1813560" cy="0"/>
            </a:xfrm>
            <a:custGeom>
              <a:avLst/>
              <a:gdLst/>
              <a:ahLst/>
              <a:cxnLst/>
              <a:rect l="l" t="t" r="r" b="b"/>
              <a:pathLst>
                <a:path w="1813559" h="0">
                  <a:moveTo>
                    <a:pt x="0" y="0"/>
                  </a:moveTo>
                  <a:lnTo>
                    <a:pt x="1813560" y="0"/>
                  </a:lnTo>
                </a:path>
              </a:pathLst>
            </a:custGeom>
            <a:ln w="28575">
              <a:solidFill>
                <a:srgbClr val="D3481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531358" y="4241101"/>
              <a:ext cx="1956435" cy="85725"/>
            </a:xfrm>
            <a:custGeom>
              <a:avLst/>
              <a:gdLst/>
              <a:ahLst/>
              <a:cxnLst/>
              <a:rect l="l" t="t" r="r" b="b"/>
              <a:pathLst>
                <a:path w="1956434" h="85725">
                  <a:moveTo>
                    <a:pt x="85725" y="0"/>
                  </a:moveTo>
                  <a:lnTo>
                    <a:pt x="0" y="42862"/>
                  </a:lnTo>
                  <a:lnTo>
                    <a:pt x="85725" y="85725"/>
                  </a:lnTo>
                  <a:lnTo>
                    <a:pt x="85725" y="0"/>
                  </a:lnTo>
                  <a:close/>
                </a:path>
                <a:path w="1956434" h="85725">
                  <a:moveTo>
                    <a:pt x="1956422" y="42862"/>
                  </a:moveTo>
                  <a:lnTo>
                    <a:pt x="1870697" y="0"/>
                  </a:lnTo>
                  <a:lnTo>
                    <a:pt x="1870697" y="85725"/>
                  </a:lnTo>
                  <a:lnTo>
                    <a:pt x="1956422" y="42862"/>
                  </a:lnTo>
                  <a:close/>
                </a:path>
              </a:pathLst>
            </a:custGeom>
            <a:solidFill>
              <a:srgbClr val="D3481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5636133" y="5450966"/>
            <a:ext cx="1746885" cy="369570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31115" rIns="0" bIns="0" rtlCol="0" vert="horz">
            <a:spAutoFit/>
          </a:bodyPr>
          <a:lstStyle/>
          <a:p>
            <a:pPr marL="99060">
              <a:lnSpc>
                <a:spcPct val="100000"/>
              </a:lnSpc>
              <a:spcBef>
                <a:spcPts val="245"/>
              </a:spcBef>
            </a:pPr>
            <a:r>
              <a:rPr dirty="0" sz="1800" spc="-10">
                <a:latin typeface="Calibri"/>
                <a:cs typeface="Calibri"/>
              </a:rPr>
              <a:t>int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numero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-5">
                <a:latin typeface="Calibri"/>
                <a:cs typeface="Calibri"/>
              </a:rPr>
              <a:t> 30;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181194" y="6582023"/>
            <a:ext cx="112141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TEMA</a:t>
            </a:r>
            <a:r>
              <a:rPr dirty="0" sz="900" spc="-1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1.2</a:t>
            </a:r>
            <a:r>
              <a:rPr dirty="0" sz="900" spc="-3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dirty="0" sz="900" spc="-15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5">
                <a:solidFill>
                  <a:srgbClr val="FFFFFF"/>
                </a:solidFill>
                <a:latin typeface="Calibri"/>
                <a:cs typeface="Calibri"/>
              </a:rPr>
              <a:t>LENGUAJE</a:t>
            </a:r>
            <a:r>
              <a:rPr dirty="0" sz="900" spc="-4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7" name="object 1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095"/>
              </a:lnSpc>
            </a:pPr>
            <a:r>
              <a:rPr dirty="0"/>
              <a:t>14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5887323" y="5011241"/>
            <a:ext cx="12319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5.</a:t>
            </a:r>
            <a:r>
              <a:rPr dirty="0" sz="1800" spc="-8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0xf198732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231823" y="3269080"/>
            <a:ext cx="49847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2.</a:t>
            </a:r>
            <a:r>
              <a:rPr dirty="0" sz="1800" spc="-7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531739" y="3601592"/>
            <a:ext cx="1956435" cy="1365250"/>
          </a:xfrm>
          <a:prstGeom prst="rect">
            <a:avLst/>
          </a:prstGeom>
          <a:ln w="15875">
            <a:solidFill>
              <a:srgbClr val="9B320E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711200">
              <a:lnSpc>
                <a:spcPct val="100000"/>
              </a:lnSpc>
              <a:spcBef>
                <a:spcPts val="919"/>
              </a:spcBef>
            </a:pPr>
            <a:r>
              <a:rPr dirty="0" sz="1200" spc="-5">
                <a:latin typeface="Calibri"/>
                <a:cs typeface="Calibri"/>
              </a:rPr>
              <a:t>3.</a:t>
            </a:r>
            <a:r>
              <a:rPr dirty="0" sz="1200" spc="-2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32</a:t>
            </a:r>
            <a:r>
              <a:rPr dirty="0" sz="1200" spc="-1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bits</a:t>
            </a:r>
            <a:endParaRPr sz="1200">
              <a:latin typeface="Calibri"/>
              <a:cs typeface="Calibri"/>
            </a:endParaRPr>
          </a:p>
          <a:p>
            <a:pPr marL="489584">
              <a:lnSpc>
                <a:spcPct val="100000"/>
              </a:lnSpc>
              <a:spcBef>
                <a:spcPts val="700"/>
              </a:spcBef>
            </a:pPr>
            <a:r>
              <a:rPr dirty="0" sz="3600">
                <a:latin typeface="Calibri"/>
                <a:cs typeface="Calibri"/>
              </a:rPr>
              <a:t>4.</a:t>
            </a:r>
            <a:r>
              <a:rPr dirty="0" sz="3600" spc="-40">
                <a:latin typeface="Calibri"/>
                <a:cs typeface="Calibri"/>
              </a:rPr>
              <a:t> </a:t>
            </a:r>
            <a:r>
              <a:rPr dirty="0" sz="3600">
                <a:latin typeface="Calibri"/>
                <a:cs typeface="Calibri"/>
              </a:rPr>
              <a:t>30</a:t>
            </a:r>
            <a:endParaRPr sz="36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597502" y="3697010"/>
            <a:ext cx="98488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1.</a:t>
            </a:r>
            <a:r>
              <a:rPr dirty="0" sz="1800" spc="-5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numero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JOSE MIGUEL GUERRERO HERNANDEZ</dc:creator>
  <dc:title>Programación Avanzada para Sistemas Aeronáuticos</dc:title>
  <dcterms:created xsi:type="dcterms:W3CDTF">2023-09-05T10:01:44Z</dcterms:created>
  <dcterms:modified xsi:type="dcterms:W3CDTF">2023-09-05T10:01:44Z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2023-09-05T00:00:00Z</vt:filetime>
  </property>
  <property fmtid="{D5CDD505-2E9C-101B-9397-08002B2CF9AE}" pid="3" name="Creator">
    <vt:lpwstr>Acrobat PDFMaker 11 para PowerPoint</vt:lpwstr>
  </property>
  <property fmtid="{D5CDD505-2E9C-101B-9397-08002B2CF9AE}" pid="4" name="LastSaved">
    <vt:filetime>2023-09-05T00:00:00Z</vt:filetime>
  </property>
</Properties>
</file>