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7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6">
            <a:extLst>
              <a:ext uri="{FF2B5EF4-FFF2-40B4-BE49-F238E27FC236}">
                <a16:creationId xmlns:a16="http://schemas.microsoft.com/office/drawing/2014/main" id="{40451386-2874-2129-2267-2B854475E4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s-ES" altLang="es-ES_tradnl" sz="1600" dirty="0"/>
              <a:t>Autor: Rafael Linares Palomar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>
            <a:lvl1pPr algn="ctr">
              <a:defRPr sz="6400"/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1628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>
            <a:extLst>
              <a:ext uri="{FF2B5EF4-FFF2-40B4-BE49-F238E27FC236}">
                <a16:creationId xmlns:a16="http://schemas.microsoft.com/office/drawing/2014/main" id="{17C2512A-C59B-16F7-7D77-8215EC5619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E5636540-CCB8-9150-A31C-2CEAB14FF8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66148E9-9EA3-41B5-A6AA-351C1EF6002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/>
            <a:r>
              <a:rPr lang="es-ES_tradnl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BAEE7223-CADE-94B9-EFF3-5B18074996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801601"/>
            <a:ext cx="20544368" cy="6413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364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4548807-0600-6997-D865-39DBD67419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856D2776-A4D6-0410-AD39-491471A859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6">
            <a:extLst>
              <a:ext uri="{FF2B5EF4-FFF2-40B4-BE49-F238E27FC236}">
                <a16:creationId xmlns:a16="http://schemas.microsoft.com/office/drawing/2014/main" id="{DA01699C-0D8B-B9C5-7822-E7BF7853AD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87867" y="1816100"/>
            <a:ext cx="23808267" cy="10680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E6A261F7-F94C-7629-DBB4-825C4E1B8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801601"/>
            <a:ext cx="20544368" cy="6413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1774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38DCC72-FF77-6CA4-E174-C58AD0C135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04D6D303-7B6C-2E52-B6C4-2CBC1C67FA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6">
            <a:extLst>
              <a:ext uri="{FF2B5EF4-FFF2-40B4-BE49-F238E27FC236}">
                <a16:creationId xmlns:a16="http://schemas.microsoft.com/office/drawing/2014/main" id="{30CDDF01-176C-F600-05C8-C60935DA14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144068" y="231776"/>
            <a:ext cx="5952067" cy="11811000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87868" y="231776"/>
            <a:ext cx="17449800" cy="1181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E1A1C31E-36CC-737E-6C81-26193D713D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801601"/>
            <a:ext cx="20544368" cy="6413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0491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>
            <a:extLst>
              <a:ext uri="{FF2B5EF4-FFF2-40B4-BE49-F238E27FC236}">
                <a16:creationId xmlns:a16="http://schemas.microsoft.com/office/drawing/2014/main" id="{08E1D724-D243-3795-1026-3108696F3A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D8DA8EAF-5DF6-BFDE-A866-5043ED0D08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14F4D8C-855C-BDB3-6F9E-13EBFCF489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287867" y="1816100"/>
            <a:ext cx="11700933" cy="10226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395200" y="1816100"/>
            <a:ext cx="11700933" cy="10226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5A4D65F-0512-1163-F131-76641DF28B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331701"/>
            <a:ext cx="20544368" cy="11112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2091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extLst>
              <a:ext uri="{FF2B5EF4-FFF2-40B4-BE49-F238E27FC236}">
                <a16:creationId xmlns:a16="http://schemas.microsoft.com/office/drawing/2014/main" id="{4D11A5A9-276F-24F2-1A7B-79FF47B4CDF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7" name="Imagen 5">
            <a:extLst>
              <a:ext uri="{FF2B5EF4-FFF2-40B4-BE49-F238E27FC236}">
                <a16:creationId xmlns:a16="http://schemas.microsoft.com/office/drawing/2014/main" id="{210ECDE5-8541-7A31-F4B7-82446404C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6">
            <a:extLst>
              <a:ext uri="{FF2B5EF4-FFF2-40B4-BE49-F238E27FC236}">
                <a16:creationId xmlns:a16="http://schemas.microsoft.com/office/drawing/2014/main" id="{15CB9892-6F6D-96F4-675E-5DAF1D8CDD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287867" y="1816100"/>
            <a:ext cx="11700933" cy="10226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12395200" y="1816101"/>
            <a:ext cx="11700933" cy="495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12395200" y="7080251"/>
            <a:ext cx="11700933" cy="4962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9" name="Marcador de pie de página 5">
            <a:extLst>
              <a:ext uri="{FF2B5EF4-FFF2-40B4-BE49-F238E27FC236}">
                <a16:creationId xmlns:a16="http://schemas.microsoft.com/office/drawing/2014/main" id="{06A0E3E2-51FC-1584-8FD8-90A00978DA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331701"/>
            <a:ext cx="20544368" cy="11112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133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objetos y 1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extLst>
              <a:ext uri="{FF2B5EF4-FFF2-40B4-BE49-F238E27FC236}">
                <a16:creationId xmlns:a16="http://schemas.microsoft.com/office/drawing/2014/main" id="{87E584B1-4AAB-4319-92B9-5C68263AD4C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7" name="Imagen 5">
            <a:extLst>
              <a:ext uri="{FF2B5EF4-FFF2-40B4-BE49-F238E27FC236}">
                <a16:creationId xmlns:a16="http://schemas.microsoft.com/office/drawing/2014/main" id="{A5587AC9-38FC-B9FE-0D51-AFB201C7B2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6">
            <a:extLst>
              <a:ext uri="{FF2B5EF4-FFF2-40B4-BE49-F238E27FC236}">
                <a16:creationId xmlns:a16="http://schemas.microsoft.com/office/drawing/2014/main" id="{6E9F0259-4390-E144-BC34-883BABBC14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87867" y="1816101"/>
            <a:ext cx="11700933" cy="495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287867" y="7080251"/>
            <a:ext cx="11700933" cy="4962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3"/>
          </p:nvPr>
        </p:nvSpPr>
        <p:spPr>
          <a:xfrm>
            <a:off x="12395200" y="1816100"/>
            <a:ext cx="11700933" cy="10226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9" name="Marcador de pie de página 5">
            <a:extLst>
              <a:ext uri="{FF2B5EF4-FFF2-40B4-BE49-F238E27FC236}">
                <a16:creationId xmlns:a16="http://schemas.microsoft.com/office/drawing/2014/main" id="{763CADF8-F291-FF12-EAF8-3750F1D24A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331701"/>
            <a:ext cx="20544368" cy="11112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42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3">
            <a:extLst>
              <a:ext uri="{FF2B5EF4-FFF2-40B4-BE49-F238E27FC236}">
                <a16:creationId xmlns:a16="http://schemas.microsoft.com/office/drawing/2014/main" id="{F201E801-0739-2FF0-4375-6BB10FB567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8" name="Imagen 5">
            <a:extLst>
              <a:ext uri="{FF2B5EF4-FFF2-40B4-BE49-F238E27FC236}">
                <a16:creationId xmlns:a16="http://schemas.microsoft.com/office/drawing/2014/main" id="{B4891A94-7A6F-387B-F1C4-38DB2BF480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6">
            <a:extLst>
              <a:ext uri="{FF2B5EF4-FFF2-40B4-BE49-F238E27FC236}">
                <a16:creationId xmlns:a16="http://schemas.microsoft.com/office/drawing/2014/main" id="{E355572D-4EC5-CF48-0609-ACC403296B6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87867" y="1816101"/>
            <a:ext cx="11700933" cy="495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12395200" y="1816101"/>
            <a:ext cx="11700933" cy="495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287867" y="7080251"/>
            <a:ext cx="11700933" cy="4962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2395200" y="7080251"/>
            <a:ext cx="11700933" cy="4962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0" name="Marcador de pie de página 6">
            <a:extLst>
              <a:ext uri="{FF2B5EF4-FFF2-40B4-BE49-F238E27FC236}">
                <a16:creationId xmlns:a16="http://schemas.microsoft.com/office/drawing/2014/main" id="{D2146386-608C-78AD-CB70-33296479DE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331701"/>
            <a:ext cx="20544368" cy="11112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7884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>
            <a:extLst>
              <a:ext uri="{FF2B5EF4-FFF2-40B4-BE49-F238E27FC236}">
                <a16:creationId xmlns:a16="http://schemas.microsoft.com/office/drawing/2014/main" id="{68194A72-74D4-9892-25B5-FBBADEF8908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45117AD9-4E4B-3E8A-8E7B-7533BD1A40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E6070C9-5291-1F15-6642-3FD65F20E4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287867" y="1816101"/>
            <a:ext cx="23808267" cy="495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87867" y="7080251"/>
            <a:ext cx="23808267" cy="4962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DA9D3086-3715-257F-7270-9B4F349D4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331701"/>
            <a:ext cx="20544368" cy="11112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696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5">
            <a:extLst>
              <a:ext uri="{FF2B5EF4-FFF2-40B4-BE49-F238E27FC236}">
                <a16:creationId xmlns:a16="http://schemas.microsoft.com/office/drawing/2014/main" id="{F3817B7D-D690-79CF-4441-8C63DC4905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287867" y="231776"/>
            <a:ext cx="23808267" cy="1181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6273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extLst>
              <a:ext uri="{FF2B5EF4-FFF2-40B4-BE49-F238E27FC236}">
                <a16:creationId xmlns:a16="http://schemas.microsoft.com/office/drawing/2014/main" id="{EB8B8686-A144-1AC9-7702-5763340FF39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7" name="Imagen 5">
            <a:extLst>
              <a:ext uri="{FF2B5EF4-FFF2-40B4-BE49-F238E27FC236}">
                <a16:creationId xmlns:a16="http://schemas.microsoft.com/office/drawing/2014/main" id="{8DA56952-DDBE-76F7-CD71-1E26263678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6">
            <a:extLst>
              <a:ext uri="{FF2B5EF4-FFF2-40B4-BE49-F238E27FC236}">
                <a16:creationId xmlns:a16="http://schemas.microsoft.com/office/drawing/2014/main" id="{BCA08034-FCDB-20B1-6310-4EA916E58E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87867" y="1816101"/>
            <a:ext cx="11700933" cy="495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12395200" y="1816101"/>
            <a:ext cx="11700933" cy="495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3"/>
          </p:nvPr>
        </p:nvSpPr>
        <p:spPr>
          <a:xfrm>
            <a:off x="287867" y="7080251"/>
            <a:ext cx="23808267" cy="4962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9" name="Marcador de pie de página 5">
            <a:extLst>
              <a:ext uri="{FF2B5EF4-FFF2-40B4-BE49-F238E27FC236}">
                <a16:creationId xmlns:a16="http://schemas.microsoft.com/office/drawing/2014/main" id="{0F8A24CE-F603-2F9F-8FFD-E7E4387BA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331701"/>
            <a:ext cx="20544368" cy="11112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54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2F35E0C-B77E-C8DB-EC4D-95C0544765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867" y="1816100"/>
            <a:ext cx="23808267" cy="10680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71825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5">
            <a:extLst>
              <a:ext uri="{FF2B5EF4-FFF2-40B4-BE49-F238E27FC236}">
                <a16:creationId xmlns:a16="http://schemas.microsoft.com/office/drawing/2014/main" id="{718DF68A-78C8-662E-8FF8-6D45EDAA25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0927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329F373-F8BD-1F32-4500-B4FA49708B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6E119BE1-AEDF-1F8D-A355-F21B5F7172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6">
            <a:extLst>
              <a:ext uri="{FF2B5EF4-FFF2-40B4-BE49-F238E27FC236}">
                <a16:creationId xmlns:a16="http://schemas.microsoft.com/office/drawing/2014/main" id="{F6AE5B7C-9736-4873-F95D-40C77C6BBE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6168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A652BAEF-6B5E-2CAB-687E-7477B51C01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801601"/>
            <a:ext cx="20544368" cy="6413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140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>
            <a:extLst>
              <a:ext uri="{FF2B5EF4-FFF2-40B4-BE49-F238E27FC236}">
                <a16:creationId xmlns:a16="http://schemas.microsoft.com/office/drawing/2014/main" id="{A47A05AE-A3C4-5097-8461-02BC4010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8CD515-512E-8025-5E6B-E7539D8622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87867" y="1816100"/>
            <a:ext cx="11700933" cy="10226676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395200" y="1816100"/>
            <a:ext cx="11700933" cy="10226676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1563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3">
            <a:extLst>
              <a:ext uri="{FF2B5EF4-FFF2-40B4-BE49-F238E27FC236}">
                <a16:creationId xmlns:a16="http://schemas.microsoft.com/office/drawing/2014/main" id="{5CEEFE20-523A-C9EC-B8EF-D38D5DBD3E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sp>
        <p:nvSpPr>
          <p:cNvPr id="8" name="CuadroTexto 6">
            <a:extLst>
              <a:ext uri="{FF2B5EF4-FFF2-40B4-BE49-F238E27FC236}">
                <a16:creationId xmlns:a16="http://schemas.microsoft.com/office/drawing/2014/main" id="{D607F45D-C760-ABFC-3F87-CEE8860717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44798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3">
            <a:extLst>
              <a:ext uri="{FF2B5EF4-FFF2-40B4-BE49-F238E27FC236}">
                <a16:creationId xmlns:a16="http://schemas.microsoft.com/office/drawing/2014/main" id="{F135B2B0-6E01-DC52-3D0C-40D0729676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sp>
        <p:nvSpPr>
          <p:cNvPr id="4" name="CuadroTexto 6">
            <a:extLst>
              <a:ext uri="{FF2B5EF4-FFF2-40B4-BE49-F238E27FC236}">
                <a16:creationId xmlns:a16="http://schemas.microsoft.com/office/drawing/2014/main" id="{56689709-B0AE-D5E4-CF2A-CF112B60F6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</p:spTree>
    <p:extLst>
      <p:ext uri="{BB962C8B-B14F-4D97-AF65-F5344CB8AC3E}">
        <p14:creationId xmlns:p14="http://schemas.microsoft.com/office/powerpoint/2010/main" val="131118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rj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2FF3A3D8-3DD2-88F2-093B-32B4E2C36A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sp>
        <p:nvSpPr>
          <p:cNvPr id="3" name="CuadroTexto 6">
            <a:extLst>
              <a:ext uri="{FF2B5EF4-FFF2-40B4-BE49-F238E27FC236}">
                <a16:creationId xmlns:a16="http://schemas.microsoft.com/office/drawing/2014/main" id="{97D80C73-24FF-5447-3439-D2DCE51AC9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s-ES" altLang="es-ES_tradnl" sz="1600" dirty="0"/>
              <a:t>Autor: Rafael Linares Palomar</a:t>
            </a:r>
          </a:p>
        </p:txBody>
      </p:sp>
    </p:spTree>
    <p:extLst>
      <p:ext uri="{BB962C8B-B14F-4D97-AF65-F5344CB8AC3E}">
        <p14:creationId xmlns:p14="http://schemas.microsoft.com/office/powerpoint/2010/main" val="294813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7" y="231777"/>
            <a:ext cx="23808267" cy="144145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660960-1C2C-4EB6-A5D8-0A2890ED11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801601"/>
            <a:ext cx="20544368" cy="6413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838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>
            <a:extLst>
              <a:ext uri="{FF2B5EF4-FFF2-40B4-BE49-F238E27FC236}">
                <a16:creationId xmlns:a16="http://schemas.microsoft.com/office/drawing/2014/main" id="{AD6CA955-680F-C15E-4628-BF9D907362A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0" y="12232213"/>
            <a:ext cx="18491200" cy="113877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_tradnl" altLang="es-ES_tradnl" sz="3200" i="1"/>
              <a:t>Bloque 1. Conceptos básicos de la producción cinematográfica</a:t>
            </a:r>
          </a:p>
          <a:p>
            <a:pPr eaLnBrk="1" hangingPunct="1">
              <a:defRPr/>
            </a:pPr>
            <a:endParaRPr lang="es-ES_tradnl" altLang="es-ES_tradnl" sz="3600"/>
          </a:p>
        </p:txBody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853D3780-C9FA-7760-47F8-E3DBC18F4C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0" y="12906376"/>
            <a:ext cx="2510365" cy="65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7745849-2FA3-93D0-D810-084F958042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s-ES" altLang="es-ES_tradnl" sz="1600"/>
              <a:t>Autores: Rafael Linares Palomar, Eva Fernández Manzano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33467" y="546101"/>
            <a:ext cx="13631333" cy="11706226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19201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B219E013-847F-8611-3269-8ECF5E690C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7867" y="12801601"/>
            <a:ext cx="20544368" cy="641350"/>
          </a:xfrm>
          <a:prstGeom prst="rect">
            <a:avLst/>
          </a:prstGeom>
        </p:spPr>
        <p:txBody>
          <a:bodyPr/>
          <a:lstStyle>
            <a:lvl1pPr eaLnBrk="1" hangingPunct="1">
              <a:defRPr sz="36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425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CuadroTexto 6">
            <a:extLst>
              <a:ext uri="{FF2B5EF4-FFF2-40B4-BE49-F238E27FC236}">
                <a16:creationId xmlns:a16="http://schemas.microsoft.com/office/drawing/2014/main" id="{19ACBDFB-CAE9-EE88-ABE4-0C651256EA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07368" y="13195301"/>
            <a:ext cx="7683499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s-ES" altLang="es-ES_tradnl" sz="1600" dirty="0"/>
              <a:t>Autor: Rafael Linares Palomar</a:t>
            </a:r>
          </a:p>
        </p:txBody>
      </p:sp>
      <p:pic>
        <p:nvPicPr>
          <p:cNvPr id="1030" name="Picture 8" descr="Atribución-CompartirIgual (CC BY-SA 4.0) | legalidadonline.com">
            <a:extLst>
              <a:ext uri="{FF2B5EF4-FFF2-40B4-BE49-F238E27FC236}">
                <a16:creationId xmlns:a16="http://schemas.microsoft.com/office/drawing/2014/main" id="{E78F42ED-0478-E747-ADF3-C46F671852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67" y="12820650"/>
            <a:ext cx="2764368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12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914400" algn="l" rtl="0" eaLnBrk="1" fontAlgn="base" hangingPunct="1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</a:defRPr>
      </a:lvl6pPr>
      <a:lvl7pPr marL="1828800" algn="l" rtl="0" eaLnBrk="1" fontAlgn="base" hangingPunct="1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</a:defRPr>
      </a:lvl7pPr>
      <a:lvl8pPr marL="2743200" algn="l" rtl="0" eaLnBrk="1" fontAlgn="base" hangingPunct="1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</a:defRPr>
      </a:lvl8pPr>
      <a:lvl9pPr marL="3657600" algn="l" rtl="0" eaLnBrk="1" fontAlgn="base" hangingPunct="1">
        <a:spcBef>
          <a:spcPct val="0"/>
        </a:spcBef>
        <a:spcAft>
          <a:spcPct val="0"/>
        </a:spcAft>
        <a:defRPr sz="5600" b="1">
          <a:solidFill>
            <a:schemeClr val="tx2"/>
          </a:solidFill>
          <a:latin typeface="Arial" pitchFamily="-112" charset="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ＭＳ Ｐゴシック" pitchFamily="-112" charset="-128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12" charset="-128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pitchFamily="-112" charset="-128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5pPr>
      <a:lvl6pPr marL="5029200" indent="-4572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6pPr>
      <a:lvl7pPr marL="5943600" indent="-4572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7pPr>
      <a:lvl8pPr marL="6858000" indent="-4572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8pPr>
      <a:lvl9pPr marL="7772400" indent="-4572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deed.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RODUCCIÓN AUDIOVISUAL: CINE"/>
          <p:cNvSpPr txBox="1"/>
          <p:nvPr/>
        </p:nvSpPr>
        <p:spPr>
          <a:xfrm>
            <a:off x="3402735" y="3897813"/>
            <a:ext cx="17578531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rPr sz="8000" dirty="0"/>
              <a:t>PRODUCCIÓN AUDIOVISUAL: CINE</a:t>
            </a:r>
          </a:p>
        </p:txBody>
      </p:sp>
      <p:sp>
        <p:nvSpPr>
          <p:cNvPr id="389" name="“ya es hora de que la gente comience a pensar en el cine como una carrera (académica). Aunque ya han existido los cursos sobre guion, dirección y fotografía, confío en que algún día existan cursos que traten de la producción (…) lo cual supone una formac"/>
          <p:cNvSpPr txBox="1"/>
          <p:nvPr/>
        </p:nvSpPr>
        <p:spPr>
          <a:xfrm>
            <a:off x="726719" y="7415872"/>
            <a:ext cx="15902602" cy="3518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700" b="0"/>
            </a:pPr>
            <a:r>
              <a:rPr dirty="0"/>
              <a:t>“</a:t>
            </a:r>
            <a:r>
              <a:rPr dirty="0" err="1"/>
              <a:t>ya</a:t>
            </a:r>
            <a:r>
              <a:rPr dirty="0"/>
              <a:t> es hora de que la </a:t>
            </a:r>
            <a:r>
              <a:rPr dirty="0" err="1"/>
              <a:t>gente</a:t>
            </a:r>
            <a:r>
              <a:rPr dirty="0"/>
              <a:t> </a:t>
            </a:r>
            <a:r>
              <a:rPr dirty="0" err="1"/>
              <a:t>comience</a:t>
            </a:r>
            <a:r>
              <a:rPr dirty="0"/>
              <a:t> a </a:t>
            </a:r>
            <a:r>
              <a:rPr dirty="0" err="1"/>
              <a:t>pensar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cine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carrera</a:t>
            </a:r>
            <a:r>
              <a:rPr dirty="0"/>
              <a:t> (</a:t>
            </a:r>
            <a:r>
              <a:rPr dirty="0" err="1"/>
              <a:t>académica</a:t>
            </a:r>
            <a:r>
              <a:rPr dirty="0"/>
              <a:t>). </a:t>
            </a:r>
            <a:r>
              <a:rPr dirty="0" err="1"/>
              <a:t>Aunque</a:t>
            </a:r>
            <a:r>
              <a:rPr dirty="0"/>
              <a:t> </a:t>
            </a:r>
            <a:r>
              <a:rPr dirty="0" err="1"/>
              <a:t>ya</a:t>
            </a:r>
            <a:r>
              <a:rPr dirty="0"/>
              <a:t> </a:t>
            </a:r>
            <a:r>
              <a:rPr dirty="0" err="1"/>
              <a:t>han</a:t>
            </a:r>
            <a:r>
              <a:rPr dirty="0"/>
              <a:t> </a:t>
            </a:r>
            <a:r>
              <a:rPr dirty="0" err="1"/>
              <a:t>existido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guion</a:t>
            </a:r>
            <a:r>
              <a:rPr dirty="0"/>
              <a:t>, </a:t>
            </a:r>
            <a:r>
              <a:rPr dirty="0" err="1"/>
              <a:t>dirección</a:t>
            </a:r>
            <a:r>
              <a:rPr dirty="0"/>
              <a:t> y </a:t>
            </a:r>
            <a:r>
              <a:rPr dirty="0" err="1"/>
              <a:t>fotografía</a:t>
            </a:r>
            <a:r>
              <a:rPr dirty="0"/>
              <a:t>, </a:t>
            </a:r>
            <a:r>
              <a:rPr dirty="0" err="1"/>
              <a:t>confío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que </a:t>
            </a:r>
            <a:r>
              <a:rPr dirty="0" err="1"/>
              <a:t>algún</a:t>
            </a:r>
            <a:r>
              <a:rPr dirty="0"/>
              <a:t> día </a:t>
            </a:r>
            <a:r>
              <a:rPr dirty="0" err="1"/>
              <a:t>existan</a:t>
            </a:r>
            <a:r>
              <a:rPr dirty="0"/>
              <a:t> </a:t>
            </a:r>
            <a:r>
              <a:rPr dirty="0" err="1"/>
              <a:t>cursos</a:t>
            </a:r>
            <a:r>
              <a:rPr dirty="0"/>
              <a:t> que </a:t>
            </a:r>
            <a:r>
              <a:rPr dirty="0" err="1"/>
              <a:t>traten</a:t>
            </a:r>
            <a:r>
              <a:rPr dirty="0"/>
              <a:t> de la </a:t>
            </a:r>
            <a:r>
              <a:rPr dirty="0" err="1"/>
              <a:t>producción</a:t>
            </a:r>
            <a:r>
              <a:rPr dirty="0"/>
              <a:t> (…) lo </a:t>
            </a:r>
            <a:r>
              <a:rPr dirty="0" err="1"/>
              <a:t>cual</a:t>
            </a:r>
            <a:r>
              <a:rPr dirty="0"/>
              <a:t> </a:t>
            </a:r>
            <a:r>
              <a:rPr dirty="0" err="1"/>
              <a:t>supone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formación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rama</a:t>
            </a:r>
            <a:r>
              <a:rPr dirty="0"/>
              <a:t> del </a:t>
            </a:r>
            <a:r>
              <a:rPr dirty="0" err="1"/>
              <a:t>negocio</a:t>
            </a:r>
            <a:r>
              <a:rPr dirty="0"/>
              <a:t>: </a:t>
            </a:r>
            <a:r>
              <a:rPr dirty="0" err="1"/>
              <a:t>distribución</a:t>
            </a:r>
            <a:r>
              <a:rPr dirty="0"/>
              <a:t>, </a:t>
            </a:r>
            <a:r>
              <a:rPr dirty="0" err="1"/>
              <a:t>exhibición</a:t>
            </a:r>
            <a:r>
              <a:rPr dirty="0"/>
              <a:t> y </a:t>
            </a:r>
            <a:r>
              <a:rPr dirty="0" err="1"/>
              <a:t>producción</a:t>
            </a:r>
            <a:r>
              <a:rPr dirty="0"/>
              <a:t>)”</a:t>
            </a:r>
          </a:p>
          <a:p>
            <a:pPr algn="just">
              <a:defRPr sz="3700" b="0"/>
            </a:pPr>
            <a:r>
              <a:rPr dirty="0"/>
              <a:t>                                                                                  David O. </a:t>
            </a:r>
            <a:r>
              <a:rPr dirty="0" err="1"/>
              <a:t>Selnick</a:t>
            </a:r>
            <a:r>
              <a:rPr dirty="0"/>
              <a:t> (1937)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97C6F3B-7C34-F86B-3C4D-9E145F3AFA4F}"/>
              </a:ext>
            </a:extLst>
          </p:cNvPr>
          <p:cNvSpPr txBox="1"/>
          <p:nvPr/>
        </p:nvSpPr>
        <p:spPr>
          <a:xfrm>
            <a:off x="3863164" y="12149649"/>
            <a:ext cx="17118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©2023 Autor </a:t>
            </a: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Rafael Fernando Linares Palomar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. Algunos derechos reservados. Este documento se distribuye bajo la licencia “Atribución-</a:t>
            </a:r>
            <a:r>
              <a:rPr lang="es-ES" sz="1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CompartirIgual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4.0 Internacional” de Creative </a:t>
            </a:r>
            <a:r>
              <a:rPr lang="es-ES" sz="1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Commons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disponible en 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hlinkClick r:id="rId2"/>
              </a:rPr>
              <a:t>https://creativecommons.org/licenses/by-sa/4.0/deed.es</a:t>
            </a: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</a:t>
            </a:r>
            <a:endParaRPr lang="es-ES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just">
              <a:spcAft>
                <a:spcPts val="0"/>
              </a:spcAft>
            </a:pP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Esta licencia no se aplica a materiales de terceros que puedan estar incluidos en esta obra y que mantienen los derechos de los autores originales. </a:t>
            </a:r>
            <a:endParaRPr lang="es-ES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3845838" y="12919075"/>
            <a:ext cx="538162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482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83" name="Rectángulo"/>
          <p:cNvSpPr/>
          <p:nvPr/>
        </p:nvSpPr>
        <p:spPr>
          <a:xfrm>
            <a:off x="154959" y="4486498"/>
            <a:ext cx="7758734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84" name="WEB…"/>
          <p:cNvSpPr txBox="1"/>
          <p:nvPr/>
        </p:nvSpPr>
        <p:spPr>
          <a:xfrm>
            <a:off x="104267" y="4935824"/>
            <a:ext cx="7434493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700"/>
            </a:pPr>
            <a:r>
              <a:rPr lang="es-ES" dirty="0"/>
              <a:t>Campus virtual</a:t>
            </a:r>
            <a:endParaRPr dirty="0"/>
          </a:p>
        </p:txBody>
      </p:sp>
      <p:sp>
        <p:nvSpPr>
          <p:cNvPr id="485" name="Rectángulo"/>
          <p:cNvSpPr/>
          <p:nvPr/>
        </p:nvSpPr>
        <p:spPr>
          <a:xfrm>
            <a:off x="8269891" y="4449132"/>
            <a:ext cx="7882208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86" name="Slideshare"/>
          <p:cNvSpPr txBox="1"/>
          <p:nvPr/>
        </p:nvSpPr>
        <p:spPr>
          <a:xfrm>
            <a:off x="8342673" y="4898457"/>
            <a:ext cx="7434493" cy="67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rPr lang="es-ES" dirty="0"/>
              <a:t>Presentaciones</a:t>
            </a:r>
            <a:endParaRPr dirty="0"/>
          </a:p>
        </p:txBody>
      </p:sp>
      <p:sp>
        <p:nvSpPr>
          <p:cNvPr id="487" name="Rectángulo"/>
          <p:cNvSpPr/>
          <p:nvPr/>
        </p:nvSpPr>
        <p:spPr>
          <a:xfrm>
            <a:off x="16508299" y="4411766"/>
            <a:ext cx="7758734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88" name="Visionados:…"/>
          <p:cNvSpPr txBox="1"/>
          <p:nvPr/>
        </p:nvSpPr>
        <p:spPr>
          <a:xfrm>
            <a:off x="16581080" y="5633646"/>
            <a:ext cx="7245607" cy="6205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625475" indent="-228600" algn="just">
              <a:buSzPct val="100000"/>
              <a:buChar char="•"/>
              <a:defRPr sz="3700" b="0"/>
            </a:pPr>
            <a:r>
              <a:rPr dirty="0" err="1"/>
              <a:t>Visionados</a:t>
            </a:r>
            <a:r>
              <a:rPr dirty="0"/>
              <a:t>: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b="0"/>
            </a:pPr>
            <a:r>
              <a:rPr dirty="0"/>
              <a:t>“Lost in la Mancha”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b="0"/>
            </a:pPr>
            <a:r>
              <a:rPr dirty="0"/>
              <a:t>“La pareja del </a:t>
            </a:r>
            <a:r>
              <a:rPr dirty="0" err="1"/>
              <a:t>año</a:t>
            </a:r>
            <a:r>
              <a:rPr dirty="0"/>
              <a:t>”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b="0"/>
            </a:pPr>
            <a:r>
              <a:rPr dirty="0"/>
              <a:t>"Hard as indie”</a:t>
            </a:r>
          </a:p>
          <a:p>
            <a:pPr marL="625475" indent="-228600" algn="just">
              <a:buClr>
                <a:srgbClr val="000000"/>
              </a:buClr>
              <a:buSzPct val="100000"/>
              <a:buChar char="•"/>
              <a:defRPr sz="3700" b="0"/>
            </a:pPr>
            <a:r>
              <a:rPr dirty="0" err="1"/>
              <a:t>Lecturas</a:t>
            </a:r>
            <a:endParaRPr dirty="0"/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b="0" i="1"/>
            </a:pPr>
            <a:r>
              <a:rPr dirty="0"/>
              <a:t>El </a:t>
            </a:r>
            <a:r>
              <a:rPr dirty="0" err="1"/>
              <a:t>oficio</a:t>
            </a:r>
            <a:r>
              <a:rPr dirty="0"/>
              <a:t> de </a:t>
            </a:r>
            <a:r>
              <a:rPr dirty="0" err="1"/>
              <a:t>producir</a:t>
            </a:r>
            <a:r>
              <a:rPr dirty="0"/>
              <a:t> </a:t>
            </a:r>
            <a:r>
              <a:rPr dirty="0" err="1"/>
              <a:t>películas</a:t>
            </a:r>
            <a:r>
              <a:rPr dirty="0"/>
              <a:t>. El </a:t>
            </a:r>
            <a:r>
              <a:rPr dirty="0" err="1"/>
              <a:t>estilo</a:t>
            </a:r>
            <a:r>
              <a:rPr dirty="0"/>
              <a:t> </a:t>
            </a:r>
            <a:r>
              <a:rPr dirty="0" err="1"/>
              <a:t>Puttnam</a:t>
            </a:r>
            <a:r>
              <a:rPr dirty="0"/>
              <a:t> </a:t>
            </a:r>
            <a:r>
              <a:rPr i="0" dirty="0"/>
              <a:t>(Pardo, A., 2002)</a:t>
            </a:r>
            <a:r>
              <a:rPr dirty="0"/>
              <a:t> </a:t>
            </a:r>
          </a:p>
          <a:p>
            <a:pPr marL="625475" indent="-228600" algn="just">
              <a:buClr>
                <a:srgbClr val="000000"/>
              </a:buClr>
              <a:buSzPct val="100000"/>
              <a:buChar char="•"/>
              <a:defRPr sz="3700" b="0"/>
            </a:pPr>
            <a:r>
              <a:rPr dirty="0" err="1"/>
              <a:t>Estudio</a:t>
            </a:r>
            <a:r>
              <a:rPr dirty="0"/>
              <a:t> de </a:t>
            </a:r>
            <a:r>
              <a:rPr dirty="0" err="1"/>
              <a:t>caso</a:t>
            </a:r>
            <a:endParaRPr dirty="0"/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b="0" i="1"/>
            </a:pPr>
            <a:r>
              <a:rPr dirty="0"/>
              <a:t>Carmina o </a:t>
            </a:r>
            <a:r>
              <a:rPr dirty="0" err="1"/>
              <a:t>revienta</a:t>
            </a:r>
            <a:r>
              <a:rPr dirty="0"/>
              <a:t> </a:t>
            </a:r>
            <a:r>
              <a:rPr dirty="0" err="1"/>
              <a:t>frente</a:t>
            </a:r>
            <a:r>
              <a:rPr dirty="0"/>
              <a:t> a la </a:t>
            </a:r>
            <a:r>
              <a:rPr dirty="0" err="1"/>
              <a:t>conservadora</a:t>
            </a:r>
            <a:r>
              <a:rPr lang="es-ES" dirty="0"/>
              <a:t> </a:t>
            </a:r>
            <a:r>
              <a:rPr dirty="0" err="1"/>
              <a:t>industria</a:t>
            </a:r>
            <a:r>
              <a:rPr dirty="0"/>
              <a:t> </a:t>
            </a:r>
            <a:r>
              <a:rPr dirty="0" err="1"/>
              <a:t>cinematográfica</a:t>
            </a:r>
            <a:endParaRPr dirty="0"/>
          </a:p>
          <a:p>
            <a:pPr algn="just">
              <a:defRPr sz="3700" b="0"/>
            </a:pPr>
            <a:endParaRPr dirty="0"/>
          </a:p>
        </p:txBody>
      </p:sp>
      <p:sp>
        <p:nvSpPr>
          <p:cNvPr id="489" name="Actividades recomendadas"/>
          <p:cNvSpPr txBox="1"/>
          <p:nvPr/>
        </p:nvSpPr>
        <p:spPr>
          <a:xfrm>
            <a:off x="16581080" y="4867345"/>
            <a:ext cx="7434493" cy="659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Actividades recomendadas</a:t>
            </a:r>
          </a:p>
        </p:txBody>
      </p:sp>
      <p:sp>
        <p:nvSpPr>
          <p:cNvPr id="490" name="RECURSOS DE LA ASIGNATURA"/>
          <p:cNvSpPr txBox="1"/>
          <p:nvPr/>
        </p:nvSpPr>
        <p:spPr>
          <a:xfrm>
            <a:off x="9156953" y="3312206"/>
            <a:ext cx="6070093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RECURSOS DE LA ASIGNATURA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F8B03D7-0433-CE08-EF64-5DA38C081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28" y="6591614"/>
            <a:ext cx="7772400" cy="383599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3B36FEF-715C-D70C-63A7-8F31B0C3E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6099" y="6427543"/>
            <a:ext cx="5511800" cy="4089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3845838" y="12919075"/>
            <a:ext cx="538162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495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96" name="Rectángulo"/>
          <p:cNvSpPr/>
          <p:nvPr/>
        </p:nvSpPr>
        <p:spPr>
          <a:xfrm>
            <a:off x="158485" y="4181803"/>
            <a:ext cx="7882208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97" name="Recursos en Internet"/>
          <p:cNvSpPr txBox="1"/>
          <p:nvPr/>
        </p:nvSpPr>
        <p:spPr>
          <a:xfrm>
            <a:off x="231267" y="4637382"/>
            <a:ext cx="7434493" cy="659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Recursos en Internet</a:t>
            </a:r>
          </a:p>
        </p:txBody>
      </p:sp>
      <p:sp>
        <p:nvSpPr>
          <p:cNvPr id="498" name="Rectángulo"/>
          <p:cNvSpPr/>
          <p:nvPr/>
        </p:nvSpPr>
        <p:spPr>
          <a:xfrm>
            <a:off x="8207918" y="4181803"/>
            <a:ext cx="15556147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99" name="ÉCIJA BERNAL, H. (2000): Cómo producir, distribuir y financiar una obra audiovisual. Libro blanco del audiovisual. Madrid. Exportfilm.…"/>
          <p:cNvSpPr txBox="1"/>
          <p:nvPr/>
        </p:nvSpPr>
        <p:spPr>
          <a:xfrm>
            <a:off x="8406133" y="3598653"/>
            <a:ext cx="15159716" cy="9868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endParaRPr i="0" dirty="0"/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ÉCIJA BERNAL, H. (2000): </a:t>
            </a:r>
            <a:r>
              <a:rPr sz="2200" dirty="0" err="1"/>
              <a:t>Cómo</a:t>
            </a:r>
            <a:r>
              <a:rPr sz="2200" dirty="0"/>
              <a:t> </a:t>
            </a:r>
            <a:r>
              <a:rPr sz="2200" dirty="0" err="1"/>
              <a:t>producir</a:t>
            </a:r>
            <a:r>
              <a:rPr sz="2200" dirty="0"/>
              <a:t>, </a:t>
            </a:r>
            <a:r>
              <a:rPr sz="2200" dirty="0" err="1"/>
              <a:t>distribuir</a:t>
            </a:r>
            <a:r>
              <a:rPr sz="2200" dirty="0"/>
              <a:t> y </a:t>
            </a:r>
            <a:r>
              <a:rPr sz="2200" dirty="0" err="1"/>
              <a:t>financiar</a:t>
            </a:r>
            <a:r>
              <a:rPr sz="2200" dirty="0"/>
              <a:t> </a:t>
            </a:r>
            <a:r>
              <a:rPr sz="2200" dirty="0" err="1"/>
              <a:t>una</a:t>
            </a:r>
            <a:r>
              <a:rPr sz="2200" dirty="0"/>
              <a:t> </a:t>
            </a:r>
            <a:r>
              <a:rPr sz="2200" dirty="0" err="1"/>
              <a:t>obra</a:t>
            </a:r>
            <a:r>
              <a:rPr sz="2200" dirty="0"/>
              <a:t> audiovisual. Libro </a:t>
            </a:r>
            <a:r>
              <a:rPr sz="2200" dirty="0" err="1"/>
              <a:t>blanco</a:t>
            </a:r>
            <a:r>
              <a:rPr sz="2200" dirty="0"/>
              <a:t> del audiovisual</a:t>
            </a:r>
            <a:r>
              <a:rPr sz="2200" i="0" dirty="0"/>
              <a:t>. Madrid. </a:t>
            </a:r>
            <a:r>
              <a:rPr sz="2200" i="0" dirty="0" err="1"/>
              <a:t>Exportfilm</a:t>
            </a:r>
            <a:r>
              <a:rPr sz="2200" i="0" dirty="0"/>
              <a:t>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CALVO HERRERA, C. (2003)</a:t>
            </a:r>
            <a:r>
              <a:rPr sz="2200" dirty="0"/>
              <a:t>: La </a:t>
            </a:r>
            <a:r>
              <a:rPr sz="2200" dirty="0" err="1"/>
              <a:t>empresa</a:t>
            </a:r>
            <a:r>
              <a:rPr sz="2200" dirty="0"/>
              <a:t> de cine </a:t>
            </a:r>
            <a:r>
              <a:rPr sz="2200" dirty="0" err="1"/>
              <a:t>en</a:t>
            </a:r>
            <a:r>
              <a:rPr sz="2200" dirty="0"/>
              <a:t> </a:t>
            </a:r>
            <a:r>
              <a:rPr sz="2200" dirty="0" err="1"/>
              <a:t>España</a:t>
            </a:r>
            <a:r>
              <a:rPr sz="2200" dirty="0"/>
              <a:t>. </a:t>
            </a:r>
            <a:r>
              <a:rPr sz="2200" i="0" dirty="0"/>
              <a:t>Madrid. </a:t>
            </a:r>
            <a:r>
              <a:rPr sz="2200" i="0" dirty="0" err="1"/>
              <a:t>Laberinto</a:t>
            </a:r>
            <a:r>
              <a:rPr sz="2200" i="0" dirty="0"/>
              <a:t> </a:t>
            </a:r>
            <a:r>
              <a:rPr sz="2200" i="0" dirty="0" err="1"/>
              <a:t>Comunicación</a:t>
            </a:r>
            <a:r>
              <a:rPr sz="2200" i="0" dirty="0"/>
              <a:t>.</a:t>
            </a:r>
            <a:r>
              <a:rPr sz="2200" dirty="0"/>
              <a:t>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CUEVAS, A. </a:t>
            </a:r>
            <a:r>
              <a:rPr sz="2200" dirty="0"/>
              <a:t>(1999): </a:t>
            </a:r>
            <a:r>
              <a:rPr sz="2200" dirty="0" err="1"/>
              <a:t>Economía</a:t>
            </a:r>
            <a:r>
              <a:rPr sz="2200" dirty="0"/>
              <a:t> </a:t>
            </a:r>
            <a:r>
              <a:rPr sz="2200" dirty="0" err="1"/>
              <a:t>cinematográfica</a:t>
            </a:r>
            <a:r>
              <a:rPr sz="2200" dirty="0"/>
              <a:t>. La </a:t>
            </a:r>
            <a:r>
              <a:rPr sz="2200" dirty="0" err="1"/>
              <a:t>producción</a:t>
            </a:r>
            <a:r>
              <a:rPr sz="2200" dirty="0"/>
              <a:t> y </a:t>
            </a:r>
            <a:r>
              <a:rPr sz="2200" dirty="0" err="1"/>
              <a:t>el</a:t>
            </a:r>
            <a:r>
              <a:rPr sz="2200" dirty="0"/>
              <a:t> </a:t>
            </a:r>
            <a:r>
              <a:rPr sz="2200" dirty="0" err="1"/>
              <a:t>comercio</a:t>
            </a:r>
            <a:r>
              <a:rPr sz="2200" dirty="0"/>
              <a:t> de </a:t>
            </a:r>
            <a:r>
              <a:rPr sz="2200" dirty="0" err="1"/>
              <a:t>películas</a:t>
            </a:r>
            <a:r>
              <a:rPr sz="2200" dirty="0"/>
              <a:t>. </a:t>
            </a:r>
            <a:r>
              <a:rPr sz="2200" i="0" dirty="0"/>
              <a:t>Madrid. </a:t>
            </a:r>
            <a:r>
              <a:rPr sz="2200" i="0" dirty="0" err="1"/>
              <a:t>Imaginógrafo</a:t>
            </a:r>
            <a:r>
              <a:rPr sz="2200" i="0" dirty="0"/>
              <a:t>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HONTHANER, E. L. (2001):</a:t>
            </a:r>
            <a:r>
              <a:rPr sz="2200" dirty="0"/>
              <a:t> The complete film production handbook. </a:t>
            </a:r>
            <a:r>
              <a:rPr sz="2200" i="0" dirty="0"/>
              <a:t>London. Focal Press.</a:t>
            </a:r>
            <a:r>
              <a:rPr sz="2200" dirty="0"/>
              <a:t>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JACOSTE QUEJADA, J.G. (1996)</a:t>
            </a:r>
            <a:r>
              <a:rPr sz="2200" dirty="0"/>
              <a:t>: El productor </a:t>
            </a:r>
            <a:r>
              <a:rPr sz="2200" dirty="0" err="1"/>
              <a:t>cinematográfico</a:t>
            </a:r>
            <a:r>
              <a:rPr sz="2200" dirty="0"/>
              <a:t>. </a:t>
            </a:r>
            <a:r>
              <a:rPr sz="2200" i="0" dirty="0"/>
              <a:t>Madrid. </a:t>
            </a:r>
            <a:r>
              <a:rPr sz="2200" i="0" dirty="0" err="1"/>
              <a:t>Síntesis</a:t>
            </a:r>
            <a:r>
              <a:rPr sz="2200" i="0" dirty="0"/>
              <a:t>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LINARES PALOMAR, R. (2009): </a:t>
            </a:r>
            <a:r>
              <a:rPr sz="2200" dirty="0"/>
              <a:t>La </a:t>
            </a:r>
            <a:r>
              <a:rPr sz="2200" dirty="0" err="1"/>
              <a:t>promoción</a:t>
            </a:r>
            <a:r>
              <a:rPr sz="2200" dirty="0"/>
              <a:t> </a:t>
            </a:r>
            <a:r>
              <a:rPr sz="2200" dirty="0" err="1"/>
              <a:t>cinematográfica</a:t>
            </a:r>
            <a:r>
              <a:rPr sz="2200" dirty="0"/>
              <a:t>. </a:t>
            </a:r>
            <a:r>
              <a:rPr sz="2200" dirty="0" err="1"/>
              <a:t>Estrategias</a:t>
            </a:r>
            <a:r>
              <a:rPr sz="2200" dirty="0"/>
              <a:t> de </a:t>
            </a:r>
            <a:r>
              <a:rPr sz="2200" dirty="0" err="1"/>
              <a:t>comunicación</a:t>
            </a:r>
            <a:r>
              <a:rPr sz="2200" dirty="0"/>
              <a:t> y </a:t>
            </a:r>
            <a:r>
              <a:rPr sz="2200" dirty="0" err="1"/>
              <a:t>distribución</a:t>
            </a:r>
            <a:r>
              <a:rPr sz="2200" dirty="0"/>
              <a:t> de </a:t>
            </a:r>
            <a:r>
              <a:rPr sz="2200" dirty="0" err="1"/>
              <a:t>películas</a:t>
            </a:r>
            <a:r>
              <a:rPr sz="2200" i="0" dirty="0"/>
              <a:t>. Madrid. Fragua.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MIÑARRO, L. (2013): </a:t>
            </a:r>
            <a:r>
              <a:rPr sz="2200" dirty="0" err="1"/>
              <a:t>Cómo</a:t>
            </a:r>
            <a:r>
              <a:rPr sz="2200" dirty="0"/>
              <a:t> vender </a:t>
            </a:r>
            <a:r>
              <a:rPr sz="2200" dirty="0" err="1"/>
              <a:t>una</a:t>
            </a:r>
            <a:r>
              <a:rPr sz="2200" dirty="0"/>
              <a:t> </a:t>
            </a:r>
            <a:r>
              <a:rPr sz="2200" dirty="0" err="1"/>
              <a:t>obra</a:t>
            </a:r>
            <a:r>
              <a:rPr sz="2200" dirty="0"/>
              <a:t> audiovisual. Una </a:t>
            </a:r>
            <a:r>
              <a:rPr sz="2200" dirty="0" err="1"/>
              <a:t>aproximación</a:t>
            </a:r>
            <a:r>
              <a:rPr sz="2200" dirty="0"/>
              <a:t> a la </a:t>
            </a:r>
            <a:r>
              <a:rPr sz="2200" dirty="0" err="1"/>
              <a:t>distribución</a:t>
            </a:r>
            <a:r>
              <a:rPr sz="2200" dirty="0"/>
              <a:t> de </a:t>
            </a:r>
            <a:r>
              <a:rPr sz="2200" dirty="0" err="1"/>
              <a:t>contenidos</a:t>
            </a:r>
            <a:r>
              <a:rPr sz="2200" dirty="0"/>
              <a:t> </a:t>
            </a:r>
            <a:r>
              <a:rPr sz="2200" dirty="0" err="1"/>
              <a:t>digitales</a:t>
            </a:r>
            <a:r>
              <a:rPr sz="2200" i="0" dirty="0"/>
              <a:t>. Barcelona. UOC Editorial.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dirty="0"/>
              <a:t>MOLLÁ FURIÓ, D. (2012): La </a:t>
            </a:r>
            <a:r>
              <a:rPr sz="2200" dirty="0" err="1"/>
              <a:t>producción</a:t>
            </a:r>
            <a:r>
              <a:rPr sz="2200" dirty="0"/>
              <a:t> </a:t>
            </a:r>
            <a:r>
              <a:rPr sz="2200" dirty="0" err="1"/>
              <a:t>cinematográfica</a:t>
            </a:r>
            <a:r>
              <a:rPr sz="2200" dirty="0"/>
              <a:t>. Las </a:t>
            </a:r>
            <a:r>
              <a:rPr sz="2200" dirty="0" err="1"/>
              <a:t>fases</a:t>
            </a:r>
            <a:r>
              <a:rPr sz="2200" dirty="0"/>
              <a:t> de </a:t>
            </a:r>
            <a:r>
              <a:rPr sz="2200" dirty="0" err="1"/>
              <a:t>creación</a:t>
            </a:r>
            <a:r>
              <a:rPr sz="2200" dirty="0"/>
              <a:t> de un </a:t>
            </a:r>
            <a:r>
              <a:rPr sz="2200" dirty="0" err="1"/>
              <a:t>largometraje</a:t>
            </a:r>
            <a:r>
              <a:rPr sz="2200" dirty="0"/>
              <a:t>. </a:t>
            </a:r>
            <a:r>
              <a:rPr sz="2200" i="0" dirty="0"/>
              <a:t>Barcelona. Editorial UOC.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PARDO, A. (2002):</a:t>
            </a:r>
            <a:r>
              <a:rPr sz="2200" dirty="0"/>
              <a:t> El </a:t>
            </a:r>
            <a:r>
              <a:rPr sz="2200" dirty="0" err="1"/>
              <a:t>oficio</a:t>
            </a:r>
            <a:r>
              <a:rPr sz="2200" dirty="0"/>
              <a:t> de </a:t>
            </a:r>
            <a:r>
              <a:rPr sz="2200" dirty="0" err="1"/>
              <a:t>producir</a:t>
            </a:r>
            <a:r>
              <a:rPr sz="2200" dirty="0"/>
              <a:t> </a:t>
            </a:r>
            <a:r>
              <a:rPr sz="2200" dirty="0" err="1"/>
              <a:t>películas</a:t>
            </a:r>
            <a:r>
              <a:rPr sz="2200" dirty="0"/>
              <a:t>. El </a:t>
            </a:r>
            <a:r>
              <a:rPr sz="2200" dirty="0" err="1"/>
              <a:t>estilo</a:t>
            </a:r>
            <a:r>
              <a:rPr sz="2200" dirty="0"/>
              <a:t> </a:t>
            </a:r>
            <a:r>
              <a:rPr sz="2200" dirty="0" err="1"/>
              <a:t>Puttnam</a:t>
            </a:r>
            <a:r>
              <a:rPr sz="2200" dirty="0"/>
              <a:t>.</a:t>
            </a:r>
            <a:r>
              <a:rPr sz="2200" i="0" dirty="0"/>
              <a:t> Barcelona. Arial Cine.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PARDO, A. (2014):</a:t>
            </a:r>
            <a:r>
              <a:rPr sz="2200" dirty="0"/>
              <a:t> </a:t>
            </a:r>
            <a:r>
              <a:rPr sz="2200" dirty="0" err="1"/>
              <a:t>Fundamentos</a:t>
            </a:r>
            <a:r>
              <a:rPr sz="2200" dirty="0"/>
              <a:t> de </a:t>
            </a:r>
            <a:r>
              <a:rPr sz="2200" dirty="0" err="1"/>
              <a:t>producción</a:t>
            </a:r>
            <a:r>
              <a:rPr sz="2200" dirty="0"/>
              <a:t> y </a:t>
            </a:r>
            <a:r>
              <a:rPr sz="2200" dirty="0" err="1"/>
              <a:t>gestión</a:t>
            </a:r>
            <a:r>
              <a:rPr sz="2200" dirty="0"/>
              <a:t> de </a:t>
            </a:r>
            <a:r>
              <a:rPr sz="2200" dirty="0" err="1"/>
              <a:t>proyectos</a:t>
            </a:r>
            <a:r>
              <a:rPr sz="2200" dirty="0"/>
              <a:t> </a:t>
            </a:r>
            <a:r>
              <a:rPr sz="2200" dirty="0" err="1"/>
              <a:t>audiovisuales</a:t>
            </a:r>
            <a:r>
              <a:rPr sz="2200" dirty="0"/>
              <a:t>.</a:t>
            </a:r>
            <a:r>
              <a:rPr sz="2200" i="0" dirty="0"/>
              <a:t> Navarra. EUNSA.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PARDO, A. (2015):</a:t>
            </a:r>
            <a:r>
              <a:rPr sz="2200" dirty="0"/>
              <a:t> </a:t>
            </a:r>
            <a:r>
              <a:rPr sz="2200" dirty="0" err="1"/>
              <a:t>Producción</a:t>
            </a:r>
            <a:r>
              <a:rPr sz="2200" dirty="0"/>
              <a:t> </a:t>
            </a:r>
            <a:r>
              <a:rPr sz="2200" dirty="0" err="1"/>
              <a:t>ejecutiva</a:t>
            </a:r>
            <a:r>
              <a:rPr sz="2200" dirty="0"/>
              <a:t> de </a:t>
            </a:r>
            <a:r>
              <a:rPr sz="2200" dirty="0" err="1"/>
              <a:t>proyectos</a:t>
            </a:r>
            <a:r>
              <a:rPr sz="2200" dirty="0"/>
              <a:t> </a:t>
            </a:r>
            <a:r>
              <a:rPr sz="2200" dirty="0" err="1"/>
              <a:t>cinematográficos</a:t>
            </a:r>
            <a:r>
              <a:rPr sz="2200" dirty="0"/>
              <a:t>. </a:t>
            </a:r>
            <a:r>
              <a:rPr sz="2200" i="0" dirty="0"/>
              <a:t>Navarra. EUNSA. </a:t>
            </a:r>
            <a:r>
              <a:rPr sz="2200" i="0" dirty="0" err="1"/>
              <a:t>Versión</a:t>
            </a:r>
            <a:r>
              <a:rPr sz="2200" i="0" dirty="0"/>
              <a:t> digital.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REA, W. e IRVING, D. (1998):</a:t>
            </a:r>
            <a:r>
              <a:rPr sz="2200" dirty="0"/>
              <a:t> </a:t>
            </a:r>
            <a:r>
              <a:rPr sz="2200" dirty="0" err="1"/>
              <a:t>Producción</a:t>
            </a:r>
            <a:r>
              <a:rPr sz="2200" dirty="0"/>
              <a:t> y </a:t>
            </a:r>
            <a:r>
              <a:rPr sz="2200" dirty="0" err="1"/>
              <a:t>dirección</a:t>
            </a:r>
            <a:r>
              <a:rPr sz="2200" dirty="0"/>
              <a:t> </a:t>
            </a:r>
            <a:r>
              <a:rPr sz="2200" dirty="0" err="1"/>
              <a:t>cortometrajes</a:t>
            </a:r>
            <a:r>
              <a:rPr sz="2200" dirty="0"/>
              <a:t> y </a:t>
            </a:r>
            <a:r>
              <a:rPr sz="2200" dirty="0" err="1"/>
              <a:t>vídeo</a:t>
            </a:r>
            <a:r>
              <a:rPr sz="2200" dirty="0"/>
              <a:t>. </a:t>
            </a:r>
            <a:r>
              <a:rPr sz="2200" i="0" dirty="0"/>
              <a:t>IORTV. Madrid.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REISS, J. (2010):</a:t>
            </a:r>
            <a:r>
              <a:rPr sz="2200" dirty="0"/>
              <a:t> Think Outside the Box Office: The Ultimate Guide to Film Distribution in the Digital Era. </a:t>
            </a:r>
            <a:r>
              <a:rPr sz="2200" i="0" dirty="0"/>
              <a:t>SCB DISTRIBUTORS.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RODRIGUEZ RAMIREZ, P. (2013):</a:t>
            </a:r>
            <a:r>
              <a:rPr sz="2200" dirty="0"/>
              <a:t> </a:t>
            </a:r>
            <a:r>
              <a:rPr sz="2200" dirty="0" err="1"/>
              <a:t>Todo</a:t>
            </a:r>
            <a:r>
              <a:rPr sz="2200" dirty="0"/>
              <a:t> lo que hay que saber de </a:t>
            </a:r>
            <a:r>
              <a:rPr sz="2200" dirty="0" err="1"/>
              <a:t>contenidos</a:t>
            </a:r>
            <a:r>
              <a:rPr sz="2200" dirty="0"/>
              <a:t> </a:t>
            </a:r>
            <a:r>
              <a:rPr sz="2200" dirty="0" err="1"/>
              <a:t>audiovisuales</a:t>
            </a:r>
            <a:r>
              <a:rPr sz="2200" dirty="0"/>
              <a:t>. </a:t>
            </a:r>
            <a:r>
              <a:rPr sz="2200" i="0" dirty="0" err="1"/>
              <a:t>España</a:t>
            </a:r>
            <a:r>
              <a:rPr sz="2200" i="0" dirty="0"/>
              <a:t>. Wolters Kluwer.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RUZ, F. (Director) (2011):</a:t>
            </a:r>
            <a:r>
              <a:rPr sz="2200" dirty="0"/>
              <a:t> </a:t>
            </a:r>
            <a:r>
              <a:rPr sz="2200" dirty="0" err="1"/>
              <a:t>Guía</a:t>
            </a:r>
            <a:r>
              <a:rPr sz="2200" dirty="0"/>
              <a:t> legal de la </a:t>
            </a:r>
            <a:r>
              <a:rPr sz="2200" dirty="0" err="1"/>
              <a:t>financiación</a:t>
            </a:r>
            <a:r>
              <a:rPr sz="2200" dirty="0"/>
              <a:t> del cine </a:t>
            </a:r>
            <a:r>
              <a:rPr sz="2200" dirty="0" err="1"/>
              <a:t>en</a:t>
            </a:r>
            <a:r>
              <a:rPr sz="2200" dirty="0"/>
              <a:t> </a:t>
            </a:r>
            <a:r>
              <a:rPr sz="2200" dirty="0" err="1"/>
              <a:t>España</a:t>
            </a:r>
            <a:r>
              <a:rPr sz="2200" i="0" dirty="0"/>
              <a:t>. Madrid. Instituto Autor.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r>
              <a:rPr sz="2200" i="0" dirty="0"/>
              <a:t>SAINZ, M. (2002):</a:t>
            </a:r>
            <a:r>
              <a:rPr sz="2200" dirty="0"/>
              <a:t> El productor audiovisual. </a:t>
            </a:r>
            <a:r>
              <a:rPr sz="2200" i="0" dirty="0"/>
              <a:t>Madrid. </a:t>
            </a:r>
            <a:r>
              <a:rPr sz="2200" i="0" dirty="0" err="1"/>
              <a:t>Síntesis</a:t>
            </a:r>
            <a:r>
              <a:rPr sz="2200" i="0" dirty="0"/>
              <a:t>. 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2100" b="0" i="1"/>
            </a:pPr>
            <a:endParaRPr i="0" dirty="0"/>
          </a:p>
          <a:p>
            <a:pPr algn="just">
              <a:defRPr sz="2100" b="0"/>
            </a:pPr>
            <a:endParaRPr i="0" dirty="0"/>
          </a:p>
        </p:txBody>
      </p:sp>
      <p:sp>
        <p:nvSpPr>
          <p:cNvPr id="500" name="Bibliografía"/>
          <p:cNvSpPr txBox="1"/>
          <p:nvPr/>
        </p:nvSpPr>
        <p:spPr>
          <a:xfrm>
            <a:off x="12985302" y="4249300"/>
            <a:ext cx="7434493" cy="659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Bibliografía</a:t>
            </a:r>
          </a:p>
        </p:txBody>
      </p:sp>
      <p:sp>
        <p:nvSpPr>
          <p:cNvPr id="501" name="RECURSOS DE LA ASIGNATURA"/>
          <p:cNvSpPr txBox="1"/>
          <p:nvPr/>
        </p:nvSpPr>
        <p:spPr>
          <a:xfrm>
            <a:off x="9156953" y="1737456"/>
            <a:ext cx="6070093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RECURSOS DE LA ASIGNATURA</a:t>
            </a:r>
          </a:p>
        </p:txBody>
      </p:sp>
      <p:sp>
        <p:nvSpPr>
          <p:cNvPr id="502" name="Programa Ibermedia…"/>
          <p:cNvSpPr txBox="1"/>
          <p:nvPr/>
        </p:nvSpPr>
        <p:spPr>
          <a:xfrm>
            <a:off x="325710" y="5480734"/>
            <a:ext cx="7245607" cy="678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Programa Ibermedia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Programa Media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ICAA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Eurimages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Resultados taquilla: The numbers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Cineeuropa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European Film Promotion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Observatorio Audiovisual Europeo</a:t>
            </a:r>
          </a:p>
          <a:p>
            <a:pPr marL="863600" lvl="1" indent="-228600" algn="just">
              <a:buClr>
                <a:srgbClr val="000000"/>
              </a:buClr>
              <a:buSzPct val="100000"/>
              <a:buChar char="-"/>
              <a:defRPr sz="3400" b="0"/>
            </a:pPr>
            <a:r>
              <a:t>Informe semanal de taquilla en España realizado por Comscore</a:t>
            </a:r>
          </a:p>
          <a:p>
            <a:pPr algn="just">
              <a:defRPr sz="2600" b="0"/>
            </a:pPr>
            <a:endParaRPr/>
          </a:p>
        </p:txBody>
      </p:sp>
      <p:sp>
        <p:nvSpPr>
          <p:cNvPr id="4" name="RECURSOS DE LA ASIGNATURA">
            <a:extLst>
              <a:ext uri="{FF2B5EF4-FFF2-40B4-BE49-F238E27FC236}">
                <a16:creationId xmlns:a16="http://schemas.microsoft.com/office/drawing/2014/main" id="{00C4D464-EA53-376C-2071-ED8322D53966}"/>
              </a:ext>
            </a:extLst>
          </p:cNvPr>
          <p:cNvSpPr txBox="1"/>
          <p:nvPr/>
        </p:nvSpPr>
        <p:spPr>
          <a:xfrm>
            <a:off x="1955222" y="2390992"/>
            <a:ext cx="2047355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s-ES" dirty="0"/>
              <a:t>LIBRO DE LA ASIGNATURA: </a:t>
            </a:r>
          </a:p>
          <a:p>
            <a:r>
              <a:rPr lang="es-ES" b="0" i="0" dirty="0"/>
              <a:t>LINARES PALOMAR, R. y FERNÁNDEZ MANZANO, E. </a:t>
            </a:r>
            <a:r>
              <a:rPr lang="es-ES" b="0" dirty="0"/>
              <a:t>(Ed.) (2021): </a:t>
            </a:r>
          </a:p>
          <a:p>
            <a:r>
              <a:rPr lang="es-ES" b="0" i="1" dirty="0"/>
              <a:t>Principios básico de la producción audiovisual cinematográfica</a:t>
            </a:r>
            <a:r>
              <a:rPr lang="es-ES" b="0" dirty="0"/>
              <a:t>. </a:t>
            </a:r>
            <a:r>
              <a:rPr lang="es-ES" b="0" i="0" dirty="0"/>
              <a:t>Madrid. OMMPRESS Comunicación. QUINTA edición.</a:t>
            </a:r>
          </a:p>
          <a:p>
            <a:r>
              <a:rPr lang="es-ES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037ECE3-961A-21E0-1D81-6FB9A38D0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3845838" y="12919075"/>
            <a:ext cx="538162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505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506" name="RÚBRICA TRABAJO EN CLASE"/>
          <p:cNvSpPr txBox="1"/>
          <p:nvPr/>
        </p:nvSpPr>
        <p:spPr>
          <a:xfrm>
            <a:off x="9276137" y="2592287"/>
            <a:ext cx="583172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RÚBRICA TRABAJO EN CLASE</a:t>
            </a:r>
            <a:endParaRPr lang="es-ES" dirty="0"/>
          </a:p>
        </p:txBody>
      </p:sp>
      <p:graphicFrame>
        <p:nvGraphicFramePr>
          <p:cNvPr id="507" name="Tabla 1"/>
          <p:cNvGraphicFramePr/>
          <p:nvPr/>
        </p:nvGraphicFramePr>
        <p:xfrm>
          <a:off x="1595481" y="4011374"/>
          <a:ext cx="20252674" cy="782500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787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1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8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5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5707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INDICADORES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NIVEL DE LOGRO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568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CUMPLE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CUMPLE DEFICIENTEMENTE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SÍ CUMPLE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847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Partes del trabajo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Desglose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no identifica bien los departamentos en los que se divide el desglose y confunde contenidos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identifica la mayoría de los departamentos del desglose pero tiene problemas en aspectos concretos, especialmente continuidad y sonido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identifica perfectamente cada parte del desglose tanto de la cabecera como las áereas principales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882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 de rodaje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no consigue realizar un plan de rodaje adecuado por exceso o escasez en el número de días propuestos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identifica bien el número adecuado de días de rodaje pero tiene problemas con la distribución de las escenas en cada uno de ellos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identifica y distribuye adecuadamente tanto el número de días de rodaje como las escenas que se rodarán en cada uno de ellos.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5001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Presupuesto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realiza un presupuesto muy alto o muy bajo de los que sería el adecuado y tiene serios problemas para identificar las partidas correspondientes.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tienen una desviación media o mínima de un presupuesto ideal y reconoce la mayoría de las partidas presupuestarias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alumno hace un presupuesto ajustado del cortometraje y reconoce todas las partidas presupuestarias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96BCC-05EA-F158-E6C0-09D796681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CFE361-A704-A989-D95A-B58141F0C4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9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3845838" y="12919075"/>
            <a:ext cx="538162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510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511" name="RÚBRICA TRABAJO EN CASA"/>
          <p:cNvSpPr txBox="1"/>
          <p:nvPr/>
        </p:nvSpPr>
        <p:spPr>
          <a:xfrm>
            <a:off x="9404222" y="3312206"/>
            <a:ext cx="5575555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RÚBRICA TRABAJO EN CASA</a:t>
            </a:r>
          </a:p>
        </p:txBody>
      </p:sp>
      <p:graphicFrame>
        <p:nvGraphicFramePr>
          <p:cNvPr id="512" name="Tabla 1"/>
          <p:cNvGraphicFramePr/>
          <p:nvPr/>
        </p:nvGraphicFramePr>
        <p:xfrm>
          <a:off x="989216" y="3983026"/>
          <a:ext cx="22576961" cy="8173546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62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5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1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5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3582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INDICADORES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NIVEL DE LOGRO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972"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CUMPLE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CUMPLE DEFICIENTEMENTE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SÍ CUMPLE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57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Estructura del trabajo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Presentación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Es muy extensa (&gt;30 pág.) o demasiado breve (&lt; 10 pág.)                                                                                                                  · Mala presentación (sin justificación de los párrafos,  sobre plantilla estereotipada -word-, sin imágenes…)                                                                                                  · El proyecto no tiene portada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La memoria es un poco extensa (&gt;25 pág.) o un poco escasa (&lt;15 pág.).                                                                                      ·Presentación excesivamente simple, podría ser un dossier o cualquier otro documento (no tiene imágenes)                                                                                                             · El proyecto tiene una portada que sólo incluye texto (información pertinente). no hay cartel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Extensión adecuada del dossier de ventas (entre 15-25 pág.)                                                                                · Presentación profesional, llamativa y acorde al proyecto (tipografía, imágenes…)                                                                  · El proyecto tiene una portada que reune toda la información pertinente, con un cartel profesional, muy adecuado al proyecto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4709"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Estructura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·En el trabajo no se siguen los epígrafes necesarios en el dossier de venta                                                                                                      ·No incluye trailer en el anexo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·Falta algún epígrafe de los necesarios                                                                   ·Incluye trailer en anexo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·Incluye todos los epígrafes necesarios                                                                                                                                  ·Incluye trailer en anexo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4709">
                <a:tc>
                  <a:txBody>
                    <a:bodyPr/>
                    <a:lstStyle/>
                    <a:p>
                      <a:pPr defTabSz="914400">
                        <a:defRPr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Cohesión entre párrafos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Los epígrafes no se ligan, contesta un formulario.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Existe coherencia entre los epígrafes, pero falta algo de cohesión, lógica o continuidad entre los epígrafes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 Existe coherencia y un desarrollo lógico y continuo entre ellos.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FF16A-690B-AD9C-7EE5-C61BFF006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55BB73-16FE-8CB7-EA9F-516FBAD25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3845838" y="12919075"/>
            <a:ext cx="538162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515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516" name="RÚBRICA TRABAJO EN CASA"/>
          <p:cNvSpPr txBox="1"/>
          <p:nvPr/>
        </p:nvSpPr>
        <p:spPr>
          <a:xfrm>
            <a:off x="9404222" y="3312206"/>
            <a:ext cx="5575555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RÚBRICA TRABAJO EN CASA</a:t>
            </a:r>
          </a:p>
        </p:txBody>
      </p:sp>
      <p:graphicFrame>
        <p:nvGraphicFramePr>
          <p:cNvPr id="517" name="Tabla 1"/>
          <p:cNvGraphicFramePr/>
          <p:nvPr/>
        </p:nvGraphicFramePr>
        <p:xfrm>
          <a:off x="694327" y="4283037"/>
          <a:ext cx="22443937" cy="821705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790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9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102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Contenido
del trabjo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Claridad en planteamiento del proyecto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no están definidos la sinopsis, el High Concept, la motivación, los referentes, package, público objetivo, o ventajas competitivas                                                                                                                                                      ·No indica el formato o género a los que pertenece el proyecto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 La sinopsis, el </a:t>
                      </a:r>
                      <a:r>
                        <a:rPr i="1"/>
                        <a:t>High Concept,</a:t>
                      </a:r>
                      <a:r>
                        <a:t> la motivación, referentes, </a:t>
                      </a:r>
                      <a:r>
                        <a:rPr i="1"/>
                        <a:t>package</a:t>
                      </a:r>
                      <a:r>
                        <a:t>, público objetivo y  ventajas competitivas  se describen superficialmente. Quedan dudas sobre el proyecto                                                                                                             · Indica el formato o género a los que pertenece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 La sinopsis, el  </a:t>
                      </a:r>
                      <a:r>
                        <a:rPr i="1"/>
                        <a:t>High Concept,</a:t>
                      </a:r>
                      <a:r>
                        <a:t> la motivación, referentes, </a:t>
                      </a:r>
                      <a:r>
                        <a:rPr i="1"/>
                        <a:t>package,</a:t>
                      </a:r>
                      <a:r>
                        <a:t> público objetivo  y ventajas competitivas están claramente definidos y demuestran un análisis en profundidad del proyecto presentado.                                                                                                                                                                           · Explica los aspectos de su proyecto que cumplen con las características propias del formato y género a los que pertenece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810">
                <a:tc>
                  <a:txBody>
                    <a:bodyPr/>
                    <a:lstStyle/>
                    <a:p>
                      <a:pPr defTabSz="914400">
                        <a:defRPr sz="15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Coherencia del proyecto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 El High Concept, la motivación, los referentes, </a:t>
                      </a:r>
                      <a:r>
                        <a:rPr i="1"/>
                        <a:t>package</a:t>
                      </a:r>
                      <a:r>
                        <a:t> o ventajas competitivas  no son coherentes con proyecto, público objetivo y contexto actual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 El </a:t>
                      </a:r>
                      <a:r>
                        <a:rPr i="1"/>
                        <a:t>High Concept</a:t>
                      </a:r>
                      <a:r>
                        <a:t>, la motivación, referentes, </a:t>
                      </a:r>
                      <a:r>
                        <a:rPr i="1"/>
                        <a:t>package</a:t>
                      </a:r>
                      <a:r>
                        <a:t> y  ventajas competitivas  son adecuados bien al proyecto, bien al público objetivo o bien al momento actual (no a todos), lo que ofrece alguna garantía sobre su posible éxito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 El </a:t>
                      </a:r>
                      <a:r>
                        <a:rPr i="1"/>
                        <a:t>High Concept</a:t>
                      </a:r>
                      <a:r>
                        <a:t>, la motivación, referentes, </a:t>
                      </a:r>
                      <a:r>
                        <a:rPr i="1"/>
                        <a:t>package</a:t>
                      </a:r>
                      <a:r>
                        <a:t>  y ventajas competitivas son idóneos por ser adecuados al proyecto, público objetivo y momento actual. El éxito del proyecto es previsible.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2222">
                <a:tc>
                  <a:txBody>
                    <a:bodyPr/>
                    <a:lstStyle/>
                    <a:p>
                      <a:pPr defTabSz="914400">
                        <a:defRPr sz="15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Viabilidad del proyecto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 No se define público objetivo o plan de promoción y distribución                                                                                                · La </a:t>
                      </a:r>
                      <a:r>
                        <a:rPr i="1"/>
                        <a:t>Box Office reference </a:t>
                      </a:r>
                      <a:r>
                        <a:t>que define el coste aproximado no se adecua al proyecto ni se dan datos suficientes.                                                                                                                                                                             · el plan de financiación no identifica fuentes apropiadas y acordes al proyecto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 El público objetivo descrito es demasiado amplio, con lo que resulta inadecuado al proyecto descrito, y no justifica el plan de promoción y distribución                                                                                                                            · La </a:t>
                      </a:r>
                      <a:r>
                        <a:rPr i="1"/>
                        <a:t>Box Office reference</a:t>
                      </a:r>
                      <a:r>
                        <a:t> que define el coste aproximado se adecua al proyecto pero faltan algunos de los datos necesarios para justificarlo.                                                                                      · el plan de financiación es superficial y sólo identifica algunas fuentes apropiadas y acordes al proyecto (aunque existen otras)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·El público objetivo y el plan de promoción y distribución  están muy bien definidos en relación al proyecto y son coherentes entre sí, lo que indica un éxito previsible                                                                                                                                    ·El </a:t>
                      </a:r>
                      <a:r>
                        <a:rPr i="1"/>
                        <a:t>Box Office reference </a:t>
                      </a:r>
                      <a:r>
                        <a:t>que define el coste aproximado se adecua al proyecto. En el caso de cine se indica coste/taquilla del referente elegido. En el caso de series de TV  se indica audiencia y territorios de emisión del referente elegido. En el caso de web series, su número de visionados.                                                                              · El plan de financiación identifica numerosas fuentes, acordes y adecuadas al proyecto.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485">
                <a:tc>
                  <a:txBody>
                    <a:bodyPr/>
                    <a:lstStyle/>
                    <a:p>
                      <a:pPr defTabSz="914400">
                        <a:defRPr sz="15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Sinopsis y personajes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La sinopsis no incluye el conflicto principal, y resulta poco original ya que recuerda a otros referentes                                                                                                                                                                                                           · No incluye presentación de personajes, o la descripción de su caracterización o función narrativa es muy incompleta                                                                                                                                                                             · Las características del proyecto no coinciden con las del formato o género descritos.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La sinopsis incluye el conflicto principal, aunque recuerda algo a otros referentes                                                                                                                                                                                                                                                                   · En la presentación de personajes incluye una caracterización simple e indica su función narrativa                                                                                                                                                             · Se incumple alguna de las características del formato o género descritos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La sinopsis incluye el conflicto principal, y resulta muy atractiva y original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· En la presentación de personajes se incluye una caracterización detallada, y se indica su función narrativa. Se indica qué efecto se busca provocar en el espectador objetivo                                                                                                            · Se cumplen con las características del formato o género descritos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937">
                <a:tc>
                  <a:txBody>
                    <a:bodyPr/>
                    <a:lstStyle/>
                    <a:p>
                      <a:pPr defTabSz="914400">
                        <a:defRPr sz="15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Originalidad y novedad del proyecto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No incluye referentes, con lo que no puede definir ventajas competitivas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·Incluye referentes narrativos (que inspiran la historia), y destaca las ventajas competitivas de su proyecto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Incluye  referentes narrativos, cinematográficos/ estilísticos y destaca las numerosas ventajas competitivas de su proyecto sobre estos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162">
                <a:tc>
                  <a:txBody>
                    <a:bodyPr/>
                    <a:lstStyle/>
                    <a:p>
                      <a:pPr defTabSz="914400">
                        <a:defRPr sz="15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Argumentación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El texto no señala las virtudes del proyecto, no convence, es "un formulario"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El texto señala las virtudes del proyecto, pero no convence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El texto explota las virtudes del proyecto, ofrece muchas ventajas producirlo</a:t>
                      </a:r>
                    </a:p>
                  </a:txBody>
                  <a:tcPr marL="63500" marR="63500" marT="0" marB="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8326">
                <a:tc>
                  <a:txBody>
                    <a:bodyPr/>
                    <a:lstStyle/>
                    <a:p>
                      <a:pPr defTabSz="914400">
                        <a:defRPr sz="15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Redacción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La redacción es inadecuada en términos de gramática, puntuación u ortografía (más de 5 errores)                                                                                                               · La redacción no presenta un estilo acorde al proyecto, ni propio de un contexto académico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·La redacción es adecuada en términos de gramática, puntuación u ortografía con algún error (Entre 3 y 5 errores)                                                                                                                                    ·La redacción no presenta un estilo acorde al proyecto, pero es académico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· La redacción es adecuada en términos de gramática, puntuación y ortografía y no tiene errores.                                                                                                                                                                                                                       ·La redacción presenta un estilo muy acorde al proyecto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3845838" y="12919075"/>
            <a:ext cx="538162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520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521" name="RÚBRICA PRESENTACIÓN ORAL"/>
          <p:cNvSpPr txBox="1"/>
          <p:nvPr/>
        </p:nvSpPr>
        <p:spPr>
          <a:xfrm>
            <a:off x="7795767" y="3310302"/>
            <a:ext cx="8792472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RÚBRICA PRESENTACIÓN ORAL</a:t>
            </a:r>
            <a:r>
              <a:rPr lang="es-ES" dirty="0"/>
              <a:t> VIDEO PITCH</a:t>
            </a:r>
            <a:endParaRPr dirty="0"/>
          </a:p>
        </p:txBody>
      </p:sp>
      <p:sp>
        <p:nvSpPr>
          <p:cNvPr id="522" name="Rectángulo"/>
          <p:cNvSpPr/>
          <p:nvPr/>
        </p:nvSpPr>
        <p:spPr>
          <a:xfrm>
            <a:off x="3503394" y="4014558"/>
            <a:ext cx="7882208" cy="812095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23" name="Objetivo de la actividad…"/>
          <p:cNvSpPr txBox="1"/>
          <p:nvPr/>
        </p:nvSpPr>
        <p:spPr>
          <a:xfrm>
            <a:off x="3821695" y="4249300"/>
            <a:ext cx="7245607" cy="678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just">
              <a:defRPr sz="3400"/>
            </a:pPr>
            <a:r>
              <a:rPr dirty="0" err="1"/>
              <a:t>Objetivo</a:t>
            </a:r>
            <a:r>
              <a:rPr dirty="0"/>
              <a:t> de la </a:t>
            </a:r>
            <a:r>
              <a:rPr dirty="0" err="1"/>
              <a:t>actividad</a:t>
            </a:r>
            <a:endParaRPr dirty="0"/>
          </a:p>
          <a:p>
            <a:pPr algn="just">
              <a:defRPr sz="3400" b="0" i="1"/>
            </a:pPr>
            <a:endParaRPr dirty="0"/>
          </a:p>
          <a:p>
            <a:pPr marL="228600" indent="-228600" algn="just">
              <a:buSzPct val="100000"/>
              <a:buChar char="•"/>
              <a:defRPr sz="3400" b="0"/>
            </a:pPr>
            <a:r>
              <a:rPr dirty="0" err="1"/>
              <a:t>Atraer</a:t>
            </a:r>
            <a:r>
              <a:rPr dirty="0"/>
              <a:t> la </a:t>
            </a:r>
            <a:r>
              <a:rPr dirty="0" err="1"/>
              <a:t>atención</a:t>
            </a:r>
            <a:r>
              <a:rPr dirty="0"/>
              <a:t> de un interlocutor </a:t>
            </a:r>
            <a:r>
              <a:rPr dirty="0" err="1"/>
              <a:t>en</a:t>
            </a:r>
            <a:r>
              <a:rPr dirty="0"/>
              <a:t> un </a:t>
            </a:r>
            <a:r>
              <a:rPr dirty="0" err="1"/>
              <a:t>espacio</a:t>
            </a:r>
            <a:r>
              <a:rPr dirty="0"/>
              <a:t> breve de </a:t>
            </a:r>
            <a:r>
              <a:rPr dirty="0" err="1"/>
              <a:t>tiempo</a:t>
            </a:r>
            <a:r>
              <a:rPr dirty="0"/>
              <a:t>.</a:t>
            </a:r>
          </a:p>
          <a:p>
            <a:pPr marL="228600" indent="-228600" algn="just">
              <a:buSzPct val="100000"/>
              <a:buChar char="•"/>
              <a:defRPr sz="3400" b="0"/>
            </a:pPr>
            <a:r>
              <a:rPr dirty="0" err="1"/>
              <a:t>Posicionar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de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manera</a:t>
            </a:r>
            <a:r>
              <a:rPr dirty="0"/>
              <a:t> </a:t>
            </a:r>
            <a:r>
              <a:rPr dirty="0" err="1"/>
              <a:t>atractiva</a:t>
            </a:r>
            <a:r>
              <a:rPr dirty="0"/>
              <a:t> y </a:t>
            </a:r>
            <a:r>
              <a:rPr dirty="0" err="1"/>
              <a:t>accesible</a:t>
            </a:r>
            <a:r>
              <a:rPr dirty="0"/>
              <a:t> a </a:t>
            </a:r>
            <a:r>
              <a:rPr dirty="0" err="1"/>
              <a:t>nuestro</a:t>
            </a:r>
            <a:r>
              <a:rPr dirty="0"/>
              <a:t> interlocutor.</a:t>
            </a:r>
          </a:p>
          <a:p>
            <a:pPr marL="228600" indent="-228600" algn="just">
              <a:buSzPct val="100000"/>
              <a:buChar char="•"/>
              <a:defRPr sz="3400" b="0"/>
            </a:pPr>
            <a:r>
              <a:rPr dirty="0" err="1"/>
              <a:t>Comunicar</a:t>
            </a:r>
            <a:r>
              <a:rPr dirty="0"/>
              <a:t> </a:t>
            </a:r>
            <a:r>
              <a:rPr dirty="0" err="1"/>
              <a:t>eficazmente</a:t>
            </a:r>
            <a:r>
              <a:rPr dirty="0"/>
              <a:t> de forma oral </a:t>
            </a:r>
            <a:r>
              <a:rPr lang="es-ES" dirty="0"/>
              <a:t>a través de un vídeo en tiempo limitado</a:t>
            </a:r>
            <a:endParaRPr dirty="0"/>
          </a:p>
        </p:txBody>
      </p:sp>
      <p:sp>
        <p:nvSpPr>
          <p:cNvPr id="524" name="Rectángulo"/>
          <p:cNvSpPr/>
          <p:nvPr/>
        </p:nvSpPr>
        <p:spPr>
          <a:xfrm>
            <a:off x="13832369" y="4181803"/>
            <a:ext cx="7882208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25" name="Criterios de corrección…"/>
          <p:cNvSpPr txBox="1"/>
          <p:nvPr/>
        </p:nvSpPr>
        <p:spPr>
          <a:xfrm>
            <a:off x="13957783" y="4682039"/>
            <a:ext cx="7245607" cy="6785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just">
              <a:defRPr sz="3400"/>
            </a:pPr>
            <a:r>
              <a:t>Criterios de corrección</a:t>
            </a:r>
          </a:p>
          <a:p>
            <a:pPr algn="just">
              <a:defRPr sz="3400" b="0"/>
            </a:pPr>
            <a:endParaRPr/>
          </a:p>
          <a:p>
            <a:pPr marL="228600" indent="-228600" algn="just">
              <a:buSzPct val="100000"/>
              <a:buChar char="•"/>
              <a:defRPr sz="3400" b="0"/>
            </a:pPr>
            <a:r>
              <a:t>El alumno es capaz de simplificar una historia en un tiempo determinado. </a:t>
            </a:r>
          </a:p>
          <a:p>
            <a:pPr marL="228600" indent="-228600" algn="just">
              <a:buSzPct val="100000"/>
              <a:buChar char="•"/>
              <a:defRPr sz="3400" b="0"/>
            </a:pPr>
            <a:r>
              <a:t>El alumno es capaz de atraer la atención del interlocutor de una manera clara y eficiente. </a:t>
            </a:r>
          </a:p>
          <a:p>
            <a:pPr marL="228600" indent="-228600" algn="just">
              <a:buSzPct val="100000"/>
              <a:buChar char="•"/>
              <a:defRPr sz="3400" b="0"/>
            </a:pPr>
            <a:r>
              <a:t>El alumno es capaz de elaborar un «gancho» adecuado de su historia. </a:t>
            </a:r>
          </a:p>
          <a:p>
            <a:pPr marL="228600" indent="-228600" algn="just">
              <a:buSzPct val="100000"/>
              <a:buChar char="•"/>
              <a:defRPr sz="3400" b="0"/>
            </a:pPr>
            <a:r>
              <a:t>El alumno es capaz de comunicar eficazmente de manera oral.</a:t>
            </a:r>
          </a:p>
          <a:p>
            <a:pPr algn="just">
              <a:defRPr sz="3400" b="0" i="1"/>
            </a:pPr>
            <a:endParaRPr/>
          </a:p>
          <a:p>
            <a:pPr algn="just">
              <a:defRPr sz="2600" b="0"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ONTEXTO"/>
          <p:cNvSpPr txBox="1"/>
          <p:nvPr/>
        </p:nvSpPr>
        <p:spPr>
          <a:xfrm>
            <a:off x="1950406" y="758589"/>
            <a:ext cx="3796031" cy="895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CONTEXTO</a:t>
            </a:r>
          </a:p>
        </p:txBody>
      </p:sp>
      <p:grpSp>
        <p:nvGrpSpPr>
          <p:cNvPr id="396" name="Agrupar"/>
          <p:cNvGrpSpPr/>
          <p:nvPr/>
        </p:nvGrpSpPr>
        <p:grpSpPr>
          <a:xfrm>
            <a:off x="3766213" y="4258540"/>
            <a:ext cx="7899113" cy="2916583"/>
            <a:chOff x="0" y="0"/>
            <a:chExt cx="7899112" cy="2916582"/>
          </a:xfrm>
        </p:grpSpPr>
        <p:sp>
          <p:nvSpPr>
            <p:cNvPr id="393" name="Rectángulo"/>
            <p:cNvSpPr/>
            <p:nvPr/>
          </p:nvSpPr>
          <p:spPr>
            <a:xfrm>
              <a:off x="0" y="0"/>
              <a:ext cx="7899112" cy="29165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3200" b="0"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94" name="PLAN DE ESTUDIOS"/>
            <p:cNvSpPr txBox="1"/>
            <p:nvPr/>
          </p:nvSpPr>
          <p:spPr>
            <a:xfrm>
              <a:off x="1414486" y="185397"/>
              <a:ext cx="5070140" cy="647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3600"/>
              </a:lvl1pPr>
            </a:lstStyle>
            <a:p>
              <a:r>
                <a:t>PLAN DE ESTUDIOS</a:t>
              </a:r>
            </a:p>
          </p:txBody>
        </p:sp>
        <p:sp>
          <p:nvSpPr>
            <p:cNvPr id="395" name="Grado en Comunicación Audiovisual…"/>
            <p:cNvSpPr txBox="1"/>
            <p:nvPr/>
          </p:nvSpPr>
          <p:spPr>
            <a:xfrm>
              <a:off x="713581" y="1086261"/>
              <a:ext cx="6384760" cy="14875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rPr b="0" dirty="0"/>
                <a:t>Grado </a:t>
              </a:r>
              <a:r>
                <a:rPr b="0" dirty="0" err="1"/>
                <a:t>en</a:t>
              </a:r>
              <a:r>
                <a:rPr b="0" dirty="0"/>
                <a:t> </a:t>
              </a:r>
              <a:r>
                <a:rPr b="0" dirty="0" err="1"/>
                <a:t>Comunicación</a:t>
              </a:r>
              <a:r>
                <a:rPr b="0" dirty="0"/>
                <a:t> Audiovisua</a:t>
              </a:r>
              <a:r>
                <a:rPr dirty="0"/>
                <a:t>l</a:t>
              </a:r>
            </a:p>
            <a:p>
              <a:pPr algn="l">
                <a:defRPr b="0"/>
              </a:pPr>
              <a:r>
                <a:rPr dirty="0"/>
                <a:t>Grado </a:t>
              </a:r>
              <a:r>
                <a:rPr dirty="0" err="1"/>
                <a:t>en</a:t>
              </a:r>
              <a:r>
                <a:rPr dirty="0"/>
                <a:t> CAV y </a:t>
              </a:r>
              <a:r>
                <a:rPr dirty="0" err="1"/>
                <a:t>Periodismo</a:t>
              </a:r>
              <a:endParaRPr dirty="0"/>
            </a:p>
            <a:p>
              <a:pPr algn="l">
                <a:defRPr b="0"/>
              </a:pPr>
              <a:r>
                <a:rPr dirty="0"/>
                <a:t>Grado </a:t>
              </a:r>
              <a:r>
                <a:rPr dirty="0" err="1"/>
                <a:t>en</a:t>
              </a:r>
              <a:r>
                <a:rPr dirty="0"/>
                <a:t> CAV y ADE</a:t>
              </a:r>
            </a:p>
          </p:txBody>
        </p:sp>
      </p:grpSp>
      <p:grpSp>
        <p:nvGrpSpPr>
          <p:cNvPr id="400" name="Agrupar"/>
          <p:cNvGrpSpPr/>
          <p:nvPr/>
        </p:nvGrpSpPr>
        <p:grpSpPr>
          <a:xfrm>
            <a:off x="3766213" y="7808152"/>
            <a:ext cx="7899112" cy="3781065"/>
            <a:chOff x="0" y="0"/>
            <a:chExt cx="7899111" cy="3781063"/>
          </a:xfrm>
        </p:grpSpPr>
        <p:sp>
          <p:nvSpPr>
            <p:cNvPr id="397" name="Rectángulo"/>
            <p:cNvSpPr/>
            <p:nvPr/>
          </p:nvSpPr>
          <p:spPr>
            <a:xfrm>
              <a:off x="0" y="0"/>
              <a:ext cx="7899112" cy="378106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3200" b="0"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98" name="PRODUCCIÓN AUDIOVISUAL: CINE"/>
            <p:cNvSpPr txBox="1"/>
            <p:nvPr/>
          </p:nvSpPr>
          <p:spPr>
            <a:xfrm>
              <a:off x="46797" y="216410"/>
              <a:ext cx="7631004" cy="585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3200"/>
              </a:lvl1pPr>
            </a:lstStyle>
            <a:p>
              <a:r>
                <a:t>PRODUCCIÓN AUDIOVISUAL: CINE</a:t>
              </a:r>
            </a:p>
          </p:txBody>
        </p:sp>
        <p:sp>
          <p:nvSpPr>
            <p:cNvPr id="399" name="Obligatoria…"/>
            <p:cNvSpPr txBox="1"/>
            <p:nvPr/>
          </p:nvSpPr>
          <p:spPr>
            <a:xfrm>
              <a:off x="583851" y="1055641"/>
              <a:ext cx="6976111" cy="2376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/>
              </a:pPr>
              <a:r>
                <a:t>Obligatoria</a:t>
              </a:r>
            </a:p>
            <a:p>
              <a:pPr algn="l">
                <a:defRPr b="0"/>
              </a:pPr>
              <a:r>
                <a:t>6 ECTS (3 teoría + 3 práctica * 2 grupos)</a:t>
              </a:r>
            </a:p>
            <a:p>
              <a:pPr algn="l">
                <a:defRPr b="0"/>
              </a:pPr>
              <a:r>
                <a:t>3 Curso - 1º Semestre</a:t>
              </a:r>
            </a:p>
            <a:p>
              <a:pPr algn="l">
                <a:defRPr b="0"/>
              </a:pPr>
              <a:r>
                <a:t>15 sesiones teóricas (120´ cada una)</a:t>
              </a:r>
            </a:p>
            <a:p>
              <a:pPr algn="l">
                <a:defRPr b="0"/>
              </a:pPr>
              <a:r>
                <a:t>15 sesiones prácticas (120´ cada una)</a:t>
              </a:r>
            </a:p>
          </p:txBody>
        </p:sp>
      </p:grpSp>
      <p:grpSp>
        <p:nvGrpSpPr>
          <p:cNvPr id="420" name="Agrupar"/>
          <p:cNvGrpSpPr/>
          <p:nvPr/>
        </p:nvGrpSpPr>
        <p:grpSpPr>
          <a:xfrm>
            <a:off x="14364738" y="3232866"/>
            <a:ext cx="7036203" cy="8846492"/>
            <a:chOff x="0" y="0"/>
            <a:chExt cx="7036201" cy="8846492"/>
          </a:xfrm>
        </p:grpSpPr>
        <p:sp>
          <p:nvSpPr>
            <p:cNvPr id="401" name="Línea"/>
            <p:cNvSpPr/>
            <p:nvPr/>
          </p:nvSpPr>
          <p:spPr>
            <a:xfrm flipV="1">
              <a:off x="3918645" y="345716"/>
              <a:ext cx="1" cy="85007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02" name="Línea"/>
            <p:cNvSpPr/>
            <p:nvPr/>
          </p:nvSpPr>
          <p:spPr>
            <a:xfrm>
              <a:off x="801090" y="7864164"/>
              <a:ext cx="62351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03" name="Línea"/>
            <p:cNvSpPr/>
            <p:nvPr/>
          </p:nvSpPr>
          <p:spPr>
            <a:xfrm>
              <a:off x="801090" y="5964406"/>
              <a:ext cx="62351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04" name="Línea"/>
            <p:cNvSpPr/>
            <p:nvPr/>
          </p:nvSpPr>
          <p:spPr>
            <a:xfrm>
              <a:off x="801090" y="2268740"/>
              <a:ext cx="623511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05" name="1Q"/>
            <p:cNvSpPr txBox="1"/>
            <p:nvPr/>
          </p:nvSpPr>
          <p:spPr>
            <a:xfrm>
              <a:off x="1927084" y="-1"/>
              <a:ext cx="622555" cy="560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1Q</a:t>
              </a:r>
            </a:p>
          </p:txBody>
        </p:sp>
        <p:sp>
          <p:nvSpPr>
            <p:cNvPr id="406" name="2Q"/>
            <p:cNvSpPr txBox="1"/>
            <p:nvPr/>
          </p:nvSpPr>
          <p:spPr>
            <a:xfrm>
              <a:off x="5287653" y="-1"/>
              <a:ext cx="622555" cy="560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2Q</a:t>
              </a:r>
            </a:p>
          </p:txBody>
        </p:sp>
        <p:sp>
          <p:nvSpPr>
            <p:cNvPr id="407" name="1º"/>
            <p:cNvSpPr txBox="1"/>
            <p:nvPr/>
          </p:nvSpPr>
          <p:spPr>
            <a:xfrm>
              <a:off x="-1" y="8286043"/>
              <a:ext cx="465964" cy="560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1º</a:t>
              </a:r>
            </a:p>
          </p:txBody>
        </p:sp>
        <p:sp>
          <p:nvSpPr>
            <p:cNvPr id="408" name="2º"/>
            <p:cNvSpPr txBox="1"/>
            <p:nvPr/>
          </p:nvSpPr>
          <p:spPr>
            <a:xfrm>
              <a:off x="-1" y="6870461"/>
              <a:ext cx="465964" cy="5604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2º</a:t>
              </a:r>
            </a:p>
          </p:txBody>
        </p:sp>
        <p:sp>
          <p:nvSpPr>
            <p:cNvPr id="409" name="4º"/>
            <p:cNvSpPr txBox="1"/>
            <p:nvPr/>
          </p:nvSpPr>
          <p:spPr>
            <a:xfrm>
              <a:off x="-1" y="1324614"/>
              <a:ext cx="465964" cy="560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4º</a:t>
              </a:r>
            </a:p>
          </p:txBody>
        </p:sp>
        <p:sp>
          <p:nvSpPr>
            <p:cNvPr id="410" name="3º"/>
            <p:cNvSpPr txBox="1"/>
            <p:nvPr/>
          </p:nvSpPr>
          <p:spPr>
            <a:xfrm>
              <a:off x="-1" y="4035655"/>
              <a:ext cx="465964" cy="560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3º</a:t>
              </a:r>
            </a:p>
          </p:txBody>
        </p:sp>
        <p:sp>
          <p:nvSpPr>
            <p:cNvPr id="411" name="Producción AV: Cine"/>
            <p:cNvSpPr/>
            <p:nvPr/>
          </p:nvSpPr>
          <p:spPr>
            <a:xfrm>
              <a:off x="871536" y="4379528"/>
              <a:ext cx="2733651" cy="127000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>
                  <a:solidFill>
                    <a:srgbClr val="FFFFFF"/>
                  </a:solidFill>
                </a:defRPr>
              </a:lvl1pPr>
            </a:lstStyle>
            <a:p>
              <a:r>
                <a:t>Producción AV: Cine</a:t>
              </a:r>
            </a:p>
          </p:txBody>
        </p:sp>
        <p:sp>
          <p:nvSpPr>
            <p:cNvPr id="412" name="Producción AV: TV"/>
            <p:cNvSpPr/>
            <p:nvPr/>
          </p:nvSpPr>
          <p:spPr>
            <a:xfrm>
              <a:off x="4280729" y="4379528"/>
              <a:ext cx="2733650" cy="127000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Producción AV: TV</a:t>
              </a:r>
            </a:p>
          </p:txBody>
        </p:sp>
        <p:sp>
          <p:nvSpPr>
            <p:cNvPr id="413" name="Realización AV: Cine"/>
            <p:cNvSpPr/>
            <p:nvPr/>
          </p:nvSpPr>
          <p:spPr>
            <a:xfrm>
              <a:off x="871536" y="2596966"/>
              <a:ext cx="2733651" cy="127000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rPr dirty="0" err="1"/>
                <a:t>Realización</a:t>
              </a:r>
              <a:r>
                <a:rPr dirty="0"/>
                <a:t> AV: Cine</a:t>
              </a:r>
            </a:p>
          </p:txBody>
        </p:sp>
        <p:sp>
          <p:nvSpPr>
            <p:cNvPr id="414" name="Guion Audiovisual"/>
            <p:cNvSpPr/>
            <p:nvPr/>
          </p:nvSpPr>
          <p:spPr>
            <a:xfrm>
              <a:off x="4280729" y="6279286"/>
              <a:ext cx="2733650" cy="127000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t>Guion Audiovisual</a:t>
              </a:r>
            </a:p>
          </p:txBody>
        </p:sp>
        <p:sp>
          <p:nvSpPr>
            <p:cNvPr id="415" name="Línea"/>
            <p:cNvSpPr/>
            <p:nvPr/>
          </p:nvSpPr>
          <p:spPr>
            <a:xfrm flipV="1">
              <a:off x="2309846" y="3740527"/>
              <a:ext cx="1" cy="1023706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16" name="Línea"/>
            <p:cNvSpPr/>
            <p:nvPr/>
          </p:nvSpPr>
          <p:spPr>
            <a:xfrm>
              <a:off x="3442837" y="4989140"/>
              <a:ext cx="951618" cy="1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17" name="Realización AV: TV"/>
            <p:cNvSpPr/>
            <p:nvPr/>
          </p:nvSpPr>
          <p:spPr>
            <a:xfrm>
              <a:off x="4280729" y="2596966"/>
              <a:ext cx="2733650" cy="127000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1pPr>
            </a:lstStyle>
            <a:p>
              <a:r>
                <a:rPr dirty="0" err="1"/>
                <a:t>Realización</a:t>
              </a:r>
              <a:r>
                <a:rPr dirty="0"/>
                <a:t> AV: TV</a:t>
              </a:r>
            </a:p>
          </p:txBody>
        </p:sp>
        <p:sp>
          <p:nvSpPr>
            <p:cNvPr id="418" name="Línea"/>
            <p:cNvSpPr/>
            <p:nvPr/>
          </p:nvSpPr>
          <p:spPr>
            <a:xfrm flipV="1">
              <a:off x="3616967" y="3709618"/>
              <a:ext cx="924695" cy="779934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19" name="Línea"/>
            <p:cNvSpPr/>
            <p:nvPr/>
          </p:nvSpPr>
          <p:spPr>
            <a:xfrm flipH="1" flipV="1">
              <a:off x="3412310" y="5786339"/>
              <a:ext cx="897078" cy="897079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4058563" y="12919075"/>
            <a:ext cx="325437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23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grpSp>
        <p:nvGrpSpPr>
          <p:cNvPr id="428" name="Agrupar"/>
          <p:cNvGrpSpPr/>
          <p:nvPr/>
        </p:nvGrpSpPr>
        <p:grpSpPr>
          <a:xfrm>
            <a:off x="685563" y="3148534"/>
            <a:ext cx="10946607" cy="8120955"/>
            <a:chOff x="0" y="0"/>
            <a:chExt cx="10946605" cy="8120953"/>
          </a:xfrm>
        </p:grpSpPr>
        <p:grpSp>
          <p:nvGrpSpPr>
            <p:cNvPr id="426" name="Agrupar"/>
            <p:cNvGrpSpPr/>
            <p:nvPr/>
          </p:nvGrpSpPr>
          <p:grpSpPr>
            <a:xfrm>
              <a:off x="0" y="0"/>
              <a:ext cx="10946606" cy="8120954"/>
              <a:chOff x="0" y="0"/>
              <a:chExt cx="10946605" cy="8120953"/>
            </a:xfrm>
          </p:grpSpPr>
          <p:sp>
            <p:nvSpPr>
              <p:cNvPr id="424" name="Rectángulo"/>
              <p:cNvSpPr/>
              <p:nvPr/>
            </p:nvSpPr>
            <p:spPr>
              <a:xfrm>
                <a:off x="0" y="0"/>
                <a:ext cx="10946606" cy="812095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3200" b="0"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425" name="Conocimiento de los aspectos principales de la producción en España.…"/>
              <p:cNvSpPr txBox="1"/>
              <p:nvPr/>
            </p:nvSpPr>
            <p:spPr>
              <a:xfrm>
                <a:off x="62410" y="959133"/>
                <a:ext cx="10821785" cy="68677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marL="625475" indent="-228600" algn="just">
                  <a:buSzPct val="100000"/>
                  <a:buChar char="•"/>
                  <a:defRPr sz="3700" b="0"/>
                </a:pPr>
                <a:r>
                  <a:t>Conocimiento de los aspectos principales de la producción en España.</a:t>
                </a:r>
              </a:p>
              <a:p>
                <a:pPr marL="625475" indent="-228600" algn="just">
                  <a:buSzPct val="100000"/>
                  <a:buChar char="•"/>
                  <a:defRPr sz="3700" b="0"/>
                </a:pPr>
                <a:r>
                  <a:t>Capacidad para presupuestar un proyecto audiovisual y conocer sus fuentes financiación.</a:t>
                </a:r>
              </a:p>
              <a:p>
                <a:pPr marL="625475" indent="-228600" algn="just">
                  <a:buSzPct val="100000"/>
                  <a:buChar char="•"/>
                  <a:defRPr sz="3700" b="0"/>
                </a:pPr>
                <a:r>
                  <a:t>Aprender la manera y códigos de presentación de un proyecto audiovisual para subvenciones o financieros.</a:t>
                </a:r>
              </a:p>
              <a:p>
                <a:pPr marL="625475" indent="-228600" algn="just">
                  <a:buSzPct val="100000"/>
                  <a:buChar char="•"/>
                  <a:defRPr sz="3700" b="0"/>
                </a:pPr>
                <a:r>
                  <a:t>Fomentar la creatividad y diferenciación en la presentación de proyectos.</a:t>
                </a:r>
              </a:p>
              <a:p>
                <a:pPr marL="625475" indent="-228600" algn="just">
                  <a:buSzPct val="100000"/>
                  <a:buChar char="•"/>
                  <a:defRPr sz="3700" b="0"/>
                </a:pPr>
                <a:r>
                  <a:t>Enfrentarse a presentaciones orales consiguiendo diferenciarse y atraer la atención de los oyentes (</a:t>
                </a:r>
                <a:r>
                  <a:rPr i="1"/>
                  <a:t>pitching</a:t>
                </a:r>
                <a:r>
                  <a:t>).</a:t>
                </a:r>
              </a:p>
            </p:txBody>
          </p:sp>
        </p:grpSp>
        <p:sp>
          <p:nvSpPr>
            <p:cNvPr id="427" name="OBJETIVOS"/>
            <p:cNvSpPr/>
            <p:nvPr/>
          </p:nvSpPr>
          <p:spPr>
            <a:xfrm>
              <a:off x="5465393" y="45005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OBJETIVOS</a:t>
              </a:r>
            </a:p>
          </p:txBody>
        </p:sp>
      </p:grpSp>
      <p:grpSp>
        <p:nvGrpSpPr>
          <p:cNvPr id="431" name="Agrupar"/>
          <p:cNvGrpSpPr/>
          <p:nvPr/>
        </p:nvGrpSpPr>
        <p:grpSpPr>
          <a:xfrm>
            <a:off x="669746" y="11373519"/>
            <a:ext cx="10962424" cy="1203019"/>
            <a:chOff x="0" y="0"/>
            <a:chExt cx="10962423" cy="1203017"/>
          </a:xfrm>
        </p:grpSpPr>
        <p:sp>
          <p:nvSpPr>
            <p:cNvPr id="429" name="Rectángulo"/>
            <p:cNvSpPr/>
            <p:nvPr/>
          </p:nvSpPr>
          <p:spPr>
            <a:xfrm>
              <a:off x="15818" y="-1"/>
              <a:ext cx="10946606" cy="1203019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3200" b="0"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30" name="5 Competencias generales…"/>
            <p:cNvSpPr txBox="1"/>
            <p:nvPr/>
          </p:nvSpPr>
          <p:spPr>
            <a:xfrm>
              <a:off x="0" y="142083"/>
              <a:ext cx="10821785" cy="10173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indent="396874" algn="just">
                <a:defRPr sz="2800" b="0"/>
              </a:pPr>
              <a:r>
                <a:t>5 Competencias generales</a:t>
              </a:r>
            </a:p>
            <a:p>
              <a:pPr indent="396874" algn="just">
                <a:defRPr sz="2800" b="0"/>
              </a:pPr>
              <a:r>
                <a:t>8 Competencias específicas</a:t>
              </a:r>
            </a:p>
          </p:txBody>
        </p:sp>
      </p:grpSp>
      <p:grpSp>
        <p:nvGrpSpPr>
          <p:cNvPr id="434" name="Agrupar"/>
          <p:cNvGrpSpPr/>
          <p:nvPr/>
        </p:nvGrpSpPr>
        <p:grpSpPr>
          <a:xfrm>
            <a:off x="13335548" y="3529881"/>
            <a:ext cx="9126539" cy="8556368"/>
            <a:chOff x="0" y="0"/>
            <a:chExt cx="9126537" cy="8556367"/>
          </a:xfrm>
        </p:grpSpPr>
        <p:sp>
          <p:nvSpPr>
            <p:cNvPr id="432" name="Rectángulo"/>
            <p:cNvSpPr/>
            <p:nvPr/>
          </p:nvSpPr>
          <p:spPr>
            <a:xfrm>
              <a:off x="0" y="0"/>
              <a:ext cx="9126537" cy="855636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graphicFrame>
          <p:nvGraphicFramePr>
            <p:cNvPr id="433" name="Tabla 1-1"/>
            <p:cNvGraphicFramePr/>
            <p:nvPr/>
          </p:nvGraphicFramePr>
          <p:xfrm>
            <a:off x="419076" y="467052"/>
            <a:ext cx="7959852" cy="7420327"/>
          </p:xfrm>
          <a:graphic>
            <a:graphicData uri="http://schemas.openxmlformats.org/drawingml/2006/table">
              <a:tbl>
                <a:tblPr bandRow="1">
                  <a:tableStyleId>{4C3C2611-4C71-4FC5-86AE-919BDF0F9419}</a:tableStyleId>
                </a:tblPr>
                <a:tblGrid>
                  <a:gridCol w="547141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488437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101922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 b="1"/>
                          <a:t>Actividad</a:t>
                        </a:r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 b="1"/>
                          <a:t>Horas</a:t>
                        </a:r>
                      </a:p>
                    </a:txBody>
                    <a:tcPr marL="50800" marR="50800" marT="50800" marB="50800" anchor="ctr" horzOverflow="overflow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162277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3200"/>
                          <a:t>Horas presenciales           (teoría y práctica)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60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822855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3200"/>
                          <a:t>Tutorías académicas</a:t>
                        </a:r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14</a:t>
                        </a:r>
                      </a:p>
                    </a:txBody>
                    <a:tcPr marL="50800" marR="50800" marT="50800" marB="50800" anchor="ctr" horzOverflow="overflow"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694015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3200"/>
                          <a:t>Actividades relacionadas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4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924593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3200"/>
                          <a:t>Preparación clases téoricas</a:t>
                        </a:r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30</a:t>
                        </a:r>
                      </a:p>
                    </a:txBody>
                    <a:tcPr marL="50800" marR="50800" marT="50800" marB="50800" anchor="ctr" horzOverflow="overflow"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053375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3200"/>
                          <a:t>Preparación clases prácticas /casos / problemas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60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795811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3200"/>
                          <a:t>Preparación pruebas</a:t>
                        </a:r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12</a:t>
                        </a:r>
                      </a:p>
                    </a:txBody>
                    <a:tcPr marL="50800" marR="50800" marT="50800" marB="50800" anchor="ctr" horzOverflow="overflow"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924593">
                  <a:tc>
                    <a:txBody>
                      <a:bodyPr/>
                      <a:lstStyle/>
                      <a:p>
                        <a:pPr algn="l" defTabSz="914400">
                          <a:defRPr sz="1800"/>
                        </a:pPr>
                        <a:r>
                          <a:rPr sz="3200"/>
                          <a:t>Total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180</a:t>
                        </a:r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Off val="16847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</a:tbl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472AF-9273-B287-1121-87EF43B894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F9AF57-9A28-9B34-1C31-4952255C1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6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4058563" y="12919075"/>
            <a:ext cx="325437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37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38" name="Rectángulo"/>
          <p:cNvSpPr/>
          <p:nvPr/>
        </p:nvSpPr>
        <p:spPr>
          <a:xfrm>
            <a:off x="767801" y="3091841"/>
            <a:ext cx="22330438" cy="94324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439" name="Tabla 1-1"/>
          <p:cNvGraphicFramePr/>
          <p:nvPr/>
        </p:nvGraphicFramePr>
        <p:xfrm>
          <a:off x="1793181" y="3624519"/>
          <a:ext cx="19480827" cy="8818043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687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090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Bloque Temático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Tema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76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Conceptos básicos de la producción cinematográfica 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Tema 1. El equipo de producción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254"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Tema 2. El plan de producción 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50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Factores principales de la producción cinematográfica 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Tema 3. Fuentes de financiación 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707"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Tema 4. Fuentes de amortización 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053"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Tema 5. Ventanas de explotación. 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603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Lanzamiento del producto cinematográfico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Tema 6. Principales estrategias de distribución y promoción cinematográfica 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4215"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300">
                          <a:sym typeface="Helvetica Neue"/>
                        </a:rPr>
                        <a:t>Tema 7. Los medios y herramientas de promoción cinematográficas. 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880">
                <a:tc>
                  <a:txBody>
                    <a:bodyPr/>
                    <a:lstStyle/>
                    <a:p>
                      <a:pPr defTabSz="914400">
                        <a:defRPr sz="3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3300">
                          <a:sym typeface="Helvetica Neue"/>
                        </a:defRPr>
                      </a:pPr>
                      <a:r>
                        <a:t>Tema 8. El </a:t>
                      </a:r>
                      <a:r>
                        <a:rPr i="1"/>
                        <a:t>pitching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40" name="PROGRAMA DE LA ASIGNATURA"/>
          <p:cNvSpPr txBox="1"/>
          <p:nvPr/>
        </p:nvSpPr>
        <p:spPr>
          <a:xfrm>
            <a:off x="8446162" y="3318364"/>
            <a:ext cx="6174868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PROGRAMA DE LA ASIGNATURA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C224E-26BA-E053-F7B8-DD7706C586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076BE-4016-0252-E75F-2C85F4512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2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4058563" y="12919075"/>
            <a:ext cx="325437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43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44" name="Rectángulo"/>
          <p:cNvSpPr/>
          <p:nvPr/>
        </p:nvSpPr>
        <p:spPr>
          <a:xfrm>
            <a:off x="767801" y="3091841"/>
            <a:ext cx="22330438" cy="94324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445" name="Tabla 1-1"/>
          <p:cNvGraphicFramePr/>
          <p:nvPr/>
        </p:nvGraphicFramePr>
        <p:xfrm>
          <a:off x="1793181" y="3624519"/>
          <a:ext cx="19480827" cy="874331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77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090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Semana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Contenidos teóricos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Horas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Contenidos prácticos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Horas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05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Presentación de la asignatura y acercamiento a los principios básicos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Creación de equipos y Caso de estudio: Paco León y “Carmina o Revienta”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96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1. El equipo de producción. Conceptos básicos de producción: equipos.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Selección de película para presentar a Ayudas de ICAA  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50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1. El equipo de producción. Conceptos básicos de producción: fases de producción (preproducción, rodaje, postproducción)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Desglose de cortometraje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70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2. El plan de producción. Localizaciones. Desglose, plan de trabajo y presupuesto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Desglose de cortometraje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05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2. El plan de producción. Localizaciones: autorización, permisos, seguros y contratos (derechos)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Desglose de cortometraje (entrega)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1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3. Fuentes de financiación: Plan de financiación y financiación nacional (fuentes clásicas y nuevas).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Seguimiento de proyecto de película para presentar a Ayudas de ICAA  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04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3. Fuentes de financiación: Financiación internacional (MEDIA, EURIMAGES, IBERMEDIA)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Plan de rodaje  de cortometraje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51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4. Fuentes de amortización: Taquilla.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Plan de rodaje  de cortometraje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46" name="PROGRAMACIÓN DE LA ASIGNATURA (1/2)"/>
          <p:cNvSpPr txBox="1"/>
          <p:nvPr/>
        </p:nvSpPr>
        <p:spPr>
          <a:xfrm>
            <a:off x="7511188" y="3318364"/>
            <a:ext cx="8044816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PROGRAMACIÓN DE LA ASIGNATURA (1/2)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F7F79-ED5E-829B-4797-BE463EEB9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56AAC6-A0A6-EF0B-F221-8B2D246FC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8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4058563" y="12919075"/>
            <a:ext cx="325437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49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50" name="Rectángulo"/>
          <p:cNvSpPr/>
          <p:nvPr/>
        </p:nvSpPr>
        <p:spPr>
          <a:xfrm>
            <a:off x="767801" y="3091841"/>
            <a:ext cx="22330438" cy="94324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451" name="Tabla 1-1"/>
          <p:cNvGraphicFramePr/>
          <p:nvPr>
            <p:extLst>
              <p:ext uri="{D42A27DB-BD31-4B8C-83A1-F6EECF244321}">
                <p14:modId xmlns:p14="http://schemas.microsoft.com/office/powerpoint/2010/main" val="2227222524"/>
              </p:ext>
            </p:extLst>
          </p:nvPr>
        </p:nvGraphicFramePr>
        <p:xfrm>
          <a:off x="1793181" y="3624519"/>
          <a:ext cx="19480827" cy="874331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77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090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Semana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Contenidos teóricos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Horas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Contenidos prácticos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Horas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05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5. Ventanas de explotación: Exhibidores, Plataformas, PPV long tail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Plan de rodaje  de cortometraje (entrega)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96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6. Principales estrategias de distribución y promoción: blockbuster, sleepers, plataformas.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Seguimiento de proyecto de película para presentar a Ayudas de ICAA  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50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6. Principales estrategias de distribución y promoción: las etapas de la promoción de una película. Fase de preparación y fase de lanzamiento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Presupuesto cortometraje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70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7. Los medios y herramientas promoción cinematográficas: medios de comunicación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Presupuesto cortometraje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05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7. Los medios y herramientas promoción cinematográficas: herramientas directas e indirectas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Presupuesto cortometraje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16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8. El pitching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Trabajo grupal: Presupuesto cortometraje (entrega)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04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Sesión de repaso a través del visionado de la película “Lost in la Mancha”.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2300">
                          <a:sym typeface="Helvetica Neue"/>
                        </a:defRPr>
                      </a:pPr>
                      <a:r>
                        <a:rPr lang="es-ES" i="1" dirty="0"/>
                        <a:t>Video-</a:t>
                      </a:r>
                      <a:r>
                        <a:rPr i="1" dirty="0"/>
                        <a:t>Pitch </a:t>
                      </a:r>
                      <a:r>
                        <a:rPr dirty="0"/>
                        <a:t>de </a:t>
                      </a:r>
                      <a:r>
                        <a:rPr dirty="0" err="1"/>
                        <a:t>los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proyectos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elaborados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los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grupos</a:t>
                      </a:r>
                      <a:r>
                        <a:rPr dirty="0"/>
                        <a:t>                                   </a:t>
                      </a:r>
                      <a:r>
                        <a:rPr dirty="0" err="1"/>
                        <a:t>Entrega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proyecto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película</a:t>
                      </a:r>
                      <a:endParaRPr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3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511">
                <a:tc>
                  <a:txBody>
                    <a:bodyPr/>
                    <a:lstStyle/>
                    <a:p>
                      <a:pPr defTabSz="914400">
                        <a:defRPr sz="2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2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23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3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52" name="PROGRAMACIÓN DE LA ASIGNATURA (2/2)"/>
          <p:cNvSpPr txBox="1"/>
          <p:nvPr/>
        </p:nvSpPr>
        <p:spPr>
          <a:xfrm>
            <a:off x="7511188" y="3318364"/>
            <a:ext cx="8044816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PROGRAMACIÓN DE LA ASIGNATURA (2/2)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324BD-1552-8BE8-A36E-26776956E3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9BE4F3-017F-3370-BD36-4F4F78FF33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4058563" y="12919075"/>
            <a:ext cx="325437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55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56" name="Rectángulo"/>
          <p:cNvSpPr/>
          <p:nvPr/>
        </p:nvSpPr>
        <p:spPr>
          <a:xfrm>
            <a:off x="767801" y="3091841"/>
            <a:ext cx="22330438" cy="94324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aphicFrame>
        <p:nvGraphicFramePr>
          <p:cNvPr id="457" name="Tabla 1-1"/>
          <p:cNvGraphicFramePr/>
          <p:nvPr>
            <p:extLst>
              <p:ext uri="{D42A27DB-BD31-4B8C-83A1-F6EECF244321}">
                <p14:modId xmlns:p14="http://schemas.microsoft.com/office/powerpoint/2010/main" val="4215319334"/>
              </p:ext>
            </p:extLst>
          </p:nvPr>
        </p:nvGraphicFramePr>
        <p:xfrm>
          <a:off x="1793181" y="3624519"/>
          <a:ext cx="19480827" cy="874483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0976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765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Tipo prueba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Porcentaje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Puntos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27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Prueba escrita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40 %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43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Proyecto basado en la resolución de problemas.        Prácticas de clase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20 %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5769"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Desglose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5 %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0,5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4370"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Plan de rodaje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5 %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0,5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1176"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Presupuesto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10 %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8243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3200">
                          <a:sym typeface="Helvetica Neue"/>
                        </a:rPr>
                        <a:t>Trabajo basado en el desarrollo de proyectos.               Trabajo realizado en casa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20 %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6391">
                <a:tc>
                  <a:txBody>
                    <a:bodyPr/>
                    <a:lstStyle/>
                    <a:p>
                      <a:pPr algn="l" defTabSz="914400">
                        <a:defRPr sz="3200">
                          <a:sym typeface="Helvetica Neue"/>
                        </a:defRPr>
                      </a:pPr>
                      <a:r>
                        <a:rPr dirty="0" err="1"/>
                        <a:t>Presentación</a:t>
                      </a:r>
                      <a:r>
                        <a:rPr dirty="0"/>
                        <a:t> oral de </a:t>
                      </a:r>
                      <a:r>
                        <a:rPr dirty="0" err="1"/>
                        <a:t>proyectos</a:t>
                      </a:r>
                      <a:r>
                        <a:rPr dirty="0"/>
                        <a:t>: </a:t>
                      </a:r>
                      <a:r>
                        <a:rPr lang="es-ES" dirty="0"/>
                        <a:t>Video-PITCH</a:t>
                      </a:r>
                      <a:endParaRPr i="1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>
                          <a:sym typeface="Helvetica Neue"/>
                        </a:rPr>
                        <a:t>20 %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200" b="1" dirty="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8" name="EVALUACIÓN"/>
          <p:cNvSpPr txBox="1"/>
          <p:nvPr/>
        </p:nvSpPr>
        <p:spPr>
          <a:xfrm>
            <a:off x="10239910" y="3318364"/>
            <a:ext cx="2587372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EVALUACIÓN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4058563" y="12919075"/>
            <a:ext cx="325437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461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62" name="Rectángulo"/>
          <p:cNvSpPr/>
          <p:nvPr/>
        </p:nvSpPr>
        <p:spPr>
          <a:xfrm>
            <a:off x="135937" y="3148534"/>
            <a:ext cx="7758735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63" name="Práctica 1: Desglose del guion (6 horas de trabajo).…"/>
          <p:cNvSpPr txBox="1"/>
          <p:nvPr/>
        </p:nvSpPr>
        <p:spPr>
          <a:xfrm>
            <a:off x="85246" y="4932137"/>
            <a:ext cx="7434493" cy="4479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625475" indent="-228600" algn="just">
              <a:buSzPct val="100000"/>
              <a:buChar char="•"/>
              <a:defRPr sz="3700" b="0"/>
            </a:pPr>
            <a:r>
              <a:t>Práctica 1: Desglose del guion (6 horas de trabajo).</a:t>
            </a:r>
          </a:p>
          <a:p>
            <a:pPr marL="625475" indent="-228600" algn="just">
              <a:buSzPct val="100000"/>
              <a:buChar char="•"/>
              <a:defRPr sz="3700" b="0"/>
            </a:pPr>
            <a:r>
              <a:t>Práctica 2: Plan de rodaje y de trabajo del guion (6 horas de trabajo).</a:t>
            </a:r>
          </a:p>
          <a:p>
            <a:pPr marL="625475" indent="-228600" algn="just">
              <a:buSzPct val="100000"/>
              <a:buChar char="•"/>
              <a:defRPr sz="3700" b="0"/>
            </a:pPr>
            <a:r>
              <a:t>Práctica 3: Presupuesto del guion (8 horas de trabajo).</a:t>
            </a:r>
          </a:p>
          <a:p>
            <a:pPr algn="just">
              <a:defRPr sz="3700" b="0"/>
            </a:pPr>
            <a:endParaRPr/>
          </a:p>
        </p:txBody>
      </p:sp>
      <p:sp>
        <p:nvSpPr>
          <p:cNvPr id="464" name="Proyecto basado en la resolución de problemas"/>
          <p:cNvSpPr txBox="1"/>
          <p:nvPr/>
        </p:nvSpPr>
        <p:spPr>
          <a:xfrm>
            <a:off x="85246" y="3318364"/>
            <a:ext cx="7434493" cy="1230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Proyecto basado en la resolución de problemas </a:t>
            </a:r>
          </a:p>
        </p:txBody>
      </p:sp>
      <p:sp>
        <p:nvSpPr>
          <p:cNvPr id="465" name="Guion de cortometraje propuesto por el docente"/>
          <p:cNvSpPr txBox="1"/>
          <p:nvPr/>
        </p:nvSpPr>
        <p:spPr>
          <a:xfrm>
            <a:off x="433912" y="10118357"/>
            <a:ext cx="7039311" cy="1005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Guion de cortometraje propuesto por el docente</a:t>
            </a:r>
          </a:p>
        </p:txBody>
      </p:sp>
      <p:sp>
        <p:nvSpPr>
          <p:cNvPr id="466" name="Rectángulo"/>
          <p:cNvSpPr/>
          <p:nvPr/>
        </p:nvSpPr>
        <p:spPr>
          <a:xfrm>
            <a:off x="8250870" y="3111168"/>
            <a:ext cx="7882208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67" name="Presentar un proyecto de película desarrollado por el grupo a las Ayudas Selectivas para la producción de largometrajes sobre proyecto de ICAA"/>
          <p:cNvSpPr txBox="1"/>
          <p:nvPr/>
        </p:nvSpPr>
        <p:spPr>
          <a:xfrm>
            <a:off x="8323652" y="4894771"/>
            <a:ext cx="7434493" cy="4479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625475" indent="-228600" algn="just">
              <a:buSzPct val="100000"/>
              <a:buChar char="•"/>
              <a:defRPr sz="3700" b="0"/>
            </a:pPr>
            <a:r>
              <a:t>Presentar un proyecto de película desarrollado por el grupo a las Ayudas Selectivas para la producción de largometrajes sobre proyecto de ICAA</a:t>
            </a:r>
          </a:p>
          <a:p>
            <a:pPr algn="just">
              <a:defRPr sz="3700" b="0"/>
            </a:pPr>
            <a:endParaRPr/>
          </a:p>
        </p:txBody>
      </p:sp>
      <p:sp>
        <p:nvSpPr>
          <p:cNvPr id="468" name="Proyecto basado en desarrollo de proyectos"/>
          <p:cNvSpPr txBox="1"/>
          <p:nvPr/>
        </p:nvSpPr>
        <p:spPr>
          <a:xfrm>
            <a:off x="8323652" y="3280997"/>
            <a:ext cx="7434493" cy="123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Proyecto basado en desarrollo de proyectos</a:t>
            </a:r>
          </a:p>
        </p:txBody>
      </p:sp>
      <p:sp>
        <p:nvSpPr>
          <p:cNvPr id="469" name="Rectángulo"/>
          <p:cNvSpPr/>
          <p:nvPr/>
        </p:nvSpPr>
        <p:spPr>
          <a:xfrm>
            <a:off x="16489277" y="3073802"/>
            <a:ext cx="7758734" cy="81209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70" name="Defensa de 3 minutos…"/>
          <p:cNvSpPr txBox="1"/>
          <p:nvPr/>
        </p:nvSpPr>
        <p:spPr>
          <a:xfrm>
            <a:off x="16562058" y="4857405"/>
            <a:ext cx="7434493" cy="4479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625475" indent="-228600" algn="just">
              <a:buSzPct val="100000"/>
              <a:buChar char="•"/>
              <a:defRPr sz="3700" b="0"/>
            </a:pPr>
            <a:r>
              <a:rPr lang="es-ES" dirty="0"/>
              <a:t>Grabación de un video pitch</a:t>
            </a:r>
            <a:r>
              <a:rPr dirty="0"/>
              <a:t> de 3 </a:t>
            </a:r>
            <a:r>
              <a:rPr dirty="0" err="1"/>
              <a:t>minutos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r>
              <a:rPr lang="es-ES" dirty="0"/>
              <a:t>Misma herramienta que se pide en Ayudas Selectivas ICAA</a:t>
            </a:r>
            <a:endParaRPr dirty="0"/>
          </a:p>
          <a:p>
            <a:pPr algn="just">
              <a:defRPr sz="3700" b="0"/>
            </a:pPr>
            <a:endParaRPr dirty="0"/>
          </a:p>
        </p:txBody>
      </p:sp>
      <p:sp>
        <p:nvSpPr>
          <p:cNvPr id="471" name="Presentación oral de proyectos en grupo"/>
          <p:cNvSpPr txBox="1"/>
          <p:nvPr/>
        </p:nvSpPr>
        <p:spPr>
          <a:xfrm>
            <a:off x="16562058" y="3243631"/>
            <a:ext cx="7434493" cy="123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t>Presentación oral de proyectos en grupo</a:t>
            </a:r>
          </a:p>
        </p:txBody>
      </p:sp>
      <p:sp>
        <p:nvSpPr>
          <p:cNvPr id="472" name="Trabajos en grupo formados por 5 - 6 personas"/>
          <p:cNvSpPr txBox="1"/>
          <p:nvPr/>
        </p:nvSpPr>
        <p:spPr>
          <a:xfrm>
            <a:off x="8112252" y="11804443"/>
            <a:ext cx="8159497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Trabajos en grupo formados por 5 - 6 personas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D3EDB-0409-F91B-2971-F826A2D1E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83B9D9-F418-6F09-3EDB-95AD2F5E9C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4" name="Número de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23845838" y="12919075"/>
            <a:ext cx="538162" cy="5476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475" name="DISEÑO CURRICULAR"/>
          <p:cNvSpPr txBox="1"/>
          <p:nvPr/>
        </p:nvSpPr>
        <p:spPr>
          <a:xfrm>
            <a:off x="841385" y="842211"/>
            <a:ext cx="7268415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/>
            </a:lvl1pPr>
          </a:lstStyle>
          <a:p>
            <a:r>
              <a:t>DISEÑO CURRICULAR</a:t>
            </a:r>
          </a:p>
        </p:txBody>
      </p:sp>
      <p:sp>
        <p:nvSpPr>
          <p:cNvPr id="476" name="Rectángulo"/>
          <p:cNvSpPr/>
          <p:nvPr/>
        </p:nvSpPr>
        <p:spPr>
          <a:xfrm>
            <a:off x="499352" y="3111168"/>
            <a:ext cx="23257932" cy="9181674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77" name="Memoria firmada por la empresa…"/>
          <p:cNvSpPr txBox="1"/>
          <p:nvPr/>
        </p:nvSpPr>
        <p:spPr>
          <a:xfrm>
            <a:off x="860322" y="4894771"/>
            <a:ext cx="9919248" cy="7499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625475" indent="-228600" algn="just">
              <a:buSzPct val="100000"/>
              <a:buChar char="•"/>
              <a:defRPr sz="3700" b="0"/>
            </a:pPr>
            <a:r>
              <a:rPr dirty="0"/>
              <a:t>Memoria </a:t>
            </a:r>
            <a:r>
              <a:rPr dirty="0" err="1"/>
              <a:t>firmada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la </a:t>
            </a:r>
            <a:r>
              <a:rPr dirty="0" err="1"/>
              <a:t>empresa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/>
              <a:t>Plan de </a:t>
            </a:r>
            <a:r>
              <a:rPr dirty="0" err="1"/>
              <a:t>financiación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 err="1"/>
              <a:t>Sinopsis</a:t>
            </a:r>
            <a:r>
              <a:rPr dirty="0"/>
              <a:t> de la </a:t>
            </a:r>
            <a:r>
              <a:rPr dirty="0" err="1"/>
              <a:t>película</a:t>
            </a:r>
            <a:r>
              <a:rPr dirty="0"/>
              <a:t> </a:t>
            </a:r>
            <a:r>
              <a:rPr dirty="0" err="1"/>
              <a:t>propuesta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 err="1"/>
              <a:t>Contrato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que se </a:t>
            </a:r>
            <a:r>
              <a:rPr dirty="0" err="1"/>
              <a:t>acredite</a:t>
            </a:r>
            <a:r>
              <a:rPr dirty="0"/>
              <a:t> de forma </a:t>
            </a:r>
            <a:r>
              <a:rPr dirty="0" err="1"/>
              <a:t>inequívoca</a:t>
            </a:r>
            <a:r>
              <a:rPr dirty="0"/>
              <a:t> la </a:t>
            </a:r>
            <a:r>
              <a:rPr dirty="0" err="1"/>
              <a:t>cesión</a:t>
            </a:r>
            <a:r>
              <a:rPr dirty="0"/>
              <a:t> al productor de </a:t>
            </a:r>
            <a:r>
              <a:rPr dirty="0" err="1"/>
              <a:t>los</a:t>
            </a:r>
            <a:r>
              <a:rPr dirty="0"/>
              <a:t> derechos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guion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importe</a:t>
            </a:r>
            <a:r>
              <a:rPr dirty="0"/>
              <a:t> de la </a:t>
            </a:r>
            <a:r>
              <a:rPr dirty="0" err="1"/>
              <a:t>contraprestación</a:t>
            </a:r>
            <a:r>
              <a:rPr dirty="0"/>
              <a:t> </a:t>
            </a:r>
            <a:r>
              <a:rPr dirty="0" err="1"/>
              <a:t>correspondiente</a:t>
            </a:r>
            <a:r>
              <a:rPr dirty="0"/>
              <a:t> al </a:t>
            </a:r>
            <a:r>
              <a:rPr dirty="0" err="1"/>
              <a:t>autor</a:t>
            </a:r>
            <a:r>
              <a:rPr dirty="0"/>
              <a:t> o </a:t>
            </a:r>
            <a:r>
              <a:rPr dirty="0" err="1"/>
              <a:t>autores</a:t>
            </a:r>
            <a:r>
              <a:rPr dirty="0"/>
              <a:t> del </a:t>
            </a:r>
            <a:r>
              <a:rPr dirty="0" err="1"/>
              <a:t>mismo</a:t>
            </a:r>
            <a:r>
              <a:rPr dirty="0"/>
              <a:t>, </a:t>
            </a:r>
            <a:r>
              <a:rPr dirty="0" err="1"/>
              <a:t>así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caso</a:t>
            </a:r>
            <a:r>
              <a:rPr dirty="0"/>
              <a:t> la </a:t>
            </a:r>
            <a:r>
              <a:rPr dirty="0" err="1"/>
              <a:t>cesión</a:t>
            </a:r>
            <a:r>
              <a:rPr dirty="0"/>
              <a:t> de </a:t>
            </a:r>
            <a:r>
              <a:rPr dirty="0" err="1"/>
              <a:t>los</a:t>
            </a:r>
            <a:r>
              <a:rPr dirty="0"/>
              <a:t> derechos de </a:t>
            </a:r>
            <a:r>
              <a:rPr dirty="0" err="1"/>
              <a:t>opción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obra</a:t>
            </a:r>
            <a:r>
              <a:rPr dirty="0"/>
              <a:t> </a:t>
            </a:r>
            <a:r>
              <a:rPr dirty="0" err="1"/>
              <a:t>preexistente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 err="1"/>
              <a:t>Declaraciones</a:t>
            </a:r>
            <a:endParaRPr dirty="0"/>
          </a:p>
          <a:p>
            <a:pPr algn="just">
              <a:defRPr sz="3700" b="0"/>
            </a:pPr>
            <a:endParaRPr dirty="0"/>
          </a:p>
          <a:p>
            <a:pPr algn="just">
              <a:defRPr sz="3700" b="0"/>
            </a:pPr>
            <a:endParaRPr dirty="0"/>
          </a:p>
        </p:txBody>
      </p:sp>
      <p:sp>
        <p:nvSpPr>
          <p:cNvPr id="478" name="Proyecto basado en desarrollo de proyectos. Índice"/>
          <p:cNvSpPr txBox="1"/>
          <p:nvPr/>
        </p:nvSpPr>
        <p:spPr>
          <a:xfrm>
            <a:off x="5776669" y="3244260"/>
            <a:ext cx="12703297" cy="659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/>
            </a:lvl1pPr>
          </a:lstStyle>
          <a:p>
            <a:r>
              <a:rPr dirty="0"/>
              <a:t>Proyecto </a:t>
            </a:r>
            <a:r>
              <a:rPr dirty="0" err="1"/>
              <a:t>basado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de </a:t>
            </a:r>
            <a:r>
              <a:rPr dirty="0" err="1"/>
              <a:t>proyectos</a:t>
            </a:r>
            <a:r>
              <a:rPr dirty="0"/>
              <a:t>. </a:t>
            </a:r>
            <a:r>
              <a:rPr dirty="0" err="1"/>
              <a:t>Índice</a:t>
            </a:r>
            <a:endParaRPr dirty="0"/>
          </a:p>
        </p:txBody>
      </p:sp>
      <p:sp>
        <p:nvSpPr>
          <p:cNvPr id="479" name="Historial de la productora creada por los alumnos para el proyecto.…"/>
          <p:cNvSpPr txBox="1"/>
          <p:nvPr/>
        </p:nvSpPr>
        <p:spPr>
          <a:xfrm>
            <a:off x="12401826" y="4620553"/>
            <a:ext cx="10090250" cy="7177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625475" indent="-228600" algn="just">
              <a:buSzPct val="100000"/>
              <a:buChar char="•"/>
              <a:defRPr sz="3700" b="0"/>
            </a:pPr>
            <a:r>
              <a:rPr dirty="0" err="1"/>
              <a:t>Historial</a:t>
            </a:r>
            <a:r>
              <a:rPr dirty="0"/>
              <a:t> de la </a:t>
            </a:r>
            <a:r>
              <a:rPr dirty="0" err="1"/>
              <a:t>productora</a:t>
            </a:r>
            <a:r>
              <a:rPr dirty="0"/>
              <a:t> </a:t>
            </a:r>
            <a:r>
              <a:rPr dirty="0" err="1"/>
              <a:t>creada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alumnos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.</a:t>
            </a:r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 err="1"/>
              <a:t>Descripción</a:t>
            </a:r>
            <a:r>
              <a:rPr dirty="0"/>
              <a:t> del </a:t>
            </a:r>
            <a:r>
              <a:rPr dirty="0" err="1"/>
              <a:t>equipo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. Se </a:t>
            </a:r>
            <a:r>
              <a:rPr dirty="0" err="1"/>
              <a:t>debe</a:t>
            </a:r>
            <a:r>
              <a:rPr dirty="0"/>
              <a:t> </a:t>
            </a:r>
            <a:r>
              <a:rPr dirty="0" err="1"/>
              <a:t>elegir</a:t>
            </a:r>
            <a:r>
              <a:rPr dirty="0"/>
              <a:t> un director </a:t>
            </a:r>
            <a:r>
              <a:rPr dirty="0" err="1"/>
              <a:t>español</a:t>
            </a:r>
            <a:r>
              <a:rPr dirty="0"/>
              <a:t> e </a:t>
            </a:r>
            <a:r>
              <a:rPr dirty="0" err="1"/>
              <a:t>indicar</a:t>
            </a:r>
            <a:r>
              <a:rPr dirty="0"/>
              <a:t> </a:t>
            </a:r>
            <a:r>
              <a:rPr dirty="0" err="1"/>
              <a:t>quiénes</a:t>
            </a:r>
            <a:r>
              <a:rPr dirty="0"/>
              <a:t> </a:t>
            </a:r>
            <a:r>
              <a:rPr dirty="0" err="1"/>
              <a:t>serán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guionista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compositor. </a:t>
            </a:r>
            <a:r>
              <a:rPr dirty="0" err="1"/>
              <a:t>Todo</a:t>
            </a:r>
            <a:r>
              <a:rPr dirty="0"/>
              <a:t> </a:t>
            </a:r>
            <a:r>
              <a:rPr dirty="0" err="1"/>
              <a:t>ello</a:t>
            </a:r>
            <a:r>
              <a:rPr dirty="0"/>
              <a:t> se </a:t>
            </a:r>
            <a:r>
              <a:rPr dirty="0" err="1"/>
              <a:t>tiene</a:t>
            </a:r>
            <a:r>
              <a:rPr dirty="0"/>
              <a:t> que </a:t>
            </a:r>
            <a:r>
              <a:rPr dirty="0" err="1"/>
              <a:t>justificar</a:t>
            </a:r>
            <a:r>
              <a:rPr dirty="0"/>
              <a:t> y </a:t>
            </a:r>
            <a:r>
              <a:rPr dirty="0" err="1"/>
              <a:t>razonar</a:t>
            </a:r>
            <a:r>
              <a:rPr dirty="0"/>
              <a:t>.</a:t>
            </a:r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 err="1"/>
              <a:t>Descripción</a:t>
            </a:r>
            <a:r>
              <a:rPr dirty="0"/>
              <a:t> </a:t>
            </a:r>
            <a:r>
              <a:rPr dirty="0" err="1"/>
              <a:t>justificada</a:t>
            </a:r>
            <a:r>
              <a:rPr dirty="0"/>
              <a:t> y </a:t>
            </a:r>
            <a:r>
              <a:rPr dirty="0" err="1"/>
              <a:t>razonada</a:t>
            </a:r>
            <a:r>
              <a:rPr dirty="0"/>
              <a:t> del </a:t>
            </a:r>
            <a:r>
              <a:rPr dirty="0" err="1"/>
              <a:t>equipo</a:t>
            </a:r>
            <a:r>
              <a:rPr dirty="0"/>
              <a:t> </a:t>
            </a:r>
            <a:r>
              <a:rPr dirty="0" err="1"/>
              <a:t>artístico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/>
              <a:t>Plan de </a:t>
            </a:r>
            <a:r>
              <a:rPr dirty="0" err="1"/>
              <a:t>promoción</a:t>
            </a:r>
            <a:r>
              <a:rPr dirty="0"/>
              <a:t> y </a:t>
            </a:r>
            <a:r>
              <a:rPr dirty="0" err="1"/>
              <a:t>distribución</a:t>
            </a:r>
            <a:r>
              <a:rPr dirty="0"/>
              <a:t> de la </a:t>
            </a:r>
            <a:r>
              <a:rPr dirty="0" err="1"/>
              <a:t>película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r>
              <a:rPr dirty="0"/>
              <a:t>Cartel de la </a:t>
            </a:r>
            <a:r>
              <a:rPr dirty="0" err="1"/>
              <a:t>película</a:t>
            </a:r>
            <a:endParaRPr dirty="0"/>
          </a:p>
          <a:p>
            <a:pPr marL="625475" indent="-228600" algn="just">
              <a:buSzPct val="100000"/>
              <a:buChar char="•"/>
              <a:defRPr sz="3700" b="0"/>
            </a:pPr>
            <a:endParaRPr dirty="0"/>
          </a:p>
          <a:p>
            <a:pPr algn="just">
              <a:defRPr sz="3700" b="0"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nimal_urjc">
  <a:themeElements>
    <a:clrScheme name="minimal_urj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urj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inimal_urj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urj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urj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urj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urj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urj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urj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urj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urj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urj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urj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urj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3082</Words>
  <Application>Microsoft Macintosh PowerPoint</Application>
  <PresentationFormat>Personalizado</PresentationFormat>
  <Paragraphs>350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Helvetica</vt:lpstr>
      <vt:lpstr>Helvetica Neue</vt:lpstr>
      <vt:lpstr>minimal_urjc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Rafael Fernando Linares Palomar</cp:lastModifiedBy>
  <cp:revision>3</cp:revision>
  <dcterms:modified xsi:type="dcterms:W3CDTF">2023-11-07T10:43:32Z</dcterms:modified>
</cp:coreProperties>
</file>