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57.xml" ContentType="application/vnd.openxmlformats-officedocument.presentationml.notesSlide+xml"/>
  <Override PartName="/ppt/notesSlides/notesSlide258.xml" ContentType="application/vnd.openxmlformats-officedocument.presentationml.notesSlide+xml"/>
  <Override PartName="/ppt/notesSlides/notesSlide259.xml" ContentType="application/vnd.openxmlformats-officedocument.presentationml.notesSlide+xml"/>
  <Override PartName="/ppt/notesSlides/notesSlide260.xml" ContentType="application/vnd.openxmlformats-officedocument.presentationml.notesSlide+xml"/>
  <Override PartName="/ppt/notesSlides/notesSlide261.xml" ContentType="application/vnd.openxmlformats-officedocument.presentationml.notesSlide+xml"/>
  <Override PartName="/ppt/notesSlides/notesSlide262.xml" ContentType="application/vnd.openxmlformats-officedocument.presentationml.notesSlide+xml"/>
  <Override PartName="/ppt/notesSlides/notesSlide263.xml" ContentType="application/vnd.openxmlformats-officedocument.presentationml.notesSlide+xml"/>
  <Override PartName="/ppt/notesSlides/notesSlide264.xml" ContentType="application/vnd.openxmlformats-officedocument.presentationml.notesSlide+xml"/>
  <Override PartName="/ppt/notesSlides/notesSlide265.xml" ContentType="application/vnd.openxmlformats-officedocument.presentationml.notesSlide+xml"/>
  <Override PartName="/ppt/notesSlides/notesSlide266.xml" ContentType="application/vnd.openxmlformats-officedocument.presentationml.notesSlide+xml"/>
  <Override PartName="/ppt/notesSlides/notesSlide267.xml" ContentType="application/vnd.openxmlformats-officedocument.presentationml.notesSlide+xml"/>
  <Override PartName="/ppt/notesSlides/notesSlide268.xml" ContentType="application/vnd.openxmlformats-officedocument.presentationml.notesSlide+xml"/>
  <Override PartName="/ppt/notesSlides/notesSlide269.xml" ContentType="application/vnd.openxmlformats-officedocument.presentationml.notesSlide+xml"/>
  <Override PartName="/ppt/notesSlides/notesSlide270.xml" ContentType="application/vnd.openxmlformats-officedocument.presentationml.notesSlide+xml"/>
  <Override PartName="/ppt/notesSlides/notesSlide271.xml" ContentType="application/vnd.openxmlformats-officedocument.presentationml.notesSlide+xml"/>
  <Override PartName="/ppt/notesSlides/notesSlide272.xml" ContentType="application/vnd.openxmlformats-officedocument.presentationml.notesSlide+xml"/>
  <Override PartName="/ppt/notesSlides/notesSlide273.xml" ContentType="application/vnd.openxmlformats-officedocument.presentationml.notesSlide+xml"/>
  <Override PartName="/ppt/notesSlides/notesSlide274.xml" ContentType="application/vnd.openxmlformats-officedocument.presentationml.notesSlide+xml"/>
  <Override PartName="/ppt/notesSlides/notesSlide275.xml" ContentType="application/vnd.openxmlformats-officedocument.presentationml.notesSlide+xml"/>
  <Override PartName="/ppt/notesSlides/notesSlide276.xml" ContentType="application/vnd.openxmlformats-officedocument.presentationml.notesSlide+xml"/>
  <Override PartName="/ppt/notesSlides/notesSlide277.xml" ContentType="application/vnd.openxmlformats-officedocument.presentationml.notesSlide+xml"/>
  <Override PartName="/ppt/notesSlides/notesSlide278.xml" ContentType="application/vnd.openxmlformats-officedocument.presentationml.notesSlide+xml"/>
  <Override PartName="/ppt/notesSlides/notesSlide279.xml" ContentType="application/vnd.openxmlformats-officedocument.presentationml.notesSlide+xml"/>
  <Override PartName="/ppt/notesSlides/notesSlide280.xml" ContentType="application/vnd.openxmlformats-officedocument.presentationml.notesSlide+xml"/>
  <Override PartName="/ppt/notesSlides/notesSlide281.xml" ContentType="application/vnd.openxmlformats-officedocument.presentationml.notesSlide+xml"/>
  <Override PartName="/ppt/notesSlides/notesSlide282.xml" ContentType="application/vnd.openxmlformats-officedocument.presentationml.notesSlide+xml"/>
  <Override PartName="/ppt/notesSlides/notesSlide283.xml" ContentType="application/vnd.openxmlformats-officedocument.presentationml.notesSlide+xml"/>
  <Override PartName="/ppt/notesSlides/notesSlide284.xml" ContentType="application/vnd.openxmlformats-officedocument.presentationml.notesSlide+xml"/>
  <Override PartName="/ppt/notesSlides/notesSlide285.xml" ContentType="application/vnd.openxmlformats-officedocument.presentationml.notesSlide+xml"/>
  <Override PartName="/ppt/notesSlides/notesSlide286.xml" ContentType="application/vnd.openxmlformats-officedocument.presentationml.notesSlide+xml"/>
  <Override PartName="/ppt/notesSlides/notesSlide287.xml" ContentType="application/vnd.openxmlformats-officedocument.presentationml.notesSlide+xml"/>
  <Override PartName="/ppt/notesSlides/notesSlide288.xml" ContentType="application/vnd.openxmlformats-officedocument.presentationml.notesSlide+xml"/>
  <Override PartName="/ppt/notesSlides/notesSlide289.xml" ContentType="application/vnd.openxmlformats-officedocument.presentationml.notesSlide+xml"/>
  <Override PartName="/ppt/notesSlides/notesSlide290.xml" ContentType="application/vnd.openxmlformats-officedocument.presentationml.notesSlide+xml"/>
  <Override PartName="/ppt/notesSlides/notesSlide291.xml" ContentType="application/vnd.openxmlformats-officedocument.presentationml.notesSlide+xml"/>
  <Override PartName="/ppt/notesSlides/notesSlide292.xml" ContentType="application/vnd.openxmlformats-officedocument.presentationml.notesSlide+xml"/>
  <Override PartName="/ppt/notesSlides/notesSlide293.xml" ContentType="application/vnd.openxmlformats-officedocument.presentationml.notesSlide+xml"/>
  <Override PartName="/ppt/notesSlides/notesSlide294.xml" ContentType="application/vnd.openxmlformats-officedocument.presentationml.notesSlide+xml"/>
  <Override PartName="/ppt/notesSlides/notesSlide295.xml" ContentType="application/vnd.openxmlformats-officedocument.presentationml.notesSlide+xml"/>
  <Override PartName="/ppt/notesSlides/notesSlide296.xml" ContentType="application/vnd.openxmlformats-officedocument.presentationml.notesSlide+xml"/>
  <Override PartName="/ppt/notesSlides/notesSlide297.xml" ContentType="application/vnd.openxmlformats-officedocument.presentationml.notesSlide+xml"/>
  <Override PartName="/ppt/notesSlides/notesSlide298.xml" ContentType="application/vnd.openxmlformats-officedocument.presentationml.notesSlide+xml"/>
  <Override PartName="/ppt/notesSlides/notesSlide299.xml" ContentType="application/vnd.openxmlformats-officedocument.presentationml.notesSlide+xml"/>
  <Override PartName="/ppt/notesSlides/notesSlide300.xml" ContentType="application/vnd.openxmlformats-officedocument.presentationml.notesSlide+xml"/>
  <Override PartName="/ppt/notesSlides/notesSlide301.xml" ContentType="application/vnd.openxmlformats-officedocument.presentationml.notesSlide+xml"/>
  <Override PartName="/ppt/notesSlides/notesSlide302.xml" ContentType="application/vnd.openxmlformats-officedocument.presentationml.notesSlide+xml"/>
  <Override PartName="/ppt/notesSlides/notesSlide303.xml" ContentType="application/vnd.openxmlformats-officedocument.presentationml.notesSlide+xml"/>
  <Override PartName="/ppt/notesSlides/notesSlide304.xml" ContentType="application/vnd.openxmlformats-officedocument.presentationml.notesSlide+xml"/>
  <Override PartName="/ppt/notesSlides/notesSlide305.xml" ContentType="application/vnd.openxmlformats-officedocument.presentationml.notesSlide+xml"/>
  <Override PartName="/ppt/notesSlides/notesSlide306.xml" ContentType="application/vnd.openxmlformats-officedocument.presentationml.notesSlide+xml"/>
  <Override PartName="/ppt/notesSlides/notesSlide30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7" r:id="rId4"/>
  </p:sldMasterIdLst>
  <p:notesMasterIdLst>
    <p:notesMasterId r:id="rId326"/>
  </p:notesMasterIdLst>
  <p:sldIdLst>
    <p:sldId id="324" r:id="rId5"/>
    <p:sldId id="345" r:id="rId6"/>
    <p:sldId id="644" r:id="rId7"/>
    <p:sldId id="263" r:id="rId8"/>
    <p:sldId id="316" r:id="rId9"/>
    <p:sldId id="317" r:id="rId10"/>
    <p:sldId id="318" r:id="rId11"/>
    <p:sldId id="322" r:id="rId12"/>
    <p:sldId id="323" r:id="rId13"/>
    <p:sldId id="325" r:id="rId14"/>
    <p:sldId id="320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4" r:id="rId23"/>
    <p:sldId id="337" r:id="rId24"/>
    <p:sldId id="333" r:id="rId25"/>
    <p:sldId id="336" r:id="rId26"/>
    <p:sldId id="339" r:id="rId27"/>
    <p:sldId id="340" r:id="rId28"/>
    <p:sldId id="341" r:id="rId29"/>
    <p:sldId id="343" r:id="rId30"/>
    <p:sldId id="344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55" r:id="rId40"/>
    <p:sldId id="356" r:id="rId41"/>
    <p:sldId id="357" r:id="rId42"/>
    <p:sldId id="354" r:id="rId43"/>
    <p:sldId id="360" r:id="rId44"/>
    <p:sldId id="361" r:id="rId45"/>
    <p:sldId id="362" r:id="rId46"/>
    <p:sldId id="363" r:id="rId47"/>
    <p:sldId id="364" r:id="rId48"/>
    <p:sldId id="365" r:id="rId49"/>
    <p:sldId id="366" r:id="rId50"/>
    <p:sldId id="371" r:id="rId51"/>
    <p:sldId id="372" r:id="rId52"/>
    <p:sldId id="367" r:id="rId53"/>
    <p:sldId id="368" r:id="rId54"/>
    <p:sldId id="373" r:id="rId55"/>
    <p:sldId id="374" r:id="rId56"/>
    <p:sldId id="375" r:id="rId57"/>
    <p:sldId id="358" r:id="rId58"/>
    <p:sldId id="376" r:id="rId59"/>
    <p:sldId id="359" r:id="rId60"/>
    <p:sldId id="378" r:id="rId61"/>
    <p:sldId id="379" r:id="rId62"/>
    <p:sldId id="380" r:id="rId63"/>
    <p:sldId id="381" r:id="rId64"/>
    <p:sldId id="382" r:id="rId65"/>
    <p:sldId id="383" r:id="rId66"/>
    <p:sldId id="385" r:id="rId67"/>
    <p:sldId id="386" r:id="rId68"/>
    <p:sldId id="387" r:id="rId69"/>
    <p:sldId id="388" r:id="rId70"/>
    <p:sldId id="393" r:id="rId71"/>
    <p:sldId id="392" r:id="rId72"/>
    <p:sldId id="390" r:id="rId73"/>
    <p:sldId id="394" r:id="rId74"/>
    <p:sldId id="395" r:id="rId75"/>
    <p:sldId id="389" r:id="rId76"/>
    <p:sldId id="396" r:id="rId77"/>
    <p:sldId id="397" r:id="rId78"/>
    <p:sldId id="398" r:id="rId79"/>
    <p:sldId id="399" r:id="rId80"/>
    <p:sldId id="400" r:id="rId81"/>
    <p:sldId id="401" r:id="rId82"/>
    <p:sldId id="402" r:id="rId83"/>
    <p:sldId id="403" r:id="rId84"/>
    <p:sldId id="404" r:id="rId85"/>
    <p:sldId id="405" r:id="rId86"/>
    <p:sldId id="406" r:id="rId87"/>
    <p:sldId id="407" r:id="rId88"/>
    <p:sldId id="408" r:id="rId89"/>
    <p:sldId id="409" r:id="rId90"/>
    <p:sldId id="391" r:id="rId91"/>
    <p:sldId id="410" r:id="rId92"/>
    <p:sldId id="411" r:id="rId93"/>
    <p:sldId id="412" r:id="rId94"/>
    <p:sldId id="413" r:id="rId95"/>
    <p:sldId id="414" r:id="rId96"/>
    <p:sldId id="415" r:id="rId97"/>
    <p:sldId id="416" r:id="rId98"/>
    <p:sldId id="417" r:id="rId99"/>
    <p:sldId id="418" r:id="rId100"/>
    <p:sldId id="419" r:id="rId101"/>
    <p:sldId id="420" r:id="rId102"/>
    <p:sldId id="421" r:id="rId103"/>
    <p:sldId id="422" r:id="rId104"/>
    <p:sldId id="423" r:id="rId105"/>
    <p:sldId id="424" r:id="rId106"/>
    <p:sldId id="425" r:id="rId107"/>
    <p:sldId id="426" r:id="rId108"/>
    <p:sldId id="427" r:id="rId109"/>
    <p:sldId id="428" r:id="rId110"/>
    <p:sldId id="429" r:id="rId111"/>
    <p:sldId id="430" r:id="rId112"/>
    <p:sldId id="431" r:id="rId113"/>
    <p:sldId id="432" r:id="rId114"/>
    <p:sldId id="433" r:id="rId115"/>
    <p:sldId id="434" r:id="rId116"/>
    <p:sldId id="435" r:id="rId117"/>
    <p:sldId id="436" r:id="rId118"/>
    <p:sldId id="437" r:id="rId119"/>
    <p:sldId id="438" r:id="rId120"/>
    <p:sldId id="439" r:id="rId121"/>
    <p:sldId id="440" r:id="rId122"/>
    <p:sldId id="441" r:id="rId123"/>
    <p:sldId id="442" r:id="rId124"/>
    <p:sldId id="443" r:id="rId125"/>
    <p:sldId id="444" r:id="rId126"/>
    <p:sldId id="445" r:id="rId127"/>
    <p:sldId id="446" r:id="rId128"/>
    <p:sldId id="447" r:id="rId129"/>
    <p:sldId id="448" r:id="rId130"/>
    <p:sldId id="449" r:id="rId131"/>
    <p:sldId id="450" r:id="rId132"/>
    <p:sldId id="451" r:id="rId133"/>
    <p:sldId id="452" r:id="rId134"/>
    <p:sldId id="453" r:id="rId135"/>
    <p:sldId id="454" r:id="rId136"/>
    <p:sldId id="455" r:id="rId137"/>
    <p:sldId id="456" r:id="rId138"/>
    <p:sldId id="457" r:id="rId139"/>
    <p:sldId id="458" r:id="rId140"/>
    <p:sldId id="459" r:id="rId141"/>
    <p:sldId id="460" r:id="rId142"/>
    <p:sldId id="461" r:id="rId143"/>
    <p:sldId id="462" r:id="rId144"/>
    <p:sldId id="463" r:id="rId145"/>
    <p:sldId id="464" r:id="rId146"/>
    <p:sldId id="465" r:id="rId147"/>
    <p:sldId id="466" r:id="rId148"/>
    <p:sldId id="467" r:id="rId149"/>
    <p:sldId id="468" r:id="rId150"/>
    <p:sldId id="469" r:id="rId151"/>
    <p:sldId id="470" r:id="rId152"/>
    <p:sldId id="471" r:id="rId153"/>
    <p:sldId id="472" r:id="rId154"/>
    <p:sldId id="473" r:id="rId155"/>
    <p:sldId id="474" r:id="rId156"/>
    <p:sldId id="475" r:id="rId157"/>
    <p:sldId id="476" r:id="rId158"/>
    <p:sldId id="477" r:id="rId159"/>
    <p:sldId id="478" r:id="rId160"/>
    <p:sldId id="479" r:id="rId161"/>
    <p:sldId id="480" r:id="rId162"/>
    <p:sldId id="481" r:id="rId163"/>
    <p:sldId id="482" r:id="rId164"/>
    <p:sldId id="483" r:id="rId165"/>
    <p:sldId id="504" r:id="rId166"/>
    <p:sldId id="505" r:id="rId167"/>
    <p:sldId id="506" r:id="rId168"/>
    <p:sldId id="507" r:id="rId169"/>
    <p:sldId id="508" r:id="rId170"/>
    <p:sldId id="509" r:id="rId171"/>
    <p:sldId id="510" r:id="rId172"/>
    <p:sldId id="511" r:id="rId173"/>
    <p:sldId id="512" r:id="rId174"/>
    <p:sldId id="513" r:id="rId175"/>
    <p:sldId id="514" r:id="rId176"/>
    <p:sldId id="515" r:id="rId177"/>
    <p:sldId id="516" r:id="rId178"/>
    <p:sldId id="517" r:id="rId179"/>
    <p:sldId id="486" r:id="rId180"/>
    <p:sldId id="487" r:id="rId181"/>
    <p:sldId id="488" r:id="rId182"/>
    <p:sldId id="489" r:id="rId183"/>
    <p:sldId id="490" r:id="rId184"/>
    <p:sldId id="491" r:id="rId185"/>
    <p:sldId id="492" r:id="rId186"/>
    <p:sldId id="493" r:id="rId187"/>
    <p:sldId id="494" r:id="rId188"/>
    <p:sldId id="495" r:id="rId189"/>
    <p:sldId id="496" r:id="rId190"/>
    <p:sldId id="497" r:id="rId191"/>
    <p:sldId id="498" r:id="rId192"/>
    <p:sldId id="499" r:id="rId193"/>
    <p:sldId id="500" r:id="rId194"/>
    <p:sldId id="501" r:id="rId195"/>
    <p:sldId id="502" r:id="rId196"/>
    <p:sldId id="503" r:id="rId197"/>
    <p:sldId id="518" r:id="rId198"/>
    <p:sldId id="519" r:id="rId199"/>
    <p:sldId id="520" r:id="rId200"/>
    <p:sldId id="521" r:id="rId201"/>
    <p:sldId id="522" r:id="rId202"/>
    <p:sldId id="523" r:id="rId203"/>
    <p:sldId id="524" r:id="rId204"/>
    <p:sldId id="525" r:id="rId205"/>
    <p:sldId id="526" r:id="rId206"/>
    <p:sldId id="527" r:id="rId207"/>
    <p:sldId id="528" r:id="rId208"/>
    <p:sldId id="529" r:id="rId209"/>
    <p:sldId id="530" r:id="rId210"/>
    <p:sldId id="531" r:id="rId211"/>
    <p:sldId id="532" r:id="rId212"/>
    <p:sldId id="533" r:id="rId213"/>
    <p:sldId id="534" r:id="rId214"/>
    <p:sldId id="535" r:id="rId215"/>
    <p:sldId id="536" r:id="rId216"/>
    <p:sldId id="537" r:id="rId217"/>
    <p:sldId id="484" r:id="rId218"/>
    <p:sldId id="538" r:id="rId219"/>
    <p:sldId id="539" r:id="rId220"/>
    <p:sldId id="540" r:id="rId221"/>
    <p:sldId id="541" r:id="rId222"/>
    <p:sldId id="542" r:id="rId223"/>
    <p:sldId id="543" r:id="rId224"/>
    <p:sldId id="544" r:id="rId225"/>
    <p:sldId id="545" r:id="rId226"/>
    <p:sldId id="546" r:id="rId227"/>
    <p:sldId id="547" r:id="rId228"/>
    <p:sldId id="548" r:id="rId229"/>
    <p:sldId id="549" r:id="rId230"/>
    <p:sldId id="550" r:id="rId231"/>
    <p:sldId id="551" r:id="rId232"/>
    <p:sldId id="552" r:id="rId233"/>
    <p:sldId id="553" r:id="rId234"/>
    <p:sldId id="554" r:id="rId235"/>
    <p:sldId id="555" r:id="rId236"/>
    <p:sldId id="556" r:id="rId237"/>
    <p:sldId id="557" r:id="rId238"/>
    <p:sldId id="558" r:id="rId239"/>
    <p:sldId id="559" r:id="rId240"/>
    <p:sldId id="560" r:id="rId241"/>
    <p:sldId id="561" r:id="rId242"/>
    <p:sldId id="562" r:id="rId243"/>
    <p:sldId id="563" r:id="rId244"/>
    <p:sldId id="564" r:id="rId245"/>
    <p:sldId id="565" r:id="rId246"/>
    <p:sldId id="566" r:id="rId247"/>
    <p:sldId id="567" r:id="rId248"/>
    <p:sldId id="568" r:id="rId249"/>
    <p:sldId id="569" r:id="rId250"/>
    <p:sldId id="570" r:id="rId251"/>
    <p:sldId id="571" r:id="rId252"/>
    <p:sldId id="572" r:id="rId253"/>
    <p:sldId id="573" r:id="rId254"/>
    <p:sldId id="574" r:id="rId255"/>
    <p:sldId id="485" r:id="rId256"/>
    <p:sldId id="575" r:id="rId257"/>
    <p:sldId id="576" r:id="rId258"/>
    <p:sldId id="577" r:id="rId259"/>
    <p:sldId id="578" r:id="rId260"/>
    <p:sldId id="579" r:id="rId261"/>
    <p:sldId id="580" r:id="rId262"/>
    <p:sldId id="581" r:id="rId263"/>
    <p:sldId id="582" r:id="rId264"/>
    <p:sldId id="583" r:id="rId265"/>
    <p:sldId id="584" r:id="rId266"/>
    <p:sldId id="585" r:id="rId267"/>
    <p:sldId id="586" r:id="rId268"/>
    <p:sldId id="587" r:id="rId269"/>
    <p:sldId id="588" r:id="rId270"/>
    <p:sldId id="589" r:id="rId271"/>
    <p:sldId id="590" r:id="rId272"/>
    <p:sldId id="591" r:id="rId273"/>
    <p:sldId id="592" r:id="rId274"/>
    <p:sldId id="593" r:id="rId275"/>
    <p:sldId id="594" r:id="rId276"/>
    <p:sldId id="595" r:id="rId277"/>
    <p:sldId id="596" r:id="rId278"/>
    <p:sldId id="597" r:id="rId279"/>
    <p:sldId id="598" r:id="rId280"/>
    <p:sldId id="599" r:id="rId281"/>
    <p:sldId id="600" r:id="rId282"/>
    <p:sldId id="601" r:id="rId283"/>
    <p:sldId id="602" r:id="rId284"/>
    <p:sldId id="603" r:id="rId285"/>
    <p:sldId id="604" r:id="rId286"/>
    <p:sldId id="605" r:id="rId287"/>
    <p:sldId id="606" r:id="rId288"/>
    <p:sldId id="607" r:id="rId289"/>
    <p:sldId id="608" r:id="rId290"/>
    <p:sldId id="609" r:id="rId291"/>
    <p:sldId id="610" r:id="rId292"/>
    <p:sldId id="611" r:id="rId293"/>
    <p:sldId id="612" r:id="rId294"/>
    <p:sldId id="613" r:id="rId295"/>
    <p:sldId id="614" r:id="rId296"/>
    <p:sldId id="615" r:id="rId297"/>
    <p:sldId id="616" r:id="rId298"/>
    <p:sldId id="617" r:id="rId299"/>
    <p:sldId id="618" r:id="rId300"/>
    <p:sldId id="619" r:id="rId301"/>
    <p:sldId id="620" r:id="rId302"/>
    <p:sldId id="621" r:id="rId303"/>
    <p:sldId id="622" r:id="rId304"/>
    <p:sldId id="623" r:id="rId305"/>
    <p:sldId id="624" r:id="rId306"/>
    <p:sldId id="625" r:id="rId307"/>
    <p:sldId id="626" r:id="rId308"/>
    <p:sldId id="627" r:id="rId309"/>
    <p:sldId id="628" r:id="rId310"/>
    <p:sldId id="629" r:id="rId311"/>
    <p:sldId id="630" r:id="rId312"/>
    <p:sldId id="631" r:id="rId313"/>
    <p:sldId id="632" r:id="rId314"/>
    <p:sldId id="633" r:id="rId315"/>
    <p:sldId id="634" r:id="rId316"/>
    <p:sldId id="635" r:id="rId317"/>
    <p:sldId id="636" r:id="rId318"/>
    <p:sldId id="637" r:id="rId319"/>
    <p:sldId id="638" r:id="rId320"/>
    <p:sldId id="639" r:id="rId321"/>
    <p:sldId id="640" r:id="rId322"/>
    <p:sldId id="641" r:id="rId323"/>
    <p:sldId id="642" r:id="rId324"/>
    <p:sldId id="643" r:id="rId32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017"/>
    <a:srgbClr val="C2002F"/>
    <a:srgbClr val="C2132F"/>
    <a:srgbClr val="FF7D99"/>
    <a:srgbClr val="FF4370"/>
    <a:srgbClr val="954B2E"/>
    <a:srgbClr val="5DB675"/>
    <a:srgbClr val="54C9E8"/>
    <a:srgbClr val="4E748B"/>
    <a:srgbClr val="DA8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70095A-2152-5750-EEB4-D5F6272C99D1}" v="12" dt="2023-09-05T10:10:09.841"/>
    <p1510:client id="{5D0A3C01-93A5-567D-DA95-2C92FDD77F69}" v="18" dt="2023-09-05T13:06:19.683"/>
    <p1510:client id="{B110DAF2-4C8D-314C-46E1-58C92145F9A1}" v="29" dt="2023-09-05T11:12:27.045"/>
    <p1510:client id="{C1ECDE32-54D7-0B18-8A0D-6C5F6481C3AC}" v="8" dt="2023-09-05T11:14:19.3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42" y="67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99" Type="http://schemas.openxmlformats.org/officeDocument/2006/relationships/slide" Target="slides/slide295.xml"/><Relationship Id="rId303" Type="http://schemas.openxmlformats.org/officeDocument/2006/relationships/slide" Target="slides/slide299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slide" Target="slides/slide155.xml"/><Relationship Id="rId324" Type="http://schemas.openxmlformats.org/officeDocument/2006/relationships/slide" Target="slides/slide320.xml"/><Relationship Id="rId170" Type="http://schemas.openxmlformats.org/officeDocument/2006/relationships/slide" Target="slides/slide166.xml"/><Relationship Id="rId191" Type="http://schemas.openxmlformats.org/officeDocument/2006/relationships/slide" Target="slides/slide187.xml"/><Relationship Id="rId205" Type="http://schemas.openxmlformats.org/officeDocument/2006/relationships/slide" Target="slides/slide201.xml"/><Relationship Id="rId226" Type="http://schemas.openxmlformats.org/officeDocument/2006/relationships/slide" Target="slides/slide222.xml"/><Relationship Id="rId247" Type="http://schemas.openxmlformats.org/officeDocument/2006/relationships/slide" Target="slides/slide243.xml"/><Relationship Id="rId107" Type="http://schemas.openxmlformats.org/officeDocument/2006/relationships/slide" Target="slides/slide103.xml"/><Relationship Id="rId268" Type="http://schemas.openxmlformats.org/officeDocument/2006/relationships/slide" Target="slides/slide264.xml"/><Relationship Id="rId289" Type="http://schemas.openxmlformats.org/officeDocument/2006/relationships/slide" Target="slides/slide285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314" Type="http://schemas.openxmlformats.org/officeDocument/2006/relationships/slide" Target="slides/slide310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81" Type="http://schemas.openxmlformats.org/officeDocument/2006/relationships/slide" Target="slides/slide177.xml"/><Relationship Id="rId216" Type="http://schemas.openxmlformats.org/officeDocument/2006/relationships/slide" Target="slides/slide212.xml"/><Relationship Id="rId237" Type="http://schemas.openxmlformats.org/officeDocument/2006/relationships/slide" Target="slides/slide233.xml"/><Relationship Id="rId258" Type="http://schemas.openxmlformats.org/officeDocument/2006/relationships/slide" Target="slides/slide254.xml"/><Relationship Id="rId279" Type="http://schemas.openxmlformats.org/officeDocument/2006/relationships/slide" Target="slides/slide275.xml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139" Type="http://schemas.openxmlformats.org/officeDocument/2006/relationships/slide" Target="slides/slide135.xml"/><Relationship Id="rId290" Type="http://schemas.openxmlformats.org/officeDocument/2006/relationships/slide" Target="slides/slide286.xml"/><Relationship Id="rId304" Type="http://schemas.openxmlformats.org/officeDocument/2006/relationships/slide" Target="slides/slide300.xml"/><Relationship Id="rId325" Type="http://schemas.openxmlformats.org/officeDocument/2006/relationships/slide" Target="slides/slide321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71" Type="http://schemas.openxmlformats.org/officeDocument/2006/relationships/slide" Target="slides/slide167.xml"/><Relationship Id="rId192" Type="http://schemas.openxmlformats.org/officeDocument/2006/relationships/slide" Target="slides/slide188.xml"/><Relationship Id="rId206" Type="http://schemas.openxmlformats.org/officeDocument/2006/relationships/slide" Target="slides/slide202.xml"/><Relationship Id="rId227" Type="http://schemas.openxmlformats.org/officeDocument/2006/relationships/slide" Target="slides/slide223.xml"/><Relationship Id="rId248" Type="http://schemas.openxmlformats.org/officeDocument/2006/relationships/slide" Target="slides/slide244.xml"/><Relationship Id="rId269" Type="http://schemas.openxmlformats.org/officeDocument/2006/relationships/slide" Target="slides/slide265.xml"/><Relationship Id="rId12" Type="http://schemas.openxmlformats.org/officeDocument/2006/relationships/slide" Target="slides/slide8.xml"/><Relationship Id="rId33" Type="http://schemas.openxmlformats.org/officeDocument/2006/relationships/slide" Target="slides/slide29.xml"/><Relationship Id="rId108" Type="http://schemas.openxmlformats.org/officeDocument/2006/relationships/slide" Target="slides/slide104.xml"/><Relationship Id="rId129" Type="http://schemas.openxmlformats.org/officeDocument/2006/relationships/slide" Target="slides/slide125.xml"/><Relationship Id="rId280" Type="http://schemas.openxmlformats.org/officeDocument/2006/relationships/slide" Target="slides/slide276.xml"/><Relationship Id="rId315" Type="http://schemas.openxmlformats.org/officeDocument/2006/relationships/slide" Target="slides/slide311.xml"/><Relationship Id="rId54" Type="http://schemas.openxmlformats.org/officeDocument/2006/relationships/slide" Target="slides/slide50.xml"/><Relationship Id="rId75" Type="http://schemas.openxmlformats.org/officeDocument/2006/relationships/slide" Target="slides/slide71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61" Type="http://schemas.openxmlformats.org/officeDocument/2006/relationships/slide" Target="slides/slide157.xml"/><Relationship Id="rId182" Type="http://schemas.openxmlformats.org/officeDocument/2006/relationships/slide" Target="slides/slide178.xml"/><Relationship Id="rId217" Type="http://schemas.openxmlformats.org/officeDocument/2006/relationships/slide" Target="slides/slide213.xml"/><Relationship Id="rId6" Type="http://schemas.openxmlformats.org/officeDocument/2006/relationships/slide" Target="slides/slide2.xml"/><Relationship Id="rId238" Type="http://schemas.openxmlformats.org/officeDocument/2006/relationships/slide" Target="slides/slide234.xml"/><Relationship Id="rId259" Type="http://schemas.openxmlformats.org/officeDocument/2006/relationships/slide" Target="slides/slide255.xml"/><Relationship Id="rId23" Type="http://schemas.openxmlformats.org/officeDocument/2006/relationships/slide" Target="slides/slide19.xml"/><Relationship Id="rId119" Type="http://schemas.openxmlformats.org/officeDocument/2006/relationships/slide" Target="slides/slide115.xml"/><Relationship Id="rId270" Type="http://schemas.openxmlformats.org/officeDocument/2006/relationships/slide" Target="slides/slide266.xml"/><Relationship Id="rId291" Type="http://schemas.openxmlformats.org/officeDocument/2006/relationships/slide" Target="slides/slide287.xml"/><Relationship Id="rId305" Type="http://schemas.openxmlformats.org/officeDocument/2006/relationships/slide" Target="slides/slide301.xml"/><Relationship Id="rId326" Type="http://schemas.openxmlformats.org/officeDocument/2006/relationships/notesMaster" Target="notesMasters/notesMaster1.xml"/><Relationship Id="rId44" Type="http://schemas.openxmlformats.org/officeDocument/2006/relationships/slide" Target="slides/slide40.xml"/><Relationship Id="rId65" Type="http://schemas.openxmlformats.org/officeDocument/2006/relationships/slide" Target="slides/slide61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51" Type="http://schemas.openxmlformats.org/officeDocument/2006/relationships/slide" Target="slides/slide147.xml"/><Relationship Id="rId172" Type="http://schemas.openxmlformats.org/officeDocument/2006/relationships/slide" Target="slides/slide168.xml"/><Relationship Id="rId193" Type="http://schemas.openxmlformats.org/officeDocument/2006/relationships/slide" Target="slides/slide189.xml"/><Relationship Id="rId207" Type="http://schemas.openxmlformats.org/officeDocument/2006/relationships/slide" Target="slides/slide203.xml"/><Relationship Id="rId228" Type="http://schemas.openxmlformats.org/officeDocument/2006/relationships/slide" Target="slides/slide224.xml"/><Relationship Id="rId249" Type="http://schemas.openxmlformats.org/officeDocument/2006/relationships/slide" Target="slides/slide245.xml"/><Relationship Id="rId13" Type="http://schemas.openxmlformats.org/officeDocument/2006/relationships/slide" Target="slides/slide9.xml"/><Relationship Id="rId109" Type="http://schemas.openxmlformats.org/officeDocument/2006/relationships/slide" Target="slides/slide105.xml"/><Relationship Id="rId260" Type="http://schemas.openxmlformats.org/officeDocument/2006/relationships/slide" Target="slides/slide256.xml"/><Relationship Id="rId281" Type="http://schemas.openxmlformats.org/officeDocument/2006/relationships/slide" Target="slides/slide277.xml"/><Relationship Id="rId316" Type="http://schemas.openxmlformats.org/officeDocument/2006/relationships/slide" Target="slides/slide312.xml"/><Relationship Id="rId34" Type="http://schemas.openxmlformats.org/officeDocument/2006/relationships/slide" Target="slides/slide30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20" Type="http://schemas.openxmlformats.org/officeDocument/2006/relationships/slide" Target="slides/slide116.xml"/><Relationship Id="rId141" Type="http://schemas.openxmlformats.org/officeDocument/2006/relationships/slide" Target="slides/slide137.xml"/><Relationship Id="rId7" Type="http://schemas.openxmlformats.org/officeDocument/2006/relationships/slide" Target="slides/slide3.xml"/><Relationship Id="rId162" Type="http://schemas.openxmlformats.org/officeDocument/2006/relationships/slide" Target="slides/slide158.xml"/><Relationship Id="rId183" Type="http://schemas.openxmlformats.org/officeDocument/2006/relationships/slide" Target="slides/slide179.xml"/><Relationship Id="rId218" Type="http://schemas.openxmlformats.org/officeDocument/2006/relationships/slide" Target="slides/slide214.xml"/><Relationship Id="rId239" Type="http://schemas.openxmlformats.org/officeDocument/2006/relationships/slide" Target="slides/slide235.xml"/><Relationship Id="rId250" Type="http://schemas.openxmlformats.org/officeDocument/2006/relationships/slide" Target="slides/slide246.xml"/><Relationship Id="rId271" Type="http://schemas.openxmlformats.org/officeDocument/2006/relationships/slide" Target="slides/slide267.xml"/><Relationship Id="rId292" Type="http://schemas.openxmlformats.org/officeDocument/2006/relationships/slide" Target="slides/slide288.xml"/><Relationship Id="rId306" Type="http://schemas.openxmlformats.org/officeDocument/2006/relationships/slide" Target="slides/slide302.xml"/><Relationship Id="rId24" Type="http://schemas.openxmlformats.org/officeDocument/2006/relationships/slide" Target="slides/slide20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31" Type="http://schemas.openxmlformats.org/officeDocument/2006/relationships/slide" Target="slides/slide127.xml"/><Relationship Id="rId327" Type="http://schemas.openxmlformats.org/officeDocument/2006/relationships/presProps" Target="presProps.xml"/><Relationship Id="rId152" Type="http://schemas.openxmlformats.org/officeDocument/2006/relationships/slide" Target="slides/slide148.xml"/><Relationship Id="rId173" Type="http://schemas.openxmlformats.org/officeDocument/2006/relationships/slide" Target="slides/slide169.xml"/><Relationship Id="rId194" Type="http://schemas.openxmlformats.org/officeDocument/2006/relationships/slide" Target="slides/slide190.xml"/><Relationship Id="rId208" Type="http://schemas.openxmlformats.org/officeDocument/2006/relationships/slide" Target="slides/slide204.xml"/><Relationship Id="rId229" Type="http://schemas.openxmlformats.org/officeDocument/2006/relationships/slide" Target="slides/slide225.xml"/><Relationship Id="rId240" Type="http://schemas.openxmlformats.org/officeDocument/2006/relationships/slide" Target="slides/slide236.xml"/><Relationship Id="rId261" Type="http://schemas.openxmlformats.org/officeDocument/2006/relationships/slide" Target="slides/slide257.xml"/><Relationship Id="rId14" Type="http://schemas.openxmlformats.org/officeDocument/2006/relationships/slide" Target="slides/slide10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282" Type="http://schemas.openxmlformats.org/officeDocument/2006/relationships/slide" Target="slides/slide278.xml"/><Relationship Id="rId317" Type="http://schemas.openxmlformats.org/officeDocument/2006/relationships/slide" Target="slides/slide31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184" Type="http://schemas.openxmlformats.org/officeDocument/2006/relationships/slide" Target="slides/slide180.xml"/><Relationship Id="rId189" Type="http://schemas.openxmlformats.org/officeDocument/2006/relationships/slide" Target="slides/slide185.xml"/><Relationship Id="rId219" Type="http://schemas.openxmlformats.org/officeDocument/2006/relationships/slide" Target="slides/slide215.xml"/><Relationship Id="rId3" Type="http://schemas.openxmlformats.org/officeDocument/2006/relationships/customXml" Target="../customXml/item3.xml"/><Relationship Id="rId214" Type="http://schemas.openxmlformats.org/officeDocument/2006/relationships/slide" Target="slides/slide210.xml"/><Relationship Id="rId230" Type="http://schemas.openxmlformats.org/officeDocument/2006/relationships/slide" Target="slides/slide226.xml"/><Relationship Id="rId235" Type="http://schemas.openxmlformats.org/officeDocument/2006/relationships/slide" Target="slides/slide231.xml"/><Relationship Id="rId251" Type="http://schemas.openxmlformats.org/officeDocument/2006/relationships/slide" Target="slides/slide247.xml"/><Relationship Id="rId256" Type="http://schemas.openxmlformats.org/officeDocument/2006/relationships/slide" Target="slides/slide252.xml"/><Relationship Id="rId277" Type="http://schemas.openxmlformats.org/officeDocument/2006/relationships/slide" Target="slides/slide273.xml"/><Relationship Id="rId298" Type="http://schemas.openxmlformats.org/officeDocument/2006/relationships/slide" Target="slides/slide294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72" Type="http://schemas.openxmlformats.org/officeDocument/2006/relationships/slide" Target="slides/slide268.xml"/><Relationship Id="rId293" Type="http://schemas.openxmlformats.org/officeDocument/2006/relationships/slide" Target="slides/slide289.xml"/><Relationship Id="rId302" Type="http://schemas.openxmlformats.org/officeDocument/2006/relationships/slide" Target="slides/slide298.xml"/><Relationship Id="rId307" Type="http://schemas.openxmlformats.org/officeDocument/2006/relationships/slide" Target="slides/slide303.xml"/><Relationship Id="rId323" Type="http://schemas.openxmlformats.org/officeDocument/2006/relationships/slide" Target="slides/slide319.xml"/><Relationship Id="rId328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74" Type="http://schemas.openxmlformats.org/officeDocument/2006/relationships/slide" Target="slides/slide170.xml"/><Relationship Id="rId179" Type="http://schemas.openxmlformats.org/officeDocument/2006/relationships/slide" Target="slides/slide175.xml"/><Relationship Id="rId195" Type="http://schemas.openxmlformats.org/officeDocument/2006/relationships/slide" Target="slides/slide191.xml"/><Relationship Id="rId209" Type="http://schemas.openxmlformats.org/officeDocument/2006/relationships/slide" Target="slides/slide205.xml"/><Relationship Id="rId190" Type="http://schemas.openxmlformats.org/officeDocument/2006/relationships/slide" Target="slides/slide186.xml"/><Relationship Id="rId204" Type="http://schemas.openxmlformats.org/officeDocument/2006/relationships/slide" Target="slides/slide200.xml"/><Relationship Id="rId220" Type="http://schemas.openxmlformats.org/officeDocument/2006/relationships/slide" Target="slides/slide216.xml"/><Relationship Id="rId225" Type="http://schemas.openxmlformats.org/officeDocument/2006/relationships/slide" Target="slides/slide221.xml"/><Relationship Id="rId241" Type="http://schemas.openxmlformats.org/officeDocument/2006/relationships/slide" Target="slides/slide237.xml"/><Relationship Id="rId246" Type="http://schemas.openxmlformats.org/officeDocument/2006/relationships/slide" Target="slides/slide242.xml"/><Relationship Id="rId267" Type="http://schemas.openxmlformats.org/officeDocument/2006/relationships/slide" Target="slides/slide263.xml"/><Relationship Id="rId288" Type="http://schemas.openxmlformats.org/officeDocument/2006/relationships/slide" Target="slides/slide284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262" Type="http://schemas.openxmlformats.org/officeDocument/2006/relationships/slide" Target="slides/slide258.xml"/><Relationship Id="rId283" Type="http://schemas.openxmlformats.org/officeDocument/2006/relationships/slide" Target="slides/slide279.xml"/><Relationship Id="rId313" Type="http://schemas.openxmlformats.org/officeDocument/2006/relationships/slide" Target="slides/slide309.xml"/><Relationship Id="rId318" Type="http://schemas.openxmlformats.org/officeDocument/2006/relationships/slide" Target="slides/slide314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slide" Target="slides/slide160.xml"/><Relationship Id="rId169" Type="http://schemas.openxmlformats.org/officeDocument/2006/relationships/slide" Target="slides/slide165.xml"/><Relationship Id="rId185" Type="http://schemas.openxmlformats.org/officeDocument/2006/relationships/slide" Target="slides/slide18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80" Type="http://schemas.openxmlformats.org/officeDocument/2006/relationships/slide" Target="slides/slide176.xml"/><Relationship Id="rId210" Type="http://schemas.openxmlformats.org/officeDocument/2006/relationships/slide" Target="slides/slide206.xml"/><Relationship Id="rId215" Type="http://schemas.openxmlformats.org/officeDocument/2006/relationships/slide" Target="slides/slide211.xml"/><Relationship Id="rId236" Type="http://schemas.openxmlformats.org/officeDocument/2006/relationships/slide" Target="slides/slide232.xml"/><Relationship Id="rId257" Type="http://schemas.openxmlformats.org/officeDocument/2006/relationships/slide" Target="slides/slide253.xml"/><Relationship Id="rId278" Type="http://schemas.openxmlformats.org/officeDocument/2006/relationships/slide" Target="slides/slide274.xml"/><Relationship Id="rId26" Type="http://schemas.openxmlformats.org/officeDocument/2006/relationships/slide" Target="slides/slide22.xml"/><Relationship Id="rId231" Type="http://schemas.openxmlformats.org/officeDocument/2006/relationships/slide" Target="slides/slide227.xml"/><Relationship Id="rId252" Type="http://schemas.openxmlformats.org/officeDocument/2006/relationships/slide" Target="slides/slide248.xml"/><Relationship Id="rId273" Type="http://schemas.openxmlformats.org/officeDocument/2006/relationships/slide" Target="slides/slide269.xml"/><Relationship Id="rId294" Type="http://schemas.openxmlformats.org/officeDocument/2006/relationships/slide" Target="slides/slide290.xml"/><Relationship Id="rId308" Type="http://schemas.openxmlformats.org/officeDocument/2006/relationships/slide" Target="slides/slide304.xml"/><Relationship Id="rId329" Type="http://schemas.openxmlformats.org/officeDocument/2006/relationships/theme" Target="theme/theme1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75" Type="http://schemas.openxmlformats.org/officeDocument/2006/relationships/slide" Target="slides/slide171.xml"/><Relationship Id="rId196" Type="http://schemas.openxmlformats.org/officeDocument/2006/relationships/slide" Target="slides/slide192.xml"/><Relationship Id="rId200" Type="http://schemas.openxmlformats.org/officeDocument/2006/relationships/slide" Target="slides/slide196.xml"/><Relationship Id="rId16" Type="http://schemas.openxmlformats.org/officeDocument/2006/relationships/slide" Target="slides/slide12.xml"/><Relationship Id="rId221" Type="http://schemas.openxmlformats.org/officeDocument/2006/relationships/slide" Target="slides/slide217.xml"/><Relationship Id="rId242" Type="http://schemas.openxmlformats.org/officeDocument/2006/relationships/slide" Target="slides/slide238.xml"/><Relationship Id="rId263" Type="http://schemas.openxmlformats.org/officeDocument/2006/relationships/slide" Target="slides/slide259.xml"/><Relationship Id="rId284" Type="http://schemas.openxmlformats.org/officeDocument/2006/relationships/slide" Target="slides/slide280.xml"/><Relationship Id="rId319" Type="http://schemas.openxmlformats.org/officeDocument/2006/relationships/slide" Target="slides/slide315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330" Type="http://schemas.openxmlformats.org/officeDocument/2006/relationships/tableStyles" Target="tableStyles.xml"/><Relationship Id="rId90" Type="http://schemas.openxmlformats.org/officeDocument/2006/relationships/slide" Target="slides/slide86.xml"/><Relationship Id="rId165" Type="http://schemas.openxmlformats.org/officeDocument/2006/relationships/slide" Target="slides/slide161.xml"/><Relationship Id="rId186" Type="http://schemas.openxmlformats.org/officeDocument/2006/relationships/slide" Target="slides/slide182.xml"/><Relationship Id="rId211" Type="http://schemas.openxmlformats.org/officeDocument/2006/relationships/slide" Target="slides/slide207.xml"/><Relationship Id="rId232" Type="http://schemas.openxmlformats.org/officeDocument/2006/relationships/slide" Target="slides/slide228.xml"/><Relationship Id="rId253" Type="http://schemas.openxmlformats.org/officeDocument/2006/relationships/slide" Target="slides/slide249.xml"/><Relationship Id="rId274" Type="http://schemas.openxmlformats.org/officeDocument/2006/relationships/slide" Target="slides/slide270.xml"/><Relationship Id="rId295" Type="http://schemas.openxmlformats.org/officeDocument/2006/relationships/slide" Target="slides/slide291.xml"/><Relationship Id="rId309" Type="http://schemas.openxmlformats.org/officeDocument/2006/relationships/slide" Target="slides/slide305.xml"/><Relationship Id="rId27" Type="http://schemas.openxmlformats.org/officeDocument/2006/relationships/slide" Target="slides/slide23.xml"/><Relationship Id="rId48" Type="http://schemas.openxmlformats.org/officeDocument/2006/relationships/slide" Target="slides/slide44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34" Type="http://schemas.openxmlformats.org/officeDocument/2006/relationships/slide" Target="slides/slide130.xml"/><Relationship Id="rId320" Type="http://schemas.openxmlformats.org/officeDocument/2006/relationships/slide" Target="slides/slide316.xml"/><Relationship Id="rId80" Type="http://schemas.openxmlformats.org/officeDocument/2006/relationships/slide" Target="slides/slide76.xml"/><Relationship Id="rId155" Type="http://schemas.openxmlformats.org/officeDocument/2006/relationships/slide" Target="slides/slide151.xml"/><Relationship Id="rId176" Type="http://schemas.openxmlformats.org/officeDocument/2006/relationships/slide" Target="slides/slide172.xml"/><Relationship Id="rId197" Type="http://schemas.openxmlformats.org/officeDocument/2006/relationships/slide" Target="slides/slide193.xml"/><Relationship Id="rId201" Type="http://schemas.openxmlformats.org/officeDocument/2006/relationships/slide" Target="slides/slide197.xml"/><Relationship Id="rId222" Type="http://schemas.openxmlformats.org/officeDocument/2006/relationships/slide" Target="slides/slide218.xml"/><Relationship Id="rId243" Type="http://schemas.openxmlformats.org/officeDocument/2006/relationships/slide" Target="slides/slide239.xml"/><Relationship Id="rId264" Type="http://schemas.openxmlformats.org/officeDocument/2006/relationships/slide" Target="slides/slide260.xml"/><Relationship Id="rId285" Type="http://schemas.openxmlformats.org/officeDocument/2006/relationships/slide" Target="slides/slide281.xml"/><Relationship Id="rId17" Type="http://schemas.openxmlformats.org/officeDocument/2006/relationships/slide" Target="slides/slide13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24" Type="http://schemas.openxmlformats.org/officeDocument/2006/relationships/slide" Target="slides/slide120.xml"/><Relationship Id="rId310" Type="http://schemas.openxmlformats.org/officeDocument/2006/relationships/slide" Target="slides/slide306.xml"/><Relationship Id="rId70" Type="http://schemas.openxmlformats.org/officeDocument/2006/relationships/slide" Target="slides/slide66.xml"/><Relationship Id="rId91" Type="http://schemas.openxmlformats.org/officeDocument/2006/relationships/slide" Target="slides/slide87.xml"/><Relationship Id="rId145" Type="http://schemas.openxmlformats.org/officeDocument/2006/relationships/slide" Target="slides/slide141.xml"/><Relationship Id="rId166" Type="http://schemas.openxmlformats.org/officeDocument/2006/relationships/slide" Target="slides/slide162.xml"/><Relationship Id="rId187" Type="http://schemas.openxmlformats.org/officeDocument/2006/relationships/slide" Target="slides/slide183.xml"/><Relationship Id="rId33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212" Type="http://schemas.openxmlformats.org/officeDocument/2006/relationships/slide" Target="slides/slide208.xml"/><Relationship Id="rId233" Type="http://schemas.openxmlformats.org/officeDocument/2006/relationships/slide" Target="slides/slide229.xml"/><Relationship Id="rId254" Type="http://schemas.openxmlformats.org/officeDocument/2006/relationships/slide" Target="slides/slide250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275" Type="http://schemas.openxmlformats.org/officeDocument/2006/relationships/slide" Target="slides/slide271.xml"/><Relationship Id="rId296" Type="http://schemas.openxmlformats.org/officeDocument/2006/relationships/slide" Target="slides/slide292.xml"/><Relationship Id="rId300" Type="http://schemas.openxmlformats.org/officeDocument/2006/relationships/slide" Target="slides/slide296.xml"/><Relationship Id="rId60" Type="http://schemas.openxmlformats.org/officeDocument/2006/relationships/slide" Target="slides/slide56.xml"/><Relationship Id="rId81" Type="http://schemas.openxmlformats.org/officeDocument/2006/relationships/slide" Target="slides/slide77.xml"/><Relationship Id="rId135" Type="http://schemas.openxmlformats.org/officeDocument/2006/relationships/slide" Target="slides/slide131.xml"/><Relationship Id="rId156" Type="http://schemas.openxmlformats.org/officeDocument/2006/relationships/slide" Target="slides/slide152.xml"/><Relationship Id="rId177" Type="http://schemas.openxmlformats.org/officeDocument/2006/relationships/slide" Target="slides/slide173.xml"/><Relationship Id="rId198" Type="http://schemas.openxmlformats.org/officeDocument/2006/relationships/slide" Target="slides/slide194.xml"/><Relationship Id="rId321" Type="http://schemas.openxmlformats.org/officeDocument/2006/relationships/slide" Target="slides/slide317.xml"/><Relationship Id="rId202" Type="http://schemas.openxmlformats.org/officeDocument/2006/relationships/slide" Target="slides/slide198.xml"/><Relationship Id="rId223" Type="http://schemas.openxmlformats.org/officeDocument/2006/relationships/slide" Target="slides/slide219.xml"/><Relationship Id="rId244" Type="http://schemas.openxmlformats.org/officeDocument/2006/relationships/slide" Target="slides/slide240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265" Type="http://schemas.openxmlformats.org/officeDocument/2006/relationships/slide" Target="slides/slide261.xml"/><Relationship Id="rId286" Type="http://schemas.openxmlformats.org/officeDocument/2006/relationships/slide" Target="slides/slide282.xml"/><Relationship Id="rId50" Type="http://schemas.openxmlformats.org/officeDocument/2006/relationships/slide" Target="slides/slide46.xml"/><Relationship Id="rId104" Type="http://schemas.openxmlformats.org/officeDocument/2006/relationships/slide" Target="slides/slide100.xml"/><Relationship Id="rId125" Type="http://schemas.openxmlformats.org/officeDocument/2006/relationships/slide" Target="slides/slide121.xml"/><Relationship Id="rId146" Type="http://schemas.openxmlformats.org/officeDocument/2006/relationships/slide" Target="slides/slide142.xml"/><Relationship Id="rId167" Type="http://schemas.openxmlformats.org/officeDocument/2006/relationships/slide" Target="slides/slide163.xml"/><Relationship Id="rId188" Type="http://schemas.openxmlformats.org/officeDocument/2006/relationships/slide" Target="slides/slide184.xml"/><Relationship Id="rId311" Type="http://schemas.openxmlformats.org/officeDocument/2006/relationships/slide" Target="slides/slide307.xml"/><Relationship Id="rId332" Type="http://schemas.microsoft.com/office/2015/10/relationships/revisionInfo" Target="revisionInfo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13" Type="http://schemas.openxmlformats.org/officeDocument/2006/relationships/slide" Target="slides/slide209.xml"/><Relationship Id="rId234" Type="http://schemas.openxmlformats.org/officeDocument/2006/relationships/slide" Target="slides/slide230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55" Type="http://schemas.openxmlformats.org/officeDocument/2006/relationships/slide" Target="slides/slide251.xml"/><Relationship Id="rId276" Type="http://schemas.openxmlformats.org/officeDocument/2006/relationships/slide" Target="slides/slide272.xml"/><Relationship Id="rId297" Type="http://schemas.openxmlformats.org/officeDocument/2006/relationships/slide" Target="slides/slide293.xml"/><Relationship Id="rId40" Type="http://schemas.openxmlformats.org/officeDocument/2006/relationships/slide" Target="slides/slide36.xml"/><Relationship Id="rId115" Type="http://schemas.openxmlformats.org/officeDocument/2006/relationships/slide" Target="slides/slide111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178" Type="http://schemas.openxmlformats.org/officeDocument/2006/relationships/slide" Target="slides/slide174.xml"/><Relationship Id="rId301" Type="http://schemas.openxmlformats.org/officeDocument/2006/relationships/slide" Target="slides/slide297.xml"/><Relationship Id="rId322" Type="http://schemas.openxmlformats.org/officeDocument/2006/relationships/slide" Target="slides/slide318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9" Type="http://schemas.openxmlformats.org/officeDocument/2006/relationships/slide" Target="slides/slide195.xml"/><Relationship Id="rId203" Type="http://schemas.openxmlformats.org/officeDocument/2006/relationships/slide" Target="slides/slide199.xml"/><Relationship Id="rId19" Type="http://schemas.openxmlformats.org/officeDocument/2006/relationships/slide" Target="slides/slide15.xml"/><Relationship Id="rId224" Type="http://schemas.openxmlformats.org/officeDocument/2006/relationships/slide" Target="slides/slide220.xml"/><Relationship Id="rId245" Type="http://schemas.openxmlformats.org/officeDocument/2006/relationships/slide" Target="slides/slide241.xml"/><Relationship Id="rId266" Type="http://schemas.openxmlformats.org/officeDocument/2006/relationships/slide" Target="slides/slide262.xml"/><Relationship Id="rId287" Type="http://schemas.openxmlformats.org/officeDocument/2006/relationships/slide" Target="slides/slide283.xml"/><Relationship Id="rId30" Type="http://schemas.openxmlformats.org/officeDocument/2006/relationships/slide" Target="slides/slide2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slide" Target="slides/slide164.xml"/><Relationship Id="rId312" Type="http://schemas.openxmlformats.org/officeDocument/2006/relationships/slide" Target="slides/slide30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án Ramírez Díaz" userId="S::ivan.ramirez@urjc.es::181acad1-c6a6-459d-871e-0eba2d600649" providerId="AD" clId="Web-{B110DAF2-4C8D-314C-46E1-58C92145F9A1}"/>
    <pc:docChg chg="modSld">
      <pc:chgData name="Iván Ramírez Díaz" userId="S::ivan.ramirez@urjc.es::181acad1-c6a6-459d-871e-0eba2d600649" providerId="AD" clId="Web-{B110DAF2-4C8D-314C-46E1-58C92145F9A1}" dt="2023-09-05T11:12:27.045" v="28" actId="14100"/>
      <pc:docMkLst>
        <pc:docMk/>
      </pc:docMkLst>
      <pc:sldChg chg="addSp delSp modSp">
        <pc:chgData name="Iván Ramírez Díaz" userId="S::ivan.ramirez@urjc.es::181acad1-c6a6-459d-871e-0eba2d600649" providerId="AD" clId="Web-{B110DAF2-4C8D-314C-46E1-58C92145F9A1}" dt="2023-09-05T11:12:27.045" v="28" actId="14100"/>
        <pc:sldMkLst>
          <pc:docMk/>
          <pc:sldMk cId="338383768" sldId="256"/>
        </pc:sldMkLst>
        <pc:spChg chg="mod">
          <ac:chgData name="Iván Ramírez Díaz" userId="S::ivan.ramirez@urjc.es::181acad1-c6a6-459d-871e-0eba2d600649" providerId="AD" clId="Web-{B110DAF2-4C8D-314C-46E1-58C92145F9A1}" dt="2023-09-05T10:11:17.194" v="11"/>
          <ac:spMkLst>
            <pc:docMk/>
            <pc:sldMk cId="338383768" sldId="256"/>
            <ac:spMk id="5" creationId="{D7788CFA-29D9-88C0-C1A9-B728061C4B24}"/>
          </ac:spMkLst>
        </pc:spChg>
        <pc:spChg chg="mod">
          <ac:chgData name="Iván Ramírez Díaz" userId="S::ivan.ramirez@urjc.es::181acad1-c6a6-459d-871e-0eba2d600649" providerId="AD" clId="Web-{B110DAF2-4C8D-314C-46E1-58C92145F9A1}" dt="2023-09-05T10:11:36.054" v="14" actId="14100"/>
          <ac:spMkLst>
            <pc:docMk/>
            <pc:sldMk cId="338383768" sldId="256"/>
            <ac:spMk id="8" creationId="{52D20C4F-CFCC-24DF-B268-575E4FD3325D}"/>
          </ac:spMkLst>
        </pc:spChg>
        <pc:spChg chg="add">
          <ac:chgData name="Iván Ramírez Díaz" userId="S::ivan.ramirez@urjc.es::181acad1-c6a6-459d-871e-0eba2d600649" providerId="AD" clId="Web-{B110DAF2-4C8D-314C-46E1-58C92145F9A1}" dt="2023-09-05T11:11:59.715" v="21"/>
          <ac:spMkLst>
            <pc:docMk/>
            <pc:sldMk cId="338383768" sldId="256"/>
            <ac:spMk id="12" creationId="{DAB268F7-3C82-D0C0-2CE9-FFA2B70777B2}"/>
          </ac:spMkLst>
        </pc:spChg>
        <pc:grpChg chg="del mod">
          <ac:chgData name="Iván Ramírez Díaz" userId="S::ivan.ramirez@urjc.es::181acad1-c6a6-459d-871e-0eba2d600649" providerId="AD" clId="Web-{B110DAF2-4C8D-314C-46E1-58C92145F9A1}" dt="2023-09-05T11:11:55.512" v="20"/>
          <ac:grpSpMkLst>
            <pc:docMk/>
            <pc:sldMk cId="338383768" sldId="256"/>
            <ac:grpSpMk id="4" creationId="{0CEC6A86-853E-711A-FE87-3C279DCFD4ED}"/>
          </ac:grpSpMkLst>
        </pc:grpChg>
        <pc:grpChg chg="add mod">
          <ac:chgData name="Iván Ramírez Díaz" userId="S::ivan.ramirez@urjc.es::181acad1-c6a6-459d-871e-0eba2d600649" providerId="AD" clId="Web-{B110DAF2-4C8D-314C-46E1-58C92145F9A1}" dt="2023-09-05T11:12:27.045" v="28" actId="14100"/>
          <ac:grpSpMkLst>
            <pc:docMk/>
            <pc:sldMk cId="338383768" sldId="256"/>
            <ac:grpSpMk id="9" creationId="{4642E66C-5D71-E024-D573-C719899E14C8}"/>
          </ac:grpSpMkLst>
        </pc:grpChg>
        <pc:picChg chg="add">
          <ac:chgData name="Iván Ramírez Díaz" userId="S::ivan.ramirez@urjc.es::181acad1-c6a6-459d-871e-0eba2d600649" providerId="AD" clId="Web-{B110DAF2-4C8D-314C-46E1-58C92145F9A1}" dt="2023-09-05T11:11:59.715" v="21"/>
          <ac:picMkLst>
            <pc:docMk/>
            <pc:sldMk cId="338383768" sldId="256"/>
            <ac:picMk id="13" creationId="{91AEB464-543E-EAB9-3197-89ABC8D23853}"/>
          </ac:picMkLst>
        </pc:picChg>
      </pc:sldChg>
    </pc:docChg>
  </pc:docChgLst>
  <pc:docChgLst>
    <pc:chgData name="Iván Ramírez Díaz" userId="S::ivan.ramirez@urjc.es::181acad1-c6a6-459d-871e-0eba2d600649" providerId="AD" clId="Web-{C1ECDE32-54D7-0B18-8A0D-6C5F6481C3AC}"/>
    <pc:docChg chg="modSld">
      <pc:chgData name="Iván Ramírez Díaz" userId="S::ivan.ramirez@urjc.es::181acad1-c6a6-459d-871e-0eba2d600649" providerId="AD" clId="Web-{C1ECDE32-54D7-0B18-8A0D-6C5F6481C3AC}" dt="2023-09-05T11:14:19.302" v="7" actId="1076"/>
      <pc:docMkLst>
        <pc:docMk/>
      </pc:docMkLst>
      <pc:sldChg chg="addSp delSp modSp">
        <pc:chgData name="Iván Ramírez Díaz" userId="S::ivan.ramirez@urjc.es::181acad1-c6a6-459d-871e-0eba2d600649" providerId="AD" clId="Web-{C1ECDE32-54D7-0B18-8A0D-6C5F6481C3AC}" dt="2023-09-05T11:14:19.302" v="7" actId="1076"/>
        <pc:sldMkLst>
          <pc:docMk/>
          <pc:sldMk cId="338383768" sldId="256"/>
        </pc:sldMkLst>
        <pc:spChg chg="add">
          <ac:chgData name="Iván Ramírez Díaz" userId="S::ivan.ramirez@urjc.es::181acad1-c6a6-459d-871e-0eba2d600649" providerId="AD" clId="Web-{C1ECDE32-54D7-0B18-8A0D-6C5F6481C3AC}" dt="2023-09-05T11:14:03.051" v="4"/>
          <ac:spMkLst>
            <pc:docMk/>
            <pc:sldMk cId="338383768" sldId="256"/>
            <ac:spMk id="5" creationId="{A0CCF34B-56BE-89AB-2342-E962F82273E3}"/>
          </ac:spMkLst>
        </pc:spChg>
        <pc:grpChg chg="add mod">
          <ac:chgData name="Iván Ramírez Díaz" userId="S::ivan.ramirez@urjc.es::181acad1-c6a6-459d-871e-0eba2d600649" providerId="AD" clId="Web-{C1ECDE32-54D7-0B18-8A0D-6C5F6481C3AC}" dt="2023-09-05T11:14:19.302" v="7" actId="1076"/>
          <ac:grpSpMkLst>
            <pc:docMk/>
            <pc:sldMk cId="338383768" sldId="256"/>
            <ac:grpSpMk id="4" creationId="{88DC64A5-2507-7FC6-8658-42226C4E82D9}"/>
          </ac:grpSpMkLst>
        </pc:grpChg>
        <pc:grpChg chg="del mod">
          <ac:chgData name="Iván Ramírez Díaz" userId="S::ivan.ramirez@urjc.es::181acad1-c6a6-459d-871e-0eba2d600649" providerId="AD" clId="Web-{C1ECDE32-54D7-0B18-8A0D-6C5F6481C3AC}" dt="2023-09-05T11:13:01.766" v="3"/>
          <ac:grpSpMkLst>
            <pc:docMk/>
            <pc:sldMk cId="338383768" sldId="256"/>
            <ac:grpSpMk id="9" creationId="{4642E66C-5D71-E024-D573-C719899E14C8}"/>
          </ac:grpSpMkLst>
        </pc:grpChg>
        <pc:picChg chg="add">
          <ac:chgData name="Iván Ramírez Díaz" userId="S::ivan.ramirez@urjc.es::181acad1-c6a6-459d-871e-0eba2d600649" providerId="AD" clId="Web-{C1ECDE32-54D7-0B18-8A0D-6C5F6481C3AC}" dt="2023-09-05T11:14:03.051" v="4"/>
          <ac:picMkLst>
            <pc:docMk/>
            <pc:sldMk cId="338383768" sldId="256"/>
            <ac:picMk id="7" creationId="{202D1277-5979-0B3B-8209-01843DAD8364}"/>
          </ac:picMkLst>
        </pc:picChg>
      </pc:sldChg>
    </pc:docChg>
  </pc:docChgLst>
  <pc:docChgLst>
    <pc:chgData name="Iván Ramírez Díaz" userId="S::ivan.ramirez@urjc.es::181acad1-c6a6-459d-871e-0eba2d600649" providerId="AD" clId="Web-{4670095A-2152-5750-EEB4-D5F6272C99D1}"/>
    <pc:docChg chg="modSld">
      <pc:chgData name="Iván Ramírez Díaz" userId="S::ivan.ramirez@urjc.es::181acad1-c6a6-459d-871e-0eba2d600649" providerId="AD" clId="Web-{4670095A-2152-5750-EEB4-D5F6272C99D1}" dt="2023-09-05T10:10:09.841" v="11" actId="1076"/>
      <pc:docMkLst>
        <pc:docMk/>
      </pc:docMkLst>
      <pc:sldChg chg="addSp modSp">
        <pc:chgData name="Iván Ramírez Díaz" userId="S::ivan.ramirez@urjc.es::181acad1-c6a6-459d-871e-0eba2d600649" providerId="AD" clId="Web-{4670095A-2152-5750-EEB4-D5F6272C99D1}" dt="2023-09-05T10:10:09.841" v="11" actId="1076"/>
        <pc:sldMkLst>
          <pc:docMk/>
          <pc:sldMk cId="338383768" sldId="256"/>
        </pc:sldMkLst>
        <pc:spChg chg="add mod">
          <ac:chgData name="Iván Ramírez Díaz" userId="S::ivan.ramirez@urjc.es::181acad1-c6a6-459d-871e-0eba2d600649" providerId="AD" clId="Web-{4670095A-2152-5750-EEB4-D5F6272C99D1}" dt="2023-09-05T10:06:36.459" v="4" actId="20577"/>
          <ac:spMkLst>
            <pc:docMk/>
            <pc:sldMk cId="338383768" sldId="256"/>
            <ac:spMk id="3" creationId="{6B6C6EFA-8884-A0E3-A8A0-FA135B1AB8A8}"/>
          </ac:spMkLst>
        </pc:spChg>
        <pc:spChg chg="add">
          <ac:chgData name="Iván Ramírez Díaz" userId="S::ivan.ramirez@urjc.es::181acad1-c6a6-459d-871e-0eba2d600649" providerId="AD" clId="Web-{4670095A-2152-5750-EEB4-D5F6272C99D1}" dt="2023-09-05T10:09:35.199" v="5"/>
          <ac:spMkLst>
            <pc:docMk/>
            <pc:sldMk cId="338383768" sldId="256"/>
            <ac:spMk id="5" creationId="{D7788CFA-29D9-88C0-C1A9-B728061C4B24}"/>
          </ac:spMkLst>
        </pc:spChg>
        <pc:spChg chg="add">
          <ac:chgData name="Iván Ramírez Díaz" userId="S::ivan.ramirez@urjc.es::181acad1-c6a6-459d-871e-0eba2d600649" providerId="AD" clId="Web-{4670095A-2152-5750-EEB4-D5F6272C99D1}" dt="2023-09-05T10:09:35.199" v="5"/>
          <ac:spMkLst>
            <pc:docMk/>
            <pc:sldMk cId="338383768" sldId="256"/>
            <ac:spMk id="8" creationId="{52D20C4F-CFCC-24DF-B268-575E4FD3325D}"/>
          </ac:spMkLst>
        </pc:spChg>
        <pc:grpChg chg="add mod">
          <ac:chgData name="Iván Ramírez Díaz" userId="S::ivan.ramirez@urjc.es::181acad1-c6a6-459d-871e-0eba2d600649" providerId="AD" clId="Web-{4670095A-2152-5750-EEB4-D5F6272C99D1}" dt="2023-09-05T10:10:09.841" v="11" actId="1076"/>
          <ac:grpSpMkLst>
            <pc:docMk/>
            <pc:sldMk cId="338383768" sldId="256"/>
            <ac:grpSpMk id="4" creationId="{0CEC6A86-853E-711A-FE87-3C279DCFD4ED}"/>
          </ac:grpSpMkLst>
        </pc:grpChg>
        <pc:picChg chg="add">
          <ac:chgData name="Iván Ramírez Díaz" userId="S::ivan.ramirez@urjc.es::181acad1-c6a6-459d-871e-0eba2d600649" providerId="AD" clId="Web-{4670095A-2152-5750-EEB4-D5F6272C99D1}" dt="2023-09-05T10:09:35.199" v="5"/>
          <ac:picMkLst>
            <pc:docMk/>
            <pc:sldMk cId="338383768" sldId="256"/>
            <ac:picMk id="7" creationId="{559D83DD-CC43-1772-3ADA-97A38EF9A8D8}"/>
          </ac:picMkLst>
        </pc:picChg>
      </pc:sldChg>
    </pc:docChg>
  </pc:docChgLst>
  <pc:docChgLst>
    <pc:chgData name="Iván Ramírez Díaz" userId="S::ivan.ramirez@urjc.es::181acad1-c6a6-459d-871e-0eba2d600649" providerId="AD" clId="Web-{5D0A3C01-93A5-567D-DA95-2C92FDD77F69}"/>
    <pc:docChg chg="modSld">
      <pc:chgData name="Iván Ramírez Díaz" userId="S::ivan.ramirez@urjc.es::181acad1-c6a6-459d-871e-0eba2d600649" providerId="AD" clId="Web-{5D0A3C01-93A5-567D-DA95-2C92FDD77F69}" dt="2023-09-05T13:06:16.979" v="13" actId="20577"/>
      <pc:docMkLst>
        <pc:docMk/>
      </pc:docMkLst>
      <pc:sldChg chg="modSp">
        <pc:chgData name="Iván Ramírez Díaz" userId="S::ivan.ramirez@urjc.es::181acad1-c6a6-459d-871e-0eba2d600649" providerId="AD" clId="Web-{5D0A3C01-93A5-567D-DA95-2C92FDD77F69}" dt="2023-09-05T13:06:16.979" v="13" actId="20577"/>
        <pc:sldMkLst>
          <pc:docMk/>
          <pc:sldMk cId="338383768" sldId="256"/>
        </pc:sldMkLst>
        <pc:spChg chg="mod">
          <ac:chgData name="Iván Ramírez Díaz" userId="S::ivan.ramirez@urjc.es::181acad1-c6a6-459d-871e-0eba2d600649" providerId="AD" clId="Web-{5D0A3C01-93A5-567D-DA95-2C92FDD77F69}" dt="2023-09-05T13:06:16.979" v="13" actId="20577"/>
          <ac:spMkLst>
            <pc:docMk/>
            <pc:sldMk cId="338383768" sldId="256"/>
            <ac:spMk id="5" creationId="{A0CCF34B-56BE-89AB-2342-E962F82273E3}"/>
          </ac:spMkLst>
        </pc:spChg>
        <pc:grpChg chg="mod">
          <ac:chgData name="Iván Ramírez Díaz" userId="S::ivan.ramirez@urjc.es::181acad1-c6a6-459d-871e-0eba2d600649" providerId="AD" clId="Web-{5D0A3C01-93A5-567D-DA95-2C92FDD77F69}" dt="2023-09-05T13:06:01.588" v="9" actId="14100"/>
          <ac:grpSpMkLst>
            <pc:docMk/>
            <pc:sldMk cId="338383768" sldId="256"/>
            <ac:grpSpMk id="4" creationId="{88DC64A5-2507-7FC6-8658-42226C4E82D9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2EE2C-7837-4104-9309-E016A250C49B}" type="datetimeFigureOut">
              <a:rPr lang="es-ES_tradnl" smtClean="0"/>
              <a:t>06/09/2023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5E191-637F-443A-BF7C-57DD87862E8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451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6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0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4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8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6.xml"/><Relationship Id="rId1" Type="http://schemas.openxmlformats.org/officeDocument/2006/relationships/notesMaster" Target="../notesMasters/notesMaster1.xml"/></Relationships>
</file>

<file path=ppt/notesSlides/_rels/notesSlide2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2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2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2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0.xml"/><Relationship Id="rId1" Type="http://schemas.openxmlformats.org/officeDocument/2006/relationships/notesMaster" Target="../notesMasters/notesMaster1.xml"/></Relationships>
</file>

<file path=ppt/notesSlides/_rels/notesSlide2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1.xml"/><Relationship Id="rId1" Type="http://schemas.openxmlformats.org/officeDocument/2006/relationships/notesMaster" Target="../notesMasters/notesMaster1.xml"/></Relationships>
</file>

<file path=ppt/notesSlides/_rels/notesSlide2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3.xml"/><Relationship Id="rId1" Type="http://schemas.openxmlformats.org/officeDocument/2006/relationships/notesMaster" Target="../notesMasters/notesMaster1.xml"/></Relationships>
</file>

<file path=ppt/notesSlides/_rels/notesSlide2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4.xml"/><Relationship Id="rId1" Type="http://schemas.openxmlformats.org/officeDocument/2006/relationships/notesMaster" Target="../notesMasters/notesMaster1.xml"/></Relationships>
</file>

<file path=ppt/notesSlides/_rels/notesSlide2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5.xml"/><Relationship Id="rId1" Type="http://schemas.openxmlformats.org/officeDocument/2006/relationships/notesMaster" Target="../notesMasters/notesMaster1.xml"/></Relationships>
</file>

<file path=ppt/notesSlides/_rels/notesSlide2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6.xml"/><Relationship Id="rId1" Type="http://schemas.openxmlformats.org/officeDocument/2006/relationships/notesMaster" Target="../notesMasters/notesMaster1.xml"/></Relationships>
</file>

<file path=ppt/notesSlides/_rels/notesSlide2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7.xml"/><Relationship Id="rId1" Type="http://schemas.openxmlformats.org/officeDocument/2006/relationships/notesMaster" Target="../notesMasters/notesMaster1.xml"/></Relationships>
</file>

<file path=ppt/notesSlides/_rels/notesSlide2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8.xml"/><Relationship Id="rId1" Type="http://schemas.openxmlformats.org/officeDocument/2006/relationships/notesMaster" Target="../notesMasters/notesMaster1.xml"/></Relationships>
</file>

<file path=ppt/notesSlides/_rels/notesSlide2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2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0.xml"/><Relationship Id="rId1" Type="http://schemas.openxmlformats.org/officeDocument/2006/relationships/notesMaster" Target="../notesMasters/notesMaster1.xml"/></Relationships>
</file>

<file path=ppt/notesSlides/_rels/notesSlide2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1.xml"/><Relationship Id="rId1" Type="http://schemas.openxmlformats.org/officeDocument/2006/relationships/notesMaster" Target="../notesMasters/notesMaster1.xml"/></Relationships>
</file>

<file path=ppt/notesSlides/_rels/notesSlide2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3.xml"/><Relationship Id="rId1" Type="http://schemas.openxmlformats.org/officeDocument/2006/relationships/notesMaster" Target="../notesMasters/notesMaster1.xml"/></Relationships>
</file>

<file path=ppt/notesSlides/_rels/notesSlide2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4.xml"/><Relationship Id="rId1" Type="http://schemas.openxmlformats.org/officeDocument/2006/relationships/notesMaster" Target="../notesMasters/notesMaster1.xml"/></Relationships>
</file>

<file path=ppt/notesSlides/_rels/notesSlide2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5.xml"/><Relationship Id="rId1" Type="http://schemas.openxmlformats.org/officeDocument/2006/relationships/notesMaster" Target="../notesMasters/notesMaster1.xml"/></Relationships>
</file>

<file path=ppt/notesSlides/_rels/notesSlide2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6.xml"/><Relationship Id="rId1" Type="http://schemas.openxmlformats.org/officeDocument/2006/relationships/notesMaster" Target="../notesMasters/notesMaster1.xml"/></Relationships>
</file>

<file path=ppt/notesSlides/_rels/notesSlide2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7.xml"/><Relationship Id="rId1" Type="http://schemas.openxmlformats.org/officeDocument/2006/relationships/notesMaster" Target="../notesMasters/notesMaster1.xml"/></Relationships>
</file>

<file path=ppt/notesSlides/_rels/notesSlide2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8.xml"/><Relationship Id="rId1" Type="http://schemas.openxmlformats.org/officeDocument/2006/relationships/notesMaster" Target="../notesMasters/notesMaster1.xml"/></Relationships>
</file>

<file path=ppt/notesSlides/_rels/notesSlide2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9.xml"/><Relationship Id="rId1" Type="http://schemas.openxmlformats.org/officeDocument/2006/relationships/notesMaster" Target="../notesMasters/notesMaster1.xml"/></Relationships>
</file>

<file path=ppt/notesSlides/_rels/notesSlide2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0.xml"/><Relationship Id="rId1" Type="http://schemas.openxmlformats.org/officeDocument/2006/relationships/notesMaster" Target="../notesMasters/notesMaster1.xml"/></Relationships>
</file>

<file path=ppt/notesSlides/_rels/notesSlide2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1.xml"/><Relationship Id="rId1" Type="http://schemas.openxmlformats.org/officeDocument/2006/relationships/notesMaster" Target="../notesMasters/notesMaster1.xml"/></Relationships>
</file>

<file path=ppt/notesSlides/_rels/notesSlide2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3.xml"/><Relationship Id="rId1" Type="http://schemas.openxmlformats.org/officeDocument/2006/relationships/notesMaster" Target="../notesMasters/notesMaster1.xml"/></Relationships>
</file>

<file path=ppt/notesSlides/_rels/notesSlide2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4.xml"/><Relationship Id="rId1" Type="http://schemas.openxmlformats.org/officeDocument/2006/relationships/notesMaster" Target="../notesMasters/notesMaster1.xml"/></Relationships>
</file>

<file path=ppt/notesSlides/_rels/notesSlide2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5.xml"/><Relationship Id="rId1" Type="http://schemas.openxmlformats.org/officeDocument/2006/relationships/notesMaster" Target="../notesMasters/notesMaster1.xml"/></Relationships>
</file>

<file path=ppt/notesSlides/_rels/notesSlide2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6.xml"/><Relationship Id="rId1" Type="http://schemas.openxmlformats.org/officeDocument/2006/relationships/notesMaster" Target="../notesMasters/notesMaster1.xml"/></Relationships>
</file>

<file path=ppt/notesSlides/_rels/notesSlide2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7.xml"/><Relationship Id="rId1" Type="http://schemas.openxmlformats.org/officeDocument/2006/relationships/notesMaster" Target="../notesMasters/notesMaster1.xml"/></Relationships>
</file>

<file path=ppt/notesSlides/_rels/notesSlide2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8.xml"/><Relationship Id="rId1" Type="http://schemas.openxmlformats.org/officeDocument/2006/relationships/notesMaster" Target="../notesMasters/notesMaster1.xml"/></Relationships>
</file>

<file path=ppt/notesSlides/_rels/notesSlide2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9.xml"/><Relationship Id="rId1" Type="http://schemas.openxmlformats.org/officeDocument/2006/relationships/notesMaster" Target="../notesMasters/notesMaster1.xml"/></Relationships>
</file>

<file path=ppt/notesSlides/_rels/notesSlide2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0.xml"/><Relationship Id="rId1" Type="http://schemas.openxmlformats.org/officeDocument/2006/relationships/notesMaster" Target="../notesMasters/notesMaster1.xml"/></Relationships>
</file>

<file path=ppt/notesSlides/_rels/notesSlide2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1.xml"/><Relationship Id="rId1" Type="http://schemas.openxmlformats.org/officeDocument/2006/relationships/notesMaster" Target="../notesMasters/notesMaster1.xml"/></Relationships>
</file>

<file path=ppt/notesSlides/_rels/notesSlide2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3.xml"/><Relationship Id="rId1" Type="http://schemas.openxmlformats.org/officeDocument/2006/relationships/notesMaster" Target="../notesMasters/notesMaster1.xml"/></Relationships>
</file>

<file path=ppt/notesSlides/_rels/notesSlide3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4.xml"/><Relationship Id="rId1" Type="http://schemas.openxmlformats.org/officeDocument/2006/relationships/notesMaster" Target="../notesMasters/notesMaster1.xml"/></Relationships>
</file>

<file path=ppt/notesSlides/_rels/notesSlide3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5.xml"/><Relationship Id="rId1" Type="http://schemas.openxmlformats.org/officeDocument/2006/relationships/notesMaster" Target="../notesMasters/notesMaster1.xml"/></Relationships>
</file>

<file path=ppt/notesSlides/_rels/notesSlide3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6.xml"/><Relationship Id="rId1" Type="http://schemas.openxmlformats.org/officeDocument/2006/relationships/notesMaster" Target="../notesMasters/notesMaster1.xml"/></Relationships>
</file>

<file path=ppt/notesSlides/_rels/notesSlide3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7.xml"/><Relationship Id="rId1" Type="http://schemas.openxmlformats.org/officeDocument/2006/relationships/notesMaster" Target="../notesMasters/notesMaster1.xml"/></Relationships>
</file>

<file path=ppt/notesSlides/_rels/notesSlide3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8.xml"/><Relationship Id="rId1" Type="http://schemas.openxmlformats.org/officeDocument/2006/relationships/notesMaster" Target="../notesMasters/notesMaster1.xml"/></Relationships>
</file>

<file path=ppt/notesSlides/_rels/notesSlide3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9.xml"/><Relationship Id="rId1" Type="http://schemas.openxmlformats.org/officeDocument/2006/relationships/notesMaster" Target="../notesMasters/notesMaster1.xml"/></Relationships>
</file>

<file path=ppt/notesSlides/_rels/notesSlide3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5378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7026641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1680451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1616784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50651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484987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504651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26114532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4143196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7174069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127083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8121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3810422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3380705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93147908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7345499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125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18139703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126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68097494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127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86275525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128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5296628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129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3766919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130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04843508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131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6778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08805226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132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8401879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133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96519668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134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0993715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135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8026575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136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86224645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137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2396378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138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7162903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140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25124581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141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3716635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142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15061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1421911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143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6697078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144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2687065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145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3290471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146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7888121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147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4580513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148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6722984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149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4660129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150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75833587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151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31634716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152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7333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2241664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153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16491136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154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19773089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155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72482981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156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5315565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157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5749456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158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0288590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159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76033729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160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14748307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161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24571919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162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4799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1695090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163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04020444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164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83016834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165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59204009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166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34388363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167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97650401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168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49928628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169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0253625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170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6186071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171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32743224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172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58294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210040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173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8264802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174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64699439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175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48318325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176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05270238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177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10858144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178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81506862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179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4509844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180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49480801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181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25025889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182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7828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3880947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183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7436003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184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3369601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185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83498604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186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8461706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187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85717641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188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74169423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189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80965449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190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69165572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191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8324233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192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0397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8778288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193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0338552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194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30459784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195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66056653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196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9981722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197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7435603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198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78987980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199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6697078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200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3614573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201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43254728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202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8306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0714642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203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4318434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204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83610336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205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6258572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206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58844797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207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4120589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208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1070786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209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59105119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29099481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48501784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155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05410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91532554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39223822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3177925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07673763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66480741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88400146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53338870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79911300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07089621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18505807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20324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3716635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4920607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1383207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225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06066492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226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6003290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227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7011575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228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77594084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229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5472224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230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512964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231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6069133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232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543491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30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45472013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233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7184305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234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35640842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235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0706292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236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78987980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237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3614573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238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09577830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239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6093152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240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89277662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241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21267079"/>
      </p:ext>
    </p:extLst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242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213364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31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25124581"/>
      </p:ext>
    </p:extLst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243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43983368"/>
      </p:ext>
    </p:extLst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244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2645288"/>
      </p:ext>
    </p:extLst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245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314223"/>
      </p:ext>
    </p:extLst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246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87960729"/>
      </p:ext>
    </p:extLst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247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82326567"/>
      </p:ext>
    </p:extLst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248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87080477"/>
      </p:ext>
    </p:extLst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249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09426729"/>
      </p:ext>
    </p:extLst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250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38936547"/>
      </p:ext>
    </p:extLst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251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44070252"/>
      </p:ext>
    </p:extLst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252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553576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32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15132958"/>
      </p:ext>
    </p:extLst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253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72943077"/>
      </p:ext>
    </p:extLst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254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53352144"/>
      </p:ext>
    </p:extLst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255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86765506"/>
      </p:ext>
    </p:extLst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256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09722088"/>
      </p:ext>
    </p:extLst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257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19476777"/>
      </p:ext>
    </p:extLst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258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8334538"/>
      </p:ext>
    </p:extLst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259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27734106"/>
      </p:ext>
    </p:extLst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260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79844456"/>
      </p:ext>
    </p:extLst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261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08469264"/>
      </p:ext>
    </p:extLst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262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567302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33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5171355"/>
      </p:ext>
    </p:extLst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263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89005957"/>
      </p:ext>
    </p:extLst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264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3025960"/>
      </p:ext>
    </p:extLst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265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27530504"/>
      </p:ext>
    </p:extLst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266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3885677"/>
      </p:ext>
    </p:extLst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267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25349875"/>
      </p:ext>
    </p:extLst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268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32035309"/>
      </p:ext>
    </p:extLst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269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78987980"/>
      </p:ext>
    </p:extLst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270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3614573"/>
      </p:ext>
    </p:extLst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271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89989044"/>
      </p:ext>
    </p:extLst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272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60931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34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2902051"/>
      </p:ext>
    </p:extLst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273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80492439"/>
      </p:ext>
    </p:extLst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274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7575018"/>
      </p:ext>
    </p:extLst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275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24123256"/>
      </p:ext>
    </p:extLst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276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50863420"/>
      </p:ext>
    </p:extLst>
  </p:cSld>
  <p:clrMapOvr>
    <a:masterClrMapping/>
  </p:clrMapOvr>
</p:notes>
</file>

<file path=ppt/notesSlides/notesSlide2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277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55670247"/>
      </p:ext>
    </p:extLst>
  </p:cSld>
  <p:clrMapOvr>
    <a:masterClrMapping/>
  </p:clrMapOvr>
</p:notes>
</file>

<file path=ppt/notesSlides/notesSlide2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278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7660975"/>
      </p:ext>
    </p:extLst>
  </p:cSld>
  <p:clrMapOvr>
    <a:masterClrMapping/>
  </p:clrMapOvr>
</p:notes>
</file>

<file path=ppt/notesSlides/notesSlide2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279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24232402"/>
      </p:ext>
    </p:extLst>
  </p:cSld>
  <p:clrMapOvr>
    <a:masterClrMapping/>
  </p:clrMapOvr>
</p:notes>
</file>

<file path=ppt/notesSlides/notesSlide2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280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02655562"/>
      </p:ext>
    </p:extLst>
  </p:cSld>
  <p:clrMapOvr>
    <a:masterClrMapping/>
  </p:clrMapOvr>
</p:notes>
</file>

<file path=ppt/notesSlides/notesSlide2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281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1513316"/>
      </p:ext>
    </p:extLst>
  </p:cSld>
  <p:clrMapOvr>
    <a:masterClrMapping/>
  </p:clrMapOvr>
</p:notes>
</file>

<file path=ppt/notesSlides/notesSlide2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282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873261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35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240008"/>
      </p:ext>
    </p:extLst>
  </p:cSld>
  <p:clrMapOvr>
    <a:masterClrMapping/>
  </p:clrMapOvr>
</p:notes>
</file>

<file path=ppt/notesSlides/notesSlide2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283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14261703"/>
      </p:ext>
    </p:extLst>
  </p:cSld>
  <p:clrMapOvr>
    <a:masterClrMapping/>
  </p:clrMapOvr>
</p:notes>
</file>

<file path=ppt/notesSlides/notesSlide2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284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8300655"/>
      </p:ext>
    </p:extLst>
  </p:cSld>
  <p:clrMapOvr>
    <a:masterClrMapping/>
  </p:clrMapOvr>
</p:notes>
</file>

<file path=ppt/notesSlides/notesSlide2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285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56468021"/>
      </p:ext>
    </p:extLst>
  </p:cSld>
  <p:clrMapOvr>
    <a:masterClrMapping/>
  </p:clrMapOvr>
</p:notes>
</file>

<file path=ppt/notesSlides/notesSlide2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286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66411553"/>
      </p:ext>
    </p:extLst>
  </p:cSld>
  <p:clrMapOvr>
    <a:masterClrMapping/>
  </p:clrMapOvr>
</p:notes>
</file>

<file path=ppt/notesSlides/notesSlide2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287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7420703"/>
      </p:ext>
    </p:extLst>
  </p:cSld>
  <p:clrMapOvr>
    <a:masterClrMapping/>
  </p:clrMapOvr>
</p:notes>
</file>

<file path=ppt/notesSlides/notesSlide2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288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1871162"/>
      </p:ext>
    </p:extLst>
  </p:cSld>
  <p:clrMapOvr>
    <a:masterClrMapping/>
  </p:clrMapOvr>
</p:notes>
</file>

<file path=ppt/notesSlides/notesSlide2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289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78987980"/>
      </p:ext>
    </p:extLst>
  </p:cSld>
  <p:clrMapOvr>
    <a:masterClrMapping/>
  </p:clrMapOvr>
</p:notes>
</file>

<file path=ppt/notesSlides/notesSlide2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290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6093152"/>
      </p:ext>
    </p:extLst>
  </p:cSld>
  <p:clrMapOvr>
    <a:masterClrMapping/>
  </p:clrMapOvr>
</p:notes>
</file>

<file path=ppt/notesSlides/notesSlide2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291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3614573"/>
      </p:ext>
    </p:extLst>
  </p:cSld>
  <p:clrMapOvr>
    <a:masterClrMapping/>
  </p:clrMapOvr>
</p:notes>
</file>

<file path=ppt/notesSlides/notesSlide2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292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3337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36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5680940"/>
      </p:ext>
    </p:extLst>
  </p:cSld>
  <p:clrMapOvr>
    <a:masterClrMapping/>
  </p:clrMapOvr>
</p:notes>
</file>

<file path=ppt/notesSlides/notesSlide2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293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0252945"/>
      </p:ext>
    </p:extLst>
  </p:cSld>
  <p:clrMapOvr>
    <a:masterClrMapping/>
  </p:clrMapOvr>
</p:notes>
</file>

<file path=ppt/notesSlides/notesSlide2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294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44237309"/>
      </p:ext>
    </p:extLst>
  </p:cSld>
  <p:clrMapOvr>
    <a:masterClrMapping/>
  </p:clrMapOvr>
</p:notes>
</file>

<file path=ppt/notesSlides/notesSlide2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295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17860884"/>
      </p:ext>
    </p:extLst>
  </p:cSld>
  <p:clrMapOvr>
    <a:masterClrMapping/>
  </p:clrMapOvr>
</p:notes>
</file>

<file path=ppt/notesSlides/notesSlide2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296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1462445"/>
      </p:ext>
    </p:extLst>
  </p:cSld>
  <p:clrMapOvr>
    <a:masterClrMapping/>
  </p:clrMapOvr>
</p:notes>
</file>

<file path=ppt/notesSlides/notesSlide2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297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67236900"/>
      </p:ext>
    </p:extLst>
  </p:cSld>
  <p:clrMapOvr>
    <a:masterClrMapping/>
  </p:clrMapOvr>
</p:notes>
</file>

<file path=ppt/notesSlides/notesSlide2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298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927301"/>
      </p:ext>
    </p:extLst>
  </p:cSld>
  <p:clrMapOvr>
    <a:masterClrMapping/>
  </p:clrMapOvr>
</p:notes>
</file>

<file path=ppt/notesSlides/notesSlide2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299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58850478"/>
      </p:ext>
    </p:extLst>
  </p:cSld>
  <p:clrMapOvr>
    <a:masterClrMapping/>
  </p:clrMapOvr>
</p:notes>
</file>

<file path=ppt/notesSlides/notesSlide2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300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6741407"/>
      </p:ext>
    </p:extLst>
  </p:cSld>
  <p:clrMapOvr>
    <a:masterClrMapping/>
  </p:clrMapOvr>
</p:notes>
</file>

<file path=ppt/notesSlides/notesSlide2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301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89472259"/>
      </p:ext>
    </p:extLst>
  </p:cSld>
  <p:clrMapOvr>
    <a:masterClrMapping/>
  </p:clrMapOvr>
</p:notes>
</file>

<file path=ppt/notesSlides/notesSlide2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302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793510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37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7745336"/>
      </p:ext>
    </p:extLst>
  </p:cSld>
  <p:clrMapOvr>
    <a:masterClrMapping/>
  </p:clrMapOvr>
</p:notes>
</file>

<file path=ppt/notesSlides/notesSlide2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303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9359148"/>
      </p:ext>
    </p:extLst>
  </p:cSld>
  <p:clrMapOvr>
    <a:masterClrMapping/>
  </p:clrMapOvr>
</p:notes>
</file>

<file path=ppt/notesSlides/notesSlide2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304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95386915"/>
      </p:ext>
    </p:extLst>
  </p:cSld>
  <p:clrMapOvr>
    <a:masterClrMapping/>
  </p:clrMapOvr>
</p:notes>
</file>

<file path=ppt/notesSlides/notesSlide2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305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76582901"/>
      </p:ext>
    </p:extLst>
  </p:cSld>
  <p:clrMapOvr>
    <a:masterClrMapping/>
  </p:clrMapOvr>
</p:notes>
</file>

<file path=ppt/notesSlides/notesSlide2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306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21734686"/>
      </p:ext>
    </p:extLst>
  </p:cSld>
  <p:clrMapOvr>
    <a:masterClrMapping/>
  </p:clrMapOvr>
</p:notes>
</file>

<file path=ppt/notesSlides/notesSlide2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307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83011730"/>
      </p:ext>
    </p:extLst>
  </p:cSld>
  <p:clrMapOvr>
    <a:masterClrMapping/>
  </p:clrMapOvr>
</p:notes>
</file>

<file path=ppt/notesSlides/notesSlide2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308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69973943"/>
      </p:ext>
    </p:extLst>
  </p:cSld>
  <p:clrMapOvr>
    <a:masterClrMapping/>
  </p:clrMapOvr>
</p:notes>
</file>

<file path=ppt/notesSlides/notesSlide2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309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2803285"/>
      </p:ext>
    </p:extLst>
  </p:cSld>
  <p:clrMapOvr>
    <a:masterClrMapping/>
  </p:clrMapOvr>
</p:notes>
</file>

<file path=ppt/notesSlides/notesSlide2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310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3171598"/>
      </p:ext>
    </p:extLst>
  </p:cSld>
  <p:clrMapOvr>
    <a:masterClrMapping/>
  </p:clrMapOvr>
</p:notes>
</file>

<file path=ppt/notesSlides/notesSlide2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311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45617801"/>
      </p:ext>
    </p:extLst>
  </p:cSld>
  <p:clrMapOvr>
    <a:masterClrMapping/>
  </p:clrMapOvr>
</p:notes>
</file>

<file path=ppt/notesSlides/notesSlide2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312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29408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896703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38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87047040"/>
      </p:ext>
    </p:extLst>
  </p:cSld>
  <p:clrMapOvr>
    <a:masterClrMapping/>
  </p:clrMapOvr>
</p:notes>
</file>

<file path=ppt/notesSlides/notesSlide3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313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6636238"/>
      </p:ext>
    </p:extLst>
  </p:cSld>
  <p:clrMapOvr>
    <a:masterClrMapping/>
  </p:clrMapOvr>
</p:notes>
</file>

<file path=ppt/notesSlides/notesSlide3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314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49220681"/>
      </p:ext>
    </p:extLst>
  </p:cSld>
  <p:clrMapOvr>
    <a:masterClrMapping/>
  </p:clrMapOvr>
</p:notes>
</file>

<file path=ppt/notesSlides/notesSlide3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315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3099370"/>
      </p:ext>
    </p:extLst>
  </p:cSld>
  <p:clrMapOvr>
    <a:masterClrMapping/>
  </p:clrMapOvr>
</p:notes>
</file>

<file path=ppt/notesSlides/notesSlide3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316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72824646"/>
      </p:ext>
    </p:extLst>
  </p:cSld>
  <p:clrMapOvr>
    <a:masterClrMapping/>
  </p:clrMapOvr>
</p:notes>
</file>

<file path=ppt/notesSlides/notesSlide3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317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9326639"/>
      </p:ext>
    </p:extLst>
  </p:cSld>
  <p:clrMapOvr>
    <a:masterClrMapping/>
  </p:clrMapOvr>
</p:notes>
</file>

<file path=ppt/notesSlides/notesSlide3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318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51912197"/>
      </p:ext>
    </p:extLst>
  </p:cSld>
  <p:clrMapOvr>
    <a:masterClrMapping/>
  </p:clrMapOvr>
</p:notes>
</file>

<file path=ppt/notesSlides/notesSlide3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319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7968886"/>
      </p:ext>
    </p:extLst>
  </p:cSld>
  <p:clrMapOvr>
    <a:masterClrMapping/>
  </p:clrMapOvr>
</p:notes>
</file>

<file path=ppt/notesSlides/notesSlide3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320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641173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39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045215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40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476415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41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722399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42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12375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43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915397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44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24530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45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93354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Las operaciones aritméticas son más complejas ya que 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para realizar una suma, por ejemplo, primero hay que determinar si los dos números tienen el mismo signo, y en caso de que sea así, realizar la suma de la magnitud, pero en caso contrario, restar el mayor del menor y asignar el signo del mayor. Todo esto en hardware es bastante complejo de implementar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46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306896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47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1550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37166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48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270967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49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287596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50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244143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51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50473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52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01671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53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90547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54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432225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55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73622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56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484862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57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39021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648842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58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6911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60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37166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61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7974702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62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2512458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63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6197236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64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51909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65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01162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66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8541760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67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0382386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68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19761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2512458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69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674580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70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1772543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71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3025053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72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3581848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73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6189698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74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7298032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75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5540952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76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0035796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77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392201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78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55113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80014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79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299089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80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4917541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82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371663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83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024326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84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2512458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85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069656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86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2969813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87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3185090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88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2558083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89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96458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6999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90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1152013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91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6534891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92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138671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93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952895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94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4871755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95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714422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96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6203008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97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883840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98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313656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99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89124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7158194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101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2415506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102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4678229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103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8388732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104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379290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105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45082089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106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9398721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108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371663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109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5045689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2512458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5E191-637F-443A-BF7C-57DD87862E8C}" type="slidenum">
              <a:rPr lang="es-ES_tradnl" smtClean="0"/>
              <a:t>111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97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4C79-8D3E-49FF-9358-38970CD6DB46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4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450E-8D9F-4658-B8A7-8BF7BF1666FA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9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F7EC-5CC9-42DF-8C2D-2312883044A2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1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D5F8-0C32-4C84-A0FA-A97D01C8D83F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B993-43F5-43CC-8AF2-FCF1E00900DA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E3C0-6752-4B44-B7DB-3A1EEF303ECF}" type="datetime1">
              <a:rPr lang="en-US" smtClean="0"/>
              <a:t>9/6/2023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2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62D4-56BC-43FA-8413-458EBCAE2CA8}" type="datetime1">
              <a:rPr lang="en-US" smtClean="0"/>
              <a:t>9/6/2023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3D7A-C715-4EE1-88C9-B48CDB4BFEFD}" type="datetime1">
              <a:rPr lang="en-US" smtClean="0"/>
              <a:t>9/6/2023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4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0F2F-F696-4D3F-935B-C245EF77A97A}" type="datetime1">
              <a:rPr lang="en-US" smtClean="0"/>
              <a:t>9/6/2023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31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21C3-C54C-4840-9178-EAFAE0E3443C}" type="datetime1">
              <a:rPr lang="en-US" smtClean="0"/>
              <a:t>9/6/2023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‹Nº›</a:t>
            </a:fld>
            <a:endParaRPr kumimoji="0" lang="en-US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2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28C7-5FEC-4354-BE68-C47729645BBE}" type="datetime1">
              <a:rPr lang="en-US" smtClean="0"/>
              <a:t>9/6/2023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64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9E443-B7AA-4677-8D9F-801E3A23FC1E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5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https/creativecommons.org/licenses/by-sa/4.0/deed.es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https/creativecommons.org/licenses/by-sa/4.0/deed.es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://ehttps/creativecommons.org/licenses/by-sa/4.0/deed.es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.emf"/><Relationship Id="rId7" Type="http://schemas.openxmlformats.org/officeDocument/2006/relationships/image" Target="NUL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../media/image32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NUL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NULL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hyperlink" Target="http://ehttps/creativecommons.org/licenses/by-sa/4.0/deed.es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Relationship Id="rId5" Type="http://schemas.openxmlformats.org/officeDocument/2006/relationships/image" Target="NULL"/><Relationship Id="rId4" Type="http://schemas.openxmlformats.org/officeDocument/2006/relationships/image" Target="../media/image41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41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NULL"/></Relationships>
</file>

<file path=ppt/slides/_rels/slide16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.emf"/><Relationship Id="rId7" Type="http://schemas.openxmlformats.org/officeDocument/2006/relationships/image" Target="NULL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../media/image44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9.pn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4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4.pn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ehttps/creativecommons.org/licenses/by-sa/4.0/deed.es" TargetMode="Externa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NULL"/><Relationship Id="rId4" Type="http://schemas.openxmlformats.org/officeDocument/2006/relationships/image" Target="../media/image61.png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NULL"/><Relationship Id="rId4" Type="http://schemas.openxmlformats.org/officeDocument/2006/relationships/image" Target="../media/image63.png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NULL"/><Relationship Id="rId4" Type="http://schemas.openxmlformats.org/officeDocument/2006/relationships/image" Target="../media/image65.png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1.xml"/></Relationships>
</file>

<file path=ppt/slides/_rels/slide2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.emf"/><Relationship Id="rId7" Type="http://schemas.openxmlformats.org/officeDocument/2006/relationships/image" Target="../media/image70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3.png"/><Relationship Id="rId5" Type="http://schemas.openxmlformats.org/officeDocument/2006/relationships/image" Target="../media/image68.png"/><Relationship Id="rId10" Type="http://schemas.openxmlformats.org/officeDocument/2006/relationships/image" Target="../media/image72.png"/><Relationship Id="rId4" Type="http://schemas.openxmlformats.org/officeDocument/2006/relationships/image" Target="../media/image67.png"/><Relationship Id="rId9" Type="http://schemas.openxmlformats.org/officeDocument/2006/relationships/image" Target="NUL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1.xml"/><Relationship Id="rId5" Type="http://schemas.openxmlformats.org/officeDocument/2006/relationships/image" Target="NULL"/><Relationship Id="rId4" Type="http://schemas.openxmlformats.org/officeDocument/2006/relationships/image" Target="../media/image76.png"/></Relationships>
</file>

<file path=ppt/slides/_rels/slide2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1.emf"/><Relationship Id="rId7" Type="http://schemas.openxmlformats.org/officeDocument/2006/relationships/image" Target="NULL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76.png"/><Relationship Id="rId4" Type="http://schemas.openxmlformats.org/officeDocument/2006/relationships/image" Target="NULL"/><Relationship Id="rId9" Type="http://schemas.openxmlformats.org/officeDocument/2006/relationships/image" Target="../media/image75.png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1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1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1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1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1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1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1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emf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1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1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1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1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png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ehttps/creativecommons.org/licenses/by-sa/4.0/deed.es" TargetMode="Externa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1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1.xm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png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png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1.xml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1.xml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1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1.xml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1.xm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1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1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1.xml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1.xml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png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png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1.xml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1.xml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1.xml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1.xml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png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png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1.xml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1.xml"/></Relationships>
</file>

<file path=ppt/slides/_rels/slide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1.xml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ehttps/creativecommons.org/licenses/by-sa/4.0/deed.e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1.xml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58.xml"/><Relationship Id="rId1" Type="http://schemas.openxmlformats.org/officeDocument/2006/relationships/slideLayout" Target="../slideLayouts/slideLayout1.xml"/></Relationships>
</file>

<file path=ppt/slides/_rels/slide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59.xml"/><Relationship Id="rId1" Type="http://schemas.openxmlformats.org/officeDocument/2006/relationships/slideLayout" Target="../slideLayouts/slideLayout1.xml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png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61.xml"/><Relationship Id="rId1" Type="http://schemas.openxmlformats.org/officeDocument/2006/relationships/slideLayout" Target="../slideLayouts/slideLayout1.xml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62.xml"/><Relationship Id="rId1" Type="http://schemas.openxmlformats.org/officeDocument/2006/relationships/slideLayout" Target="../slideLayouts/slideLayout1.xml"/></Relationships>
</file>

<file path=ppt/slides/_rels/slide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png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png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png"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6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https/creativecommons.org/licenses/by-sa/4.0/deed.es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2.png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68.xml"/><Relationship Id="rId1" Type="http://schemas.openxmlformats.org/officeDocument/2006/relationships/slideLayout" Target="../slideLayouts/slideLayout1.xml"/></Relationships>
</file>

<file path=ppt/slides/_rels/slide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3.png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png"/></Relationships>
</file>

<file path=ppt/slides/_rels/slide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71.xml"/><Relationship Id="rId1" Type="http://schemas.openxmlformats.org/officeDocument/2006/relationships/slideLayout" Target="../slideLayouts/slideLayout1.xml"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72.xml"/><Relationship Id="rId1" Type="http://schemas.openxmlformats.org/officeDocument/2006/relationships/slideLayout" Target="../slideLayouts/slideLayout1.xml"/></Relationships>
</file>

<file path=ppt/slides/_rels/slide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73.xml"/><Relationship Id="rId1" Type="http://schemas.openxmlformats.org/officeDocument/2006/relationships/slideLayout" Target="../slideLayouts/slideLayout1.xml"/></Relationships>
</file>

<file path=ppt/slides/_rels/slide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74.xml"/><Relationship Id="rId1" Type="http://schemas.openxmlformats.org/officeDocument/2006/relationships/slideLayout" Target="../slideLayouts/slideLayout1.xml"/></Relationships>
</file>

<file path=ppt/slides/_rels/slide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75.xml"/><Relationship Id="rId1" Type="http://schemas.openxmlformats.org/officeDocument/2006/relationships/slideLayout" Target="../slideLayouts/slideLayout1.xml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7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ehttps/creativecommons.org/licenses/by-sa/4.0/deed.e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77.xml"/><Relationship Id="rId1" Type="http://schemas.openxmlformats.org/officeDocument/2006/relationships/slideLayout" Target="../slideLayouts/slideLayout1.xml"/></Relationships>
</file>

<file path=ppt/slides/_rels/slide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78.xml"/><Relationship Id="rId1" Type="http://schemas.openxmlformats.org/officeDocument/2006/relationships/slideLayout" Target="../slideLayouts/slideLayout1.xml"/></Relationships>
</file>

<file path=ppt/slides/_rels/slide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79.xml"/><Relationship Id="rId1" Type="http://schemas.openxmlformats.org/officeDocument/2006/relationships/slideLayout" Target="../slideLayouts/slideLayout1.xml"/></Relationships>
</file>

<file path=ppt/slides/_rels/slide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80.xml"/><Relationship Id="rId1" Type="http://schemas.openxmlformats.org/officeDocument/2006/relationships/slideLayout" Target="../slideLayouts/slideLayout1.xml"/></Relationships>
</file>

<file path=ppt/slides/_rels/slide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81.xml"/><Relationship Id="rId1" Type="http://schemas.openxmlformats.org/officeDocument/2006/relationships/slideLayout" Target="../slideLayouts/slideLayout1.xml"/></Relationships>
</file>

<file path=ppt/slides/_rels/slide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png"/></Relationships>
</file>

<file path=ppt/slides/_rels/slide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8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8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8.png"/></Relationships>
</file>

<file path=ppt/slides/_rels/slide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85.xml"/><Relationship Id="rId1" Type="http://schemas.openxmlformats.org/officeDocument/2006/relationships/slideLayout" Target="../slideLayouts/slideLayout1.xml"/></Relationships>
</file>

<file path=ppt/slides/_rels/slide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8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https/creativecommons.org/licenses/by-sa/4.0/deed.es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9.png"/></Relationships>
</file>

<file path=ppt/slides/_rels/slide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0.png"/></Relationships>
</file>

<file path=ppt/slides/_rels/slide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6.png"/></Relationships>
</file>

<file path=ppt/slides/_rels/slide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9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1.png"/></Relationships>
</file>

<file path=ppt/slides/_rels/slide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2.png"/></Relationships>
</file>

<file path=ppt/slides/_rels/slide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9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3.png"/></Relationships>
</file>

<file path=ppt/slides/_rels/slide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9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4.png"/></Relationships>
</file>

<file path=ppt/slides/_rels/slide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5.png"/></Relationships>
</file>

<file path=ppt/slides/_rels/slide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png"/></Relationships>
</file>

<file path=ppt/slides/_rels/slide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9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png"/></Relationships>
</file>

<file path=ppt/slides/_rels/slide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9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7.png"/></Relationships>
</file>

<file path=ppt/slides/_rels/slide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9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8.png"/></Relationships>
</file>

<file path=ppt/slides/_rels/slide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8.png"/></Relationships>
</file>

<file path=ppt/slides/_rels/slide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01.xml"/><Relationship Id="rId1" Type="http://schemas.openxmlformats.org/officeDocument/2006/relationships/slideLayout" Target="../slideLayouts/slideLayout1.xml"/></Relationships>
</file>

<file path=ppt/slides/_rels/slide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302.xml"/><Relationship Id="rId1" Type="http://schemas.openxmlformats.org/officeDocument/2006/relationships/slideLayout" Target="../slideLayouts/slideLayout1.xml"/></Relationships>
</file>

<file path=ppt/slides/_rels/slide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0.png"/></Relationships>
</file>

<file path=ppt/slides/_rels/slide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0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1.png"/></Relationships>
</file>

<file path=ppt/slides/_rels/slide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0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1.png"/></Relationships>
</file>

<file path=ppt/slides/_rels/slide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0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07.xml"/><Relationship Id="rId1" Type="http://schemas.openxmlformats.org/officeDocument/2006/relationships/slideLayout" Target="../slideLayouts/slideLayout1.xml"/></Relationships>
</file>

<file path=ppt/slides/_rels/slide321.xml.rels><?xml version="1.0" encoding="UTF-8" standalone="yes"?>
<Relationships xmlns="http://schemas.openxmlformats.org/package/2006/relationships"><Relationship Id="rId3" Type="http://schemas.openxmlformats.org/officeDocument/2006/relationships/hyperlink" Target="http://ehttps/creativecommons.org/licenses/by-sa/4.0/deed.es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ehttps/creativecommons.org/licenses/by-sa/4.0/deed.es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UvluuAIiA50" TargetMode="External"/><Relationship Id="rId5" Type="http://schemas.openxmlformats.org/officeDocument/2006/relationships/hyperlink" Target="https://es.wikipedia.org/wiki/Fotolitograf%C3%ADa#/media/Archivo:Wafer-trasparente.png" TargetMode="External"/><Relationship Id="rId4" Type="http://schemas.openxmlformats.org/officeDocument/2006/relationships/image" Target="../media/image1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ehttps/creativecommons.org/licenses/by-sa/4.0/deed.es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4508500"/>
          </a:xfrm>
          <a:prstGeom prst="rect">
            <a:avLst/>
          </a:prstGeom>
          <a:solidFill>
            <a:srgbClr val="CB0017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0" tIns="1440000" rIns="1440000" bIns="1440000"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0" y="4508500"/>
            <a:ext cx="9144000" cy="12065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0" tIns="1440000" rIns="1440000" bIns="1440000" rtlCol="0" anchor="ctr"/>
          <a:lstStyle/>
          <a:p>
            <a:pPr algn="ctr"/>
            <a:endParaRPr lang="es-ES"/>
          </a:p>
        </p:txBody>
      </p:sp>
      <p:sp>
        <p:nvSpPr>
          <p:cNvPr id="11" name="CuadroTexto 7"/>
          <p:cNvSpPr txBox="1"/>
          <p:nvPr/>
        </p:nvSpPr>
        <p:spPr>
          <a:xfrm>
            <a:off x="807523" y="749300"/>
            <a:ext cx="794767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TECNOLOGÍA DE COMPUTADORES</a:t>
            </a:r>
          </a:p>
          <a:p>
            <a:endParaRPr lang="es-E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Transparencias de la Asignatura</a:t>
            </a:r>
          </a:p>
          <a:p>
            <a:endParaRPr lang="es-ES" sz="4000" dirty="0">
              <a:solidFill>
                <a:schemeClr val="bg1"/>
              </a:solidFill>
              <a:latin typeface="Roboto Thin"/>
              <a:cs typeface="Roboto Thin"/>
            </a:endParaRPr>
          </a:p>
          <a:p>
            <a:pPr algn="r"/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Luis Alberto Aranda</a:t>
            </a:r>
          </a:p>
          <a:p>
            <a:pPr algn="r"/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Iván Ramírez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75" y="4726724"/>
            <a:ext cx="1986600" cy="7566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B6C6EFA-8884-A0E3-A8A0-FA135B1AB8A8}"/>
              </a:ext>
            </a:extLst>
          </p:cNvPr>
          <p:cNvSpPr txBox="1"/>
          <p:nvPr/>
        </p:nvSpPr>
        <p:spPr>
          <a:xfrm>
            <a:off x="356732" y="4142465"/>
            <a:ext cx="46448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s-ES">
              <a:latin typeface="Calibri"/>
              <a:cs typeface="Calibri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88DC64A5-2507-7FC6-8658-42226C4E82D9}"/>
              </a:ext>
            </a:extLst>
          </p:cNvPr>
          <p:cNvGrpSpPr/>
          <p:nvPr/>
        </p:nvGrpSpPr>
        <p:grpSpPr>
          <a:xfrm>
            <a:off x="354927" y="4794483"/>
            <a:ext cx="5197312" cy="646331"/>
            <a:chOff x="3594640" y="3098184"/>
            <a:chExt cx="5197312" cy="646331"/>
          </a:xfrm>
        </p:grpSpPr>
        <p:sp>
          <p:nvSpPr>
            <p:cNvPr id="5" name="CuadroTexto 2">
              <a:extLst>
                <a:ext uri="{FF2B5EF4-FFF2-40B4-BE49-F238E27FC236}">
                  <a16:creationId xmlns:a16="http://schemas.microsoft.com/office/drawing/2014/main" id="{A0CCF34B-56BE-89AB-2342-E962F82273E3}"/>
                </a:ext>
              </a:extLst>
            </p:cNvPr>
            <p:cNvSpPr txBox="1"/>
            <p:nvPr/>
          </p:nvSpPr>
          <p:spPr>
            <a:xfrm>
              <a:off x="5104059" y="3098184"/>
              <a:ext cx="3687893" cy="64633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900" dirty="0">
                  <a:latin typeface="Times New Roman"/>
                  <a:ea typeface="+mn-lt"/>
                  <a:cs typeface="+mn-lt"/>
                </a:rPr>
                <a:t>©2023 Luis Alberto Aranda Barjola, Iván Ramírez Díaz.</a:t>
              </a:r>
              <a:br>
                <a:rPr lang="es-ES" sz="900">
                  <a:latin typeface="Times New Roman"/>
                  <a:ea typeface="+mn-lt"/>
                  <a:cs typeface="+mn-lt"/>
                </a:rPr>
              </a:br>
              <a:r>
                <a:rPr lang="es-ES" sz="900" dirty="0">
                  <a:latin typeface="Times New Roman"/>
                  <a:ea typeface="+mn-lt"/>
                  <a:cs typeface="+mn-lt"/>
                </a:rPr>
                <a:t>Algunos derechos reservados. Este documento se distribuye bajo la licencia “Atribución-</a:t>
              </a:r>
              <a:r>
                <a:rPr lang="es-ES" sz="900" dirty="0" err="1">
                  <a:latin typeface="Times New Roman"/>
                  <a:ea typeface="+mn-lt"/>
                  <a:cs typeface="+mn-lt"/>
                </a:rPr>
                <a:t>CompartirIgual</a:t>
              </a:r>
              <a:r>
                <a:rPr lang="es-ES" sz="900" dirty="0">
                  <a:latin typeface="Times New Roman"/>
                  <a:ea typeface="+mn-lt"/>
                  <a:cs typeface="+mn-lt"/>
                </a:rPr>
                <a:t> 4.0 Internacional” de Creative </a:t>
              </a:r>
              <a:r>
                <a:rPr lang="es-ES" sz="900" dirty="0" err="1">
                  <a:latin typeface="Times New Roman"/>
                  <a:ea typeface="+mn-lt"/>
                  <a:cs typeface="+mn-lt"/>
                </a:rPr>
                <a:t>Commons</a:t>
              </a:r>
              <a:r>
                <a:rPr lang="es-ES" sz="900" dirty="0">
                  <a:latin typeface="Times New Roman"/>
                  <a:ea typeface="+mn-lt"/>
                  <a:cs typeface="+mn-lt"/>
                </a:rPr>
                <a:t>, disponible </a:t>
              </a:r>
              <a:r>
                <a:rPr lang="es-ES" sz="900" dirty="0">
                  <a:latin typeface="Times New Roman"/>
                  <a:ea typeface="+mn-lt"/>
                  <a:cs typeface="Times New Roman"/>
                </a:rPr>
                <a:t>en </a:t>
              </a:r>
              <a:r>
                <a:rPr lang="es-ES" sz="900" dirty="0">
                  <a:solidFill>
                    <a:srgbClr val="0563C1"/>
                  </a:solidFill>
                  <a:latin typeface="Times New Roman"/>
                  <a:ea typeface="+mn-lt"/>
                  <a:cs typeface="Times New Roman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https://creativecommons.org/licenses/by-sa/4.0/deed.es</a:t>
              </a:r>
              <a:r>
                <a:rPr lang="es-ES" sz="900" dirty="0">
                  <a:latin typeface="Times New Roman"/>
                  <a:ea typeface="+mn-lt"/>
                  <a:cs typeface="Times New Roman"/>
                </a:rPr>
                <a:t>. </a:t>
              </a:r>
              <a:endParaRPr lang="es-ES" sz="900" dirty="0">
                <a:cs typeface="Calibri"/>
              </a:endParaRPr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202D1277-5979-0B3B-8209-01843DAD8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4640" y="3155116"/>
              <a:ext cx="1499670" cy="533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0679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4508500"/>
          </a:xfrm>
          <a:prstGeom prst="rect">
            <a:avLst/>
          </a:prstGeom>
          <a:solidFill>
            <a:srgbClr val="CB0017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0" tIns="1440000" rIns="1440000" bIns="1440000"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0" y="4508500"/>
            <a:ext cx="9144000" cy="12065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0" tIns="1440000" rIns="1440000" bIns="1440000" rtlCol="0" anchor="ctr"/>
          <a:lstStyle/>
          <a:p>
            <a:pPr algn="ctr"/>
            <a:endParaRPr lang="es-E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75" y="4726724"/>
            <a:ext cx="1986600" cy="756600"/>
          </a:xfrm>
          <a:prstGeom prst="rect">
            <a:avLst/>
          </a:prstGeom>
        </p:spPr>
      </p:pic>
      <p:sp>
        <p:nvSpPr>
          <p:cNvPr id="7" name="CuadroTexto 7">
            <a:extLst>
              <a:ext uri="{FF2B5EF4-FFF2-40B4-BE49-F238E27FC236}">
                <a16:creationId xmlns:a16="http://schemas.microsoft.com/office/drawing/2014/main" id="{5508F6B6-0EA5-9A05-A05F-709BA6D34090}"/>
              </a:ext>
            </a:extLst>
          </p:cNvPr>
          <p:cNvSpPr txBox="1"/>
          <p:nvPr/>
        </p:nvSpPr>
        <p:spPr>
          <a:xfrm>
            <a:off x="807523" y="749300"/>
            <a:ext cx="794767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TECNOLOGÍA DE COMPUTADORES</a:t>
            </a:r>
          </a:p>
          <a:p>
            <a:endParaRPr lang="es-E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1: Introducción a los Computadores</a:t>
            </a:r>
          </a:p>
          <a:p>
            <a:endParaRPr lang="es-ES" sz="4000" dirty="0">
              <a:solidFill>
                <a:schemeClr val="bg1"/>
              </a:solidFill>
              <a:latin typeface="Roboto Thin"/>
              <a:cs typeface="Roboto Thin"/>
            </a:endParaRPr>
          </a:p>
          <a:p>
            <a:endParaRPr lang="es-ES" sz="2000" dirty="0">
              <a:solidFill>
                <a:schemeClr val="bg1"/>
              </a:solidFill>
              <a:latin typeface="Roboto Thin"/>
              <a:cs typeface="Roboto Thin"/>
            </a:endParaRPr>
          </a:p>
          <a:p>
            <a:endParaRPr lang="es-ES" sz="2000" dirty="0">
              <a:solidFill>
                <a:schemeClr val="bg1"/>
              </a:solidFill>
              <a:latin typeface="Roboto Thin"/>
              <a:cs typeface="Roboto Thin"/>
            </a:endParaRPr>
          </a:p>
          <a:p>
            <a:pPr algn="r"/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Luis Alberto Aranda</a:t>
            </a:r>
          </a:p>
          <a:p>
            <a:pPr algn="r"/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Iván Ramírez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2CE165D-874C-025C-B8A4-3D586120CD5D}"/>
              </a:ext>
            </a:extLst>
          </p:cNvPr>
          <p:cNvGrpSpPr/>
          <p:nvPr/>
        </p:nvGrpSpPr>
        <p:grpSpPr>
          <a:xfrm>
            <a:off x="354927" y="4794483"/>
            <a:ext cx="5197312" cy="646331"/>
            <a:chOff x="354927" y="4794483"/>
            <a:chExt cx="5197312" cy="646331"/>
          </a:xfrm>
        </p:grpSpPr>
        <p:sp>
          <p:nvSpPr>
            <p:cNvPr id="9" name="CuadroTexto 2">
              <a:extLst>
                <a:ext uri="{FF2B5EF4-FFF2-40B4-BE49-F238E27FC236}">
                  <a16:creationId xmlns:a16="http://schemas.microsoft.com/office/drawing/2014/main" id="{6D977D39-5EF8-6E33-2C31-24CB41F18A69}"/>
                </a:ext>
              </a:extLst>
            </p:cNvPr>
            <p:cNvSpPr txBox="1"/>
            <p:nvPr/>
          </p:nvSpPr>
          <p:spPr>
            <a:xfrm>
              <a:off x="1864346" y="4794483"/>
              <a:ext cx="3687893" cy="64633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900" dirty="0">
                  <a:latin typeface="Times New Roman"/>
                  <a:ea typeface="+mn-lt"/>
                  <a:cs typeface="+mn-lt"/>
                </a:rPr>
                <a:t>©2023 Luis Alberto Aranda Barjola, Iván Ramírez Díaz.</a:t>
              </a:r>
              <a:br>
                <a:rPr lang="es-ES" sz="900" dirty="0">
                  <a:latin typeface="Times New Roman"/>
                  <a:ea typeface="+mn-lt"/>
                  <a:cs typeface="+mn-lt"/>
                </a:rPr>
              </a:br>
              <a:r>
                <a:rPr lang="es-ES" sz="900" dirty="0">
                  <a:latin typeface="Times New Roman"/>
                  <a:ea typeface="+mn-lt"/>
                  <a:cs typeface="+mn-lt"/>
                </a:rPr>
                <a:t>Algunos derechos reservados. Este documento se distribuye bajo la licencia “Atribución-</a:t>
              </a:r>
              <a:r>
                <a:rPr lang="es-ES" sz="900" dirty="0" err="1">
                  <a:latin typeface="Times New Roman"/>
                  <a:ea typeface="+mn-lt"/>
                  <a:cs typeface="+mn-lt"/>
                </a:rPr>
                <a:t>CompartirIgual</a:t>
              </a:r>
              <a:r>
                <a:rPr lang="es-ES" sz="900" dirty="0">
                  <a:latin typeface="Times New Roman"/>
                  <a:ea typeface="+mn-lt"/>
                  <a:cs typeface="+mn-lt"/>
                </a:rPr>
                <a:t> 4.0 Internacional” de Creative </a:t>
              </a:r>
              <a:r>
                <a:rPr lang="es-ES" sz="900" dirty="0" err="1">
                  <a:latin typeface="Times New Roman"/>
                  <a:ea typeface="+mn-lt"/>
                  <a:cs typeface="+mn-lt"/>
                </a:rPr>
                <a:t>Commons</a:t>
              </a:r>
              <a:r>
                <a:rPr lang="es-ES" sz="900" dirty="0">
                  <a:latin typeface="Times New Roman"/>
                  <a:ea typeface="+mn-lt"/>
                  <a:cs typeface="+mn-lt"/>
                </a:rPr>
                <a:t>, disponible </a:t>
              </a:r>
              <a:r>
                <a:rPr lang="es-ES" sz="900" dirty="0">
                  <a:latin typeface="Times New Roman"/>
                  <a:ea typeface="+mn-lt"/>
                  <a:cs typeface="Times New Roman"/>
                </a:rPr>
                <a:t>en </a:t>
              </a:r>
              <a:r>
                <a:rPr lang="es-ES" sz="900" dirty="0">
                  <a:solidFill>
                    <a:srgbClr val="0563C1"/>
                  </a:solidFill>
                  <a:latin typeface="Times New Roman"/>
                  <a:ea typeface="+mn-lt"/>
                  <a:cs typeface="Times New Roman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https://creativecommons.org/licenses/by-sa/4.0/deed.es</a:t>
              </a:r>
              <a:r>
                <a:rPr lang="es-ES" sz="900" dirty="0">
                  <a:latin typeface="Times New Roman"/>
                  <a:ea typeface="+mn-lt"/>
                  <a:cs typeface="Times New Roman"/>
                </a:rPr>
                <a:t>. </a:t>
              </a:r>
              <a:endParaRPr lang="es-ES" sz="900" dirty="0">
                <a:cs typeface="Calibri"/>
              </a:endParaRP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DBDB8D0-ABCE-2D3A-E85A-429FE0F22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927" y="4851415"/>
              <a:ext cx="1499670" cy="533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790026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850899" y="634999"/>
            <a:ext cx="7991175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PUERTAS LÓGICAS EN VHDL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50900" y="1195202"/>
            <a:ext cx="3272526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5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Library </a:t>
            </a:r>
            <a:r>
              <a:rPr lang="es-ES" sz="1500" dirty="0" err="1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</a:t>
            </a:r>
            <a:endParaRPr lang="es-ES" sz="1500" dirty="0">
              <a:solidFill>
                <a:srgbClr val="0A8C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5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es-ES" sz="15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IEEE;</a:t>
            </a:r>
            <a:br>
              <a:rPr lang="es-ES" sz="15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5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es-ES" sz="15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IEEE.std_logic_1164.</a:t>
            </a:r>
            <a:r>
              <a:rPr lang="es-ES" sz="15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500" dirty="0">
              <a:solidFill>
                <a:srgbClr val="0A8C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5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</a:t>
            </a:r>
            <a:r>
              <a:rPr lang="es-ES" sz="15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Entity</a:t>
            </a:r>
            <a:endParaRPr lang="es-ES" sz="1500" dirty="0">
              <a:solidFill>
                <a:srgbClr val="0A8C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5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entity</a:t>
            </a:r>
            <a:r>
              <a:rPr lang="es-ES" sz="15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my_nand</a:t>
            </a:r>
            <a:r>
              <a:rPr lang="es-ES" sz="15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5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5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5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es-ES" sz="15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( A, B : </a:t>
            </a:r>
            <a:r>
              <a:rPr lang="es-ES" sz="15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		 F     : </a:t>
            </a:r>
            <a:r>
              <a:rPr lang="es-ES" sz="15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	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5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5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my_nand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5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</a:t>
            </a:r>
            <a:r>
              <a:rPr lang="es-ES" sz="1500" dirty="0" err="1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endParaRPr lang="es-ES" sz="1500" dirty="0">
              <a:solidFill>
                <a:srgbClr val="0A8C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5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my_nand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5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5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5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5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ES" sz="15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&lt;= </a:t>
            </a:r>
            <a:r>
              <a:rPr lang="es-ES" sz="15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ES" sz="15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(A</a:t>
            </a:r>
            <a:r>
              <a:rPr lang="es-ES" sz="15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B);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5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4" name="Flecha abajo 3"/>
          <p:cNvSpPr/>
          <p:nvPr/>
        </p:nvSpPr>
        <p:spPr>
          <a:xfrm>
            <a:off x="6418052" y="2883525"/>
            <a:ext cx="379562" cy="605736"/>
          </a:xfrm>
          <a:prstGeom prst="downArrow">
            <a:avLst/>
          </a:prstGeom>
          <a:solidFill>
            <a:srgbClr val="CB0017"/>
          </a:solidFill>
          <a:ln w="38100">
            <a:solidFill>
              <a:srgbClr val="CB00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E871B3-6FFC-5767-F9CC-872AAA87B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347BBD3F-FCE5-34E5-060E-AB1E5785852D}"/>
              </a:ext>
            </a:extLst>
          </p:cNvPr>
          <p:cNvGrpSpPr/>
          <p:nvPr/>
        </p:nvGrpSpPr>
        <p:grpSpPr>
          <a:xfrm>
            <a:off x="5536493" y="3667033"/>
            <a:ext cx="2078017" cy="1050561"/>
            <a:chOff x="5536493" y="3785278"/>
            <a:chExt cx="2078017" cy="1050561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0F5A9DF6-3356-D938-A408-CA939306E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1803" y="3785278"/>
              <a:ext cx="1512057" cy="1050561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013247ED-AFD6-9A48-6081-8263F083984D}"/>
                </a:ext>
              </a:extLst>
            </p:cNvPr>
            <p:cNvSpPr txBox="1"/>
            <p:nvPr/>
          </p:nvSpPr>
          <p:spPr>
            <a:xfrm>
              <a:off x="5536493" y="3926039"/>
              <a:ext cx="3153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8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s-ES" dirty="0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7CA215F9-E7BD-0565-A0E3-BC6E176ADFF0}"/>
                </a:ext>
              </a:extLst>
            </p:cNvPr>
            <p:cNvSpPr txBox="1"/>
            <p:nvPr/>
          </p:nvSpPr>
          <p:spPr>
            <a:xfrm>
              <a:off x="5536493" y="4310558"/>
              <a:ext cx="3153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8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s-ES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7C55BF4F-9AF0-BAB2-275D-7843E6FD89CC}"/>
                </a:ext>
              </a:extLst>
            </p:cNvPr>
            <p:cNvSpPr txBox="1"/>
            <p:nvPr/>
          </p:nvSpPr>
          <p:spPr>
            <a:xfrm>
              <a:off x="7299200" y="4125892"/>
              <a:ext cx="3153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800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es-ES" dirty="0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FDE2FB80-5B10-0D75-88A9-DA56F3FA6468}"/>
              </a:ext>
            </a:extLst>
          </p:cNvPr>
          <p:cNvGrpSpPr/>
          <p:nvPr/>
        </p:nvGrpSpPr>
        <p:grpSpPr>
          <a:xfrm>
            <a:off x="5205379" y="1456554"/>
            <a:ext cx="2674042" cy="1285875"/>
            <a:chOff x="5205379" y="1574799"/>
            <a:chExt cx="2674042" cy="1285875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6246" y="1574799"/>
              <a:ext cx="2543175" cy="1285875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9A07D1BA-A577-9E70-01B5-FBF6960ED950}"/>
                </a:ext>
              </a:extLst>
            </p:cNvPr>
            <p:cNvSpPr/>
            <p:nvPr/>
          </p:nvSpPr>
          <p:spPr>
            <a:xfrm>
              <a:off x="5205379" y="2325414"/>
              <a:ext cx="890008" cy="297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5A0F4D1E-A364-DE45-5077-5F739499DE06}"/>
                </a:ext>
              </a:extLst>
            </p:cNvPr>
            <p:cNvSpPr/>
            <p:nvPr/>
          </p:nvSpPr>
          <p:spPr>
            <a:xfrm>
              <a:off x="6909719" y="2068840"/>
              <a:ext cx="113381" cy="297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6FC1010E-0755-8B14-C78A-341153C9D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100</a:t>
            </a:fld>
            <a:endParaRPr lang="en-US" dirty="0"/>
          </a:p>
        </p:txBody>
      </p:sp>
      <p:cxnSp>
        <p:nvCxnSpPr>
          <p:cNvPr id="19" name="Straight Connector 10">
            <a:extLst>
              <a:ext uri="{FF2B5EF4-FFF2-40B4-BE49-F238E27FC236}">
                <a16:creationId xmlns:a16="http://schemas.microsoft.com/office/drawing/2014/main" id="{D2C47757-A3EB-A875-0C42-CF7A4AE9CF08}"/>
              </a:ext>
            </a:extLst>
          </p:cNvPr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7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F24324BD-AB14-310E-A95C-09EE6221747E}"/>
              </a:ext>
            </a:extLst>
          </p:cNvPr>
          <p:cNvSpPr txBox="1"/>
          <p:nvPr/>
        </p:nvSpPr>
        <p:spPr>
          <a:xfrm>
            <a:off x="850899" y="1574799"/>
            <a:ext cx="7361448" cy="2693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Los paquetes más comunes de la librería IEEE son:</a:t>
            </a: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STD_LOGIC_1164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Estándar para definir señales y operaciones lógicas</a:t>
            </a: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NUMERIC_STD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Para definir números </a:t>
            </a:r>
            <a:r>
              <a:rPr lang="es-E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signed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unsigned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y operaciones aritméticas</a:t>
            </a:r>
            <a:endParaRPr lang="es-E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STD_LOGIC_TEXTIO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Para trabajar con ficheros y cadenas de caracteres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101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899" y="634999"/>
            <a:ext cx="7883197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ESTRUCTURA DEL CÓDIGO VHDL: LIBRERÍAS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Straight Connector 10">
            <a:extLst>
              <a:ext uri="{FF2B5EF4-FFF2-40B4-BE49-F238E27FC236}">
                <a16:creationId xmlns:a16="http://schemas.microsoft.com/office/drawing/2014/main" id="{060E05D3-D1F0-3E01-0CB1-8CBD42BEC7AE}"/>
              </a:ext>
            </a:extLst>
          </p:cNvPr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1C3C56A-5A95-98FE-74E4-476BF7EF7286}"/>
              </a:ext>
            </a:extLst>
          </p:cNvPr>
          <p:cNvSpPr txBox="1"/>
          <p:nvPr/>
        </p:nvSpPr>
        <p:spPr>
          <a:xfrm>
            <a:off x="850900" y="1574799"/>
            <a:ext cx="542050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librería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es un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conjunto de paquetes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Debemos especificar los paquetes que usamos de la librería,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vale con incluir sólo la librería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A12E971-314D-6C4B-49ED-92C2B1C6BDCB}"/>
              </a:ext>
            </a:extLst>
          </p:cNvPr>
          <p:cNvSpPr txBox="1"/>
          <p:nvPr/>
        </p:nvSpPr>
        <p:spPr>
          <a:xfrm>
            <a:off x="5637694" y="1407961"/>
            <a:ext cx="277320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IEEE;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IEEE.STD_LOGIC_1164.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3BA571B-2CBE-0DAD-3FA0-B0095E097EAB}"/>
              </a:ext>
            </a:extLst>
          </p:cNvPr>
          <p:cNvSpPr/>
          <p:nvPr/>
        </p:nvSpPr>
        <p:spPr>
          <a:xfrm>
            <a:off x="1793114" y="4474110"/>
            <a:ext cx="4998484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Podemos crear nuestros propios paquetes y librerías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5E8FC4F9-2207-560E-E9C3-45D8BAF923FD}"/>
              </a:ext>
            </a:extLst>
          </p:cNvPr>
          <p:cNvCxnSpPr/>
          <p:nvPr/>
        </p:nvCxnSpPr>
        <p:spPr>
          <a:xfrm>
            <a:off x="4882551" y="1538253"/>
            <a:ext cx="656429" cy="0"/>
          </a:xfrm>
          <a:prstGeom prst="straightConnector1">
            <a:avLst/>
          </a:prstGeom>
          <a:solidFill>
            <a:srgbClr val="CB0017"/>
          </a:solidFill>
          <a:ln w="38100">
            <a:solidFill>
              <a:srgbClr val="CB0017"/>
            </a:solidFill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1E28C14-2639-E015-3F83-D34D7591618A}"/>
              </a:ext>
            </a:extLst>
          </p:cNvPr>
          <p:cNvSpPr/>
          <p:nvPr/>
        </p:nvSpPr>
        <p:spPr>
          <a:xfrm>
            <a:off x="3993236" y="1384364"/>
            <a:ext cx="7906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Librería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87749706-9CC5-E02B-903F-BE458F758898}"/>
              </a:ext>
            </a:extLst>
          </p:cNvPr>
          <p:cNvCxnSpPr/>
          <p:nvPr/>
        </p:nvCxnSpPr>
        <p:spPr>
          <a:xfrm flipH="1" flipV="1">
            <a:off x="6882300" y="1906867"/>
            <a:ext cx="363889" cy="580185"/>
          </a:xfrm>
          <a:prstGeom prst="straightConnector1">
            <a:avLst/>
          </a:prstGeom>
          <a:solidFill>
            <a:srgbClr val="CB0017"/>
          </a:solidFill>
          <a:ln w="38100">
            <a:solidFill>
              <a:srgbClr val="CB0017"/>
            </a:solidFill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E93A360-220E-03D3-B723-3A8D65D99F85}"/>
              </a:ext>
            </a:extLst>
          </p:cNvPr>
          <p:cNvSpPr/>
          <p:nvPr/>
        </p:nvSpPr>
        <p:spPr>
          <a:xfrm>
            <a:off x="6882300" y="2469224"/>
            <a:ext cx="851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Paquete</a:t>
            </a:r>
          </a:p>
        </p:txBody>
      </p:sp>
    </p:spTree>
    <p:extLst>
      <p:ext uri="{BB962C8B-B14F-4D97-AF65-F5344CB8AC3E}">
        <p14:creationId xmlns:p14="http://schemas.microsoft.com/office/powerpoint/2010/main" val="300155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/>
      <p:bldP spid="15" grpId="0" animBg="1"/>
      <p:bldP spid="19" grpId="0"/>
      <p:bldP spid="21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102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899" y="634999"/>
            <a:ext cx="7883197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ESTRUCTURA DEL CÓDIGO VHDL: ENTITY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Straight Connector 10">
            <a:extLst>
              <a:ext uri="{FF2B5EF4-FFF2-40B4-BE49-F238E27FC236}">
                <a16:creationId xmlns:a16="http://schemas.microsoft.com/office/drawing/2014/main" id="{060E05D3-D1F0-3E01-0CB1-8CBD42BEC7AE}"/>
              </a:ext>
            </a:extLst>
          </p:cNvPr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32EA65D1-0E6B-D5F9-E587-181F1ED48EB4}"/>
              </a:ext>
            </a:extLst>
          </p:cNvPr>
          <p:cNvSpPr txBox="1"/>
          <p:nvPr/>
        </p:nvSpPr>
        <p:spPr>
          <a:xfrm>
            <a:off x="850900" y="1574799"/>
            <a:ext cx="7378700" cy="3262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describe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se conecta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el componente a otros diseños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Define el componente como “caja negra”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Una entidad puede contener los siguientes campos: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b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son los puertos de entrada/salida que permiten que el componente se conecte con otros</a:t>
            </a: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b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permite definir parámetros del componente de modo que no sea necesario repetir su definición una y otra vez</a:t>
            </a: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b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permite definir constantes que se utilizarán en la arquitectura del componente</a:t>
            </a:r>
          </a:p>
        </p:txBody>
      </p:sp>
    </p:spTree>
    <p:extLst>
      <p:ext uri="{BB962C8B-B14F-4D97-AF65-F5344CB8AC3E}">
        <p14:creationId xmlns:p14="http://schemas.microsoft.com/office/powerpoint/2010/main" val="10059392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103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899" y="634999"/>
            <a:ext cx="7883197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ENTITY: EJEMPLO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Straight Connector 10">
            <a:extLst>
              <a:ext uri="{FF2B5EF4-FFF2-40B4-BE49-F238E27FC236}">
                <a16:creationId xmlns:a16="http://schemas.microsoft.com/office/drawing/2014/main" id="{060E05D3-D1F0-3E01-0CB1-8CBD42BEC7AE}"/>
              </a:ext>
            </a:extLst>
          </p:cNvPr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9AC5F7DA-B2AE-2DCF-718A-725202B11E4F}"/>
              </a:ext>
            </a:extLst>
          </p:cNvPr>
          <p:cNvSpPr txBox="1"/>
          <p:nvPr/>
        </p:nvSpPr>
        <p:spPr>
          <a:xfrm>
            <a:off x="850900" y="1574799"/>
            <a:ext cx="3453681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ejemplo </a:t>
            </a:r>
            <a:r>
              <a:rPr lang="es-ES" sz="16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6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( in1  : </a:t>
            </a:r>
            <a:r>
              <a:rPr lang="es-ES" sz="16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		 in2  : </a:t>
            </a:r>
            <a:r>
              <a:rPr lang="es-ES" sz="16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		 out1: </a:t>
            </a:r>
            <a:r>
              <a:rPr lang="es-ES" sz="16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	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6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( gen1 :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integer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:= 4;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		       gen2 : time := 10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	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6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: cnst1 : real := 1000.0;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ejemplo;</a:t>
            </a:r>
          </a:p>
        </p:txBody>
      </p:sp>
      <p:sp>
        <p:nvSpPr>
          <p:cNvPr id="9" name="Cerrar llave 8">
            <a:extLst>
              <a:ext uri="{FF2B5EF4-FFF2-40B4-BE49-F238E27FC236}">
                <a16:creationId xmlns:a16="http://schemas.microsoft.com/office/drawing/2014/main" id="{F89A9B12-C9D1-121A-9C01-6C1A8482BE76}"/>
              </a:ext>
            </a:extLst>
          </p:cNvPr>
          <p:cNvSpPr/>
          <p:nvPr/>
        </p:nvSpPr>
        <p:spPr>
          <a:xfrm>
            <a:off x="4425351" y="1820174"/>
            <a:ext cx="293298" cy="862641"/>
          </a:xfrm>
          <a:prstGeom prst="rightBrace">
            <a:avLst/>
          </a:prstGeom>
          <a:noFill/>
          <a:ln w="28575">
            <a:solidFill>
              <a:srgbClr val="CB001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A79DFC2-1D47-494D-3B52-0203B9DB6B05}"/>
              </a:ext>
            </a:extLst>
          </p:cNvPr>
          <p:cNvSpPr/>
          <p:nvPr/>
        </p:nvSpPr>
        <p:spPr>
          <a:xfrm>
            <a:off x="4839419" y="2082218"/>
            <a:ext cx="35157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puertos de entrada y uno de salida</a:t>
            </a:r>
          </a:p>
        </p:txBody>
      </p:sp>
      <p:sp>
        <p:nvSpPr>
          <p:cNvPr id="11" name="Cerrar llave 10">
            <a:extLst>
              <a:ext uri="{FF2B5EF4-FFF2-40B4-BE49-F238E27FC236}">
                <a16:creationId xmlns:a16="http://schemas.microsoft.com/office/drawing/2014/main" id="{FC5165DF-8E48-F32E-FE63-6ABA0361EFE2}"/>
              </a:ext>
            </a:extLst>
          </p:cNvPr>
          <p:cNvSpPr/>
          <p:nvPr/>
        </p:nvSpPr>
        <p:spPr>
          <a:xfrm>
            <a:off x="4425351" y="2835216"/>
            <a:ext cx="293298" cy="526764"/>
          </a:xfrm>
          <a:prstGeom prst="rightBrace">
            <a:avLst/>
          </a:prstGeom>
          <a:noFill/>
          <a:ln w="28575">
            <a:solidFill>
              <a:srgbClr val="CB001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errar llave 11">
            <a:extLst>
              <a:ext uri="{FF2B5EF4-FFF2-40B4-BE49-F238E27FC236}">
                <a16:creationId xmlns:a16="http://schemas.microsoft.com/office/drawing/2014/main" id="{7319B4B4-B9F1-DEFB-1517-EA4EEF846728}"/>
              </a:ext>
            </a:extLst>
          </p:cNvPr>
          <p:cNvSpPr/>
          <p:nvPr/>
        </p:nvSpPr>
        <p:spPr>
          <a:xfrm>
            <a:off x="4425351" y="3473011"/>
            <a:ext cx="293298" cy="382998"/>
          </a:xfrm>
          <a:prstGeom prst="rightBrace">
            <a:avLst/>
          </a:prstGeom>
          <a:noFill/>
          <a:ln w="28575">
            <a:solidFill>
              <a:srgbClr val="CB001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E7CE6C1-09AA-DE79-1274-6B2D8EAB2160}"/>
              </a:ext>
            </a:extLst>
          </p:cNvPr>
          <p:cNvSpPr/>
          <p:nvPr/>
        </p:nvSpPr>
        <p:spPr>
          <a:xfrm>
            <a:off x="4839418" y="2929321"/>
            <a:ext cx="38331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1600" i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como los #define en C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982571C-1277-3294-1B90-80D880EB3935}"/>
              </a:ext>
            </a:extLst>
          </p:cNvPr>
          <p:cNvSpPr/>
          <p:nvPr/>
        </p:nvSpPr>
        <p:spPr>
          <a:xfrm>
            <a:off x="4839417" y="3494076"/>
            <a:ext cx="38218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Puedo definirla aquí o en la arquitectura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95BE583-0400-779B-27D2-BEE981A50A71}"/>
              </a:ext>
            </a:extLst>
          </p:cNvPr>
          <p:cNvSpPr/>
          <p:nvPr/>
        </p:nvSpPr>
        <p:spPr>
          <a:xfrm>
            <a:off x="1914060" y="4320114"/>
            <a:ext cx="5315879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entidad puede contener los 3 campos… ¡o ninguno!</a:t>
            </a:r>
          </a:p>
        </p:txBody>
      </p:sp>
    </p:spTree>
    <p:extLst>
      <p:ext uri="{BB962C8B-B14F-4D97-AF65-F5344CB8AC3E}">
        <p14:creationId xmlns:p14="http://schemas.microsoft.com/office/powerpoint/2010/main" val="301240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4" grpId="0"/>
      <p:bldP spid="15" grpId="0"/>
      <p:bldP spid="16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7">
            <a:extLst>
              <a:ext uri="{FF2B5EF4-FFF2-40B4-BE49-F238E27FC236}">
                <a16:creationId xmlns:a16="http://schemas.microsoft.com/office/drawing/2014/main" id="{093CF432-4AAF-A757-732E-94A62516B04E}"/>
              </a:ext>
            </a:extLst>
          </p:cNvPr>
          <p:cNvSpPr txBox="1"/>
          <p:nvPr/>
        </p:nvSpPr>
        <p:spPr>
          <a:xfrm>
            <a:off x="850900" y="1385018"/>
            <a:ext cx="7706504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400" b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Inout</a:t>
            </a:r>
            <a:r>
              <a:rPr lang="es-ES" sz="14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define un puerto que puede ser entrada y salida de datos. El valor de la señal:</a:t>
            </a: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Puede ser leído dentro de la entidad</a:t>
            </a: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Puede ser actualizado dentro de la entidad que lo define</a:t>
            </a:r>
          </a:p>
        </p:txBody>
      </p:sp>
      <p:sp>
        <p:nvSpPr>
          <p:cNvPr id="22" name="CuadroTexto 7">
            <a:extLst>
              <a:ext uri="{FF2B5EF4-FFF2-40B4-BE49-F238E27FC236}">
                <a16:creationId xmlns:a16="http://schemas.microsoft.com/office/drawing/2014/main" id="{244BC9EB-D7AB-C15F-A48E-FA62EB3B0E29}"/>
              </a:ext>
            </a:extLst>
          </p:cNvPr>
          <p:cNvSpPr txBox="1"/>
          <p:nvPr/>
        </p:nvSpPr>
        <p:spPr>
          <a:xfrm>
            <a:off x="850900" y="1385018"/>
            <a:ext cx="7706504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Buffer: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define un puerto como el tipo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inout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pero:</a:t>
            </a: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Sólo se puede conectar a otra señal de tipo buffer</a:t>
            </a: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No puede tener más de un driver (más de una entidad que modifique su valor)</a:t>
            </a:r>
          </a:p>
        </p:txBody>
      </p:sp>
      <p:sp>
        <p:nvSpPr>
          <p:cNvPr id="19" name="CuadroTexto 7">
            <a:extLst>
              <a:ext uri="{FF2B5EF4-FFF2-40B4-BE49-F238E27FC236}">
                <a16:creationId xmlns:a16="http://schemas.microsoft.com/office/drawing/2014/main" id="{3CFEF746-9AB5-DC11-CE88-089F8827DD48}"/>
              </a:ext>
            </a:extLst>
          </p:cNvPr>
          <p:cNvSpPr txBox="1"/>
          <p:nvPr/>
        </p:nvSpPr>
        <p:spPr>
          <a:xfrm>
            <a:off x="850900" y="1385018"/>
            <a:ext cx="7706504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400" b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ES" sz="14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define un puerto de salida de datos. El valor de la señal: </a:t>
            </a: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No poder ser leído dentro de la entidad</a:t>
            </a: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Puede ser actualizado dentro de la entidad que lo define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104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899" y="634999"/>
            <a:ext cx="7883197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ENTITY: TIPOS DE PUERTOS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Straight Connector 10">
            <a:extLst>
              <a:ext uri="{FF2B5EF4-FFF2-40B4-BE49-F238E27FC236}">
                <a16:creationId xmlns:a16="http://schemas.microsoft.com/office/drawing/2014/main" id="{060E05D3-D1F0-3E01-0CB1-8CBD42BEC7AE}"/>
              </a:ext>
            </a:extLst>
          </p:cNvPr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9CF94B8-3648-54DC-B8EE-F9EEC9826C53}"/>
              </a:ext>
            </a:extLst>
          </p:cNvPr>
          <p:cNvSpPr txBox="1"/>
          <p:nvPr/>
        </p:nvSpPr>
        <p:spPr>
          <a:xfrm>
            <a:off x="850900" y="1385018"/>
            <a:ext cx="770650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In:</a:t>
            </a: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define un puerto de entrada de datos. El valor de la señal:</a:t>
            </a: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Puede ser leído dentro de la entidad</a:t>
            </a: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No puede ser modificado dentro de la entidad</a:t>
            </a:r>
          </a:p>
        </p:txBody>
      </p:sp>
    </p:spTree>
    <p:extLst>
      <p:ext uri="{BB962C8B-B14F-4D97-AF65-F5344CB8AC3E}">
        <p14:creationId xmlns:p14="http://schemas.microsoft.com/office/powerpoint/2010/main" val="12735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9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105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899" y="634999"/>
            <a:ext cx="7883197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ESTRUCTURA DEL CÓDIGO VHDL: ARCHITECTURE</a:t>
            </a:r>
            <a:endParaRPr lang="es-ES" sz="24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Straight Connector 10">
            <a:extLst>
              <a:ext uri="{FF2B5EF4-FFF2-40B4-BE49-F238E27FC236}">
                <a16:creationId xmlns:a16="http://schemas.microsoft.com/office/drawing/2014/main" id="{060E05D3-D1F0-3E01-0CB1-8CBD42BEC7AE}"/>
              </a:ext>
            </a:extLst>
          </p:cNvPr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E58013EC-02C8-4E09-DD5C-2B2B748FA536}"/>
              </a:ext>
            </a:extLst>
          </p:cNvPr>
          <p:cNvSpPr txBox="1"/>
          <p:nvPr/>
        </p:nvSpPr>
        <p:spPr>
          <a:xfrm>
            <a:off x="850900" y="1574799"/>
            <a:ext cx="73787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arquitectura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describe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comportamiento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del componente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 la arquitectura se ejecutan las operaciones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paralelo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A150649-BF6F-FD1D-9D53-AC0C35F52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886" y="2519570"/>
            <a:ext cx="4332727" cy="1808379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E90B28B0-3783-9538-DAFD-836A1002A20C}"/>
              </a:ext>
            </a:extLst>
          </p:cNvPr>
          <p:cNvSpPr/>
          <p:nvPr/>
        </p:nvSpPr>
        <p:spPr>
          <a:xfrm>
            <a:off x="1598269" y="4534057"/>
            <a:ext cx="5947462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entidad define la “caja negra” y la arquitectura el “contenido”</a:t>
            </a:r>
          </a:p>
        </p:txBody>
      </p:sp>
    </p:spTree>
    <p:extLst>
      <p:ext uri="{BB962C8B-B14F-4D97-AF65-F5344CB8AC3E}">
        <p14:creationId xmlns:p14="http://schemas.microsoft.com/office/powerpoint/2010/main" val="157482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106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899" y="634999"/>
            <a:ext cx="7883197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ARCHITECTURE: EJEMPLO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Straight Connector 10">
            <a:extLst>
              <a:ext uri="{FF2B5EF4-FFF2-40B4-BE49-F238E27FC236}">
                <a16:creationId xmlns:a16="http://schemas.microsoft.com/office/drawing/2014/main" id="{060E05D3-D1F0-3E01-0CB1-8CBD42BEC7AE}"/>
              </a:ext>
            </a:extLst>
          </p:cNvPr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1A454EC-8DCE-A323-4BC7-98D82D9A9B28}"/>
              </a:ext>
            </a:extLst>
          </p:cNvPr>
          <p:cNvSpPr txBox="1"/>
          <p:nvPr/>
        </p:nvSpPr>
        <p:spPr>
          <a:xfrm>
            <a:off x="4753155" y="1574799"/>
            <a:ext cx="3778370" cy="20928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Consta de dos partes:</a:t>
            </a: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del </a:t>
            </a:r>
            <a:r>
              <a:rPr lang="es-ES" sz="1400" i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declaración de señales y variables</a:t>
            </a: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Después del </a:t>
            </a:r>
            <a:r>
              <a:rPr lang="es-ES" sz="1400" i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descripción del funcionamiento</a:t>
            </a:r>
          </a:p>
          <a:p>
            <a:pPr marL="800100" lvl="1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El operador </a:t>
            </a:r>
            <a:r>
              <a:rPr lang="es-ES" sz="16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nos permite conseguir el paralelismo/concurrencia de los circuitos digitales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D240831-C6C0-7EA2-0F44-EC42E7895C44}"/>
              </a:ext>
            </a:extLst>
          </p:cNvPr>
          <p:cNvSpPr txBox="1"/>
          <p:nvPr/>
        </p:nvSpPr>
        <p:spPr>
          <a:xfrm>
            <a:off x="850900" y="1574799"/>
            <a:ext cx="3695220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5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</a:t>
            </a:r>
            <a:r>
              <a:rPr lang="es-ES" sz="15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endParaRPr lang="es-ES" sz="1500" dirty="0">
              <a:solidFill>
                <a:srgbClr val="0A8C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5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my_circuit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5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5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5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es-ES" sz="15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A_out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B_out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C_out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5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5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5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A_out</a:t>
            </a:r>
            <a:r>
              <a:rPr lang="es-ES" sz="15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&lt;=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A_1</a:t>
            </a:r>
            <a:r>
              <a:rPr lang="es-ES" sz="15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A_2;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5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B_out</a:t>
            </a:r>
            <a:r>
              <a:rPr lang="es-ES" sz="15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&lt;=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B_1</a:t>
            </a:r>
            <a:r>
              <a:rPr lang="es-ES" sz="15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ES" sz="15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B_2;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5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C_out</a:t>
            </a:r>
            <a:r>
              <a:rPr lang="es-ES" sz="15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&lt;=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5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ES" sz="15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D_1)</a:t>
            </a:r>
            <a:r>
              <a:rPr lang="es-ES" sz="15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B_2;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5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E_out</a:t>
            </a:r>
            <a:r>
              <a:rPr lang="es-ES" sz="15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&lt;=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A_out</a:t>
            </a:r>
            <a:r>
              <a:rPr lang="es-ES" sz="15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ES" sz="15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B_out</a:t>
            </a:r>
            <a:r>
              <a:rPr lang="es-ES" sz="15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ES" sz="15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C_out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5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2B73681-926B-9E5A-636C-ABAC7D5D1694}"/>
              </a:ext>
            </a:extLst>
          </p:cNvPr>
          <p:cNvSpPr/>
          <p:nvPr/>
        </p:nvSpPr>
        <p:spPr>
          <a:xfrm>
            <a:off x="1474966" y="4164276"/>
            <a:ext cx="6194068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 qué no hemos declarado A_1, A_2, B_1, B_2, D_1 ni 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E_out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025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4508500"/>
          </a:xfrm>
          <a:prstGeom prst="rect">
            <a:avLst/>
          </a:prstGeom>
          <a:solidFill>
            <a:srgbClr val="CB0017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0" tIns="1440000" rIns="1440000" bIns="1440000"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0" y="4508500"/>
            <a:ext cx="9144000" cy="12065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0" tIns="1440000" rIns="1440000" bIns="1440000" rtlCol="0" anchor="ctr"/>
          <a:lstStyle/>
          <a:p>
            <a:pPr algn="ctr"/>
            <a:endParaRPr lang="es-E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75" y="4726724"/>
            <a:ext cx="1986600" cy="756600"/>
          </a:xfrm>
          <a:prstGeom prst="rect">
            <a:avLst/>
          </a:prstGeom>
        </p:spPr>
      </p:pic>
      <p:sp>
        <p:nvSpPr>
          <p:cNvPr id="7" name="CuadroTexto 7">
            <a:extLst>
              <a:ext uri="{FF2B5EF4-FFF2-40B4-BE49-F238E27FC236}">
                <a16:creationId xmlns:a16="http://schemas.microsoft.com/office/drawing/2014/main" id="{5508F6B6-0EA5-9A05-A05F-709BA6D34090}"/>
              </a:ext>
            </a:extLst>
          </p:cNvPr>
          <p:cNvSpPr txBox="1"/>
          <p:nvPr/>
        </p:nvSpPr>
        <p:spPr>
          <a:xfrm>
            <a:off x="807523" y="749300"/>
            <a:ext cx="7947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TECNOLOGÍA DE COMPUTADORES</a:t>
            </a:r>
          </a:p>
          <a:p>
            <a:endParaRPr lang="es-E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5: Especificación y Síntesis de Circuitos Combinacionales</a:t>
            </a:r>
            <a:endParaRPr lang="es-ES" sz="4000" dirty="0">
              <a:solidFill>
                <a:schemeClr val="bg1"/>
              </a:solidFill>
              <a:latin typeface="Roboto Thin"/>
              <a:cs typeface="Roboto Thin"/>
            </a:endParaRPr>
          </a:p>
          <a:p>
            <a:endParaRPr lang="es-ES" sz="2000" dirty="0">
              <a:solidFill>
                <a:schemeClr val="bg1"/>
              </a:solidFill>
              <a:latin typeface="Roboto Thin"/>
              <a:cs typeface="Roboto Thin"/>
            </a:endParaRPr>
          </a:p>
          <a:p>
            <a:pPr algn="r"/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Luis Alberto Aranda</a:t>
            </a:r>
          </a:p>
          <a:p>
            <a:pPr algn="r"/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Iván Ramírez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52CE165D-874C-025C-B8A4-3D586120CD5D}"/>
              </a:ext>
            </a:extLst>
          </p:cNvPr>
          <p:cNvGrpSpPr/>
          <p:nvPr/>
        </p:nvGrpSpPr>
        <p:grpSpPr>
          <a:xfrm>
            <a:off x="354927" y="4794483"/>
            <a:ext cx="5197312" cy="646331"/>
            <a:chOff x="354927" y="4794483"/>
            <a:chExt cx="5197312" cy="646331"/>
          </a:xfrm>
        </p:grpSpPr>
        <p:sp>
          <p:nvSpPr>
            <p:cNvPr id="4" name="CuadroTexto 2">
              <a:extLst>
                <a:ext uri="{FF2B5EF4-FFF2-40B4-BE49-F238E27FC236}">
                  <a16:creationId xmlns:a16="http://schemas.microsoft.com/office/drawing/2014/main" id="{6D977D39-5EF8-6E33-2C31-24CB41F18A69}"/>
                </a:ext>
              </a:extLst>
            </p:cNvPr>
            <p:cNvSpPr txBox="1"/>
            <p:nvPr/>
          </p:nvSpPr>
          <p:spPr>
            <a:xfrm>
              <a:off x="1864346" y="4794483"/>
              <a:ext cx="3687893" cy="64633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900" dirty="0">
                  <a:latin typeface="Times New Roman"/>
                  <a:ea typeface="+mn-lt"/>
                  <a:cs typeface="+mn-lt"/>
                </a:rPr>
                <a:t>©2023 Luis Alberto Aranda Barjola, Iván Ramírez Díaz.</a:t>
              </a:r>
              <a:br>
                <a:rPr lang="es-ES" sz="900" dirty="0">
                  <a:latin typeface="Times New Roman"/>
                  <a:ea typeface="+mn-lt"/>
                  <a:cs typeface="+mn-lt"/>
                </a:rPr>
              </a:br>
              <a:r>
                <a:rPr lang="es-ES" sz="900" dirty="0">
                  <a:latin typeface="Times New Roman"/>
                  <a:ea typeface="+mn-lt"/>
                  <a:cs typeface="+mn-lt"/>
                </a:rPr>
                <a:t>Algunos derechos reservados. Este documento se distribuye bajo la licencia “Atribución-</a:t>
              </a:r>
              <a:r>
                <a:rPr lang="es-ES" sz="900" dirty="0" err="1">
                  <a:latin typeface="Times New Roman"/>
                  <a:ea typeface="+mn-lt"/>
                  <a:cs typeface="+mn-lt"/>
                </a:rPr>
                <a:t>CompartirIgual</a:t>
              </a:r>
              <a:r>
                <a:rPr lang="es-ES" sz="900" dirty="0">
                  <a:latin typeface="Times New Roman"/>
                  <a:ea typeface="+mn-lt"/>
                  <a:cs typeface="+mn-lt"/>
                </a:rPr>
                <a:t> 4.0 Internacional” de Creative </a:t>
              </a:r>
              <a:r>
                <a:rPr lang="es-ES" sz="900" dirty="0" err="1">
                  <a:latin typeface="Times New Roman"/>
                  <a:ea typeface="+mn-lt"/>
                  <a:cs typeface="+mn-lt"/>
                </a:rPr>
                <a:t>Commons</a:t>
              </a:r>
              <a:r>
                <a:rPr lang="es-ES" sz="900" dirty="0">
                  <a:latin typeface="Times New Roman"/>
                  <a:ea typeface="+mn-lt"/>
                  <a:cs typeface="+mn-lt"/>
                </a:rPr>
                <a:t>, disponible </a:t>
              </a:r>
              <a:r>
                <a:rPr lang="es-ES" sz="900" dirty="0">
                  <a:latin typeface="Times New Roman"/>
                  <a:ea typeface="+mn-lt"/>
                  <a:cs typeface="Times New Roman"/>
                </a:rPr>
                <a:t>en </a:t>
              </a:r>
              <a:r>
                <a:rPr lang="es-ES" sz="900" dirty="0">
                  <a:solidFill>
                    <a:srgbClr val="0563C1"/>
                  </a:solidFill>
                  <a:latin typeface="Times New Roman"/>
                  <a:ea typeface="+mn-lt"/>
                  <a:cs typeface="Times New Roman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https://creativecommons.org/licenses/by-sa/4.0/deed.es</a:t>
              </a:r>
              <a:r>
                <a:rPr lang="es-ES" sz="900" dirty="0">
                  <a:latin typeface="Times New Roman"/>
                  <a:ea typeface="+mn-lt"/>
                  <a:cs typeface="Times New Roman"/>
                </a:rPr>
                <a:t>. </a:t>
              </a:r>
              <a:endParaRPr lang="es-ES" sz="900" dirty="0">
                <a:cs typeface="Calibri"/>
              </a:endParaRP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8DBDB8D0-ABCE-2D3A-E85A-429FE0F22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927" y="4851415"/>
              <a:ext cx="1499670" cy="533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787069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108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Representación de funciones lógicas. Tablas de verdad y formas canónicas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Minimización de circuitos digitales. Mapas de Karnaugh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Conjuntos universales de puertas. Circuitos con NAND y NOR</a:t>
            </a: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64254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109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68612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Representación de funciones lógicas. Tablas de verdad y formas canónicas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Minimización de circuitos digitales. Mapas de Karnaugh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Conjuntos universales de puertas. Circuitos con NAND y NOR</a:t>
            </a: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710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11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 a los computadores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Von Neumann de un computador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Terminología y parámetros característicos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Fundamentos de los sistemas digitales</a:t>
            </a: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87938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110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739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700" dirty="0">
                <a:latin typeface="Arial" panose="020B0604020202020204" pitchFamily="34" charset="0"/>
                <a:cs typeface="Arial" panose="020B0604020202020204" pitchFamily="34" charset="0"/>
              </a:rPr>
              <a:t>REPRESENTACIÓN DE FUNCIONES LÓGICAS</a:t>
            </a:r>
            <a:endParaRPr lang="es-ES" sz="27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3093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circuito digital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puede expresar mediante:</a:t>
            </a: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Un esquemático</a:t>
            </a: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Un código escrito en un lenguaje de descripción de hardware</a:t>
            </a: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Una tabla de verdad</a:t>
            </a: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Una función lógica / booleana / de conmutación</a:t>
            </a: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Un mapa de Karnaugh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Todas estas formas son equivalentes y podemos pasar de una a otra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 este tema aprenderemos los conceptos para realizar estas conversiones y así hacer uso indistinto de todas las representaciones</a:t>
            </a: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79692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111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TABLA DE VERDAD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B31AB4-13D7-1DD0-670E-86FC608914FC}"/>
              </a:ext>
            </a:extLst>
          </p:cNvPr>
          <p:cNvSpPr txBox="1"/>
          <p:nvPr/>
        </p:nvSpPr>
        <p:spPr>
          <a:xfrm>
            <a:off x="850900" y="1574799"/>
            <a:ext cx="4890333" cy="26161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Se utiliza para representar el valor de una función o expresión booleana para cada combinación de entradas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Proviene de la lógica Verdadero / Falso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En cada celda de la tabla va un único </a:t>
            </a: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de ‘1’ / ‘0’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columnas de la izquierda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(A, B y C) representan los valores de las señales de </a:t>
            </a: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entrada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del circuito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columna de la derecha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(F) recoge los valores de la </a:t>
            </a: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salida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del circuito, que es función de las entradas</a:t>
            </a:r>
          </a:p>
        </p:txBody>
      </p:sp>
      <p:graphicFrame>
        <p:nvGraphicFramePr>
          <p:cNvPr id="12" name="Tabla 4">
            <a:extLst>
              <a:ext uri="{FF2B5EF4-FFF2-40B4-BE49-F238E27FC236}">
                <a16:creationId xmlns:a16="http://schemas.microsoft.com/office/drawing/2014/main" id="{5ED16374-0FE1-AF9C-12F1-37B1CC6A9A1E}"/>
              </a:ext>
            </a:extLst>
          </p:cNvPr>
          <p:cNvGraphicFramePr>
            <a:graphicFrameLocks noGrp="1"/>
          </p:cNvGraphicFramePr>
          <p:nvPr/>
        </p:nvGraphicFramePr>
        <p:xfrm>
          <a:off x="6217079" y="1124846"/>
          <a:ext cx="1958659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743">
                  <a:extLst>
                    <a:ext uri="{9D8B030D-6E8A-4147-A177-3AD203B41FA5}">
                      <a16:colId xmlns:a16="http://schemas.microsoft.com/office/drawing/2014/main" val="1007993653"/>
                    </a:ext>
                  </a:extLst>
                </a:gridCol>
                <a:gridCol w="352743">
                  <a:extLst>
                    <a:ext uri="{9D8B030D-6E8A-4147-A177-3AD203B41FA5}">
                      <a16:colId xmlns:a16="http://schemas.microsoft.com/office/drawing/2014/main" val="423530801"/>
                    </a:ext>
                  </a:extLst>
                </a:gridCol>
                <a:gridCol w="352743">
                  <a:extLst>
                    <a:ext uri="{9D8B030D-6E8A-4147-A177-3AD203B41FA5}">
                      <a16:colId xmlns:a16="http://schemas.microsoft.com/office/drawing/2014/main" val="3935397969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3736539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F(A,B,C)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9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F(0,0,0)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59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F(0,0,1)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998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F(0,1,0)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2045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F(0,1,1)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911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F(1,0,0)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757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F(1,0,1)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007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F(1,1,0)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046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F(1,1,1)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196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09958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112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DEFINICIONES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2F02DD-46CB-C98B-CC6B-84FEE0A74E55}"/>
              </a:ext>
            </a:extLst>
          </p:cNvPr>
          <p:cNvSpPr txBox="1"/>
          <p:nvPr/>
        </p:nvSpPr>
        <p:spPr>
          <a:xfrm>
            <a:off x="850898" y="1574799"/>
            <a:ext cx="7560001" cy="2868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una variable (A) o su complemento (A’)</a:t>
            </a:r>
          </a:p>
          <a:p>
            <a:pPr marL="285750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Término producto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operación AND de literales</a:t>
            </a:r>
          </a:p>
          <a:p>
            <a:pPr marL="285750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Término suma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operación OR de literales</a:t>
            </a:r>
          </a:p>
          <a:p>
            <a:pPr marL="285750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Suma de productos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suma de términos producto</a:t>
            </a:r>
          </a:p>
          <a:p>
            <a:pPr marL="285750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 de sumas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un producto de términos suma</a:t>
            </a:r>
          </a:p>
          <a:p>
            <a:pPr marL="285750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Mintérmino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término producto en el que aparecen todas las variables de la función una vez</a:t>
            </a:r>
          </a:p>
          <a:p>
            <a:pPr marL="285750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Maxtérmino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termino suma en el que aparecen todas las variables de la función una vez</a:t>
            </a:r>
          </a:p>
          <a:p>
            <a:pPr marL="285750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Suma canónica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expresión booleana compuesta por la suma de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mintérminos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 canónico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expresión booleana compuesta por el producto de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maxtérminos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00730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113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MINTÉRMINOS Y MAXTÉRMINOS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728680FE-9352-EE07-F00B-ADE67C1AF352}"/>
                  </a:ext>
                </a:extLst>
              </p:cNvPr>
              <p:cNvSpPr txBox="1"/>
              <p:nvPr/>
            </p:nvSpPr>
            <p:spPr>
              <a:xfrm>
                <a:off x="850900" y="1574799"/>
                <a:ext cx="7790930" cy="29392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buClr>
                    <a:schemeClr val="bg1">
                      <a:lumMod val="75000"/>
                    </a:schemeClr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s-E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Un </a:t>
                </a:r>
                <a:r>
                  <a:rPr lang="es-ES" sz="1600" dirty="0" err="1">
                    <a:solidFill>
                      <a:srgbClr val="CB001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mintérmino</a:t>
                </a:r>
                <a:r>
                  <a:rPr lang="es-E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se representa como </a:t>
                </a:r>
                <a:r>
                  <a:rPr lang="es-ES" sz="1600" b="1" dirty="0">
                    <a:solidFill>
                      <a:srgbClr val="CB001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s-ES" sz="1600" b="1" baseline="-25000" dirty="0">
                    <a:solidFill>
                      <a:srgbClr val="CB001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s-ES" sz="1600" b="1" dirty="0">
                    <a:solidFill>
                      <a:srgbClr val="CB001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y </a:t>
                </a:r>
                <a:r>
                  <a:rPr lang="es-ES" sz="1600" dirty="0">
                    <a:solidFill>
                      <a:srgbClr val="CB001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vale ‘1’ para una única combinación</a:t>
                </a:r>
                <a:endParaRPr lang="es-ES" sz="1600" baseline="-25000" dirty="0">
                  <a:solidFill>
                    <a:srgbClr val="CB001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chemeClr val="bg1">
                      <a:lumMod val="75000"/>
                    </a:schemeClr>
                  </a:buClr>
                  <a:buSzPct val="120000"/>
                  <a:buFont typeface="Arial" panose="020B0604020202020204" pitchFamily="34" charset="0"/>
                  <a:buChar char="•"/>
                </a:pPr>
                <a:endParaRPr lang="es-E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chemeClr val="bg1">
                      <a:lumMod val="75000"/>
                    </a:schemeClr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s-E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Un </a:t>
                </a:r>
                <a:r>
                  <a:rPr lang="es-ES" sz="1600" dirty="0" err="1">
                    <a:solidFill>
                      <a:srgbClr val="CB001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maxtérmino</a:t>
                </a:r>
                <a:r>
                  <a:rPr lang="es-E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se representa como </a:t>
                </a:r>
                <a:r>
                  <a:rPr lang="es-ES" sz="1600" b="1" dirty="0">
                    <a:solidFill>
                      <a:srgbClr val="CB001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s-ES" sz="1600" b="1" baseline="-25000" dirty="0">
                    <a:solidFill>
                      <a:srgbClr val="CB001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s-ES" sz="1600" b="1" dirty="0">
                    <a:solidFill>
                      <a:srgbClr val="CB001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y </a:t>
                </a:r>
                <a:r>
                  <a:rPr lang="es-ES" sz="1600" dirty="0">
                    <a:solidFill>
                      <a:srgbClr val="CB001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vale ‘0’ para una única combinación</a:t>
                </a:r>
                <a:endParaRPr lang="es-ES" sz="1600" b="1" baseline="-25000" dirty="0">
                  <a:solidFill>
                    <a:srgbClr val="CB001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chemeClr val="bg1">
                      <a:lumMod val="75000"/>
                    </a:schemeClr>
                  </a:buClr>
                  <a:buSzPct val="120000"/>
                  <a:buFont typeface="Arial" panose="020B0604020202020204" pitchFamily="34" charset="0"/>
                  <a:buChar char="•"/>
                </a:pPr>
                <a:endParaRPr lang="es-ES" sz="1600" dirty="0">
                  <a:solidFill>
                    <a:srgbClr val="CB001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chemeClr val="bg1">
                      <a:lumMod val="75000"/>
                    </a:schemeClr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s-E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El subíndice </a:t>
                </a:r>
                <a:r>
                  <a:rPr lang="es-ES" sz="1600" dirty="0">
                    <a:solidFill>
                      <a:srgbClr val="CB001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“i” </a:t>
                </a:r>
                <a:r>
                  <a:rPr lang="es-E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indica el número en decimal de la combinación correspondiente</a:t>
                </a:r>
              </a:p>
              <a:p>
                <a:pPr marL="342900" indent="-342900">
                  <a:buClr>
                    <a:schemeClr val="bg1">
                      <a:lumMod val="75000"/>
                    </a:schemeClr>
                  </a:buClr>
                  <a:buSzPct val="120000"/>
                  <a:buFont typeface="Arial" panose="020B0604020202020204" pitchFamily="34" charset="0"/>
                  <a:buChar char="•"/>
                </a:pPr>
                <a:endParaRPr lang="es-ES" sz="1600" dirty="0">
                  <a:solidFill>
                    <a:srgbClr val="CB001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Clr>
                    <a:schemeClr val="bg1">
                      <a:lumMod val="75000"/>
                    </a:schemeClr>
                  </a:buClr>
                  <a:buSzPct val="120000"/>
                </a:pPr>
                <a:r>
                  <a:rPr lang="es-E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Ej</a:t>
                </a:r>
                <a:r>
                  <a:rPr lang="es-E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buClr>
                    <a:schemeClr val="bg1">
                      <a:lumMod val="75000"/>
                    </a:schemeClr>
                  </a:buClr>
                  <a:buSzPct val="120000"/>
                </a:pPr>
                <a:r>
                  <a:rPr lang="es-ES" sz="1600" dirty="0">
                    <a:solidFill>
                      <a:srgbClr val="CB001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s-E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Si tenemos 3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s-E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s-ES" sz="16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buClr>
                    <a:schemeClr val="bg1">
                      <a:lumMod val="75000"/>
                    </a:schemeClr>
                  </a:buClr>
                  <a:buSzPct val="120000"/>
                </a:pPr>
                <a:r>
                  <a:rPr lang="es-ES" sz="1600" dirty="0">
                    <a:solidFill>
                      <a:srgbClr val="CB001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s-ES" sz="1600" dirty="0">
                    <a:solidFill>
                      <a:srgbClr val="CB0017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s-E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s-E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s-E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s-E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por ej. se corresponden con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s-E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s-E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=1;</m:t>
                    </m:r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s-E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=0;</m:t>
                    </m:r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s-E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s-E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(101</a:t>
                </a:r>
                <a:r>
                  <a:rPr lang="es-ES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s-E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5</a:t>
                </a:r>
                <a:r>
                  <a:rPr lang="es-ES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es-E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spcBef>
                    <a:spcPts val="600"/>
                  </a:spcBef>
                  <a:buClr>
                    <a:schemeClr val="bg1">
                      <a:lumMod val="75000"/>
                    </a:schemeClr>
                  </a:buClr>
                  <a:buSzPct val="120000"/>
                </a:pPr>
                <a:r>
                  <a:rPr lang="es-ES" sz="1600" dirty="0">
                    <a:solidFill>
                      <a:srgbClr val="CB001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s-ES" sz="1600" dirty="0">
                    <a:solidFill>
                      <a:srgbClr val="CB0017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:r>
                  <a:rPr lang="es-E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Un </a:t>
                </a:r>
                <a:r>
                  <a:rPr lang="es-ES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mintérmino</a:t>
                </a:r>
                <a:r>
                  <a:rPr lang="es-E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, por ej.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s-E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s-E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, se puede expresar como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s-E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s-E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sub>
                        </m:sSub>
                        <m:sSub>
                          <m:sSubPr>
                            <m:ctrlPr>
                              <a:rPr lang="es-E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s-E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s-E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·</m:t>
                        </m:r>
                        <m:acc>
                          <m:accPr>
                            <m:chr m:val="̅"/>
                            <m:ctrlPr>
                              <a:rPr lang="es-E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s-E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s-E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·</m:t>
                    </m:r>
                    <m:sSub>
                      <m:sSubPr>
                        <m:ctrlPr>
                          <a:rPr lang="es-E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s-E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s-ES" sz="1600" dirty="0">
                  <a:solidFill>
                    <a:srgbClr val="CB001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buClr>
                    <a:schemeClr val="bg1">
                      <a:lumMod val="75000"/>
                    </a:schemeClr>
                  </a:buClr>
                  <a:buSzPct val="120000"/>
                </a:pPr>
                <a:r>
                  <a:rPr lang="es-ES" sz="1600" dirty="0">
                    <a:solidFill>
                      <a:srgbClr val="CB001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s-ES" sz="1600" dirty="0">
                    <a:solidFill>
                      <a:srgbClr val="CB0017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:r>
                  <a:rPr lang="es-E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Un </a:t>
                </a:r>
                <a:r>
                  <a:rPr lang="es-ES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maxtérmino</a:t>
                </a:r>
                <a:r>
                  <a:rPr lang="es-E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, por ej.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s-E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s-E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, se puede expresar como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s-E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s-E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sub>
                        </m:sSub>
                        <m:sSub>
                          <m:sSubPr>
                            <m:ctrlPr>
                              <a:rPr lang="es-E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acc>
                              <m:accPr>
                                <m:chr m:val="̅"/>
                                <m:ctrlPr>
                                  <a:rPr lang="es-E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s-E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 </m:t>
                        </m:r>
                        <m:r>
                          <a:rPr lang="es-E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s-E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s-E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ES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s-ES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s-ES" sz="1600" dirty="0">
                  <a:solidFill>
                    <a:srgbClr val="CB001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728680FE-9352-EE07-F00B-ADE67C1AF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00" y="1574799"/>
                <a:ext cx="7790930" cy="2939266"/>
              </a:xfrm>
              <a:prstGeom prst="rect">
                <a:avLst/>
              </a:prstGeom>
              <a:blipFill>
                <a:blip r:embed="rId4"/>
                <a:stretch>
                  <a:fillRect l="-1800" t="-3112" b="-352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C7B2D0C1-C0E9-22BA-7EBB-672553B8D501}"/>
              </a:ext>
            </a:extLst>
          </p:cNvPr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267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114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FORMAS CANÓNICAS: EJEMPLO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id="{FC1E4F6E-A90B-950F-6990-36409B1F4CDF}"/>
              </a:ext>
            </a:extLst>
          </p:cNvPr>
          <p:cNvGraphicFramePr>
            <a:graphicFrameLocks noGrp="1"/>
          </p:cNvGraphicFramePr>
          <p:nvPr/>
        </p:nvGraphicFramePr>
        <p:xfrm>
          <a:off x="850900" y="2048605"/>
          <a:ext cx="1958659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743">
                  <a:extLst>
                    <a:ext uri="{9D8B030D-6E8A-4147-A177-3AD203B41FA5}">
                      <a16:colId xmlns:a16="http://schemas.microsoft.com/office/drawing/2014/main" val="1007993653"/>
                    </a:ext>
                  </a:extLst>
                </a:gridCol>
                <a:gridCol w="352743">
                  <a:extLst>
                    <a:ext uri="{9D8B030D-6E8A-4147-A177-3AD203B41FA5}">
                      <a16:colId xmlns:a16="http://schemas.microsoft.com/office/drawing/2014/main" val="423530801"/>
                    </a:ext>
                  </a:extLst>
                </a:gridCol>
                <a:gridCol w="352743">
                  <a:extLst>
                    <a:ext uri="{9D8B030D-6E8A-4147-A177-3AD203B41FA5}">
                      <a16:colId xmlns:a16="http://schemas.microsoft.com/office/drawing/2014/main" val="3935397969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3736539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9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59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998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2045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911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757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007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046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196784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728680FE-9352-EE07-F00B-ADE67C1AF352}"/>
              </a:ext>
            </a:extLst>
          </p:cNvPr>
          <p:cNvSpPr txBox="1"/>
          <p:nvPr/>
        </p:nvSpPr>
        <p:spPr>
          <a:xfrm>
            <a:off x="850900" y="1574799"/>
            <a:ext cx="77909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Determinar las dos formas canónicas de la siguiente tabla de verdad:</a:t>
            </a: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DE545BF-91F8-7343-036D-BDD8AAE25163}"/>
              </a:ext>
            </a:extLst>
          </p:cNvPr>
          <p:cNvSpPr/>
          <p:nvPr/>
        </p:nvSpPr>
        <p:spPr>
          <a:xfrm>
            <a:off x="2221887" y="2459122"/>
            <a:ext cx="284052" cy="290957"/>
          </a:xfrm>
          <a:prstGeom prst="ellipse">
            <a:avLst/>
          </a:prstGeom>
          <a:noFill/>
          <a:ln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C825510-CC47-4677-BF77-B9942B739946}"/>
              </a:ext>
            </a:extLst>
          </p:cNvPr>
          <p:cNvSpPr/>
          <p:nvPr/>
        </p:nvSpPr>
        <p:spPr>
          <a:xfrm>
            <a:off x="2221887" y="3197849"/>
            <a:ext cx="284052" cy="290957"/>
          </a:xfrm>
          <a:prstGeom prst="ellipse">
            <a:avLst/>
          </a:prstGeom>
          <a:noFill/>
          <a:ln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5B140B4-F38F-4259-3353-6A30276A9C96}"/>
              </a:ext>
            </a:extLst>
          </p:cNvPr>
          <p:cNvSpPr/>
          <p:nvPr/>
        </p:nvSpPr>
        <p:spPr>
          <a:xfrm>
            <a:off x="2221887" y="3573964"/>
            <a:ext cx="284052" cy="290957"/>
          </a:xfrm>
          <a:prstGeom prst="ellipse">
            <a:avLst/>
          </a:prstGeom>
          <a:noFill/>
          <a:ln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6DAE0AE-CFB9-2253-B617-5C4D8769CB1A}"/>
              </a:ext>
            </a:extLst>
          </p:cNvPr>
          <p:cNvSpPr/>
          <p:nvPr/>
        </p:nvSpPr>
        <p:spPr>
          <a:xfrm>
            <a:off x="2221887" y="5054919"/>
            <a:ext cx="284052" cy="290957"/>
          </a:xfrm>
          <a:prstGeom prst="ellipse">
            <a:avLst/>
          </a:prstGeom>
          <a:noFill/>
          <a:ln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C245847-C285-3BCC-76CA-1BAAA08FC3A2}"/>
              </a:ext>
            </a:extLst>
          </p:cNvPr>
          <p:cNvSpPr txBox="1"/>
          <p:nvPr/>
        </p:nvSpPr>
        <p:spPr>
          <a:xfrm>
            <a:off x="3259319" y="2119619"/>
            <a:ext cx="506022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Suma canónica (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suma de productos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3A4EC0F-F74D-D3F5-14C2-61C075435645}"/>
                  </a:ext>
                </a:extLst>
              </p:cNvPr>
              <p:cNvSpPr txBox="1"/>
              <p:nvPr/>
            </p:nvSpPr>
            <p:spPr>
              <a:xfrm>
                <a:off x="3500206" y="2644016"/>
                <a:ext cx="5225661" cy="5332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s-ES_tradnl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(0,2,3,7)</m:t>
                          </m:r>
                        </m:e>
                      </m:nary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3A4EC0F-F74D-D3F5-14C2-61C075435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206" y="2644016"/>
                <a:ext cx="5225661" cy="533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1B26E7E6-8189-7EEB-DD42-BD7B4F31311C}"/>
                  </a:ext>
                </a:extLst>
              </p:cNvPr>
              <p:cNvSpPr txBox="1"/>
              <p:nvPr/>
            </p:nvSpPr>
            <p:spPr>
              <a:xfrm>
                <a:off x="3500205" y="3568409"/>
                <a:ext cx="5315814" cy="2775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·</m:t>
                      </m:r>
                      <m:acc>
                        <m:accPr>
                          <m:chr m:val="̅"/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·</m:t>
                      </m:r>
                      <m:acc>
                        <m:accPr>
                          <m:chr m:val="̅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s-ES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·</m:t>
                      </m:r>
                      <m:acc>
                        <m:accPr>
                          <m:chr m:val="̅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s-ES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1B26E7E6-8189-7EEB-DD42-BD7B4F313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205" y="3568409"/>
                <a:ext cx="5315814" cy="277576"/>
              </a:xfrm>
              <a:prstGeom prst="rect">
                <a:avLst/>
              </a:prstGeom>
              <a:blipFill>
                <a:blip r:embed="rId5"/>
                <a:stretch>
                  <a:fillRect l="-573" t="-2174" r="-459" b="-869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522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4" grpId="0"/>
      <p:bldP spid="15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115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FORMAS CANÓNICAS: EJEMPLO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id="{FC1E4F6E-A90B-950F-6990-36409B1F4CDF}"/>
              </a:ext>
            </a:extLst>
          </p:cNvPr>
          <p:cNvGraphicFramePr>
            <a:graphicFrameLocks noGrp="1"/>
          </p:cNvGraphicFramePr>
          <p:nvPr/>
        </p:nvGraphicFramePr>
        <p:xfrm>
          <a:off x="850900" y="2048605"/>
          <a:ext cx="1958659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743">
                  <a:extLst>
                    <a:ext uri="{9D8B030D-6E8A-4147-A177-3AD203B41FA5}">
                      <a16:colId xmlns:a16="http://schemas.microsoft.com/office/drawing/2014/main" val="1007993653"/>
                    </a:ext>
                  </a:extLst>
                </a:gridCol>
                <a:gridCol w="352743">
                  <a:extLst>
                    <a:ext uri="{9D8B030D-6E8A-4147-A177-3AD203B41FA5}">
                      <a16:colId xmlns:a16="http://schemas.microsoft.com/office/drawing/2014/main" val="423530801"/>
                    </a:ext>
                  </a:extLst>
                </a:gridCol>
                <a:gridCol w="352743">
                  <a:extLst>
                    <a:ext uri="{9D8B030D-6E8A-4147-A177-3AD203B41FA5}">
                      <a16:colId xmlns:a16="http://schemas.microsoft.com/office/drawing/2014/main" val="3935397969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3736539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9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59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998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2045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911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757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007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046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196784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728680FE-9352-EE07-F00B-ADE67C1AF352}"/>
              </a:ext>
            </a:extLst>
          </p:cNvPr>
          <p:cNvSpPr txBox="1"/>
          <p:nvPr/>
        </p:nvSpPr>
        <p:spPr>
          <a:xfrm>
            <a:off x="850900" y="1574799"/>
            <a:ext cx="77909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Determinar las dos formas canónicas de la siguiente tabla de verdad:</a:t>
            </a: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DE545BF-91F8-7343-036D-BDD8AAE25163}"/>
              </a:ext>
            </a:extLst>
          </p:cNvPr>
          <p:cNvSpPr/>
          <p:nvPr/>
        </p:nvSpPr>
        <p:spPr>
          <a:xfrm>
            <a:off x="2214004" y="2829615"/>
            <a:ext cx="284052" cy="290957"/>
          </a:xfrm>
          <a:prstGeom prst="ellipse">
            <a:avLst/>
          </a:prstGeom>
          <a:noFill/>
          <a:ln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C825510-CC47-4677-BF77-B9942B739946}"/>
              </a:ext>
            </a:extLst>
          </p:cNvPr>
          <p:cNvSpPr/>
          <p:nvPr/>
        </p:nvSpPr>
        <p:spPr>
          <a:xfrm>
            <a:off x="2214004" y="3938832"/>
            <a:ext cx="284052" cy="290957"/>
          </a:xfrm>
          <a:prstGeom prst="ellipse">
            <a:avLst/>
          </a:prstGeom>
          <a:noFill/>
          <a:ln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5B140B4-F38F-4259-3353-6A30276A9C96}"/>
              </a:ext>
            </a:extLst>
          </p:cNvPr>
          <p:cNvSpPr/>
          <p:nvPr/>
        </p:nvSpPr>
        <p:spPr>
          <a:xfrm>
            <a:off x="2214004" y="4314947"/>
            <a:ext cx="284052" cy="290957"/>
          </a:xfrm>
          <a:prstGeom prst="ellipse">
            <a:avLst/>
          </a:prstGeom>
          <a:noFill/>
          <a:ln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6DAE0AE-CFB9-2253-B617-5C4D8769CB1A}"/>
              </a:ext>
            </a:extLst>
          </p:cNvPr>
          <p:cNvSpPr/>
          <p:nvPr/>
        </p:nvSpPr>
        <p:spPr>
          <a:xfrm>
            <a:off x="2214004" y="4676544"/>
            <a:ext cx="284052" cy="290957"/>
          </a:xfrm>
          <a:prstGeom prst="ellipse">
            <a:avLst/>
          </a:prstGeom>
          <a:noFill/>
          <a:ln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C245847-C285-3BCC-76CA-1BAAA08FC3A2}"/>
              </a:ext>
            </a:extLst>
          </p:cNvPr>
          <p:cNvSpPr txBox="1"/>
          <p:nvPr/>
        </p:nvSpPr>
        <p:spPr>
          <a:xfrm>
            <a:off x="3259319" y="2119619"/>
            <a:ext cx="506022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 canónico (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producto de sumas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24009451-6C76-202B-7063-C65F9693C3A4}"/>
                  </a:ext>
                </a:extLst>
              </p:cNvPr>
              <p:cNvSpPr txBox="1"/>
              <p:nvPr/>
            </p:nvSpPr>
            <p:spPr>
              <a:xfrm>
                <a:off x="3500206" y="2644016"/>
                <a:ext cx="4940455" cy="5332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subSup"/>
                          <m:supHide m:val="on"/>
                          <m:ctrlPr>
                            <a:rPr lang="es-ES_tradnl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(1,4,5,6)</m:t>
                          </m:r>
                        </m:e>
                      </m:nary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24009451-6C76-202B-7063-C65F9693C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206" y="2644016"/>
                <a:ext cx="4940455" cy="533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BA114F75-EE10-F65F-7DA0-629D04605643}"/>
                  </a:ext>
                </a:extLst>
              </p:cNvPr>
              <p:cNvSpPr txBox="1"/>
              <p:nvPr/>
            </p:nvSpPr>
            <p:spPr>
              <a:xfrm>
                <a:off x="3500206" y="3568409"/>
                <a:ext cx="4002699" cy="5551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·</m:t>
                      </m:r>
                    </m:oMath>
                  </m:oMathPara>
                </a14:m>
                <a:endParaRPr lang="es-E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·(</m:t>
                      </m:r>
                      <m:acc>
                        <m:accPr>
                          <m:chr m:val="̅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BA114F75-EE10-F65F-7DA0-629D04605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206" y="3568409"/>
                <a:ext cx="4002699" cy="555152"/>
              </a:xfrm>
              <a:prstGeom prst="rect">
                <a:avLst/>
              </a:prstGeom>
              <a:blipFill>
                <a:blip r:embed="rId5"/>
                <a:stretch>
                  <a:fillRect l="-913" r="-152" b="-1758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923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4" grpId="0"/>
      <p:bldP spid="11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>
            <a:extLst>
              <a:ext uri="{FF2B5EF4-FFF2-40B4-BE49-F238E27FC236}">
                <a16:creationId xmlns:a16="http://schemas.microsoft.com/office/drawing/2014/main" id="{728680FE-9352-EE07-F00B-ADE67C1AF352}"/>
              </a:ext>
            </a:extLst>
          </p:cNvPr>
          <p:cNvSpPr txBox="1"/>
          <p:nvPr/>
        </p:nvSpPr>
        <p:spPr>
          <a:xfrm>
            <a:off x="850900" y="1574799"/>
            <a:ext cx="7790930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consiste en obtener la descripción formal de un circuito a partir de su esquemático o su función lógica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116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SÍNTESIS Y ANÁLISIS DE CIRCUITOS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28680FE-9352-EE07-F00B-ADE67C1AF352}"/>
              </a:ext>
            </a:extLst>
          </p:cNvPr>
          <p:cNvSpPr txBox="1"/>
          <p:nvPr/>
        </p:nvSpPr>
        <p:spPr>
          <a:xfrm>
            <a:off x="850900" y="1574799"/>
            <a:ext cx="77909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Síntesis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consiste en representar un circuito a partir de una descripción o texto</a:t>
            </a: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C7B2D0C1-C0E9-22BA-7EBB-672553B8D501}"/>
              </a:ext>
            </a:extLst>
          </p:cNvPr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ángulo 1"/>
          <p:cNvSpPr/>
          <p:nvPr/>
        </p:nvSpPr>
        <p:spPr>
          <a:xfrm>
            <a:off x="1131572" y="2232888"/>
            <a:ext cx="8638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Roboto Regular"/>
                <a:cs typeface="Roboto Regular"/>
              </a:rPr>
              <a:t>TEXTO</a:t>
            </a:r>
            <a:endParaRPr lang="es-ES_tradnl" dirty="0"/>
          </a:p>
        </p:txBody>
      </p:sp>
      <p:sp>
        <p:nvSpPr>
          <p:cNvPr id="9" name="Rectángulo 2"/>
          <p:cNvSpPr/>
          <p:nvPr/>
        </p:nvSpPr>
        <p:spPr>
          <a:xfrm>
            <a:off x="2642391" y="2104806"/>
            <a:ext cx="11458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latin typeface="Roboto Regular"/>
                <a:cs typeface="Roboto Regular"/>
              </a:rPr>
              <a:t>TABLA DE VERDAD</a:t>
            </a:r>
            <a:endParaRPr lang="es-ES_tradnl" sz="1600" dirty="0"/>
          </a:p>
        </p:txBody>
      </p:sp>
      <p:sp>
        <p:nvSpPr>
          <p:cNvPr id="10" name="Rectángulo 3"/>
          <p:cNvSpPr/>
          <p:nvPr/>
        </p:nvSpPr>
        <p:spPr>
          <a:xfrm>
            <a:off x="4518364" y="2232888"/>
            <a:ext cx="18245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Roboto Regular"/>
                <a:cs typeface="Roboto Regular"/>
              </a:rPr>
              <a:t>FUNCIÓN LÓGICA</a:t>
            </a:r>
            <a:endParaRPr lang="es-ES_tradnl" sz="1600" dirty="0"/>
          </a:p>
        </p:txBody>
      </p:sp>
      <p:sp>
        <p:nvSpPr>
          <p:cNvPr id="11" name="Rectángulo 8"/>
          <p:cNvSpPr/>
          <p:nvPr/>
        </p:nvSpPr>
        <p:spPr>
          <a:xfrm>
            <a:off x="7072987" y="2232888"/>
            <a:ext cx="1171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Roboto Regular"/>
                <a:cs typeface="Roboto Regular"/>
              </a:rPr>
              <a:t>CIRCUITO</a:t>
            </a:r>
            <a:endParaRPr lang="es-ES_tradnl" dirty="0"/>
          </a:p>
        </p:txBody>
      </p:sp>
      <p:sp>
        <p:nvSpPr>
          <p:cNvPr id="12" name="Flecha derecha 10"/>
          <p:cNvSpPr/>
          <p:nvPr/>
        </p:nvSpPr>
        <p:spPr>
          <a:xfrm>
            <a:off x="2055268" y="2307529"/>
            <a:ext cx="527253" cy="191011"/>
          </a:xfrm>
          <a:prstGeom prst="rightArrow">
            <a:avLst/>
          </a:prstGeom>
          <a:solidFill>
            <a:srgbClr val="CB0017"/>
          </a:solidFill>
          <a:ln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CB0017"/>
              </a:solidFill>
            </a:endParaRPr>
          </a:p>
        </p:txBody>
      </p:sp>
      <p:sp>
        <p:nvSpPr>
          <p:cNvPr id="14" name="Flecha derecha 11"/>
          <p:cNvSpPr/>
          <p:nvPr/>
        </p:nvSpPr>
        <p:spPr>
          <a:xfrm>
            <a:off x="3848150" y="2301689"/>
            <a:ext cx="527253" cy="191011"/>
          </a:xfrm>
          <a:prstGeom prst="rightArrow">
            <a:avLst/>
          </a:prstGeom>
          <a:solidFill>
            <a:srgbClr val="CB0017"/>
          </a:solidFill>
          <a:ln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CB0017"/>
              </a:solidFill>
            </a:endParaRPr>
          </a:p>
        </p:txBody>
      </p:sp>
      <p:sp>
        <p:nvSpPr>
          <p:cNvPr id="15" name="Flecha derecha 12"/>
          <p:cNvSpPr/>
          <p:nvPr/>
        </p:nvSpPr>
        <p:spPr>
          <a:xfrm>
            <a:off x="6517245" y="2307529"/>
            <a:ext cx="527253" cy="191011"/>
          </a:xfrm>
          <a:prstGeom prst="rightArrow">
            <a:avLst/>
          </a:prstGeom>
          <a:solidFill>
            <a:srgbClr val="CB0017"/>
          </a:solidFill>
          <a:ln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CB0017"/>
              </a:solidFill>
            </a:endParaRPr>
          </a:p>
        </p:txBody>
      </p:sp>
      <p:sp>
        <p:nvSpPr>
          <p:cNvPr id="17" name="Rectángulo 1"/>
          <p:cNvSpPr/>
          <p:nvPr/>
        </p:nvSpPr>
        <p:spPr>
          <a:xfrm>
            <a:off x="1131572" y="3863840"/>
            <a:ext cx="8638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Roboto Regular"/>
                <a:cs typeface="Roboto Regular"/>
              </a:rPr>
              <a:t>TEXTO</a:t>
            </a:r>
            <a:endParaRPr lang="es-ES_tradnl" dirty="0"/>
          </a:p>
        </p:txBody>
      </p:sp>
      <p:sp>
        <p:nvSpPr>
          <p:cNvPr id="18" name="Rectángulo 2"/>
          <p:cNvSpPr/>
          <p:nvPr/>
        </p:nvSpPr>
        <p:spPr>
          <a:xfrm>
            <a:off x="2642391" y="3735758"/>
            <a:ext cx="11458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latin typeface="Roboto Regular"/>
                <a:cs typeface="Roboto Regular"/>
              </a:rPr>
              <a:t>TABLA DE VERDAD</a:t>
            </a:r>
            <a:endParaRPr lang="es-ES_tradnl" sz="1600" dirty="0"/>
          </a:p>
        </p:txBody>
      </p:sp>
      <p:sp>
        <p:nvSpPr>
          <p:cNvPr id="19" name="Rectángulo 3"/>
          <p:cNvSpPr/>
          <p:nvPr/>
        </p:nvSpPr>
        <p:spPr>
          <a:xfrm>
            <a:off x="4518364" y="3863840"/>
            <a:ext cx="18245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Roboto Regular"/>
                <a:cs typeface="Roboto Regular"/>
              </a:rPr>
              <a:t>FUNCIÓN LÓGICA</a:t>
            </a:r>
            <a:endParaRPr lang="es-ES_tradnl" sz="1600" dirty="0"/>
          </a:p>
        </p:txBody>
      </p:sp>
      <p:sp>
        <p:nvSpPr>
          <p:cNvPr id="20" name="Rectángulo 8"/>
          <p:cNvSpPr/>
          <p:nvPr/>
        </p:nvSpPr>
        <p:spPr>
          <a:xfrm>
            <a:off x="7072987" y="3863840"/>
            <a:ext cx="1171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Roboto Regular"/>
                <a:cs typeface="Roboto Regular"/>
              </a:rPr>
              <a:t>CIRCUITO</a:t>
            </a:r>
            <a:endParaRPr lang="es-ES_tradnl" dirty="0"/>
          </a:p>
        </p:txBody>
      </p:sp>
      <p:sp>
        <p:nvSpPr>
          <p:cNvPr id="21" name="Flecha derecha 10"/>
          <p:cNvSpPr/>
          <p:nvPr/>
        </p:nvSpPr>
        <p:spPr>
          <a:xfrm rot="10800000">
            <a:off x="2055268" y="3938481"/>
            <a:ext cx="527253" cy="191011"/>
          </a:xfrm>
          <a:prstGeom prst="rightArrow">
            <a:avLst/>
          </a:prstGeom>
          <a:solidFill>
            <a:srgbClr val="CB0017"/>
          </a:solidFill>
          <a:ln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CB0017"/>
              </a:solidFill>
            </a:endParaRPr>
          </a:p>
        </p:txBody>
      </p:sp>
      <p:sp>
        <p:nvSpPr>
          <p:cNvPr id="22" name="Flecha derecha 11"/>
          <p:cNvSpPr/>
          <p:nvPr/>
        </p:nvSpPr>
        <p:spPr>
          <a:xfrm rot="10800000">
            <a:off x="3848150" y="3932641"/>
            <a:ext cx="527253" cy="191011"/>
          </a:xfrm>
          <a:prstGeom prst="rightArrow">
            <a:avLst/>
          </a:prstGeom>
          <a:solidFill>
            <a:srgbClr val="CB0017"/>
          </a:solidFill>
          <a:ln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CB0017"/>
              </a:solidFill>
            </a:endParaRPr>
          </a:p>
        </p:txBody>
      </p:sp>
      <p:sp>
        <p:nvSpPr>
          <p:cNvPr id="23" name="Flecha derecha 12"/>
          <p:cNvSpPr/>
          <p:nvPr/>
        </p:nvSpPr>
        <p:spPr>
          <a:xfrm rot="10800000">
            <a:off x="6517245" y="3938481"/>
            <a:ext cx="527253" cy="191011"/>
          </a:xfrm>
          <a:prstGeom prst="rightArrow">
            <a:avLst/>
          </a:prstGeom>
          <a:solidFill>
            <a:srgbClr val="CB0017"/>
          </a:solidFill>
          <a:ln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CB00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" grpId="0"/>
      <p:bldP spid="9" grpId="0"/>
      <p:bldP spid="10" grpId="0"/>
      <p:bldP spid="11" grpId="0"/>
      <p:bldP spid="12" grpId="0" animBg="1"/>
      <p:bldP spid="14" grpId="0" animBg="1"/>
      <p:bldP spid="15" grpId="0" animBg="1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117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EJEMPLO: SÍNTESIS DE CIRCUITOS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C7B2D0C1-C0E9-22BA-7EBB-672553B8D501}"/>
              </a:ext>
            </a:extLst>
          </p:cNvPr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CuadroTexto 6"/>
          <p:cNvSpPr txBox="1"/>
          <p:nvPr/>
        </p:nvSpPr>
        <p:spPr>
          <a:xfrm>
            <a:off x="850899" y="1574799"/>
            <a:ext cx="7678504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Implementar un circuito de alarma con el siguiente comportamiento:</a:t>
            </a: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Alarm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= 1 si 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Panic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= 1 o si (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= 1, 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= 0 y 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= 0)</a:t>
            </a: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= 1 si 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Garage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son 1</a:t>
            </a:r>
          </a:p>
        </p:txBody>
      </p:sp>
      <p:sp>
        <p:nvSpPr>
          <p:cNvPr id="26" name="CuadroTexto 5"/>
          <p:cNvSpPr txBox="1"/>
          <p:nvPr/>
        </p:nvSpPr>
        <p:spPr>
          <a:xfrm>
            <a:off x="850900" y="2790641"/>
            <a:ext cx="7678504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Por tanto tenemos las siguientes variables o literales:</a:t>
            </a: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Alarm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Panic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Garage</a:t>
            </a: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8"/>
          <p:cNvSpPr txBox="1"/>
          <p:nvPr/>
        </p:nvSpPr>
        <p:spPr>
          <a:xfrm>
            <a:off x="850900" y="3683318"/>
            <a:ext cx="767850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El valor de 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Alarm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depende de 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Panic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</a:t>
            </a: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El valor de 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depende de 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Garage</a:t>
            </a: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6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118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EJEMPLO: SÍNTESIS DE CIRCUITOS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6"/>
          <p:cNvSpPr txBox="1"/>
          <p:nvPr/>
        </p:nvSpPr>
        <p:spPr>
          <a:xfrm>
            <a:off x="850899" y="1574799"/>
            <a:ext cx="767850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= 1 si 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Garage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son 1:</a:t>
            </a:r>
          </a:p>
        </p:txBody>
      </p:sp>
      <p:sp>
        <p:nvSpPr>
          <p:cNvPr id="10" name="CuadroTexto 7"/>
          <p:cNvSpPr txBox="1"/>
          <p:nvPr/>
        </p:nvSpPr>
        <p:spPr>
          <a:xfrm>
            <a:off x="850900" y="2401689"/>
            <a:ext cx="767850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lvl="1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Alarm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= 1 si 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Panic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= 1 o si (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= 1, 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= 0 y 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= 0):</a:t>
            </a:r>
          </a:p>
        </p:txBody>
      </p:sp>
      <p:pic>
        <p:nvPicPr>
          <p:cNvPr id="11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257" y="1284435"/>
            <a:ext cx="1278885" cy="942336"/>
          </a:xfrm>
          <a:prstGeom prst="rect">
            <a:avLst/>
          </a:prstGeom>
        </p:spPr>
      </p:pic>
      <p:sp>
        <p:nvSpPr>
          <p:cNvPr id="12" name="Rectángulo 10"/>
          <p:cNvSpPr/>
          <p:nvPr/>
        </p:nvSpPr>
        <p:spPr>
          <a:xfrm>
            <a:off x="7435142" y="1561430"/>
            <a:ext cx="6703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Secure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1"/>
          <p:cNvSpPr/>
          <p:nvPr/>
        </p:nvSpPr>
        <p:spPr>
          <a:xfrm>
            <a:off x="5426570" y="1378842"/>
            <a:ext cx="729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Door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Garage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0434" y="2878385"/>
            <a:ext cx="3003132" cy="1905954"/>
          </a:xfrm>
          <a:prstGeom prst="rect">
            <a:avLst/>
          </a:prstGeom>
        </p:spPr>
      </p:pic>
      <p:sp>
        <p:nvSpPr>
          <p:cNvPr id="17" name="Rectángulo 12"/>
          <p:cNvSpPr/>
          <p:nvPr/>
        </p:nvSpPr>
        <p:spPr>
          <a:xfrm>
            <a:off x="6073566" y="3099704"/>
            <a:ext cx="5854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Alarm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3"/>
          <p:cNvSpPr/>
          <p:nvPr/>
        </p:nvSpPr>
        <p:spPr>
          <a:xfrm>
            <a:off x="2492226" y="2972787"/>
            <a:ext cx="6704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Panic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s-E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Exit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Secure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0">
            <a:extLst>
              <a:ext uri="{FF2B5EF4-FFF2-40B4-BE49-F238E27FC236}">
                <a16:creationId xmlns:a16="http://schemas.microsoft.com/office/drawing/2014/main" id="{C7B2D0C1-C0E9-22BA-7EBB-672553B8D501}"/>
              </a:ext>
            </a:extLst>
          </p:cNvPr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66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7" grpId="0"/>
      <p:bldP spid="18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119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EJEMPLO: SÍNTESIS DE CIRCUITOS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0">
            <a:extLst>
              <a:ext uri="{FF2B5EF4-FFF2-40B4-BE49-F238E27FC236}">
                <a16:creationId xmlns:a16="http://schemas.microsoft.com/office/drawing/2014/main" id="{C7B2D0C1-C0E9-22BA-7EBB-672553B8D501}"/>
              </a:ext>
            </a:extLst>
          </p:cNvPr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uadroTexto 6"/>
          <p:cNvSpPr txBox="1"/>
          <p:nvPr/>
        </p:nvSpPr>
        <p:spPr>
          <a:xfrm>
            <a:off x="850899" y="1574799"/>
            <a:ext cx="767850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Juntando ambos circuitos obtenemos el circuito resultante:</a:t>
            </a:r>
          </a:p>
        </p:txBody>
      </p:sp>
      <p:pic>
        <p:nvPicPr>
          <p:cNvPr id="20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813" y="1955830"/>
            <a:ext cx="5400675" cy="2924175"/>
          </a:xfrm>
          <a:prstGeom prst="rect">
            <a:avLst/>
          </a:prstGeom>
        </p:spPr>
      </p:pic>
      <p:sp>
        <p:nvSpPr>
          <p:cNvPr id="21" name="Rectángulo 14"/>
          <p:cNvSpPr/>
          <p:nvPr/>
        </p:nvSpPr>
        <p:spPr>
          <a:xfrm>
            <a:off x="1363113" y="4047719"/>
            <a:ext cx="7409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Door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Garage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15"/>
          <p:cNvSpPr/>
          <p:nvPr/>
        </p:nvSpPr>
        <p:spPr>
          <a:xfrm>
            <a:off x="1433581" y="2157179"/>
            <a:ext cx="67044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Panic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Exit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16"/>
          <p:cNvSpPr/>
          <p:nvPr/>
        </p:nvSpPr>
        <p:spPr>
          <a:xfrm>
            <a:off x="7361303" y="2349877"/>
            <a:ext cx="5950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Alarm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902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12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 a los computadores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Von Neumann de un computador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Terminología y parámetros característicos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Fundamentos de los sistemas digitales</a:t>
            </a: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6173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120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EJEMPLO: ANÁLISIS DE CIRCUITOS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0">
            <a:extLst>
              <a:ext uri="{FF2B5EF4-FFF2-40B4-BE49-F238E27FC236}">
                <a16:creationId xmlns:a16="http://schemas.microsoft.com/office/drawing/2014/main" id="{C7B2D0C1-C0E9-22BA-7EBB-672553B8D501}"/>
              </a:ext>
            </a:extLst>
          </p:cNvPr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uadroTexto 6"/>
          <p:cNvSpPr txBox="1"/>
          <p:nvPr/>
        </p:nvSpPr>
        <p:spPr>
          <a:xfrm>
            <a:off x="850899" y="1574799"/>
            <a:ext cx="767850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Obtener la tabla de verdad del siguiente circuito combinacional:</a:t>
            </a:r>
          </a:p>
        </p:txBody>
      </p:sp>
      <p:pic>
        <p:nvPicPr>
          <p:cNvPr id="1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270" y="2035024"/>
            <a:ext cx="5737182" cy="2765786"/>
          </a:xfrm>
          <a:prstGeom prst="rect">
            <a:avLst/>
          </a:prstGeom>
        </p:spPr>
      </p:pic>
      <p:sp>
        <p:nvSpPr>
          <p:cNvPr id="14" name="Rectángulo 2"/>
          <p:cNvSpPr/>
          <p:nvPr/>
        </p:nvSpPr>
        <p:spPr>
          <a:xfrm>
            <a:off x="1036817" y="2169613"/>
            <a:ext cx="320922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  <a:p>
            <a:endParaRPr lang="es-ES" sz="1000" b="1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  <a:p>
            <a:endParaRPr lang="es-ES" sz="1000" b="1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15" name="Rectángulo 8"/>
          <p:cNvSpPr/>
          <p:nvPr/>
        </p:nvSpPr>
        <p:spPr>
          <a:xfrm>
            <a:off x="2804829" y="2446611"/>
            <a:ext cx="344966" cy="2100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Y’</a:t>
            </a:r>
          </a:p>
          <a:p>
            <a:endParaRPr lang="es-ES" sz="14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4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5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X’</a:t>
            </a:r>
          </a:p>
          <a:p>
            <a:endParaRPr lang="es-ES" sz="14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4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4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4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Z’</a:t>
            </a:r>
          </a:p>
        </p:txBody>
      </p:sp>
      <p:sp>
        <p:nvSpPr>
          <p:cNvPr id="17" name="Rectángulo 10"/>
          <p:cNvSpPr/>
          <p:nvPr/>
        </p:nvSpPr>
        <p:spPr>
          <a:xfrm>
            <a:off x="4027498" y="2171639"/>
            <a:ext cx="5693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X+Y’</a:t>
            </a:r>
          </a:p>
        </p:txBody>
      </p:sp>
      <p:sp>
        <p:nvSpPr>
          <p:cNvPr id="18" name="Rectángulo 11"/>
          <p:cNvSpPr/>
          <p:nvPr/>
        </p:nvSpPr>
        <p:spPr>
          <a:xfrm>
            <a:off x="5474588" y="2390671"/>
            <a:ext cx="856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(X+Y’)·Z</a:t>
            </a:r>
          </a:p>
        </p:txBody>
      </p:sp>
      <p:sp>
        <p:nvSpPr>
          <p:cNvPr id="24" name="Rectángulo 12"/>
          <p:cNvSpPr/>
          <p:nvPr/>
        </p:nvSpPr>
        <p:spPr>
          <a:xfrm>
            <a:off x="5472078" y="3595740"/>
            <a:ext cx="7264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X’·Y·Z’</a:t>
            </a:r>
          </a:p>
        </p:txBody>
      </p:sp>
      <p:sp>
        <p:nvSpPr>
          <p:cNvPr id="25" name="Rectángulo 13"/>
          <p:cNvSpPr/>
          <p:nvPr/>
        </p:nvSpPr>
        <p:spPr>
          <a:xfrm>
            <a:off x="6770725" y="2962848"/>
            <a:ext cx="21868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= ((X+Y’)·Z) + (X’·Y·Z’)</a:t>
            </a:r>
          </a:p>
        </p:txBody>
      </p:sp>
    </p:spTree>
    <p:extLst>
      <p:ext uri="{BB962C8B-B14F-4D97-AF65-F5344CB8AC3E}">
        <p14:creationId xmlns:p14="http://schemas.microsoft.com/office/powerpoint/2010/main" val="168425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4" grpId="0"/>
      <p:bldP spid="25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121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EJEMPLO: ANÁLISIS DE CIRCUITOS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0">
            <a:extLst>
              <a:ext uri="{FF2B5EF4-FFF2-40B4-BE49-F238E27FC236}">
                <a16:creationId xmlns:a16="http://schemas.microsoft.com/office/drawing/2014/main" id="{C7B2D0C1-C0E9-22BA-7EBB-672553B8D501}"/>
              </a:ext>
            </a:extLst>
          </p:cNvPr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8"/>
              <p:cNvSpPr txBox="1"/>
              <p:nvPr/>
            </p:nvSpPr>
            <p:spPr>
              <a:xfrm>
                <a:off x="850900" y="2103399"/>
                <a:ext cx="40468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=(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)+(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·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_tradnl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00" y="2103399"/>
                <a:ext cx="4046877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056" r="-1810" b="-3777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11"/>
          <p:cNvSpPr txBox="1"/>
          <p:nvPr/>
        </p:nvSpPr>
        <p:spPr>
          <a:xfrm>
            <a:off x="850899" y="1574799"/>
            <a:ext cx="767850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Tenemos la siguiente función:</a:t>
            </a:r>
          </a:p>
        </p:txBody>
      </p:sp>
      <p:sp>
        <p:nvSpPr>
          <p:cNvPr id="22" name="CuadroTexto 14"/>
          <p:cNvSpPr txBox="1"/>
          <p:nvPr/>
        </p:nvSpPr>
        <p:spPr>
          <a:xfrm>
            <a:off x="850899" y="2772585"/>
            <a:ext cx="767850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Damos valores: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X = 0; Y = 0; Z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15"/>
              <p:cNvSpPr txBox="1"/>
              <p:nvPr/>
            </p:nvSpPr>
            <p:spPr>
              <a:xfrm>
                <a:off x="850899" y="3764936"/>
                <a:ext cx="3964419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0+1</m:t>
                              </m:r>
                            </m:e>
                          </m:d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·0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1·0·1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ES_tradnl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99" y="3764936"/>
                <a:ext cx="3964419" cy="312650"/>
              </a:xfrm>
              <a:prstGeom prst="rect">
                <a:avLst/>
              </a:prstGeom>
              <a:blipFill rotWithShape="0">
                <a:blip r:embed="rId5"/>
                <a:stretch>
                  <a:fillRect l="-1077" r="-154" b="-196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16"/>
              <p:cNvSpPr txBox="1"/>
              <p:nvPr/>
            </p:nvSpPr>
            <p:spPr>
              <a:xfrm>
                <a:off x="4871173" y="3798730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ES_tradnl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Cuadro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173" y="3798730"/>
                <a:ext cx="192360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5000" r="-25000" b="-869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ángulo 2"/>
          <p:cNvSpPr/>
          <p:nvPr/>
        </p:nvSpPr>
        <p:spPr>
          <a:xfrm>
            <a:off x="1971333" y="4360606"/>
            <a:ext cx="21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así con el resto…</a:t>
            </a:r>
          </a:p>
        </p:txBody>
      </p:sp>
      <p:graphicFrame>
        <p:nvGraphicFramePr>
          <p:cNvPr id="30" name="Tabla 4">
            <a:extLst>
              <a:ext uri="{FF2B5EF4-FFF2-40B4-BE49-F238E27FC236}">
                <a16:creationId xmlns:a16="http://schemas.microsoft.com/office/drawing/2014/main" id="{FC1E4F6E-A90B-950F-6990-36409B1F4CDF}"/>
              </a:ext>
            </a:extLst>
          </p:cNvPr>
          <p:cNvGraphicFramePr>
            <a:graphicFrameLocks noGrp="1"/>
          </p:cNvGraphicFramePr>
          <p:nvPr/>
        </p:nvGraphicFramePr>
        <p:xfrm>
          <a:off x="5872962" y="1353409"/>
          <a:ext cx="1958659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743">
                  <a:extLst>
                    <a:ext uri="{9D8B030D-6E8A-4147-A177-3AD203B41FA5}">
                      <a16:colId xmlns:a16="http://schemas.microsoft.com/office/drawing/2014/main" val="1007993653"/>
                    </a:ext>
                  </a:extLst>
                </a:gridCol>
                <a:gridCol w="352743">
                  <a:extLst>
                    <a:ext uri="{9D8B030D-6E8A-4147-A177-3AD203B41FA5}">
                      <a16:colId xmlns:a16="http://schemas.microsoft.com/office/drawing/2014/main" val="423530801"/>
                    </a:ext>
                  </a:extLst>
                </a:gridCol>
                <a:gridCol w="352743">
                  <a:extLst>
                    <a:ext uri="{9D8B030D-6E8A-4147-A177-3AD203B41FA5}">
                      <a16:colId xmlns:a16="http://schemas.microsoft.com/office/drawing/2014/main" val="3935397969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3736539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Z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F(X,Y,Z)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9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59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998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2045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911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757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007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046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196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16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27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122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68612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Representación de funciones lógicas. Tablas de verdad y formas canónicas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Minimización de circuitos digitales. Mapas de Karnaugh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Conjuntos universales de puertas. Circuitos con NAND y NOR</a:t>
            </a: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32358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123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MINIMIZACIÓN DE CIRCUITOS DIGITALES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C7B2D0C1-C0E9-22BA-7EBB-672553B8D501}"/>
              </a:ext>
            </a:extLst>
          </p:cNvPr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CuadroTexto 6"/>
          <p:cNvSpPr txBox="1"/>
          <p:nvPr/>
        </p:nvSpPr>
        <p:spPr>
          <a:xfrm>
            <a:off x="850899" y="1574799"/>
            <a:ext cx="7678504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Existe una relación directa entre la expresión lógica y el circuito final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 mayor número de variables y operaciones, mayor número de puertas lógicas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Utilizando las propiedades del Álgebra de Boole, podemos convertir una expresión lógica en otra equivalente: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	Ej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ángulo 15"/>
          <p:cNvSpPr/>
          <p:nvPr/>
        </p:nvSpPr>
        <p:spPr>
          <a:xfrm>
            <a:off x="6009530" y="3476268"/>
            <a:ext cx="5148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X·Z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recto de flecha 16"/>
          <p:cNvCxnSpPr/>
          <p:nvPr/>
        </p:nvCxnSpPr>
        <p:spPr>
          <a:xfrm flipV="1">
            <a:off x="4516614" y="3776323"/>
            <a:ext cx="0" cy="484843"/>
          </a:xfrm>
          <a:prstGeom prst="straightConnector1">
            <a:avLst/>
          </a:prstGeom>
          <a:ln>
            <a:solidFill>
              <a:srgbClr val="CB001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8"/>
          <p:cNvCxnSpPr/>
          <p:nvPr/>
        </p:nvCxnSpPr>
        <p:spPr>
          <a:xfrm flipV="1">
            <a:off x="5970033" y="3776322"/>
            <a:ext cx="0" cy="484843"/>
          </a:xfrm>
          <a:prstGeom prst="straightConnector1">
            <a:avLst/>
          </a:prstGeom>
          <a:ln>
            <a:solidFill>
              <a:srgbClr val="CB001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ángulo 19"/>
          <p:cNvSpPr/>
          <p:nvPr/>
        </p:nvSpPr>
        <p:spPr>
          <a:xfrm>
            <a:off x="4016316" y="4322123"/>
            <a:ext cx="1000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Propiedad</a:t>
            </a:r>
          </a:p>
          <a:p>
            <a:pPr algn="ctr"/>
            <a:r>
              <a:rPr lang="es-E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asociativa</a:t>
            </a:r>
            <a:endParaRPr lang="es-E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20"/>
          <p:cNvSpPr/>
          <p:nvPr/>
        </p:nvSpPr>
        <p:spPr>
          <a:xfrm>
            <a:off x="5261351" y="4358707"/>
            <a:ext cx="1417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Teorema 5</a:t>
            </a:r>
          </a:p>
          <a:p>
            <a:pPr algn="ctr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Complemento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Rectángulo 22"/>
          <p:cNvSpPr/>
          <p:nvPr/>
        </p:nvSpPr>
        <p:spPr>
          <a:xfrm>
            <a:off x="2327292" y="3476268"/>
            <a:ext cx="21723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F = (X·Y·Z) + (X·Y’·Z)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3"/>
          <p:cNvSpPr/>
          <p:nvPr/>
        </p:nvSpPr>
        <p:spPr>
          <a:xfrm>
            <a:off x="4348280" y="3476268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= (X·Z) · (Y+Y’) = </a:t>
            </a:r>
          </a:p>
        </p:txBody>
      </p:sp>
      <p:sp>
        <p:nvSpPr>
          <p:cNvPr id="19" name="Rectángulo 19"/>
          <p:cNvSpPr/>
          <p:nvPr/>
        </p:nvSpPr>
        <p:spPr>
          <a:xfrm>
            <a:off x="6921584" y="3224665"/>
            <a:ext cx="14915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¿Hay alguna alternativa mejor?</a:t>
            </a:r>
            <a:endParaRPr lang="es-E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2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7" grpId="0"/>
      <p:bldP spid="18" grpId="0"/>
      <p:bldP spid="19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124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MAPAS DE KARNAUGH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C7B2D0C1-C0E9-22BA-7EBB-672553B8D501}"/>
              </a:ext>
            </a:extLst>
          </p:cNvPr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CuadroTexto 6"/>
          <p:cNvSpPr txBox="1"/>
          <p:nvPr/>
        </p:nvSpPr>
        <p:spPr>
          <a:xfrm>
            <a:off x="850899" y="1574799"/>
            <a:ext cx="7678504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Representación gráfica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 una función lógica usada para minimizar circuitos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representa la tabla de verdad en forma de conjunto bidimensional de celdas, lo que permite realizar simplificaciones según la posición ocupada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Muy útil para </a:t>
            </a:r>
            <a:r>
              <a:rPr lang="es-E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minimizar a mano funciones pequeñas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 hasta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5 variables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Para más de 5 variables es recomendable utilizar software especializado</a:t>
            </a:r>
          </a:p>
        </p:txBody>
      </p:sp>
    </p:spTree>
    <p:extLst>
      <p:ext uri="{BB962C8B-B14F-4D97-AF65-F5344CB8AC3E}">
        <p14:creationId xmlns:p14="http://schemas.microsoft.com/office/powerpoint/2010/main" val="201220813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125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MAPAS DE KARNAUGH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C7B2D0C1-C0E9-22BA-7EBB-672553B8D501}"/>
              </a:ext>
            </a:extLst>
          </p:cNvPr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" name="Tabla 5"/>
          <p:cNvGraphicFramePr>
            <a:graphicFrameLocks noGrp="1"/>
          </p:cNvGraphicFramePr>
          <p:nvPr/>
        </p:nvGraphicFramePr>
        <p:xfrm>
          <a:off x="3632838" y="2713874"/>
          <a:ext cx="14046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ángulo 7"/>
          <p:cNvSpPr/>
          <p:nvPr/>
        </p:nvSpPr>
        <p:spPr>
          <a:xfrm>
            <a:off x="3578248" y="2351178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00  </a:t>
            </a:r>
            <a:r>
              <a:rPr lang="es-ES" sz="1000" dirty="0"/>
              <a:t> </a:t>
            </a:r>
            <a:r>
              <a:rPr lang="es-ES" dirty="0"/>
              <a:t>01 </a:t>
            </a:r>
            <a:r>
              <a:rPr lang="es-ES" sz="1100" dirty="0"/>
              <a:t> </a:t>
            </a:r>
            <a:r>
              <a:rPr lang="es-ES" sz="1400" dirty="0"/>
              <a:t> </a:t>
            </a:r>
            <a:r>
              <a:rPr lang="es-ES" dirty="0"/>
              <a:t>11  10</a:t>
            </a:r>
          </a:p>
        </p:txBody>
      </p:sp>
      <p:sp>
        <p:nvSpPr>
          <p:cNvPr id="11" name="Rectángulo 8"/>
          <p:cNvSpPr/>
          <p:nvPr/>
        </p:nvSpPr>
        <p:spPr>
          <a:xfrm>
            <a:off x="3276562" y="2720510"/>
            <a:ext cx="3016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0</a:t>
            </a:r>
          </a:p>
          <a:p>
            <a:endParaRPr lang="es-ES" sz="500" dirty="0"/>
          </a:p>
          <a:p>
            <a:r>
              <a:rPr lang="es-ES" dirty="0"/>
              <a:t>1</a:t>
            </a:r>
          </a:p>
        </p:txBody>
      </p:sp>
      <p:cxnSp>
        <p:nvCxnSpPr>
          <p:cNvPr id="12" name="Conector recto 10"/>
          <p:cNvCxnSpPr>
            <a:endCxn id="15" idx="0"/>
          </p:cNvCxnSpPr>
          <p:nvPr/>
        </p:nvCxnSpPr>
        <p:spPr>
          <a:xfrm flipH="1" flipV="1">
            <a:off x="3234107" y="2437999"/>
            <a:ext cx="398735" cy="275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ángulo 11"/>
          <p:cNvSpPr/>
          <p:nvPr/>
        </p:nvSpPr>
        <p:spPr>
          <a:xfrm>
            <a:off x="1220345" y="3524381"/>
            <a:ext cx="6778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2 variables			     3 variables				       4 variables</a:t>
            </a:r>
          </a:p>
        </p:txBody>
      </p:sp>
      <p:sp>
        <p:nvSpPr>
          <p:cNvPr id="15" name="Rectángulo 12"/>
          <p:cNvSpPr/>
          <p:nvPr/>
        </p:nvSpPr>
        <p:spPr>
          <a:xfrm>
            <a:off x="3042388" y="2437999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X</a:t>
            </a:r>
            <a:r>
              <a:rPr lang="es-ES" baseline="-25000" dirty="0"/>
              <a:t>2</a:t>
            </a:r>
          </a:p>
        </p:txBody>
      </p:sp>
      <p:graphicFrame>
        <p:nvGraphicFramePr>
          <p:cNvPr id="17" name="Tabla 13"/>
          <p:cNvGraphicFramePr>
            <a:graphicFrameLocks noGrp="1"/>
          </p:cNvGraphicFramePr>
          <p:nvPr/>
        </p:nvGraphicFramePr>
        <p:xfrm>
          <a:off x="1441350" y="2710254"/>
          <a:ext cx="70231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Rectángulo 14"/>
          <p:cNvSpPr/>
          <p:nvPr/>
        </p:nvSpPr>
        <p:spPr>
          <a:xfrm>
            <a:off x="1474900" y="2347558"/>
            <a:ext cx="674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0    </a:t>
            </a:r>
            <a:r>
              <a:rPr lang="es-ES" sz="1000" dirty="0"/>
              <a:t> </a:t>
            </a:r>
            <a:r>
              <a:rPr lang="es-ES" dirty="0"/>
              <a:t>1</a:t>
            </a:r>
          </a:p>
        </p:txBody>
      </p:sp>
      <p:sp>
        <p:nvSpPr>
          <p:cNvPr id="19" name="Rectángulo 15"/>
          <p:cNvSpPr/>
          <p:nvPr/>
        </p:nvSpPr>
        <p:spPr>
          <a:xfrm>
            <a:off x="1085074" y="2716890"/>
            <a:ext cx="3016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0</a:t>
            </a:r>
          </a:p>
          <a:p>
            <a:endParaRPr lang="es-ES" sz="500" dirty="0"/>
          </a:p>
          <a:p>
            <a:r>
              <a:rPr lang="es-ES" dirty="0"/>
              <a:t>1</a:t>
            </a:r>
          </a:p>
        </p:txBody>
      </p:sp>
      <p:cxnSp>
        <p:nvCxnSpPr>
          <p:cNvPr id="20" name="Conector recto 16"/>
          <p:cNvCxnSpPr>
            <a:endCxn id="22" idx="0"/>
          </p:cNvCxnSpPr>
          <p:nvPr/>
        </p:nvCxnSpPr>
        <p:spPr>
          <a:xfrm flipH="1" flipV="1">
            <a:off x="1042619" y="2434379"/>
            <a:ext cx="398734" cy="275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ángulo 17"/>
          <p:cNvSpPr/>
          <p:nvPr/>
        </p:nvSpPr>
        <p:spPr>
          <a:xfrm>
            <a:off x="1085074" y="2135411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X</a:t>
            </a:r>
            <a:r>
              <a:rPr lang="es-ES" baseline="-25000" dirty="0"/>
              <a:t>0</a:t>
            </a:r>
          </a:p>
        </p:txBody>
      </p:sp>
      <p:sp>
        <p:nvSpPr>
          <p:cNvPr id="22" name="Rectángulo 18"/>
          <p:cNvSpPr/>
          <p:nvPr/>
        </p:nvSpPr>
        <p:spPr>
          <a:xfrm>
            <a:off x="850900" y="2434379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X</a:t>
            </a:r>
            <a:r>
              <a:rPr lang="es-ES" baseline="-25000" dirty="0"/>
              <a:t>1</a:t>
            </a:r>
          </a:p>
        </p:txBody>
      </p:sp>
      <p:graphicFrame>
        <p:nvGraphicFramePr>
          <p:cNvPr id="23" name="Tabla 19"/>
          <p:cNvGraphicFramePr>
            <a:graphicFrameLocks noGrp="1"/>
          </p:cNvGraphicFramePr>
          <p:nvPr/>
        </p:nvGraphicFramePr>
        <p:xfrm>
          <a:off x="6522325" y="1972195"/>
          <a:ext cx="140462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" name="Rectángulo 20"/>
          <p:cNvSpPr/>
          <p:nvPr/>
        </p:nvSpPr>
        <p:spPr>
          <a:xfrm>
            <a:off x="6467735" y="1609499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00  </a:t>
            </a:r>
            <a:r>
              <a:rPr lang="es-ES" sz="1000" dirty="0"/>
              <a:t> </a:t>
            </a:r>
            <a:r>
              <a:rPr lang="es-ES" dirty="0"/>
              <a:t>01 </a:t>
            </a:r>
            <a:r>
              <a:rPr lang="es-ES" sz="1100" dirty="0"/>
              <a:t> </a:t>
            </a:r>
            <a:r>
              <a:rPr lang="es-ES" sz="1400" dirty="0"/>
              <a:t> </a:t>
            </a:r>
            <a:r>
              <a:rPr lang="es-ES" dirty="0"/>
              <a:t>11  10</a:t>
            </a:r>
          </a:p>
        </p:txBody>
      </p:sp>
      <p:sp>
        <p:nvSpPr>
          <p:cNvPr id="26" name="Rectángulo 21"/>
          <p:cNvSpPr/>
          <p:nvPr/>
        </p:nvSpPr>
        <p:spPr>
          <a:xfrm>
            <a:off x="6077909" y="1978831"/>
            <a:ext cx="5052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00</a:t>
            </a:r>
          </a:p>
          <a:p>
            <a:endParaRPr lang="es-ES" sz="600" dirty="0"/>
          </a:p>
          <a:p>
            <a:r>
              <a:rPr lang="es-ES" dirty="0"/>
              <a:t>01</a:t>
            </a:r>
          </a:p>
          <a:p>
            <a:endParaRPr lang="es-ES" sz="600" dirty="0"/>
          </a:p>
          <a:p>
            <a:r>
              <a:rPr lang="es-ES" dirty="0"/>
              <a:t>11</a:t>
            </a:r>
          </a:p>
          <a:p>
            <a:endParaRPr lang="es-ES" sz="600" dirty="0"/>
          </a:p>
          <a:p>
            <a:r>
              <a:rPr lang="es-ES" dirty="0"/>
              <a:t>10</a:t>
            </a:r>
          </a:p>
        </p:txBody>
      </p:sp>
      <p:cxnSp>
        <p:nvCxnSpPr>
          <p:cNvPr id="27" name="Conector recto 22"/>
          <p:cNvCxnSpPr/>
          <p:nvPr/>
        </p:nvCxnSpPr>
        <p:spPr>
          <a:xfrm flipH="1" flipV="1">
            <a:off x="6133437" y="1696320"/>
            <a:ext cx="388890" cy="275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ángulo 25"/>
          <p:cNvSpPr/>
          <p:nvPr/>
        </p:nvSpPr>
        <p:spPr>
          <a:xfrm>
            <a:off x="3125754" y="2080003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X</a:t>
            </a:r>
            <a:r>
              <a:rPr lang="es-ES" baseline="-25000" dirty="0"/>
              <a:t>1</a:t>
            </a:r>
            <a:r>
              <a:rPr lang="es-ES" dirty="0"/>
              <a:t>X</a:t>
            </a:r>
            <a:r>
              <a:rPr lang="es-ES" baseline="-25000" dirty="0"/>
              <a:t>0</a:t>
            </a:r>
          </a:p>
        </p:txBody>
      </p:sp>
      <p:sp>
        <p:nvSpPr>
          <p:cNvPr id="32" name="Rectángulo 25"/>
          <p:cNvSpPr/>
          <p:nvPr/>
        </p:nvSpPr>
        <p:spPr>
          <a:xfrm>
            <a:off x="6077909" y="1340586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X</a:t>
            </a:r>
            <a:r>
              <a:rPr lang="es-ES" baseline="-25000" dirty="0"/>
              <a:t>1</a:t>
            </a:r>
            <a:r>
              <a:rPr lang="es-ES" dirty="0"/>
              <a:t>X</a:t>
            </a:r>
            <a:r>
              <a:rPr lang="es-ES" baseline="-25000" dirty="0"/>
              <a:t>0</a:t>
            </a:r>
          </a:p>
        </p:txBody>
      </p:sp>
      <p:sp>
        <p:nvSpPr>
          <p:cNvPr id="34" name="Rectángulo 25"/>
          <p:cNvSpPr/>
          <p:nvPr/>
        </p:nvSpPr>
        <p:spPr>
          <a:xfrm>
            <a:off x="5714739" y="1700840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X</a:t>
            </a:r>
            <a:r>
              <a:rPr lang="es-ES" baseline="-25000" dirty="0"/>
              <a:t>3</a:t>
            </a:r>
            <a:r>
              <a:rPr lang="es-ES" dirty="0"/>
              <a:t>X</a:t>
            </a:r>
            <a:r>
              <a:rPr lang="es-ES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8267676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126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MAPAS DE KARNAUGH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C7B2D0C1-C0E9-22BA-7EBB-672553B8D501}"/>
              </a:ext>
            </a:extLst>
          </p:cNvPr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ángulo 11"/>
          <p:cNvSpPr/>
          <p:nvPr/>
        </p:nvSpPr>
        <p:spPr>
          <a:xfrm>
            <a:off x="1220345" y="3524381"/>
            <a:ext cx="67785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					       5 variables</a:t>
            </a:r>
          </a:p>
          <a:p>
            <a:pPr algn="ctr"/>
            <a:endParaRPr lang="es-ES" dirty="0"/>
          </a:p>
          <a:p>
            <a:pPr algn="ctr"/>
            <a:r>
              <a:rPr lang="es-ES" b="1" dirty="0"/>
              <a:t>¡Tenemos un mapa tridimensional con dos niveles!</a:t>
            </a:r>
          </a:p>
        </p:txBody>
      </p:sp>
      <p:graphicFrame>
        <p:nvGraphicFramePr>
          <p:cNvPr id="42" name="Tabla 19"/>
          <p:cNvGraphicFramePr>
            <a:graphicFrameLocks noGrp="1"/>
          </p:cNvGraphicFramePr>
          <p:nvPr/>
        </p:nvGraphicFramePr>
        <p:xfrm>
          <a:off x="2064627" y="1972195"/>
          <a:ext cx="140462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3" name="Rectángulo 20"/>
          <p:cNvSpPr/>
          <p:nvPr/>
        </p:nvSpPr>
        <p:spPr>
          <a:xfrm>
            <a:off x="2010037" y="1609499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00  </a:t>
            </a:r>
            <a:r>
              <a:rPr lang="es-ES" sz="1000" dirty="0"/>
              <a:t> </a:t>
            </a:r>
            <a:r>
              <a:rPr lang="es-ES" dirty="0"/>
              <a:t>01 </a:t>
            </a:r>
            <a:r>
              <a:rPr lang="es-ES" sz="1100" dirty="0"/>
              <a:t> </a:t>
            </a:r>
            <a:r>
              <a:rPr lang="es-ES" sz="1400" dirty="0"/>
              <a:t> </a:t>
            </a:r>
            <a:r>
              <a:rPr lang="es-ES" dirty="0"/>
              <a:t>11  10</a:t>
            </a:r>
          </a:p>
        </p:txBody>
      </p:sp>
      <p:sp>
        <p:nvSpPr>
          <p:cNvPr id="44" name="Rectángulo 21"/>
          <p:cNvSpPr/>
          <p:nvPr/>
        </p:nvSpPr>
        <p:spPr>
          <a:xfrm>
            <a:off x="1620211" y="1978831"/>
            <a:ext cx="5052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00</a:t>
            </a:r>
          </a:p>
          <a:p>
            <a:endParaRPr lang="es-ES" sz="600" dirty="0"/>
          </a:p>
          <a:p>
            <a:r>
              <a:rPr lang="es-ES" dirty="0"/>
              <a:t>01</a:t>
            </a:r>
          </a:p>
          <a:p>
            <a:endParaRPr lang="es-ES" sz="600" dirty="0"/>
          </a:p>
          <a:p>
            <a:r>
              <a:rPr lang="es-ES" dirty="0"/>
              <a:t>11</a:t>
            </a:r>
          </a:p>
          <a:p>
            <a:endParaRPr lang="es-ES" sz="600" dirty="0"/>
          </a:p>
          <a:p>
            <a:r>
              <a:rPr lang="es-ES" dirty="0"/>
              <a:t>10</a:t>
            </a:r>
          </a:p>
        </p:txBody>
      </p:sp>
      <p:cxnSp>
        <p:nvCxnSpPr>
          <p:cNvPr id="45" name="Conector recto 22"/>
          <p:cNvCxnSpPr/>
          <p:nvPr/>
        </p:nvCxnSpPr>
        <p:spPr>
          <a:xfrm flipH="1" flipV="1">
            <a:off x="1675739" y="1696320"/>
            <a:ext cx="388890" cy="275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ángulo 25"/>
          <p:cNvSpPr/>
          <p:nvPr/>
        </p:nvSpPr>
        <p:spPr>
          <a:xfrm>
            <a:off x="1620211" y="1340586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X</a:t>
            </a:r>
            <a:r>
              <a:rPr lang="es-ES" baseline="-25000" dirty="0"/>
              <a:t>1</a:t>
            </a:r>
            <a:r>
              <a:rPr lang="es-ES" dirty="0"/>
              <a:t>X</a:t>
            </a:r>
            <a:r>
              <a:rPr lang="es-ES" baseline="-25000" dirty="0"/>
              <a:t>0</a:t>
            </a:r>
          </a:p>
        </p:txBody>
      </p:sp>
      <p:sp>
        <p:nvSpPr>
          <p:cNvPr id="47" name="Rectángulo 25"/>
          <p:cNvSpPr/>
          <p:nvPr/>
        </p:nvSpPr>
        <p:spPr>
          <a:xfrm>
            <a:off x="1257041" y="1700840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X</a:t>
            </a:r>
            <a:r>
              <a:rPr lang="es-ES" baseline="-25000" dirty="0"/>
              <a:t>3</a:t>
            </a:r>
            <a:r>
              <a:rPr lang="es-ES" dirty="0"/>
              <a:t>X</a:t>
            </a:r>
            <a:r>
              <a:rPr lang="es-ES" baseline="-25000" dirty="0"/>
              <a:t>2</a:t>
            </a:r>
          </a:p>
        </p:txBody>
      </p:sp>
      <p:graphicFrame>
        <p:nvGraphicFramePr>
          <p:cNvPr id="54" name="Tabla 19"/>
          <p:cNvGraphicFramePr>
            <a:graphicFrameLocks noGrp="1"/>
          </p:cNvGraphicFramePr>
          <p:nvPr/>
        </p:nvGraphicFramePr>
        <p:xfrm>
          <a:off x="5813665" y="1964402"/>
          <a:ext cx="140462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5" name="Rectángulo 20"/>
          <p:cNvSpPr/>
          <p:nvPr/>
        </p:nvSpPr>
        <p:spPr>
          <a:xfrm>
            <a:off x="5759075" y="1601706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00  </a:t>
            </a:r>
            <a:r>
              <a:rPr lang="es-ES" sz="1000" dirty="0"/>
              <a:t> </a:t>
            </a:r>
            <a:r>
              <a:rPr lang="es-ES" dirty="0"/>
              <a:t>01 </a:t>
            </a:r>
            <a:r>
              <a:rPr lang="es-ES" sz="1100" dirty="0"/>
              <a:t> </a:t>
            </a:r>
            <a:r>
              <a:rPr lang="es-ES" sz="1400" dirty="0"/>
              <a:t> </a:t>
            </a:r>
            <a:r>
              <a:rPr lang="es-ES" dirty="0"/>
              <a:t>11  10</a:t>
            </a:r>
          </a:p>
        </p:txBody>
      </p:sp>
      <p:sp>
        <p:nvSpPr>
          <p:cNvPr id="56" name="Rectángulo 21"/>
          <p:cNvSpPr/>
          <p:nvPr/>
        </p:nvSpPr>
        <p:spPr>
          <a:xfrm>
            <a:off x="5369249" y="1971038"/>
            <a:ext cx="5052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00</a:t>
            </a:r>
          </a:p>
          <a:p>
            <a:endParaRPr lang="es-ES" sz="600" dirty="0"/>
          </a:p>
          <a:p>
            <a:r>
              <a:rPr lang="es-ES" dirty="0"/>
              <a:t>01</a:t>
            </a:r>
          </a:p>
          <a:p>
            <a:endParaRPr lang="es-ES" sz="600" dirty="0"/>
          </a:p>
          <a:p>
            <a:r>
              <a:rPr lang="es-ES" dirty="0"/>
              <a:t>11</a:t>
            </a:r>
          </a:p>
          <a:p>
            <a:endParaRPr lang="es-ES" sz="600" dirty="0"/>
          </a:p>
          <a:p>
            <a:r>
              <a:rPr lang="es-ES" dirty="0"/>
              <a:t>10</a:t>
            </a:r>
          </a:p>
        </p:txBody>
      </p:sp>
      <p:cxnSp>
        <p:nvCxnSpPr>
          <p:cNvPr id="57" name="Conector recto 22"/>
          <p:cNvCxnSpPr/>
          <p:nvPr/>
        </p:nvCxnSpPr>
        <p:spPr>
          <a:xfrm flipH="1" flipV="1">
            <a:off x="5424777" y="1688527"/>
            <a:ext cx="388890" cy="275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Rectángulo 25"/>
          <p:cNvSpPr/>
          <p:nvPr/>
        </p:nvSpPr>
        <p:spPr>
          <a:xfrm>
            <a:off x="5369249" y="1332793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X</a:t>
            </a:r>
            <a:r>
              <a:rPr lang="es-ES" baseline="-25000" dirty="0"/>
              <a:t>1</a:t>
            </a:r>
            <a:r>
              <a:rPr lang="es-ES" dirty="0"/>
              <a:t>X</a:t>
            </a:r>
            <a:r>
              <a:rPr lang="es-ES" baseline="-25000" dirty="0"/>
              <a:t>0</a:t>
            </a:r>
          </a:p>
        </p:txBody>
      </p:sp>
      <p:sp>
        <p:nvSpPr>
          <p:cNvPr id="59" name="Rectángulo 25"/>
          <p:cNvSpPr/>
          <p:nvPr/>
        </p:nvSpPr>
        <p:spPr>
          <a:xfrm>
            <a:off x="5006079" y="1693047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X</a:t>
            </a:r>
            <a:r>
              <a:rPr lang="es-ES" baseline="-25000" dirty="0"/>
              <a:t>3</a:t>
            </a:r>
            <a:r>
              <a:rPr lang="es-ES" dirty="0"/>
              <a:t>X</a:t>
            </a:r>
            <a:r>
              <a:rPr lang="es-ES" baseline="-25000" dirty="0"/>
              <a:t>2</a:t>
            </a:r>
          </a:p>
        </p:txBody>
      </p:sp>
      <p:sp>
        <p:nvSpPr>
          <p:cNvPr id="60" name="Rectángulo 25"/>
          <p:cNvSpPr/>
          <p:nvPr/>
        </p:nvSpPr>
        <p:spPr>
          <a:xfrm>
            <a:off x="2423611" y="3523777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X</a:t>
            </a:r>
            <a:r>
              <a:rPr lang="es-ES" baseline="-25000" dirty="0"/>
              <a:t>4 </a:t>
            </a:r>
            <a:r>
              <a:rPr lang="es-ES" dirty="0"/>
              <a:t>= 0</a:t>
            </a:r>
            <a:endParaRPr lang="es-ES" baseline="-25000" dirty="0"/>
          </a:p>
        </p:txBody>
      </p:sp>
      <p:sp>
        <p:nvSpPr>
          <p:cNvPr id="61" name="Rectángulo 25"/>
          <p:cNvSpPr/>
          <p:nvPr/>
        </p:nvSpPr>
        <p:spPr>
          <a:xfrm>
            <a:off x="6163955" y="3524381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X</a:t>
            </a:r>
            <a:r>
              <a:rPr lang="es-ES" baseline="-25000" dirty="0"/>
              <a:t>4 </a:t>
            </a:r>
            <a:r>
              <a:rPr lang="es-ES" dirty="0"/>
              <a:t>= 1</a:t>
            </a:r>
            <a:endParaRPr lang="es-ES" baseline="-25000" dirty="0"/>
          </a:p>
        </p:txBody>
      </p:sp>
    </p:spTree>
    <p:extLst>
      <p:ext uri="{BB962C8B-B14F-4D97-AF65-F5344CB8AC3E}">
        <p14:creationId xmlns:p14="http://schemas.microsoft.com/office/powerpoint/2010/main" val="276070867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127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MAPAS DE KARNAUGH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C7B2D0C1-C0E9-22BA-7EBB-672553B8D501}"/>
              </a:ext>
            </a:extLst>
          </p:cNvPr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CuadroTexto 6"/>
          <p:cNvSpPr txBox="1"/>
          <p:nvPr/>
        </p:nvSpPr>
        <p:spPr>
          <a:xfrm>
            <a:off x="850899" y="1574799"/>
            <a:ext cx="7678504" cy="29392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dice que dos </a:t>
            </a:r>
            <a:r>
              <a:rPr lang="es-E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celdas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del mapa de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Karnaugh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s-E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adyacentes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cuando entre ellas </a:t>
            </a:r>
            <a:r>
              <a:rPr lang="es-E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sólo cambia el valor de una de las variables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Para una función lógica cualquiera, rellenamos el mapa de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Karnaugh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con los valores de su tabla de verdad y después agrupamos los unos siguiendo las siguientes </a:t>
            </a:r>
            <a:r>
              <a:rPr lang="es-E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reglas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Hay que crear grupos lo más grandes posible</a:t>
            </a: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Hay que crear el menor número de grupos posible</a:t>
            </a: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El número de unos en el interior de un grupo debe ser potencia de 2</a:t>
            </a: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Los unos pueden formar parte de varios grupos</a:t>
            </a: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Se pueden agrupar unos que estén en los extremos adyacentes del mapa</a:t>
            </a:r>
          </a:p>
        </p:txBody>
      </p:sp>
    </p:spTree>
    <p:extLst>
      <p:ext uri="{BB962C8B-B14F-4D97-AF65-F5344CB8AC3E}">
        <p14:creationId xmlns:p14="http://schemas.microsoft.com/office/powerpoint/2010/main" val="335645087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128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MAPAS DE KARNAUGH: EJEMPLO 1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C7B2D0C1-C0E9-22BA-7EBB-672553B8D501}"/>
              </a:ext>
            </a:extLst>
          </p:cNvPr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Tabla 19"/>
          <p:cNvGraphicFramePr>
            <a:graphicFrameLocks noGrp="1"/>
          </p:cNvGraphicFramePr>
          <p:nvPr/>
        </p:nvGraphicFramePr>
        <p:xfrm>
          <a:off x="1658486" y="2142432"/>
          <a:ext cx="140462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ángulo 20"/>
          <p:cNvSpPr/>
          <p:nvPr/>
        </p:nvSpPr>
        <p:spPr>
          <a:xfrm>
            <a:off x="1603896" y="1779736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00  </a:t>
            </a:r>
            <a:r>
              <a:rPr lang="es-ES" sz="1000" dirty="0"/>
              <a:t> </a:t>
            </a:r>
            <a:r>
              <a:rPr lang="es-ES" dirty="0"/>
              <a:t>01 </a:t>
            </a:r>
            <a:r>
              <a:rPr lang="es-ES" sz="1100" dirty="0"/>
              <a:t> </a:t>
            </a:r>
            <a:r>
              <a:rPr lang="es-ES" sz="1400" dirty="0"/>
              <a:t> </a:t>
            </a:r>
            <a:r>
              <a:rPr lang="es-ES" dirty="0"/>
              <a:t>11  10</a:t>
            </a:r>
          </a:p>
        </p:txBody>
      </p:sp>
      <p:sp>
        <p:nvSpPr>
          <p:cNvPr id="10" name="Rectángulo 21"/>
          <p:cNvSpPr/>
          <p:nvPr/>
        </p:nvSpPr>
        <p:spPr>
          <a:xfrm>
            <a:off x="1214070" y="2149068"/>
            <a:ext cx="5052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00</a:t>
            </a:r>
          </a:p>
          <a:p>
            <a:endParaRPr lang="es-ES" sz="600" dirty="0"/>
          </a:p>
          <a:p>
            <a:r>
              <a:rPr lang="es-ES" dirty="0"/>
              <a:t>01</a:t>
            </a:r>
          </a:p>
          <a:p>
            <a:endParaRPr lang="es-ES" sz="600" dirty="0"/>
          </a:p>
          <a:p>
            <a:r>
              <a:rPr lang="es-ES" dirty="0"/>
              <a:t>11</a:t>
            </a:r>
          </a:p>
          <a:p>
            <a:endParaRPr lang="es-ES" sz="600" dirty="0"/>
          </a:p>
          <a:p>
            <a:r>
              <a:rPr lang="es-ES" dirty="0"/>
              <a:t>10</a:t>
            </a:r>
          </a:p>
        </p:txBody>
      </p:sp>
      <p:cxnSp>
        <p:nvCxnSpPr>
          <p:cNvPr id="11" name="Conector recto 22"/>
          <p:cNvCxnSpPr/>
          <p:nvPr/>
        </p:nvCxnSpPr>
        <p:spPr>
          <a:xfrm flipH="1" flipV="1">
            <a:off x="1269598" y="1866557"/>
            <a:ext cx="388890" cy="275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ángulo 25"/>
          <p:cNvSpPr/>
          <p:nvPr/>
        </p:nvSpPr>
        <p:spPr>
          <a:xfrm>
            <a:off x="1214070" y="1510823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X</a:t>
            </a:r>
            <a:r>
              <a:rPr lang="es-ES" baseline="-25000" dirty="0"/>
              <a:t>1</a:t>
            </a:r>
            <a:r>
              <a:rPr lang="es-ES" dirty="0"/>
              <a:t>X</a:t>
            </a:r>
            <a:r>
              <a:rPr lang="es-ES" baseline="-25000" dirty="0"/>
              <a:t>0</a:t>
            </a:r>
          </a:p>
        </p:txBody>
      </p:sp>
      <p:sp>
        <p:nvSpPr>
          <p:cNvPr id="14" name="Rectángulo 25"/>
          <p:cNvSpPr/>
          <p:nvPr/>
        </p:nvSpPr>
        <p:spPr>
          <a:xfrm>
            <a:off x="850900" y="1871077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X</a:t>
            </a:r>
            <a:r>
              <a:rPr lang="es-ES" baseline="-25000" dirty="0"/>
              <a:t>3</a:t>
            </a:r>
            <a:r>
              <a:rPr lang="es-ES" dirty="0"/>
              <a:t>X</a:t>
            </a:r>
            <a:r>
              <a:rPr lang="es-ES" baseline="-25000" dirty="0"/>
              <a:t>2</a:t>
            </a:r>
          </a:p>
        </p:txBody>
      </p:sp>
      <p:sp>
        <p:nvSpPr>
          <p:cNvPr id="15" name="Elipse 22"/>
          <p:cNvSpPr/>
          <p:nvPr/>
        </p:nvSpPr>
        <p:spPr>
          <a:xfrm>
            <a:off x="2018062" y="2524730"/>
            <a:ext cx="673035" cy="341163"/>
          </a:xfrm>
          <a:prstGeom prst="ellipse">
            <a:avLst/>
          </a:prstGeom>
          <a:ln>
            <a:solidFill>
              <a:srgbClr val="CB001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CB0017"/>
              </a:solidFill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2710410" y="2687690"/>
            <a:ext cx="886230" cy="0"/>
          </a:xfrm>
          <a:prstGeom prst="straightConnector1">
            <a:avLst/>
          </a:prstGeom>
          <a:ln>
            <a:solidFill>
              <a:srgbClr val="CB001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691255" y="2503024"/>
                <a:ext cx="476143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E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·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" dirty="0"/>
                  <a:t> 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E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S" dirty="0"/>
                  <a:t> 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E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·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" dirty="0"/>
                  <a:t> 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S" dirty="0"/>
                  <a:t> 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es-ES" b="0" dirty="0"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acc>
                            <m:accPr>
                              <m:chr m:val="̅"/>
                              <m:ctrlPr>
                                <a:rPr lang="es-E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·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·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·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s-E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s-ES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ES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s-ES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s-ES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b>
                      </m:sSub>
                      <m:r>
                        <a:rPr lang="es-ES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·</m:t>
                      </m:r>
                      <m:sSub>
                        <m:sSubPr>
                          <m:ctrlPr>
                            <a:rPr lang="es-ES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s-ES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s-ES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·</m:t>
                      </m:r>
                      <m:sSub>
                        <m:sSubPr>
                          <m:ctrlPr>
                            <a:rPr lang="es-ES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s-ES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s-ES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255" y="2503024"/>
                <a:ext cx="4761432" cy="646331"/>
              </a:xfrm>
              <a:prstGeom prst="rect">
                <a:avLst/>
              </a:prstGeom>
              <a:blipFill rotWithShape="0">
                <a:blip r:embed="rId4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ángulo 19"/>
          <p:cNvSpPr/>
          <p:nvPr/>
        </p:nvSpPr>
        <p:spPr>
          <a:xfrm>
            <a:off x="1596160" y="3984830"/>
            <a:ext cx="5951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Me ayuda a encontrar grupos simplificables pero…</a:t>
            </a:r>
            <a:endParaRPr lang="es-E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1505175" y="4365690"/>
            <a:ext cx="5951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¿puedo hacer esto más rápido sin tener que operar?</a:t>
            </a:r>
            <a:endParaRPr lang="es-E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72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  <p:bldP spid="19" grpId="0"/>
      <p:bldP spid="20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129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MAPAS DE KARNAUGH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C7B2D0C1-C0E9-22BA-7EBB-672553B8D501}"/>
              </a:ext>
            </a:extLst>
          </p:cNvPr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CuadroTexto 6"/>
          <p:cNvSpPr txBox="1"/>
          <p:nvPr/>
        </p:nvSpPr>
        <p:spPr>
          <a:xfrm>
            <a:off x="850899" y="1574799"/>
            <a:ext cx="7678504" cy="29084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Según el número de unos agrupados se puede determinar el número de variables que se van a simplificar:</a:t>
            </a: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Si tenemos 2 celdas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1 variable</a:t>
            </a: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 tenemos 4 celdas  2 variables</a:t>
            </a: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 tenemos 8 celdas  3 variables</a:t>
            </a: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…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simplificarán aquellas variables que </a:t>
            </a:r>
            <a:r>
              <a:rPr lang="es-ES" sz="1600" b="1" u="sng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tengan el mismo valor en todas las celdas del grupo, las que tengan el mismo valor aparecerán en la expresión final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 la expresión final, las variables aparecerán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negadas cuando valgan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 todas las celdas del grupo y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negar cuando valgan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765569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13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¿QUÉ ES UN COMPUTADOR?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2800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Una máquina que recibe una información de </a:t>
            </a:r>
            <a:r>
              <a:rPr lang="es-E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entrada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s-E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siguiendo unas </a:t>
            </a:r>
            <a:r>
              <a:rPr lang="es-E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instrucciones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s-E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almacena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internamente, y produce una información de </a:t>
            </a:r>
            <a:r>
              <a:rPr lang="es-E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salida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Entrada y salida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el computador puede comunicarse con el exterior</a:t>
            </a: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Procesa información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el computador realiza cálculos para resolver un problema concreto</a:t>
            </a: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Instrucciones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permiten programar el computador para indicarle lo que debe hacer</a:t>
            </a: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Almacena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el computador almacena información en su interior, tanto las instrucciones que tiene que realizar como los datos que va procesando</a:t>
            </a: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endParaRPr lang="es-E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Los computadores actuales se basan en la </a:t>
            </a:r>
            <a:r>
              <a:rPr lang="es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Arquitectura Von Neumann</a:t>
            </a:r>
          </a:p>
        </p:txBody>
      </p:sp>
    </p:spTree>
    <p:extLst>
      <p:ext uri="{BB962C8B-B14F-4D97-AF65-F5344CB8AC3E}">
        <p14:creationId xmlns:p14="http://schemas.microsoft.com/office/powerpoint/2010/main" val="389106387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130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MAPAS DE KARNAUGH: EJEMPLO 2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C7B2D0C1-C0E9-22BA-7EBB-672553B8D501}"/>
              </a:ext>
            </a:extLst>
          </p:cNvPr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uadroTexto 6"/>
          <p:cNvSpPr txBox="1"/>
          <p:nvPr/>
        </p:nvSpPr>
        <p:spPr>
          <a:xfrm>
            <a:off x="850899" y="1574799"/>
            <a:ext cx="528039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Minimizar la siguiente función expresada en forma de tabla de verdad:</a:t>
            </a:r>
          </a:p>
        </p:txBody>
      </p:sp>
      <p:graphicFrame>
        <p:nvGraphicFramePr>
          <p:cNvPr id="10" name="Tabla 1"/>
          <p:cNvGraphicFramePr>
            <a:graphicFrameLocks noGrp="1"/>
          </p:cNvGraphicFramePr>
          <p:nvPr/>
        </p:nvGraphicFramePr>
        <p:xfrm>
          <a:off x="1865316" y="3107671"/>
          <a:ext cx="14046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ángulo 2"/>
          <p:cNvSpPr/>
          <p:nvPr/>
        </p:nvSpPr>
        <p:spPr>
          <a:xfrm>
            <a:off x="1810726" y="2744975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00  </a:t>
            </a:r>
            <a:r>
              <a:rPr lang="es-ES" sz="1000" dirty="0"/>
              <a:t> </a:t>
            </a:r>
            <a:r>
              <a:rPr lang="es-ES" dirty="0"/>
              <a:t>01 </a:t>
            </a:r>
            <a:r>
              <a:rPr lang="es-ES" sz="1100" dirty="0"/>
              <a:t> </a:t>
            </a:r>
            <a:r>
              <a:rPr lang="es-ES" sz="1400" dirty="0"/>
              <a:t> </a:t>
            </a:r>
            <a:r>
              <a:rPr lang="es-ES" dirty="0"/>
              <a:t>11  10</a:t>
            </a:r>
          </a:p>
        </p:txBody>
      </p:sp>
      <p:sp>
        <p:nvSpPr>
          <p:cNvPr id="12" name="Rectángulo 3"/>
          <p:cNvSpPr/>
          <p:nvPr/>
        </p:nvSpPr>
        <p:spPr>
          <a:xfrm>
            <a:off x="1509040" y="3114307"/>
            <a:ext cx="3016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0</a:t>
            </a:r>
          </a:p>
          <a:p>
            <a:endParaRPr lang="es-ES" sz="500" dirty="0"/>
          </a:p>
          <a:p>
            <a:r>
              <a:rPr lang="es-ES" dirty="0"/>
              <a:t>1</a:t>
            </a:r>
          </a:p>
        </p:txBody>
      </p:sp>
      <p:cxnSp>
        <p:nvCxnSpPr>
          <p:cNvPr id="14" name="Conector recto 8"/>
          <p:cNvCxnSpPr>
            <a:endCxn id="17" idx="0"/>
          </p:cNvCxnSpPr>
          <p:nvPr/>
        </p:nvCxnSpPr>
        <p:spPr>
          <a:xfrm flipH="1" flipV="1">
            <a:off x="1379254" y="2831796"/>
            <a:ext cx="486064" cy="275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ángulo 11"/>
          <p:cNvSpPr/>
          <p:nvPr/>
        </p:nvSpPr>
        <p:spPr>
          <a:xfrm>
            <a:off x="1187535" y="2831796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X</a:t>
            </a:r>
            <a:r>
              <a:rPr lang="es-ES" baseline="-25000" dirty="0"/>
              <a:t>2</a:t>
            </a:r>
          </a:p>
        </p:txBody>
      </p:sp>
      <p:sp>
        <p:nvSpPr>
          <p:cNvPr id="18" name="Elipse 22"/>
          <p:cNvSpPr/>
          <p:nvPr/>
        </p:nvSpPr>
        <p:spPr>
          <a:xfrm>
            <a:off x="2596900" y="3114306"/>
            <a:ext cx="673035" cy="341163"/>
          </a:xfrm>
          <a:prstGeom prst="ellipse">
            <a:avLst/>
          </a:prstGeom>
          <a:ln>
            <a:solidFill>
              <a:srgbClr val="CB001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CB0017"/>
              </a:solidFill>
            </a:endParaRPr>
          </a:p>
        </p:txBody>
      </p:sp>
      <p:sp>
        <p:nvSpPr>
          <p:cNvPr id="19" name="Arco 23"/>
          <p:cNvSpPr/>
          <p:nvPr/>
        </p:nvSpPr>
        <p:spPr>
          <a:xfrm rot="13234961">
            <a:off x="2954554" y="2914339"/>
            <a:ext cx="974149" cy="1066374"/>
          </a:xfrm>
          <a:prstGeom prst="arc">
            <a:avLst/>
          </a:prstGeom>
          <a:ln>
            <a:solidFill>
              <a:srgbClr val="CB0017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CB0017"/>
              </a:solidFill>
            </a:endParaRPr>
          </a:p>
        </p:txBody>
      </p:sp>
      <p:sp>
        <p:nvSpPr>
          <p:cNvPr id="20" name="Arco 24"/>
          <p:cNvSpPr/>
          <p:nvPr/>
        </p:nvSpPr>
        <p:spPr>
          <a:xfrm rot="2606009">
            <a:off x="1164466" y="2972470"/>
            <a:ext cx="988688" cy="1050673"/>
          </a:xfrm>
          <a:prstGeom prst="arc">
            <a:avLst/>
          </a:prstGeom>
          <a:ln>
            <a:solidFill>
              <a:srgbClr val="CB0017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CB0017"/>
              </a:solidFill>
            </a:endParaRPr>
          </a:p>
        </p:txBody>
      </p:sp>
      <p:sp>
        <p:nvSpPr>
          <p:cNvPr id="21" name="CuadroTexto 25"/>
          <p:cNvSpPr txBox="1"/>
          <p:nvPr/>
        </p:nvSpPr>
        <p:spPr>
          <a:xfrm>
            <a:off x="1634201" y="4021100"/>
            <a:ext cx="188423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Agrupamos los unos</a:t>
            </a:r>
          </a:p>
        </p:txBody>
      </p:sp>
      <p:cxnSp>
        <p:nvCxnSpPr>
          <p:cNvPr id="22" name="Conector recto de flecha 26"/>
          <p:cNvCxnSpPr/>
          <p:nvPr/>
        </p:nvCxnSpPr>
        <p:spPr>
          <a:xfrm flipV="1">
            <a:off x="3177672" y="2744975"/>
            <a:ext cx="408034" cy="439697"/>
          </a:xfrm>
          <a:prstGeom prst="straightConnector1">
            <a:avLst/>
          </a:prstGeom>
          <a:ln>
            <a:solidFill>
              <a:srgbClr val="CB001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30"/>
          <p:cNvCxnSpPr/>
          <p:nvPr/>
        </p:nvCxnSpPr>
        <p:spPr>
          <a:xfrm flipV="1">
            <a:off x="3149355" y="3736593"/>
            <a:ext cx="557976" cy="1"/>
          </a:xfrm>
          <a:prstGeom prst="straightConnector1">
            <a:avLst/>
          </a:prstGeom>
          <a:ln>
            <a:solidFill>
              <a:srgbClr val="CB001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ángulo 32"/>
              <p:cNvSpPr/>
              <p:nvPr/>
            </p:nvSpPr>
            <p:spPr>
              <a:xfrm>
                <a:off x="3258181" y="2381870"/>
                <a:ext cx="85715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ES" sz="1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s-ES" sz="1600" b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𝐗</m:t>
                              </m:r>
                            </m:e>
                          </m:acc>
                        </m:e>
                        <m:sub>
                          <m:r>
                            <a:rPr lang="es-ES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s-ES" sz="1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·</m:t>
                      </m:r>
                      <m:sSub>
                        <m:sSubPr>
                          <m:ctrlPr>
                            <a:rPr lang="es-ES" sz="1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1600" b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𝐗</m:t>
                          </m:r>
                        </m:e>
                        <m:sub>
                          <m:r>
                            <a:rPr lang="es-ES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s-E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á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181" y="2381870"/>
                <a:ext cx="857158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ángulo 33"/>
              <p:cNvSpPr/>
              <p:nvPr/>
            </p:nvSpPr>
            <p:spPr>
              <a:xfrm>
                <a:off x="3672133" y="3562458"/>
                <a:ext cx="47532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ES" sz="1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s-ES" sz="1600" b="1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𝐗</m:t>
                              </m:r>
                            </m:e>
                          </m:acc>
                        </m:e>
                        <m:sub>
                          <m:r>
                            <a:rPr lang="es-ES" sz="16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s-E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á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133" y="3562458"/>
                <a:ext cx="475323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errar llave 34"/>
          <p:cNvSpPr/>
          <p:nvPr/>
        </p:nvSpPr>
        <p:spPr>
          <a:xfrm>
            <a:off x="3994369" y="2403391"/>
            <a:ext cx="241941" cy="1534195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ángulo 35"/>
              <p:cNvSpPr/>
              <p:nvPr/>
            </p:nvSpPr>
            <p:spPr>
              <a:xfrm>
                <a:off x="4310140" y="2987030"/>
                <a:ext cx="1718484" cy="3385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𝐅</m:t>
                      </m:r>
                      <m:r>
                        <a:rPr lang="es-ES" sz="1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s-ES" sz="1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ES" sz="1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s-ES" sz="1600" b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𝐗</m:t>
                              </m:r>
                            </m:e>
                          </m:acc>
                        </m:e>
                        <m:sub>
                          <m:r>
                            <a:rPr lang="es-ES" sz="1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s-ES" sz="1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·</m:t>
                      </m:r>
                      <m:sSub>
                        <m:sSubPr>
                          <m:ctrlPr>
                            <a:rPr lang="es-ES" sz="1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1600" b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𝐗</m:t>
                          </m:r>
                        </m:e>
                        <m:sub>
                          <m:r>
                            <a:rPr lang="es-ES" sz="1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s-ES" sz="1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s-ES" sz="1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ES" sz="1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s-ES" sz="1600" b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𝐗</m:t>
                              </m:r>
                            </m:e>
                          </m:acc>
                        </m:e>
                        <m:sub>
                          <m:r>
                            <a:rPr lang="es-ES" sz="1600" b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s-E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á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140" y="2987030"/>
                <a:ext cx="1718484" cy="338554"/>
              </a:xfrm>
              <a:prstGeom prst="rect">
                <a:avLst/>
              </a:prstGeom>
              <a:blipFill rotWithShape="0">
                <a:blip r:embed="rId6"/>
                <a:stretch>
                  <a:fillRect r="-80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Tabla 4">
            <a:extLst>
              <a:ext uri="{FF2B5EF4-FFF2-40B4-BE49-F238E27FC236}">
                <a16:creationId xmlns:a16="http://schemas.microsoft.com/office/drawing/2014/main" id="{FC1E4F6E-A90B-950F-6990-36409B1F4CDF}"/>
              </a:ext>
            </a:extLst>
          </p:cNvPr>
          <p:cNvGraphicFramePr>
            <a:graphicFrameLocks noGrp="1"/>
          </p:cNvGraphicFramePr>
          <p:nvPr/>
        </p:nvGraphicFramePr>
        <p:xfrm>
          <a:off x="6397271" y="1347682"/>
          <a:ext cx="208248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017">
                  <a:extLst>
                    <a:ext uri="{9D8B030D-6E8A-4147-A177-3AD203B41FA5}">
                      <a16:colId xmlns:a16="http://schemas.microsoft.com/office/drawing/2014/main" val="1007993653"/>
                    </a:ext>
                  </a:extLst>
                </a:gridCol>
                <a:gridCol w="394017">
                  <a:extLst>
                    <a:ext uri="{9D8B030D-6E8A-4147-A177-3AD203B41FA5}">
                      <a16:colId xmlns:a16="http://schemas.microsoft.com/office/drawing/2014/main" val="423530801"/>
                    </a:ext>
                  </a:extLst>
                </a:gridCol>
                <a:gridCol w="394017">
                  <a:extLst>
                    <a:ext uri="{9D8B030D-6E8A-4147-A177-3AD203B41FA5}">
                      <a16:colId xmlns:a16="http://schemas.microsoft.com/office/drawing/2014/main" val="3935397969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3736539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X</a:t>
                      </a:r>
                      <a:r>
                        <a:rPr lang="es-ES" sz="1600" baseline="-25000" dirty="0"/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X</a:t>
                      </a:r>
                      <a:r>
                        <a:rPr lang="es-ES" sz="1600" baseline="-25000" dirty="0"/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X</a:t>
                      </a:r>
                      <a:r>
                        <a:rPr lang="es-ES" sz="1600" baseline="-25000" dirty="0"/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9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59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998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2045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911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757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007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046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196784"/>
                  </a:ext>
                </a:extLst>
              </a:tr>
            </a:tbl>
          </a:graphicData>
        </a:graphic>
      </p:graphicFrame>
      <p:sp>
        <p:nvSpPr>
          <p:cNvPr id="32" name="Rectángulo 25"/>
          <p:cNvSpPr/>
          <p:nvPr/>
        </p:nvSpPr>
        <p:spPr>
          <a:xfrm>
            <a:off x="1379254" y="2521795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X</a:t>
            </a:r>
            <a:r>
              <a:rPr lang="es-ES" baseline="-25000" dirty="0"/>
              <a:t>1</a:t>
            </a:r>
            <a:r>
              <a:rPr lang="es-ES" dirty="0"/>
              <a:t>X</a:t>
            </a:r>
            <a:r>
              <a:rPr lang="es-ES" baseline="-25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3482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 animBg="1"/>
      <p:bldP spid="19" grpId="0" animBg="1"/>
      <p:bldP spid="20" grpId="0" animBg="1"/>
      <p:bldP spid="21" grpId="0"/>
      <p:bldP spid="24" grpId="0"/>
      <p:bldP spid="26" grpId="0"/>
      <p:bldP spid="27" grpId="0" animBg="1"/>
      <p:bldP spid="28" grpId="0" animBg="1"/>
      <p:bldP spid="32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131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MAPAS DE KARNAUGH: EJEMPLO 3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C7B2D0C1-C0E9-22BA-7EBB-672553B8D501}"/>
              </a:ext>
            </a:extLst>
          </p:cNvPr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uadroTexto 6"/>
          <p:cNvSpPr txBox="1"/>
          <p:nvPr/>
        </p:nvSpPr>
        <p:spPr>
          <a:xfrm>
            <a:off x="850899" y="1574799"/>
            <a:ext cx="528039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Minimizar el siguiente mapa de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Karnaugh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0" name="Tabla 1"/>
          <p:cNvGraphicFramePr>
            <a:graphicFrameLocks noGrp="1"/>
          </p:cNvGraphicFramePr>
          <p:nvPr/>
        </p:nvGraphicFramePr>
        <p:xfrm>
          <a:off x="1865316" y="3107671"/>
          <a:ext cx="14046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ángulo 2"/>
          <p:cNvSpPr/>
          <p:nvPr/>
        </p:nvSpPr>
        <p:spPr>
          <a:xfrm>
            <a:off x="1810726" y="2744975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00  </a:t>
            </a:r>
            <a:r>
              <a:rPr lang="es-ES" sz="1000" dirty="0"/>
              <a:t> </a:t>
            </a:r>
            <a:r>
              <a:rPr lang="es-ES" dirty="0"/>
              <a:t>01 </a:t>
            </a:r>
            <a:r>
              <a:rPr lang="es-ES" sz="1100" dirty="0"/>
              <a:t> </a:t>
            </a:r>
            <a:r>
              <a:rPr lang="es-ES" sz="1400" dirty="0"/>
              <a:t> </a:t>
            </a:r>
            <a:r>
              <a:rPr lang="es-ES" dirty="0"/>
              <a:t>11  10</a:t>
            </a:r>
          </a:p>
        </p:txBody>
      </p:sp>
      <p:sp>
        <p:nvSpPr>
          <p:cNvPr id="12" name="Rectángulo 3"/>
          <p:cNvSpPr/>
          <p:nvPr/>
        </p:nvSpPr>
        <p:spPr>
          <a:xfrm>
            <a:off x="1509040" y="3114307"/>
            <a:ext cx="3016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0</a:t>
            </a:r>
          </a:p>
          <a:p>
            <a:endParaRPr lang="es-ES" sz="500" dirty="0"/>
          </a:p>
          <a:p>
            <a:r>
              <a:rPr lang="es-ES" dirty="0"/>
              <a:t>1</a:t>
            </a:r>
          </a:p>
        </p:txBody>
      </p:sp>
      <p:cxnSp>
        <p:nvCxnSpPr>
          <p:cNvPr id="14" name="Conector recto 8"/>
          <p:cNvCxnSpPr>
            <a:endCxn id="17" idx="0"/>
          </p:cNvCxnSpPr>
          <p:nvPr/>
        </p:nvCxnSpPr>
        <p:spPr>
          <a:xfrm flipH="1" flipV="1">
            <a:off x="1379254" y="2831796"/>
            <a:ext cx="486064" cy="275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ángulo 11"/>
          <p:cNvSpPr/>
          <p:nvPr/>
        </p:nvSpPr>
        <p:spPr>
          <a:xfrm>
            <a:off x="1187535" y="2831796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X</a:t>
            </a:r>
            <a:r>
              <a:rPr lang="es-ES" baseline="-25000" dirty="0"/>
              <a:t>2</a:t>
            </a:r>
          </a:p>
        </p:txBody>
      </p:sp>
      <p:sp>
        <p:nvSpPr>
          <p:cNvPr id="18" name="Elipse 22"/>
          <p:cNvSpPr/>
          <p:nvPr/>
        </p:nvSpPr>
        <p:spPr>
          <a:xfrm>
            <a:off x="2239802" y="3489558"/>
            <a:ext cx="673035" cy="341163"/>
          </a:xfrm>
          <a:prstGeom prst="ellipse">
            <a:avLst/>
          </a:prstGeom>
          <a:ln>
            <a:solidFill>
              <a:srgbClr val="CB001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CB0017"/>
              </a:solidFill>
            </a:endParaRPr>
          </a:p>
        </p:txBody>
      </p:sp>
      <p:cxnSp>
        <p:nvCxnSpPr>
          <p:cNvPr id="22" name="Conector recto de flecha 26"/>
          <p:cNvCxnSpPr/>
          <p:nvPr/>
        </p:nvCxnSpPr>
        <p:spPr>
          <a:xfrm>
            <a:off x="2369952" y="3804474"/>
            <a:ext cx="0" cy="307777"/>
          </a:xfrm>
          <a:prstGeom prst="straightConnector1">
            <a:avLst/>
          </a:prstGeom>
          <a:ln>
            <a:solidFill>
              <a:srgbClr val="CB001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30"/>
          <p:cNvCxnSpPr/>
          <p:nvPr/>
        </p:nvCxnSpPr>
        <p:spPr>
          <a:xfrm flipV="1">
            <a:off x="2872743" y="3317410"/>
            <a:ext cx="557976" cy="1"/>
          </a:xfrm>
          <a:prstGeom prst="straightConnector1">
            <a:avLst/>
          </a:prstGeom>
          <a:ln>
            <a:solidFill>
              <a:srgbClr val="CB001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ángulo 32"/>
              <p:cNvSpPr/>
              <p:nvPr/>
            </p:nvSpPr>
            <p:spPr>
              <a:xfrm>
                <a:off x="1941373" y="4149678"/>
                <a:ext cx="85715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16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𝐗</m:t>
                          </m:r>
                        </m:e>
                        <m:sub>
                          <m:r>
                            <a:rPr lang="es-ES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s-ES" sz="1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·</m:t>
                      </m:r>
                      <m:sSub>
                        <m:sSubPr>
                          <m:ctrlPr>
                            <a:rPr lang="es-ES" sz="1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1600" b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𝐗</m:t>
                          </m:r>
                        </m:e>
                        <m:sub>
                          <m:r>
                            <a:rPr lang="es-ES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s-E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á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373" y="4149678"/>
                <a:ext cx="857158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ángulo 25"/>
          <p:cNvSpPr/>
          <p:nvPr/>
        </p:nvSpPr>
        <p:spPr>
          <a:xfrm>
            <a:off x="1379254" y="2521795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X</a:t>
            </a:r>
            <a:r>
              <a:rPr lang="es-ES" baseline="-25000" dirty="0"/>
              <a:t>1</a:t>
            </a:r>
            <a:r>
              <a:rPr lang="es-ES" dirty="0"/>
              <a:t>X</a:t>
            </a:r>
            <a:r>
              <a:rPr lang="es-ES" baseline="-25000" dirty="0"/>
              <a:t>0</a:t>
            </a:r>
          </a:p>
        </p:txBody>
      </p:sp>
      <p:sp>
        <p:nvSpPr>
          <p:cNvPr id="25" name="Elipse 22"/>
          <p:cNvSpPr/>
          <p:nvPr/>
        </p:nvSpPr>
        <p:spPr>
          <a:xfrm rot="5400000">
            <a:off x="2392202" y="3329288"/>
            <a:ext cx="673035" cy="341163"/>
          </a:xfrm>
          <a:prstGeom prst="ellipse">
            <a:avLst/>
          </a:prstGeom>
          <a:ln>
            <a:solidFill>
              <a:srgbClr val="CB001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CB0017"/>
              </a:solidFill>
            </a:endParaRPr>
          </a:p>
        </p:txBody>
      </p:sp>
      <p:sp>
        <p:nvSpPr>
          <p:cNvPr id="31" name="CuadroTexto 54"/>
          <p:cNvSpPr txBox="1"/>
          <p:nvPr/>
        </p:nvSpPr>
        <p:spPr>
          <a:xfrm>
            <a:off x="5697088" y="2134078"/>
            <a:ext cx="174532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Función resultante</a:t>
            </a:r>
          </a:p>
        </p:txBody>
      </p:sp>
      <p:pic>
        <p:nvPicPr>
          <p:cNvPr id="3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4652" y="3259314"/>
            <a:ext cx="2334176" cy="1369640"/>
          </a:xfrm>
          <a:prstGeom prst="rect">
            <a:avLst/>
          </a:prstGeom>
        </p:spPr>
      </p:pic>
      <p:sp>
        <p:nvSpPr>
          <p:cNvPr id="35" name="Rectángulo 56"/>
          <p:cNvSpPr/>
          <p:nvPr/>
        </p:nvSpPr>
        <p:spPr>
          <a:xfrm>
            <a:off x="7903920" y="3804474"/>
            <a:ext cx="293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ángulo 35"/>
              <p:cNvSpPr/>
              <p:nvPr/>
            </p:nvSpPr>
            <p:spPr>
              <a:xfrm>
                <a:off x="5554652" y="2521795"/>
                <a:ext cx="2010743" cy="3385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16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</m:t>
                    </m:r>
                    <m:r>
                      <a:rPr lang="es-ES" sz="1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s-ES" sz="1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s-ES" sz="1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sz="1600" b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s-ES" sz="1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  <m:r>
                          <a:rPr lang="es-ES" sz="16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·</m:t>
                        </m:r>
                        <m:r>
                          <a:rPr lang="es-ES" sz="16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𝐗</m:t>
                        </m:r>
                      </m:e>
                      <m:sub>
                        <m:r>
                          <a:rPr lang="es-ES" sz="1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s-ES" sz="1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s-ES" sz="1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16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𝐗</m:t>
                        </m:r>
                      </m:e>
                      <m:sub>
                        <m:r>
                          <a:rPr lang="es-ES" sz="1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s-E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·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16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𝐗</m:t>
                        </m:r>
                      </m:e>
                      <m:sub>
                        <m:r>
                          <a:rPr lang="es-ES" sz="1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</m:oMath>
                </a14:m>
                <a:endParaRPr lang="es-E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á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652" y="2521795"/>
                <a:ext cx="2010743" cy="338554"/>
              </a:xfrm>
              <a:prstGeom prst="rect">
                <a:avLst/>
              </a:prstGeom>
              <a:blipFill rotWithShape="0">
                <a:blip r:embed="rId6"/>
                <a:stretch>
                  <a:fillRect t="-3509" b="-2105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ángulo 32"/>
              <p:cNvSpPr/>
              <p:nvPr/>
            </p:nvSpPr>
            <p:spPr>
              <a:xfrm>
                <a:off x="3424791" y="3148629"/>
                <a:ext cx="85715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16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𝐗</m:t>
                          </m:r>
                        </m:e>
                        <m:sub>
                          <m:r>
                            <a:rPr lang="es-ES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s-ES" sz="1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·</m:t>
                      </m:r>
                      <m:sSub>
                        <m:sSubPr>
                          <m:ctrlPr>
                            <a:rPr lang="es-ES" sz="1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1600" b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𝐗</m:t>
                          </m:r>
                        </m:e>
                        <m:sub>
                          <m:r>
                            <a:rPr lang="es-ES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s-E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ectá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791" y="3148629"/>
                <a:ext cx="857158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126074" y="3688205"/>
                <a:ext cx="4998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b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𝐗</m:t>
                          </m:r>
                        </m:e>
                        <m:sub>
                          <m:r>
                            <a:rPr lang="es-ES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074" y="3688205"/>
                <a:ext cx="499816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126074" y="3219852"/>
                <a:ext cx="4998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b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𝐗</m:t>
                          </m:r>
                        </m:e>
                        <m:sub>
                          <m:r>
                            <a:rPr lang="es-ES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074" y="3219852"/>
                <a:ext cx="499817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126074" y="4156558"/>
                <a:ext cx="4998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b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𝐗</m:t>
                          </m:r>
                        </m:e>
                        <m:sub>
                          <m:r>
                            <a:rPr lang="es-ES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074" y="4156558"/>
                <a:ext cx="499817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385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/>
      <p:bldP spid="25" grpId="0" animBg="1"/>
      <p:bldP spid="31" grpId="0"/>
      <p:bldP spid="35" grpId="0"/>
      <p:bldP spid="36" grpId="0" animBg="1"/>
      <p:bldP spid="37" grpId="0"/>
      <p:bldP spid="5" grpId="0"/>
      <p:bldP spid="6" grpId="0"/>
      <p:bldP spid="9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132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MAPAS DE KARNAUGH: EJEMPLO 4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C7B2D0C1-C0E9-22BA-7EBB-672553B8D501}"/>
              </a:ext>
            </a:extLst>
          </p:cNvPr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uadroTexto 6"/>
          <p:cNvSpPr txBox="1"/>
          <p:nvPr/>
        </p:nvSpPr>
        <p:spPr>
          <a:xfrm>
            <a:off x="850899" y="1574799"/>
            <a:ext cx="528039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Minimizar el siguiente mapa de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Karnaugh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CuadroTexto 54"/>
          <p:cNvSpPr txBox="1"/>
          <p:nvPr/>
        </p:nvSpPr>
        <p:spPr>
          <a:xfrm>
            <a:off x="5864728" y="2380299"/>
            <a:ext cx="174532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Función resultante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ángulo 35"/>
              <p:cNvSpPr/>
              <p:nvPr/>
            </p:nvSpPr>
            <p:spPr>
              <a:xfrm>
                <a:off x="5290871" y="2798059"/>
                <a:ext cx="2893036" cy="3385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16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</m:t>
                    </m:r>
                    <m:r>
                      <a:rPr lang="es-ES" sz="1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s-ES" sz="1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s-ES" sz="1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s-ES" sz="16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𝐗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b>
                        </m:sSub>
                        <m:r>
                          <a:rPr lang="es-ES" sz="16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·</m:t>
                        </m:r>
                        <m:r>
                          <a:rPr lang="es-ES" sz="16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𝐗</m:t>
                        </m:r>
                      </m:e>
                      <m:sub>
                        <m:r>
                          <a:rPr lang="es-ES" sz="1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s-E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s-ES" sz="1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16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𝐗</m:t>
                        </m:r>
                      </m:e>
                      <m:sub>
                        <m:r>
                          <a:rPr lang="es-ES" sz="16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s-ES" sz="1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·</m:t>
                    </m:r>
                    <m:sSub>
                      <m:sSubPr>
                        <m:ctrlPr>
                          <a:rPr lang="es-ES" sz="1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ES" sz="1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s-ES" sz="1600" b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𝐗</m:t>
                            </m:r>
                          </m:e>
                        </m:acc>
                      </m:e>
                      <m:sub>
                        <m:r>
                          <a:rPr lang="es-ES" sz="16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s-E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s-ES" sz="1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sz="1600" b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s-ES" sz="1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s-ES" sz="16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·</m:t>
                        </m:r>
                        <m:r>
                          <a:rPr lang="es-ES" sz="16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𝐗</m:t>
                        </m:r>
                      </m:e>
                      <m:sub>
                        <m:r>
                          <a:rPr lang="es-ES" sz="1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</m:oMath>
                </a14:m>
                <a:endParaRPr lang="es-E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á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871" y="2798059"/>
                <a:ext cx="2893036" cy="338554"/>
              </a:xfrm>
              <a:prstGeom prst="rect">
                <a:avLst/>
              </a:prstGeom>
              <a:blipFill rotWithShape="0">
                <a:blip r:embed="rId4"/>
                <a:stretch>
                  <a:fillRect t="-3448" b="-189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Tabla 19"/>
          <p:cNvGraphicFramePr>
            <a:graphicFrameLocks noGrp="1"/>
          </p:cNvGraphicFramePr>
          <p:nvPr/>
        </p:nvGraphicFramePr>
        <p:xfrm>
          <a:off x="1843645" y="2714479"/>
          <a:ext cx="140462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Rectángulo 20"/>
          <p:cNvSpPr/>
          <p:nvPr/>
        </p:nvSpPr>
        <p:spPr>
          <a:xfrm>
            <a:off x="1789055" y="2351783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00  </a:t>
            </a:r>
            <a:r>
              <a:rPr lang="es-ES" sz="1000" dirty="0"/>
              <a:t> </a:t>
            </a:r>
            <a:r>
              <a:rPr lang="es-ES" dirty="0"/>
              <a:t>01 </a:t>
            </a:r>
            <a:r>
              <a:rPr lang="es-ES" sz="1100" dirty="0"/>
              <a:t> </a:t>
            </a:r>
            <a:r>
              <a:rPr lang="es-ES" sz="1400" dirty="0"/>
              <a:t> </a:t>
            </a:r>
            <a:r>
              <a:rPr lang="es-ES" dirty="0"/>
              <a:t>11  10</a:t>
            </a:r>
          </a:p>
        </p:txBody>
      </p:sp>
      <p:sp>
        <p:nvSpPr>
          <p:cNvPr id="28" name="Rectángulo 21"/>
          <p:cNvSpPr/>
          <p:nvPr/>
        </p:nvSpPr>
        <p:spPr>
          <a:xfrm>
            <a:off x="1399229" y="2721115"/>
            <a:ext cx="5052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00</a:t>
            </a:r>
          </a:p>
          <a:p>
            <a:endParaRPr lang="es-ES" sz="600" dirty="0"/>
          </a:p>
          <a:p>
            <a:r>
              <a:rPr lang="es-ES" dirty="0"/>
              <a:t>01</a:t>
            </a:r>
          </a:p>
          <a:p>
            <a:endParaRPr lang="es-ES" sz="600" dirty="0"/>
          </a:p>
          <a:p>
            <a:r>
              <a:rPr lang="es-ES" dirty="0"/>
              <a:t>11</a:t>
            </a:r>
          </a:p>
          <a:p>
            <a:endParaRPr lang="es-ES" sz="600" dirty="0"/>
          </a:p>
          <a:p>
            <a:r>
              <a:rPr lang="es-ES" dirty="0"/>
              <a:t>10</a:t>
            </a:r>
          </a:p>
        </p:txBody>
      </p:sp>
      <p:cxnSp>
        <p:nvCxnSpPr>
          <p:cNvPr id="29" name="Conector recto 22"/>
          <p:cNvCxnSpPr/>
          <p:nvPr/>
        </p:nvCxnSpPr>
        <p:spPr>
          <a:xfrm flipH="1" flipV="1">
            <a:off x="1454757" y="2438604"/>
            <a:ext cx="388890" cy="275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ángulo 25"/>
          <p:cNvSpPr/>
          <p:nvPr/>
        </p:nvSpPr>
        <p:spPr>
          <a:xfrm>
            <a:off x="1399229" y="2082870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X</a:t>
            </a:r>
            <a:r>
              <a:rPr lang="es-ES" baseline="-25000" dirty="0"/>
              <a:t>1</a:t>
            </a:r>
            <a:r>
              <a:rPr lang="es-ES" dirty="0"/>
              <a:t>X</a:t>
            </a:r>
            <a:r>
              <a:rPr lang="es-ES" baseline="-25000" dirty="0"/>
              <a:t>0</a:t>
            </a:r>
          </a:p>
        </p:txBody>
      </p:sp>
      <p:sp>
        <p:nvSpPr>
          <p:cNvPr id="34" name="Rectángulo 25"/>
          <p:cNvSpPr/>
          <p:nvPr/>
        </p:nvSpPr>
        <p:spPr>
          <a:xfrm>
            <a:off x="1036059" y="2443124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X</a:t>
            </a:r>
            <a:r>
              <a:rPr lang="es-ES" baseline="-25000" dirty="0"/>
              <a:t>3</a:t>
            </a:r>
            <a:r>
              <a:rPr lang="es-ES" dirty="0"/>
              <a:t>X</a:t>
            </a:r>
            <a:r>
              <a:rPr lang="es-ES" baseline="-25000" dirty="0"/>
              <a:t>2</a:t>
            </a:r>
          </a:p>
        </p:txBody>
      </p:sp>
      <p:sp>
        <p:nvSpPr>
          <p:cNvPr id="38" name="Rectángulo redondeado 7"/>
          <p:cNvSpPr/>
          <p:nvPr/>
        </p:nvSpPr>
        <p:spPr>
          <a:xfrm>
            <a:off x="2205345" y="2732338"/>
            <a:ext cx="686364" cy="694256"/>
          </a:xfrm>
          <a:prstGeom prst="roundRect">
            <a:avLst/>
          </a:prstGeom>
          <a:noFill/>
          <a:ln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Elipse 40"/>
          <p:cNvSpPr/>
          <p:nvPr/>
        </p:nvSpPr>
        <p:spPr>
          <a:xfrm rot="5400000">
            <a:off x="1994760" y="3276317"/>
            <a:ext cx="1412335" cy="341177"/>
          </a:xfrm>
          <a:prstGeom prst="ellipse">
            <a:avLst/>
          </a:prstGeom>
          <a:noFill/>
          <a:ln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0" name="Arco 41"/>
          <p:cNvSpPr/>
          <p:nvPr/>
        </p:nvSpPr>
        <p:spPr>
          <a:xfrm rot="13234961">
            <a:off x="2939314" y="2885464"/>
            <a:ext cx="974149" cy="1066374"/>
          </a:xfrm>
          <a:prstGeom prst="arc">
            <a:avLst/>
          </a:prstGeom>
          <a:ln w="28575">
            <a:solidFill>
              <a:srgbClr val="CB001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Arco 42"/>
          <p:cNvSpPr/>
          <p:nvPr/>
        </p:nvSpPr>
        <p:spPr>
          <a:xfrm rot="2606009">
            <a:off x="1149226" y="2943595"/>
            <a:ext cx="988688" cy="1050673"/>
          </a:xfrm>
          <a:prstGeom prst="arc">
            <a:avLst/>
          </a:prstGeom>
          <a:ln w="28575">
            <a:solidFill>
              <a:srgbClr val="CB001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2" name="Conector recto de flecha 26"/>
          <p:cNvCxnSpPr/>
          <p:nvPr/>
        </p:nvCxnSpPr>
        <p:spPr>
          <a:xfrm>
            <a:off x="2700927" y="4153073"/>
            <a:ext cx="0" cy="307777"/>
          </a:xfrm>
          <a:prstGeom prst="straightConnector1">
            <a:avLst/>
          </a:prstGeom>
          <a:ln>
            <a:solidFill>
              <a:srgbClr val="CB001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26"/>
          <p:cNvCxnSpPr/>
          <p:nvPr/>
        </p:nvCxnSpPr>
        <p:spPr>
          <a:xfrm>
            <a:off x="3165231" y="3667051"/>
            <a:ext cx="446649" cy="0"/>
          </a:xfrm>
          <a:prstGeom prst="straightConnector1">
            <a:avLst/>
          </a:prstGeom>
          <a:ln>
            <a:solidFill>
              <a:srgbClr val="CB001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26"/>
          <p:cNvCxnSpPr/>
          <p:nvPr/>
        </p:nvCxnSpPr>
        <p:spPr>
          <a:xfrm>
            <a:off x="2891709" y="2860349"/>
            <a:ext cx="720171" cy="0"/>
          </a:xfrm>
          <a:prstGeom prst="straightConnector1">
            <a:avLst/>
          </a:prstGeom>
          <a:ln>
            <a:solidFill>
              <a:srgbClr val="CB001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244417" y="4435830"/>
                <a:ext cx="9303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ES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b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s-ES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s-ES" b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·</m:t>
                          </m:r>
                          <m:r>
                            <a:rPr lang="es-ES" b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𝐗</m:t>
                          </m:r>
                        </m:e>
                        <m:sub>
                          <m:r>
                            <a:rPr lang="es-ES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417" y="4435830"/>
                <a:ext cx="93038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671999" y="2668157"/>
                <a:ext cx="9303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ES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s-ES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b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𝐗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ES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s-ES" b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·</m:t>
                          </m:r>
                          <m:r>
                            <a:rPr lang="es-ES" b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𝐗</m:t>
                          </m:r>
                        </m:e>
                        <m:sub>
                          <m:r>
                            <a:rPr lang="es-ES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999" y="2668157"/>
                <a:ext cx="930383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677976" y="3493618"/>
                <a:ext cx="9303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𝐗</m:t>
                          </m:r>
                        </m:e>
                        <m:sub>
                          <m:r>
                            <a:rPr lang="es-ES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s-ES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·</m:t>
                      </m:r>
                      <m:sSub>
                        <m:sSubPr>
                          <m:ctrlPr>
                            <a:rPr lang="es-ES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ES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s-ES" b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𝐗</m:t>
                              </m:r>
                            </m:e>
                          </m:acc>
                        </m:e>
                        <m:sub>
                          <m:r>
                            <a:rPr lang="es-ES" b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976" y="3493618"/>
                <a:ext cx="930383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2026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uadroTexto 54"/>
          <p:cNvSpPr txBox="1"/>
          <p:nvPr/>
        </p:nvSpPr>
        <p:spPr>
          <a:xfrm>
            <a:off x="5864728" y="3603559"/>
            <a:ext cx="174532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bg1">
                  <a:lumMod val="75000"/>
                </a:schemeClr>
              </a:buClr>
              <a:buSzPct val="120000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¿Cómo sería su esquemático?</a:t>
            </a:r>
          </a:p>
        </p:txBody>
      </p:sp>
    </p:spTree>
    <p:extLst>
      <p:ext uri="{BB962C8B-B14F-4D97-AF65-F5344CB8AC3E}">
        <p14:creationId xmlns:p14="http://schemas.microsoft.com/office/powerpoint/2010/main" val="326736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 animBg="1"/>
      <p:bldP spid="38" grpId="0" animBg="1"/>
      <p:bldP spid="39" grpId="0" animBg="1"/>
      <p:bldP spid="40" grpId="0" animBg="1"/>
      <p:bldP spid="41" grpId="0" animBg="1"/>
      <p:bldP spid="21" grpId="0"/>
      <p:bldP spid="46" grpId="0"/>
      <p:bldP spid="47" grpId="0"/>
      <p:bldP spid="50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133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MAPAS DE KARNAUGH: ¿Y LOS CEROS?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C7B2D0C1-C0E9-22BA-7EBB-672553B8D501}"/>
              </a:ext>
            </a:extLst>
          </p:cNvPr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CuadroTexto 6"/>
          <p:cNvSpPr txBox="1"/>
          <p:nvPr/>
        </p:nvSpPr>
        <p:spPr>
          <a:xfrm>
            <a:off x="850899" y="1574799"/>
            <a:ext cx="7678504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Una función lógica también se puede minimizar agrupando los ceros del mapa de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Karnaugh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 este caso cada grupo será un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maxtérmino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o término suma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expresión final será un producto de sumas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siguen las mismas reglas que con los unos salvo que, en la función lógica final, las variables aparecerán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negadas cuando valgan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 todas las celdas del grupo y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negar cuando valgan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’ (al revés que en el caso de los unos)</a:t>
            </a:r>
          </a:p>
        </p:txBody>
      </p:sp>
    </p:spTree>
    <p:extLst>
      <p:ext uri="{BB962C8B-B14F-4D97-AF65-F5344CB8AC3E}">
        <p14:creationId xmlns:p14="http://schemas.microsoft.com/office/powerpoint/2010/main" val="75105676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134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MAPAS DE KARNAUGH: EJEMPLO 5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C7B2D0C1-C0E9-22BA-7EBB-672553B8D501}"/>
              </a:ext>
            </a:extLst>
          </p:cNvPr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uadroTexto 6"/>
          <p:cNvSpPr txBox="1"/>
          <p:nvPr/>
        </p:nvSpPr>
        <p:spPr>
          <a:xfrm>
            <a:off x="850898" y="1574799"/>
            <a:ext cx="727202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Minimizar el mapa de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Karnaugh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del ejemplo 2 pero ahora agrupando ceros:</a:t>
            </a:r>
          </a:p>
        </p:txBody>
      </p:sp>
      <p:graphicFrame>
        <p:nvGraphicFramePr>
          <p:cNvPr id="10" name="Tabla 1"/>
          <p:cNvGraphicFramePr>
            <a:graphicFrameLocks noGrp="1"/>
          </p:cNvGraphicFramePr>
          <p:nvPr/>
        </p:nvGraphicFramePr>
        <p:xfrm>
          <a:off x="1865316" y="3107671"/>
          <a:ext cx="14046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ángulo 2"/>
          <p:cNvSpPr/>
          <p:nvPr/>
        </p:nvSpPr>
        <p:spPr>
          <a:xfrm>
            <a:off x="1810726" y="2744975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00  </a:t>
            </a:r>
            <a:r>
              <a:rPr lang="es-ES" sz="1000" dirty="0"/>
              <a:t> </a:t>
            </a:r>
            <a:r>
              <a:rPr lang="es-ES" dirty="0"/>
              <a:t>01 </a:t>
            </a:r>
            <a:r>
              <a:rPr lang="es-ES" sz="1100" dirty="0"/>
              <a:t> </a:t>
            </a:r>
            <a:r>
              <a:rPr lang="es-ES" sz="1400" dirty="0"/>
              <a:t> </a:t>
            </a:r>
            <a:r>
              <a:rPr lang="es-ES" dirty="0"/>
              <a:t>11  10</a:t>
            </a:r>
          </a:p>
        </p:txBody>
      </p:sp>
      <p:sp>
        <p:nvSpPr>
          <p:cNvPr id="12" name="Rectángulo 3"/>
          <p:cNvSpPr/>
          <p:nvPr/>
        </p:nvSpPr>
        <p:spPr>
          <a:xfrm>
            <a:off x="1509040" y="3114307"/>
            <a:ext cx="3016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0</a:t>
            </a:r>
          </a:p>
          <a:p>
            <a:endParaRPr lang="es-ES" sz="500" dirty="0"/>
          </a:p>
          <a:p>
            <a:r>
              <a:rPr lang="es-ES" dirty="0"/>
              <a:t>1</a:t>
            </a:r>
          </a:p>
        </p:txBody>
      </p:sp>
      <p:cxnSp>
        <p:nvCxnSpPr>
          <p:cNvPr id="14" name="Conector recto 8"/>
          <p:cNvCxnSpPr>
            <a:endCxn id="17" idx="0"/>
          </p:cNvCxnSpPr>
          <p:nvPr/>
        </p:nvCxnSpPr>
        <p:spPr>
          <a:xfrm flipH="1" flipV="1">
            <a:off x="1379254" y="2831796"/>
            <a:ext cx="486064" cy="275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ángulo 11"/>
          <p:cNvSpPr/>
          <p:nvPr/>
        </p:nvSpPr>
        <p:spPr>
          <a:xfrm>
            <a:off x="1187535" y="2831796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X</a:t>
            </a:r>
            <a:r>
              <a:rPr lang="es-ES" baseline="-25000" dirty="0"/>
              <a:t>2</a:t>
            </a:r>
          </a:p>
        </p:txBody>
      </p:sp>
      <p:sp>
        <p:nvSpPr>
          <p:cNvPr id="18" name="Elipse 22"/>
          <p:cNvSpPr/>
          <p:nvPr/>
        </p:nvSpPr>
        <p:spPr>
          <a:xfrm>
            <a:off x="2231112" y="3488748"/>
            <a:ext cx="673035" cy="341163"/>
          </a:xfrm>
          <a:prstGeom prst="ellipse">
            <a:avLst/>
          </a:prstGeom>
          <a:ln>
            <a:solidFill>
              <a:srgbClr val="CB001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CB0017"/>
              </a:solidFill>
            </a:endParaRPr>
          </a:p>
        </p:txBody>
      </p:sp>
      <p:cxnSp>
        <p:nvCxnSpPr>
          <p:cNvPr id="23" name="Conector recto de flecha 30"/>
          <p:cNvCxnSpPr/>
          <p:nvPr/>
        </p:nvCxnSpPr>
        <p:spPr>
          <a:xfrm flipV="1">
            <a:off x="2917746" y="3663483"/>
            <a:ext cx="557976" cy="1"/>
          </a:xfrm>
          <a:prstGeom prst="straightConnector1">
            <a:avLst/>
          </a:prstGeom>
          <a:ln>
            <a:solidFill>
              <a:srgbClr val="CB001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ángulo 32"/>
              <p:cNvSpPr/>
              <p:nvPr/>
            </p:nvSpPr>
            <p:spPr>
              <a:xfrm>
                <a:off x="1877304" y="4180759"/>
                <a:ext cx="95333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1600" b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𝐗</m:t>
                          </m:r>
                        </m:e>
                        <m:sub>
                          <m:r>
                            <a:rPr lang="es-ES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s-ES" sz="1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s-ES" sz="1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ES" sz="1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s-ES" sz="1600" b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𝐗</m:t>
                              </m:r>
                            </m:e>
                          </m:acc>
                        </m:e>
                        <m:sub>
                          <m:r>
                            <a:rPr lang="es-ES" sz="1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s-E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á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304" y="4180759"/>
                <a:ext cx="953338" cy="338554"/>
              </a:xfrm>
              <a:prstGeom prst="rect">
                <a:avLst/>
              </a:prstGeom>
              <a:blipFill rotWithShape="0">
                <a:blip r:embed="rId4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ángulo 35"/>
              <p:cNvSpPr/>
              <p:nvPr/>
            </p:nvSpPr>
            <p:spPr>
              <a:xfrm>
                <a:off x="5811280" y="2563871"/>
                <a:ext cx="1718484" cy="3385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𝐅</m:t>
                      </m:r>
                      <m:r>
                        <a:rPr lang="es-ES" sz="1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s-ES" sz="1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ES" sz="1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s-ES" sz="1600" b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𝐗</m:t>
                              </m:r>
                            </m:e>
                          </m:acc>
                        </m:e>
                        <m:sub>
                          <m:r>
                            <a:rPr lang="es-ES" sz="1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s-ES" sz="1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·</m:t>
                      </m:r>
                      <m:sSub>
                        <m:sSubPr>
                          <m:ctrlPr>
                            <a:rPr lang="es-ES" sz="1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1600" b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𝐗</m:t>
                          </m:r>
                        </m:e>
                        <m:sub>
                          <m:r>
                            <a:rPr lang="es-ES" sz="1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s-ES" sz="1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s-ES" sz="1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ES" sz="1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s-ES" sz="1600" b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𝐗</m:t>
                              </m:r>
                            </m:e>
                          </m:acc>
                        </m:e>
                        <m:sub>
                          <m:r>
                            <a:rPr lang="es-ES" sz="1600" b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s-E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á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280" y="2563871"/>
                <a:ext cx="1718484" cy="338554"/>
              </a:xfrm>
              <a:prstGeom prst="rect">
                <a:avLst/>
              </a:prstGeom>
              <a:blipFill rotWithShape="0">
                <a:blip r:embed="rId5"/>
                <a:stretch>
                  <a:fillRect r="-80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ángulo 25"/>
          <p:cNvSpPr/>
          <p:nvPr/>
        </p:nvSpPr>
        <p:spPr>
          <a:xfrm>
            <a:off x="1379254" y="2521795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X</a:t>
            </a:r>
            <a:r>
              <a:rPr lang="es-ES" baseline="-25000" dirty="0"/>
              <a:t>1</a:t>
            </a:r>
            <a:r>
              <a:rPr lang="es-ES" dirty="0"/>
              <a:t>X</a:t>
            </a:r>
            <a:r>
              <a:rPr lang="es-ES" baseline="-25000" dirty="0"/>
              <a:t>0</a:t>
            </a:r>
          </a:p>
        </p:txBody>
      </p:sp>
      <p:sp>
        <p:nvSpPr>
          <p:cNvPr id="25" name="Elipse 22"/>
          <p:cNvSpPr/>
          <p:nvPr/>
        </p:nvSpPr>
        <p:spPr>
          <a:xfrm rot="5400000">
            <a:off x="2042349" y="3313057"/>
            <a:ext cx="673035" cy="341163"/>
          </a:xfrm>
          <a:prstGeom prst="ellipse">
            <a:avLst/>
          </a:prstGeom>
          <a:ln>
            <a:solidFill>
              <a:srgbClr val="CB001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CB0017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ángulo 32"/>
              <p:cNvSpPr/>
              <p:nvPr/>
            </p:nvSpPr>
            <p:spPr>
              <a:xfrm>
                <a:off x="3584386" y="3494207"/>
                <a:ext cx="95333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ES" sz="1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s-ES" sz="1600" b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𝐗</m:t>
                              </m:r>
                            </m:e>
                          </m:acc>
                        </m:e>
                        <m:sub>
                          <m:r>
                            <a:rPr lang="es-ES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s-ES" sz="1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s-ES" sz="1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ES" sz="1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s-ES" sz="1600" b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𝐗</m:t>
                              </m:r>
                            </m:e>
                          </m:acc>
                        </m:e>
                        <m:sub>
                          <m:r>
                            <a:rPr lang="es-ES" sz="1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s-E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á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386" y="3494207"/>
                <a:ext cx="953338" cy="338554"/>
              </a:xfrm>
              <a:prstGeom prst="rect">
                <a:avLst/>
              </a:prstGeom>
              <a:blipFill rotWithShape="0">
                <a:blip r:embed="rId6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onector recto de flecha 26"/>
          <p:cNvCxnSpPr/>
          <p:nvPr/>
        </p:nvCxnSpPr>
        <p:spPr>
          <a:xfrm>
            <a:off x="2354580" y="3820156"/>
            <a:ext cx="0" cy="307777"/>
          </a:xfrm>
          <a:prstGeom prst="straightConnector1">
            <a:avLst/>
          </a:prstGeom>
          <a:ln>
            <a:solidFill>
              <a:srgbClr val="CB001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uadroTexto 25"/>
          <p:cNvSpPr txBox="1"/>
          <p:nvPr/>
        </p:nvSpPr>
        <p:spPr>
          <a:xfrm>
            <a:off x="5263713" y="2150022"/>
            <a:ext cx="281361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Agrupando los unos teníamos: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ángulo 35"/>
              <p:cNvSpPr/>
              <p:nvPr/>
            </p:nvSpPr>
            <p:spPr>
              <a:xfrm>
                <a:off x="5495232" y="3728094"/>
                <a:ext cx="2350580" cy="3385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16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</m:t>
                    </m:r>
                    <m:r>
                      <a:rPr lang="es-ES" sz="1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=(</m:t>
                    </m:r>
                    <m:sSub>
                      <m:sSubPr>
                        <m:ctrlPr>
                          <a:rPr lang="es-ES" sz="1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16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𝐗</m:t>
                        </m:r>
                      </m:e>
                      <m:sub>
                        <m:r>
                          <a:rPr lang="es-ES" sz="1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s-ES" sz="1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s-ES" sz="1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ES" sz="1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s-ES" sz="1600" b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𝐗</m:t>
                            </m:r>
                          </m:e>
                        </m:acc>
                      </m:e>
                      <m:sub>
                        <m:r>
                          <a:rPr lang="es-ES" sz="1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s-E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)·(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ES" sz="1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s-ES" sz="1600" b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𝐗</m:t>
                            </m:r>
                          </m:e>
                        </m:acc>
                      </m:e>
                      <m:sub>
                        <m:r>
                          <a:rPr lang="es-ES" sz="1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s-ES" sz="1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s-ES" sz="1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ES" sz="1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s-ES" sz="1600" b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𝐗</m:t>
                            </m:r>
                          </m:e>
                        </m:acc>
                      </m:e>
                      <m:sub>
                        <m:r>
                          <a:rPr lang="es-ES" sz="1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s-E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5" name="Rectá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232" y="3728094"/>
                <a:ext cx="2350580" cy="338554"/>
              </a:xfrm>
              <a:prstGeom prst="rect">
                <a:avLst/>
              </a:prstGeom>
              <a:blipFill rotWithShape="0">
                <a:blip r:embed="rId7"/>
                <a:stretch>
                  <a:fillRect t="-3509" r="-3608" b="-2105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uadroTexto 25"/>
          <p:cNvSpPr txBox="1"/>
          <p:nvPr/>
        </p:nvSpPr>
        <p:spPr>
          <a:xfrm>
            <a:off x="5728403" y="3324309"/>
            <a:ext cx="194997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Agrupando los ceros:</a:t>
            </a:r>
          </a:p>
        </p:txBody>
      </p:sp>
      <p:cxnSp>
        <p:nvCxnSpPr>
          <p:cNvPr id="37" name="Conector recto de flecha 30"/>
          <p:cNvCxnSpPr/>
          <p:nvPr/>
        </p:nvCxnSpPr>
        <p:spPr>
          <a:xfrm flipV="1">
            <a:off x="5669280" y="4127934"/>
            <a:ext cx="142000" cy="222102"/>
          </a:xfrm>
          <a:prstGeom prst="straightConnector1">
            <a:avLst/>
          </a:prstGeom>
          <a:ln>
            <a:solidFill>
              <a:srgbClr val="CB001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uadroTexto 25"/>
          <p:cNvSpPr txBox="1"/>
          <p:nvPr/>
        </p:nvSpPr>
        <p:spPr>
          <a:xfrm>
            <a:off x="4624489" y="4395635"/>
            <a:ext cx="174148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¡¡Genera un circuito con más puertas!!</a:t>
            </a:r>
          </a:p>
        </p:txBody>
      </p:sp>
    </p:spTree>
    <p:extLst>
      <p:ext uri="{BB962C8B-B14F-4D97-AF65-F5344CB8AC3E}">
        <p14:creationId xmlns:p14="http://schemas.microsoft.com/office/powerpoint/2010/main" val="226275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/>
      <p:bldP spid="28" grpId="0" animBg="1"/>
      <p:bldP spid="25" grpId="0" animBg="1"/>
      <p:bldP spid="29" grpId="0"/>
      <p:bldP spid="34" grpId="0"/>
      <p:bldP spid="35" grpId="0" animBg="1"/>
      <p:bldP spid="36" grpId="0"/>
      <p:bldP spid="38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135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MAPAS DE KARNAUGH: DON’T CARE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C7B2D0C1-C0E9-22BA-7EBB-672553B8D501}"/>
              </a:ext>
            </a:extLst>
          </p:cNvPr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CuadroTexto 6"/>
          <p:cNvSpPr txBox="1"/>
          <p:nvPr/>
        </p:nvSpPr>
        <p:spPr>
          <a:xfrm>
            <a:off x="850899" y="1574799"/>
            <a:ext cx="7678504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Puede haber circuitos que no utilicen una determinada combinación de entradas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 estos casos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valor de la salida da igual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para esas combinaciones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Para indicar esto en la tabla de verdad o en el mapa de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Karnaugh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se denota con una “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” o un “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Estos términos se denominan “irrelevantes” o “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 la hora de minimizar con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Karnaugh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los términos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actúan como </a:t>
            </a:r>
            <a:r>
              <a:rPr lang="es-ES" sz="1600" u="sng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comodines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si me ayudan a crear mejores grupos los uso, pero si no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94697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136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MAPAS DE KARNAUGH: EJEMPLO 6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C7B2D0C1-C0E9-22BA-7EBB-672553B8D501}"/>
              </a:ext>
            </a:extLst>
          </p:cNvPr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uadroTexto 6"/>
          <p:cNvSpPr txBox="1"/>
          <p:nvPr/>
        </p:nvSpPr>
        <p:spPr>
          <a:xfrm>
            <a:off x="850899" y="1574799"/>
            <a:ext cx="528039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Minimizar el siguiente mapa de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Karnaugh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CuadroTexto 54"/>
          <p:cNvSpPr txBox="1"/>
          <p:nvPr/>
        </p:nvSpPr>
        <p:spPr>
          <a:xfrm>
            <a:off x="5864728" y="2380299"/>
            <a:ext cx="174532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Función resultante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ángulo 35"/>
              <p:cNvSpPr/>
              <p:nvPr/>
            </p:nvSpPr>
            <p:spPr>
              <a:xfrm>
                <a:off x="5443271" y="2785707"/>
                <a:ext cx="2482154" cy="3385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𝐅</m:t>
                      </m:r>
                      <m:r>
                        <a:rPr lang="es-ES" sz="1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s-ES" sz="1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ES" sz="1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1600" b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s-ES" sz="1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s-ES" sz="1600" b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·</m:t>
                          </m:r>
                          <m:r>
                            <a:rPr lang="es-ES" sz="1600" b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𝐗</m:t>
                          </m:r>
                        </m:e>
                        <m:sub>
                          <m:r>
                            <a:rPr lang="es-ES" sz="1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  <m:r>
                        <a:rPr lang="es-ES" sz="1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s-ES" sz="1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1600" b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𝐗</m:t>
                          </m:r>
                        </m:e>
                        <m:sub>
                          <m:r>
                            <a:rPr lang="es-ES" sz="1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s-ES" sz="1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·</m:t>
                      </m:r>
                      <m:sSub>
                        <m:sSubPr>
                          <m:ctrlPr>
                            <a:rPr lang="es-ES" sz="1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ES" sz="1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s-ES" sz="1600" b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𝐗</m:t>
                              </m:r>
                            </m:e>
                          </m:acc>
                        </m:e>
                        <m:sub>
                          <m:r>
                            <a:rPr lang="es-ES" sz="1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s-ES" sz="1600" b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·</m:t>
                      </m:r>
                      <m:sSub>
                        <m:sSubPr>
                          <m:ctrlPr>
                            <a:rPr lang="es-ES" sz="1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ES" sz="1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s-ES" sz="1600" b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𝐗</m:t>
                              </m:r>
                            </m:e>
                          </m:acc>
                        </m:e>
                        <m:sub>
                          <m:r>
                            <a:rPr lang="es-ES" sz="1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s-E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á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271" y="2785707"/>
                <a:ext cx="2482154" cy="338554"/>
              </a:xfrm>
              <a:prstGeom prst="rect">
                <a:avLst/>
              </a:prstGeom>
              <a:blipFill rotWithShape="0">
                <a:blip r:embed="rId4"/>
                <a:stretch>
                  <a:fillRect r="-537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Tabla 19"/>
          <p:cNvGraphicFramePr>
            <a:graphicFrameLocks noGrp="1"/>
          </p:cNvGraphicFramePr>
          <p:nvPr/>
        </p:nvGraphicFramePr>
        <p:xfrm>
          <a:off x="1843645" y="2714479"/>
          <a:ext cx="140462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Rectángulo 20"/>
          <p:cNvSpPr/>
          <p:nvPr/>
        </p:nvSpPr>
        <p:spPr>
          <a:xfrm>
            <a:off x="1789055" y="2351783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00  </a:t>
            </a:r>
            <a:r>
              <a:rPr lang="es-ES" sz="1000" dirty="0"/>
              <a:t> </a:t>
            </a:r>
            <a:r>
              <a:rPr lang="es-ES" dirty="0"/>
              <a:t>01 </a:t>
            </a:r>
            <a:r>
              <a:rPr lang="es-ES" sz="1100" dirty="0"/>
              <a:t> </a:t>
            </a:r>
            <a:r>
              <a:rPr lang="es-ES" sz="1400" dirty="0"/>
              <a:t> </a:t>
            </a:r>
            <a:r>
              <a:rPr lang="es-ES" dirty="0"/>
              <a:t>11  10</a:t>
            </a:r>
          </a:p>
        </p:txBody>
      </p:sp>
      <p:sp>
        <p:nvSpPr>
          <p:cNvPr id="28" name="Rectángulo 21"/>
          <p:cNvSpPr/>
          <p:nvPr/>
        </p:nvSpPr>
        <p:spPr>
          <a:xfrm>
            <a:off x="1399229" y="2721115"/>
            <a:ext cx="5052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00</a:t>
            </a:r>
          </a:p>
          <a:p>
            <a:endParaRPr lang="es-ES" sz="600" dirty="0"/>
          </a:p>
          <a:p>
            <a:r>
              <a:rPr lang="es-ES" dirty="0"/>
              <a:t>01</a:t>
            </a:r>
          </a:p>
          <a:p>
            <a:endParaRPr lang="es-ES" sz="600" dirty="0"/>
          </a:p>
          <a:p>
            <a:r>
              <a:rPr lang="es-ES" dirty="0"/>
              <a:t>11</a:t>
            </a:r>
          </a:p>
          <a:p>
            <a:endParaRPr lang="es-ES" sz="600" dirty="0"/>
          </a:p>
          <a:p>
            <a:r>
              <a:rPr lang="es-ES" dirty="0"/>
              <a:t>10</a:t>
            </a:r>
          </a:p>
        </p:txBody>
      </p:sp>
      <p:cxnSp>
        <p:nvCxnSpPr>
          <p:cNvPr id="29" name="Conector recto 22"/>
          <p:cNvCxnSpPr/>
          <p:nvPr/>
        </p:nvCxnSpPr>
        <p:spPr>
          <a:xfrm flipH="1" flipV="1">
            <a:off x="1454757" y="2438604"/>
            <a:ext cx="388890" cy="275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ángulo 25"/>
          <p:cNvSpPr/>
          <p:nvPr/>
        </p:nvSpPr>
        <p:spPr>
          <a:xfrm>
            <a:off x="1399229" y="2082870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X</a:t>
            </a:r>
            <a:r>
              <a:rPr lang="es-ES" baseline="-25000" dirty="0"/>
              <a:t>1</a:t>
            </a:r>
            <a:r>
              <a:rPr lang="es-ES" dirty="0"/>
              <a:t>X</a:t>
            </a:r>
            <a:r>
              <a:rPr lang="es-ES" baseline="-25000" dirty="0"/>
              <a:t>0</a:t>
            </a:r>
          </a:p>
        </p:txBody>
      </p:sp>
      <p:sp>
        <p:nvSpPr>
          <p:cNvPr id="34" name="Rectángulo 25"/>
          <p:cNvSpPr/>
          <p:nvPr/>
        </p:nvSpPr>
        <p:spPr>
          <a:xfrm>
            <a:off x="1036059" y="2443124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X</a:t>
            </a:r>
            <a:r>
              <a:rPr lang="es-ES" baseline="-25000" dirty="0"/>
              <a:t>3</a:t>
            </a:r>
            <a:r>
              <a:rPr lang="es-ES" dirty="0"/>
              <a:t>X</a:t>
            </a:r>
            <a:r>
              <a:rPr lang="es-ES" baseline="-25000" dirty="0"/>
              <a:t>2</a:t>
            </a:r>
          </a:p>
        </p:txBody>
      </p:sp>
      <p:sp>
        <p:nvSpPr>
          <p:cNvPr id="38" name="Rectángulo redondeado 7"/>
          <p:cNvSpPr/>
          <p:nvPr/>
        </p:nvSpPr>
        <p:spPr>
          <a:xfrm>
            <a:off x="2193560" y="3463301"/>
            <a:ext cx="686364" cy="694256"/>
          </a:xfrm>
          <a:prstGeom prst="roundRect">
            <a:avLst/>
          </a:prstGeom>
          <a:noFill/>
          <a:ln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2" name="Conector recto de flecha 26"/>
          <p:cNvCxnSpPr/>
          <p:nvPr/>
        </p:nvCxnSpPr>
        <p:spPr>
          <a:xfrm>
            <a:off x="2700927" y="4153073"/>
            <a:ext cx="0" cy="307777"/>
          </a:xfrm>
          <a:prstGeom prst="straightConnector1">
            <a:avLst/>
          </a:prstGeom>
          <a:ln>
            <a:solidFill>
              <a:srgbClr val="CB001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26"/>
          <p:cNvCxnSpPr>
            <a:stCxn id="32" idx="1"/>
            <a:endCxn id="46" idx="1"/>
          </p:cNvCxnSpPr>
          <p:nvPr/>
        </p:nvCxnSpPr>
        <p:spPr>
          <a:xfrm flipV="1">
            <a:off x="2133726" y="2852823"/>
            <a:ext cx="1484431" cy="370002"/>
          </a:xfrm>
          <a:prstGeom prst="straightConnector1">
            <a:avLst/>
          </a:prstGeom>
          <a:ln>
            <a:solidFill>
              <a:srgbClr val="CB001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244417" y="4435830"/>
                <a:ext cx="9303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ES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b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s-ES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s-ES" b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·</m:t>
                          </m:r>
                          <m:r>
                            <a:rPr lang="es-ES" b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𝐗</m:t>
                          </m:r>
                        </m:e>
                        <m:sub>
                          <m:r>
                            <a:rPr lang="es-ES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417" y="4435830"/>
                <a:ext cx="93038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618157" y="2668157"/>
                <a:ext cx="13609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b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𝐗</m:t>
                          </m:r>
                        </m:e>
                        <m:sub>
                          <m:r>
                            <a:rPr lang="es-ES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s-ES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·</m:t>
                      </m:r>
                      <m:sSub>
                        <m:sSubPr>
                          <m:ctrlPr>
                            <a:rPr lang="es-ES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ES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s-ES" b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𝐗</m:t>
                              </m:r>
                            </m:e>
                          </m:acc>
                        </m:e>
                        <m:sub>
                          <m:r>
                            <a:rPr lang="es-ES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s-ES" b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·</m:t>
                      </m:r>
                      <m:sSub>
                        <m:sSubPr>
                          <m:ctrlPr>
                            <a:rPr lang="es-ES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ES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s-ES" b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𝐗</m:t>
                              </m:r>
                            </m:e>
                          </m:acc>
                        </m:e>
                        <m:sub>
                          <m:r>
                            <a:rPr lang="es-ES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157" y="2668157"/>
                <a:ext cx="1360950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1345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Elipse 22"/>
          <p:cNvSpPr/>
          <p:nvPr/>
        </p:nvSpPr>
        <p:spPr>
          <a:xfrm rot="5400000">
            <a:off x="1676589" y="3290197"/>
            <a:ext cx="673035" cy="341163"/>
          </a:xfrm>
          <a:prstGeom prst="ellipse">
            <a:avLst/>
          </a:prstGeom>
          <a:ln>
            <a:solidFill>
              <a:srgbClr val="CB001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CB00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8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 animBg="1"/>
      <p:bldP spid="38" grpId="0" animBg="1"/>
      <p:bldP spid="21" grpId="0"/>
      <p:bldP spid="46" grpId="0"/>
      <p:bldP spid="32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137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68612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Representación de funciones lógicas. Tablas de verdad y formas canónicas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Minimización de circuitos digitales. Mapas de Karnaugh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Conjuntos universales de puertas. Circuitos con NAND y NOR</a:t>
            </a: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570325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138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CONJUNTOS UNIVERSALES DE PUERTAS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C7B2D0C1-C0E9-22BA-7EBB-672553B8D501}"/>
              </a:ext>
            </a:extLst>
          </p:cNvPr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CuadroTexto 6"/>
          <p:cNvSpPr txBox="1"/>
          <p:nvPr/>
        </p:nvSpPr>
        <p:spPr>
          <a:xfrm>
            <a:off x="850898" y="1574799"/>
            <a:ext cx="7896861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Un sistema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combinacional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cualquiera puede expresarse con una función lógica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 su vez, una función lógica cualquiera puede representarse mediante variables y operadores AND, OR y NOT como hemos ido viendo a lo largo del tema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Por tanto, </a:t>
            </a:r>
            <a:r>
              <a:rPr lang="es-ES" sz="1600" u="sng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cualquier sistema </a:t>
            </a:r>
            <a:r>
              <a:rPr lang="es-ES" sz="1600" u="sng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combinacional</a:t>
            </a:r>
            <a:r>
              <a:rPr lang="es-ES" sz="1600" u="sng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puede construir utilizando únicamente puertas lógicas AND, OR y NOT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 este grupo de 3 puertas lógicas se le conoce como 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conjunto universal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Otros conjuntos universales de puertas, como los 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y los 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son muy interesantes ya que permiten expresar circuitos utilizando un único tipo de puerta</a:t>
            </a:r>
          </a:p>
        </p:txBody>
      </p:sp>
    </p:spTree>
    <p:extLst>
      <p:ext uri="{BB962C8B-B14F-4D97-AF65-F5344CB8AC3E}">
        <p14:creationId xmlns:p14="http://schemas.microsoft.com/office/powerpoint/2010/main" val="168755703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4508500"/>
          </a:xfrm>
          <a:prstGeom prst="rect">
            <a:avLst/>
          </a:prstGeom>
          <a:solidFill>
            <a:srgbClr val="CB0017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0" tIns="1440000" rIns="1440000" bIns="1440000"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0" y="4508500"/>
            <a:ext cx="9144000" cy="12065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0" tIns="1440000" rIns="1440000" bIns="1440000" rtlCol="0" anchor="ctr"/>
          <a:lstStyle/>
          <a:p>
            <a:pPr algn="ctr"/>
            <a:endParaRPr lang="es-E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75" y="4726724"/>
            <a:ext cx="1986600" cy="756600"/>
          </a:xfrm>
          <a:prstGeom prst="rect">
            <a:avLst/>
          </a:prstGeom>
        </p:spPr>
      </p:pic>
      <p:sp>
        <p:nvSpPr>
          <p:cNvPr id="7" name="CuadroTexto 7">
            <a:extLst>
              <a:ext uri="{FF2B5EF4-FFF2-40B4-BE49-F238E27FC236}">
                <a16:creationId xmlns:a16="http://schemas.microsoft.com/office/drawing/2014/main" id="{5508F6B6-0EA5-9A05-A05F-709BA6D34090}"/>
              </a:ext>
            </a:extLst>
          </p:cNvPr>
          <p:cNvSpPr txBox="1"/>
          <p:nvPr/>
        </p:nvSpPr>
        <p:spPr>
          <a:xfrm>
            <a:off x="807523" y="749300"/>
            <a:ext cx="7947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TECNOLOGÍA DE COMPUTADORES</a:t>
            </a:r>
          </a:p>
          <a:p>
            <a:endParaRPr lang="es-E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6: Módulos Combinacionales Básicos</a:t>
            </a:r>
            <a:endParaRPr lang="es-ES" sz="4000" dirty="0">
              <a:solidFill>
                <a:schemeClr val="bg1"/>
              </a:solidFill>
              <a:latin typeface="Roboto Thin"/>
              <a:cs typeface="Roboto Thin"/>
            </a:endParaRPr>
          </a:p>
          <a:p>
            <a:endParaRPr lang="es-ES" sz="2000" dirty="0">
              <a:solidFill>
                <a:schemeClr val="bg1"/>
              </a:solidFill>
              <a:latin typeface="Roboto Thin"/>
              <a:cs typeface="Roboto Thin"/>
            </a:endParaRPr>
          </a:p>
          <a:p>
            <a:pPr algn="r"/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Luis Alberto Aranda</a:t>
            </a:r>
          </a:p>
          <a:p>
            <a:pPr algn="r"/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Iván Ramírez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52CE165D-874C-025C-B8A4-3D586120CD5D}"/>
              </a:ext>
            </a:extLst>
          </p:cNvPr>
          <p:cNvGrpSpPr/>
          <p:nvPr/>
        </p:nvGrpSpPr>
        <p:grpSpPr>
          <a:xfrm>
            <a:off x="354927" y="4794483"/>
            <a:ext cx="5197312" cy="646331"/>
            <a:chOff x="354927" y="4794483"/>
            <a:chExt cx="5197312" cy="646331"/>
          </a:xfrm>
        </p:grpSpPr>
        <p:sp>
          <p:nvSpPr>
            <p:cNvPr id="4" name="CuadroTexto 2">
              <a:extLst>
                <a:ext uri="{FF2B5EF4-FFF2-40B4-BE49-F238E27FC236}">
                  <a16:creationId xmlns:a16="http://schemas.microsoft.com/office/drawing/2014/main" id="{6D977D39-5EF8-6E33-2C31-24CB41F18A69}"/>
                </a:ext>
              </a:extLst>
            </p:cNvPr>
            <p:cNvSpPr txBox="1"/>
            <p:nvPr/>
          </p:nvSpPr>
          <p:spPr>
            <a:xfrm>
              <a:off x="1864346" y="4794483"/>
              <a:ext cx="3687893" cy="64633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900" dirty="0">
                  <a:latin typeface="Times New Roman"/>
                  <a:ea typeface="+mn-lt"/>
                  <a:cs typeface="+mn-lt"/>
                </a:rPr>
                <a:t>©2023 Luis Alberto Aranda Barjola, Iván Ramírez Díaz.</a:t>
              </a:r>
              <a:br>
                <a:rPr lang="es-ES" sz="900" dirty="0">
                  <a:latin typeface="Times New Roman"/>
                  <a:ea typeface="+mn-lt"/>
                  <a:cs typeface="+mn-lt"/>
                </a:rPr>
              </a:br>
              <a:r>
                <a:rPr lang="es-ES" sz="900" dirty="0">
                  <a:latin typeface="Times New Roman"/>
                  <a:ea typeface="+mn-lt"/>
                  <a:cs typeface="+mn-lt"/>
                </a:rPr>
                <a:t>Algunos derechos reservados. Este documento se distribuye bajo la licencia “Atribución-</a:t>
              </a:r>
              <a:r>
                <a:rPr lang="es-ES" sz="900" dirty="0" err="1">
                  <a:latin typeface="Times New Roman"/>
                  <a:ea typeface="+mn-lt"/>
                  <a:cs typeface="+mn-lt"/>
                </a:rPr>
                <a:t>CompartirIgual</a:t>
              </a:r>
              <a:r>
                <a:rPr lang="es-ES" sz="900" dirty="0">
                  <a:latin typeface="Times New Roman"/>
                  <a:ea typeface="+mn-lt"/>
                  <a:cs typeface="+mn-lt"/>
                </a:rPr>
                <a:t> 4.0 Internacional” de Creative </a:t>
              </a:r>
              <a:r>
                <a:rPr lang="es-ES" sz="900" dirty="0" err="1">
                  <a:latin typeface="Times New Roman"/>
                  <a:ea typeface="+mn-lt"/>
                  <a:cs typeface="+mn-lt"/>
                </a:rPr>
                <a:t>Commons</a:t>
              </a:r>
              <a:r>
                <a:rPr lang="es-ES" sz="900" dirty="0">
                  <a:latin typeface="Times New Roman"/>
                  <a:ea typeface="+mn-lt"/>
                  <a:cs typeface="+mn-lt"/>
                </a:rPr>
                <a:t>, disponible </a:t>
              </a:r>
              <a:r>
                <a:rPr lang="es-ES" sz="900" dirty="0">
                  <a:latin typeface="Times New Roman"/>
                  <a:ea typeface="+mn-lt"/>
                  <a:cs typeface="Times New Roman"/>
                </a:rPr>
                <a:t>en </a:t>
              </a:r>
              <a:r>
                <a:rPr lang="es-ES" sz="900" dirty="0">
                  <a:solidFill>
                    <a:srgbClr val="0563C1"/>
                  </a:solidFill>
                  <a:latin typeface="Times New Roman"/>
                  <a:ea typeface="+mn-lt"/>
                  <a:cs typeface="Times New Roman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https://creativecommons.org/licenses/by-sa/4.0/deed.es</a:t>
              </a:r>
              <a:r>
                <a:rPr lang="es-ES" sz="900" dirty="0">
                  <a:latin typeface="Times New Roman"/>
                  <a:ea typeface="+mn-lt"/>
                  <a:cs typeface="Times New Roman"/>
                </a:rPr>
                <a:t>. </a:t>
              </a:r>
              <a:endParaRPr lang="es-ES" sz="900" dirty="0">
                <a:cs typeface="Calibri"/>
              </a:endParaRP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8DBDB8D0-ABCE-2D3A-E85A-429FE0F22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927" y="4851415"/>
              <a:ext cx="1499670" cy="533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7637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14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 a los computadores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Von Neumann de un computador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Terminología y parámetros característicos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Fundamentos de los sistemas digitales</a:t>
            </a: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160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140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COMPONENTES COMBINACIONALES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790930" cy="21852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pueden crear componentes más complejos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partir de puertas lógicas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Un computador es un sistema complejo que: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Codifica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decodifica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datos </a:t>
            </a: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Transmite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recibe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información usando buses de datos</a:t>
            </a: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Procesa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los datos realizando operaciones lógicas y aritméticas</a:t>
            </a: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Almacena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temporalmente la información en memorias</a:t>
            </a:r>
          </a:p>
        </p:txBody>
      </p:sp>
      <p:sp>
        <p:nvSpPr>
          <p:cNvPr id="14" name="Rectángulo 12"/>
          <p:cNvSpPr/>
          <p:nvPr/>
        </p:nvSpPr>
        <p:spPr>
          <a:xfrm>
            <a:off x="1810173" y="4064248"/>
            <a:ext cx="552365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las siguientes secciones veremos los componentes que permiten realizar estas funciones</a:t>
            </a: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16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141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Codificadores y decodificadores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Multiplexores y 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demultiplexores</a:t>
            </a: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Modularidad en VHDL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Circuitos aritméticos y de desplazamiento de bits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Memorias ROM</a:t>
            </a: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1034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142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Codificadores y decodificadores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Multiplexores y </a:t>
            </a:r>
            <a:r>
              <a:rPr lang="es-ES" sz="1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demultiplexores</a:t>
            </a: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Modularidad en VHDL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Circuitos aritméticos y de desplazamiento de bits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Memorias ROM</a:t>
            </a: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27500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143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DECODIFICADORES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decodificador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tiene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n entradas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salidas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nombran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1600" i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decodificador n-a-2</a:t>
            </a:r>
            <a:r>
              <a:rPr lang="es-ES" sz="1600" i="1" baseline="300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2-a-4, 3-a-8, 4-a-16, etc.)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activa una única salida según la combinación de entrada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pueden diseñar con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lógica positiva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lógica negativa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Pueden tener una señal de </a:t>
            </a:r>
            <a:r>
              <a:rPr lang="es-E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que “enciende o apaga” el componente</a:t>
            </a:r>
          </a:p>
        </p:txBody>
      </p:sp>
    </p:spTree>
    <p:extLst>
      <p:ext uri="{BB962C8B-B14F-4D97-AF65-F5344CB8AC3E}">
        <p14:creationId xmlns:p14="http://schemas.microsoft.com/office/powerpoint/2010/main" val="88662387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144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DECODIFICADOR 2-a-4: FUNCIONAMIENTO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5"/>
          <p:cNvGraphicFramePr>
            <a:graphicFrameLocks noGrp="1"/>
          </p:cNvGraphicFramePr>
          <p:nvPr/>
        </p:nvGraphicFramePr>
        <p:xfrm>
          <a:off x="4515977" y="1744980"/>
          <a:ext cx="294087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2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chemeClr val="bg1"/>
                          </a:solidFill>
                        </a:rPr>
                        <a:t>Entradas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chemeClr val="bg1"/>
                          </a:solidFill>
                        </a:rPr>
                        <a:t>Salidas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I1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I0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Y3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Y2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Y1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Y0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Rectángulo 11"/>
          <p:cNvSpPr/>
          <p:nvPr/>
        </p:nvSpPr>
        <p:spPr>
          <a:xfrm>
            <a:off x="805584" y="4368169"/>
            <a:ext cx="7532831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Se activa la salida decimal correspondiente al valor binario de entrada</a:t>
            </a: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200" y="1630910"/>
            <a:ext cx="2269800" cy="245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145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DECODIFICADOR 2-a-4: VHDL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19"/>
          <p:cNvSpPr txBox="1"/>
          <p:nvPr/>
        </p:nvSpPr>
        <p:spPr>
          <a:xfrm>
            <a:off x="656226" y="2951974"/>
            <a:ext cx="4364966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dec2_4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Y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&lt;= </a:t>
            </a:r>
            <a:r>
              <a:rPr lang="es-E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“0001”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I = </a:t>
            </a:r>
            <a:r>
              <a:rPr lang="es-E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“00”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“0010”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I = </a:t>
            </a:r>
            <a:r>
              <a:rPr lang="es-E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“01”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“0100”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I = </a:t>
            </a:r>
            <a:r>
              <a:rPr lang="es-E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“10”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“1000”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9" name="CuadroTexto 11"/>
          <p:cNvSpPr txBox="1"/>
          <p:nvPr/>
        </p:nvSpPr>
        <p:spPr>
          <a:xfrm>
            <a:off x="656226" y="1524985"/>
            <a:ext cx="4364966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entity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dec2_4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 I     :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std_logic_vector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(1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downto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0);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        Y    :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std_logic_vector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(3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downto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0)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dec2_4;</a:t>
            </a:r>
          </a:p>
        </p:txBody>
      </p:sp>
      <p:pic>
        <p:nvPicPr>
          <p:cNvPr id="20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900" y="634999"/>
            <a:ext cx="1524000" cy="1647126"/>
          </a:xfrm>
          <a:prstGeom prst="rect">
            <a:avLst/>
          </a:prstGeom>
        </p:spPr>
      </p:pic>
      <p:sp>
        <p:nvSpPr>
          <p:cNvPr id="21" name="CuadroTexto 19"/>
          <p:cNvSpPr txBox="1"/>
          <p:nvPr/>
        </p:nvSpPr>
        <p:spPr>
          <a:xfrm>
            <a:off x="5766305" y="2951974"/>
            <a:ext cx="3003408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dec2_4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Y(0)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&lt;=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E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(I(0))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s-E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E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(I(1));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Y(1)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&lt;=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E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(I(0))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s-E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I(1);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Y(2)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&lt;=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I(0)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s-E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E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(I(1));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Y(3)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&lt;=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I(0)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s-E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I(1);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22" name="Rectángulo 11"/>
          <p:cNvSpPr/>
          <p:nvPr/>
        </p:nvSpPr>
        <p:spPr>
          <a:xfrm>
            <a:off x="3809974" y="3290527"/>
            <a:ext cx="1641851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Ambas arquitecturas son correctas y representan el mismo componente</a:t>
            </a:r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68927" y="2921195"/>
            <a:ext cx="15239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u="sng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endParaRPr lang="es-ES" sz="1600" b="1" u="sng" dirty="0">
              <a:solidFill>
                <a:srgbClr val="CB0017"/>
              </a:solidFill>
            </a:endParaRPr>
          </a:p>
        </p:txBody>
      </p:sp>
      <p:sp>
        <p:nvSpPr>
          <p:cNvPr id="23" name="Rectángulo 11"/>
          <p:cNvSpPr/>
          <p:nvPr/>
        </p:nvSpPr>
        <p:spPr>
          <a:xfrm>
            <a:off x="541926" y="4602330"/>
            <a:ext cx="3161443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Esto se denomina 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asignación condicional</a:t>
            </a:r>
            <a:endParaRPr lang="es-ES_tradn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7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2" grpId="0" animBg="1"/>
      <p:bldP spid="3" grpId="0"/>
      <p:bldP spid="23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146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DECODIFICADOR 2-a-4 CON ENABLE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5"/>
          <p:cNvGraphicFramePr>
            <a:graphicFrameLocks noGrp="1"/>
          </p:cNvGraphicFramePr>
          <p:nvPr/>
        </p:nvGraphicFramePr>
        <p:xfrm>
          <a:off x="4717673" y="1585595"/>
          <a:ext cx="3201037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2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2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chemeClr val="bg1"/>
                          </a:solidFill>
                        </a:rPr>
                        <a:t>Entradas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chemeClr val="bg1"/>
                          </a:solidFill>
                        </a:rPr>
                        <a:t>Salidas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I1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I0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Y3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Y2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Y1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Y0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X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X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0</a:t>
                      </a:r>
                      <a:endParaRPr lang="es-ES_trad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00" y="1533525"/>
            <a:ext cx="2438400" cy="2647950"/>
          </a:xfrm>
          <a:prstGeom prst="rect">
            <a:avLst/>
          </a:prstGeom>
        </p:spPr>
      </p:pic>
      <p:sp>
        <p:nvSpPr>
          <p:cNvPr id="12" name="Elipse 6"/>
          <p:cNvSpPr/>
          <p:nvPr/>
        </p:nvSpPr>
        <p:spPr>
          <a:xfrm>
            <a:off x="5202728" y="2344672"/>
            <a:ext cx="832311" cy="297407"/>
          </a:xfrm>
          <a:prstGeom prst="ellipse">
            <a:avLst/>
          </a:prstGeom>
          <a:noFill/>
          <a:ln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cto de flecha 8"/>
          <p:cNvCxnSpPr>
            <a:stCxn id="12" idx="0"/>
          </p:cNvCxnSpPr>
          <p:nvPr/>
        </p:nvCxnSpPr>
        <p:spPr>
          <a:xfrm flipV="1">
            <a:off x="5618884" y="1335602"/>
            <a:ext cx="1239116" cy="10090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ángulo 10"/>
          <p:cNvSpPr/>
          <p:nvPr/>
        </p:nvSpPr>
        <p:spPr>
          <a:xfrm>
            <a:off x="6752805" y="997048"/>
            <a:ext cx="11192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1"/>
          <p:cNvSpPr/>
          <p:nvPr/>
        </p:nvSpPr>
        <p:spPr>
          <a:xfrm>
            <a:off x="1658382" y="4420570"/>
            <a:ext cx="582723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señal de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habilita / deshabilita el componente</a:t>
            </a: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98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147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DECODIFICADOR 2-a-4 CON ENABLE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00" y="1533525"/>
            <a:ext cx="2438400" cy="2647950"/>
          </a:xfrm>
          <a:prstGeom prst="rect">
            <a:avLst/>
          </a:prstGeom>
        </p:spPr>
      </p:pic>
      <p:pic>
        <p:nvPicPr>
          <p:cNvPr id="17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553" y="1533525"/>
            <a:ext cx="4005473" cy="297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1548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148</a:t>
            </a:fld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Hay decodificadores que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activan más de una salida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 cada combinación de entrada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El decodificador de BCD (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binary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coded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decimal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 a 7 segmentos convierte un número binario a su representación en un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display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 7 segmentos</a:t>
            </a: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DECODIFICADOR BCD A 7 SEGMENTOS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815529" y="3364556"/>
            <a:ext cx="1121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815529" y="3516956"/>
            <a:ext cx="1021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15529" y="3669356"/>
            <a:ext cx="1121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815529" y="3821756"/>
            <a:ext cx="10793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815529" y="3974156"/>
            <a:ext cx="9486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815529" y="4126556"/>
            <a:ext cx="1121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815529" y="4278956"/>
            <a:ext cx="9372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Grupo 5"/>
          <p:cNvGrpSpPr/>
          <p:nvPr/>
        </p:nvGrpSpPr>
        <p:grpSpPr>
          <a:xfrm>
            <a:off x="5742604" y="2988327"/>
            <a:ext cx="998033" cy="1685865"/>
            <a:chOff x="1919617" y="2672834"/>
            <a:chExt cx="998033" cy="1685865"/>
          </a:xfrm>
        </p:grpSpPr>
        <p:pic>
          <p:nvPicPr>
            <p:cNvPr id="13" name="Imagen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41195" y="2937510"/>
              <a:ext cx="971645" cy="1154430"/>
            </a:xfrm>
            <a:prstGeom prst="rect">
              <a:avLst/>
            </a:prstGeom>
          </p:spPr>
        </p:pic>
        <p:sp>
          <p:nvSpPr>
            <p:cNvPr id="14" name="Rectángulo 3"/>
            <p:cNvSpPr/>
            <p:nvPr/>
          </p:nvSpPr>
          <p:spPr>
            <a:xfrm>
              <a:off x="2291403" y="2672834"/>
              <a:ext cx="2712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</a:t>
              </a:r>
              <a:endParaRPr lang="es-ES" sz="1400" dirty="0"/>
            </a:p>
          </p:txBody>
        </p:sp>
        <p:sp>
          <p:nvSpPr>
            <p:cNvPr id="15" name="Rectángulo 8"/>
            <p:cNvSpPr/>
            <p:nvPr/>
          </p:nvSpPr>
          <p:spPr>
            <a:xfrm>
              <a:off x="2641612" y="3089515"/>
              <a:ext cx="2760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b</a:t>
              </a:r>
              <a:endParaRPr lang="es-ES" sz="1400" dirty="0"/>
            </a:p>
          </p:txBody>
        </p:sp>
        <p:sp>
          <p:nvSpPr>
            <p:cNvPr id="16" name="Rectángulo 10"/>
            <p:cNvSpPr/>
            <p:nvPr/>
          </p:nvSpPr>
          <p:spPr>
            <a:xfrm>
              <a:off x="2637693" y="3590727"/>
              <a:ext cx="25840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dirty="0">
                  <a:latin typeface="Roboto" panose="02000000000000000000" pitchFamily="2" charset="0"/>
                </a:rPr>
                <a:t>c</a:t>
              </a:r>
              <a:endParaRPr lang="es-ES" sz="1400" dirty="0"/>
            </a:p>
          </p:txBody>
        </p:sp>
        <p:sp>
          <p:nvSpPr>
            <p:cNvPr id="17" name="Rectángulo 11"/>
            <p:cNvSpPr/>
            <p:nvPr/>
          </p:nvSpPr>
          <p:spPr>
            <a:xfrm>
              <a:off x="2275872" y="4050922"/>
              <a:ext cx="2760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dirty="0">
                  <a:latin typeface="Roboto" panose="02000000000000000000" pitchFamily="2" charset="0"/>
                </a:rPr>
                <a:t>d</a:t>
              </a:r>
              <a:endParaRPr lang="es-ES" sz="1400" dirty="0"/>
            </a:p>
          </p:txBody>
        </p:sp>
        <p:sp>
          <p:nvSpPr>
            <p:cNvPr id="18" name="Rectángulo 12"/>
            <p:cNvSpPr/>
            <p:nvPr/>
          </p:nvSpPr>
          <p:spPr>
            <a:xfrm>
              <a:off x="1919617" y="3590727"/>
              <a:ext cx="2728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dirty="0">
                  <a:latin typeface="Roboto" panose="02000000000000000000" pitchFamily="2" charset="0"/>
                </a:rPr>
                <a:t>e</a:t>
              </a:r>
              <a:endParaRPr lang="es-ES" sz="1400" dirty="0"/>
            </a:p>
          </p:txBody>
        </p:sp>
        <p:sp>
          <p:nvSpPr>
            <p:cNvPr id="19" name="Rectángulo 13"/>
            <p:cNvSpPr/>
            <p:nvPr/>
          </p:nvSpPr>
          <p:spPr>
            <a:xfrm>
              <a:off x="1951526" y="3150612"/>
              <a:ext cx="2407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dirty="0">
                  <a:latin typeface="Roboto" panose="02000000000000000000" pitchFamily="2" charset="0"/>
                </a:rPr>
                <a:t>f</a:t>
              </a:r>
              <a:endParaRPr lang="es-ES" sz="1400" dirty="0"/>
            </a:p>
          </p:txBody>
        </p:sp>
        <p:sp>
          <p:nvSpPr>
            <p:cNvPr id="20" name="Rectángulo 14"/>
            <p:cNvSpPr/>
            <p:nvPr/>
          </p:nvSpPr>
          <p:spPr>
            <a:xfrm>
              <a:off x="2282284" y="3441680"/>
              <a:ext cx="26962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dirty="0"/>
                <a:t>g</a:t>
              </a:r>
            </a:p>
          </p:txBody>
        </p:sp>
      </p:grpSp>
      <p:cxnSp>
        <p:nvCxnSpPr>
          <p:cNvPr id="89" name="Straight Connector 88"/>
          <p:cNvCxnSpPr/>
          <p:nvPr/>
        </p:nvCxnSpPr>
        <p:spPr>
          <a:xfrm>
            <a:off x="2445709" y="3463616"/>
            <a:ext cx="1121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445709" y="3692216"/>
            <a:ext cx="1021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445709" y="3920816"/>
            <a:ext cx="1121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445709" y="4149416"/>
            <a:ext cx="10793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459169" y="3089091"/>
            <a:ext cx="1356360" cy="15839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/>
              <a:t>Decodificador BCD a 7 segmentos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095500" y="3195493"/>
            <a:ext cx="3273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</a:t>
            </a:r>
          </a:p>
          <a:p>
            <a:r>
              <a:rPr lang="es-ES" dirty="0"/>
              <a:t>B</a:t>
            </a:r>
          </a:p>
          <a:p>
            <a:r>
              <a:rPr lang="es-ES" dirty="0"/>
              <a:t>C</a:t>
            </a:r>
            <a:br>
              <a:rPr lang="es-ES" dirty="0"/>
            </a:br>
            <a:r>
              <a:rPr lang="es-E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32849988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862" y="1208195"/>
            <a:ext cx="5934075" cy="4095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149</a:t>
            </a:fld>
            <a:endParaRPr lang="en-US" dirty="0"/>
          </a:p>
        </p:txBody>
      </p:sp>
      <p:sp>
        <p:nvSpPr>
          <p:cNvPr id="9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DECODIFICADOR BCD A 7 SEGMENTOS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197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36443DC0-C429-8784-17D7-389F430F7EE1}"/>
              </a:ext>
            </a:extLst>
          </p:cNvPr>
          <p:cNvSpPr txBox="1"/>
          <p:nvPr/>
        </p:nvSpPr>
        <p:spPr>
          <a:xfrm>
            <a:off x="850900" y="1574799"/>
            <a:ext cx="4241362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Formado por:</a:t>
            </a: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Central de Proceso (CPU)</a:t>
            </a: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Memoria de datos e instrucciones</a:t>
            </a: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Dispositivos de entrada/salida</a:t>
            </a: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 de datos e instrucciones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15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MODELO VON NEUMANN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424136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 un modelo conceptual que muestra cómo funciona una computadora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460FF6-584A-D72A-EBAA-F12ADCDD6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167" y="1022797"/>
            <a:ext cx="4479733" cy="319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29C47D4-6B41-2234-4B4C-E52A91731325}"/>
              </a:ext>
            </a:extLst>
          </p:cNvPr>
          <p:cNvSpPr txBox="1"/>
          <p:nvPr/>
        </p:nvSpPr>
        <p:spPr>
          <a:xfrm>
            <a:off x="4414163" y="4277388"/>
            <a:ext cx="35137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00" dirty="0"/>
              <a:t>Fuente: https://commons.wikimedia.org/w/index.php?curid=62330690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1A2B477-F0E9-1317-C6C9-67652C8F80C2}"/>
              </a:ext>
            </a:extLst>
          </p:cNvPr>
          <p:cNvSpPr txBox="1"/>
          <p:nvPr/>
        </p:nvSpPr>
        <p:spPr>
          <a:xfrm>
            <a:off x="850900" y="1574799"/>
            <a:ext cx="308026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Explicado por John Von Neumann en 1945</a:t>
            </a:r>
          </a:p>
        </p:txBody>
      </p:sp>
    </p:spTree>
    <p:extLst>
      <p:ext uri="{BB962C8B-B14F-4D97-AF65-F5344CB8AC3E}">
        <p14:creationId xmlns:p14="http://schemas.microsoft.com/office/powerpoint/2010/main" val="3913375595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150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899" y="634999"/>
            <a:ext cx="7962025" cy="3739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700" dirty="0">
                <a:latin typeface="Arial" panose="020B0604020202020204" pitchFamily="34" charset="0"/>
                <a:cs typeface="Arial" panose="020B0604020202020204" pitchFamily="34" charset="0"/>
              </a:rPr>
              <a:t>FUNCIONES LÓGICAS CON DECODIFICADORES</a:t>
            </a:r>
            <a:endParaRPr lang="es-ES" sz="27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Sabiendo que los decodificadores generales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activan una única salida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por cada combinación de entradas (quedando el resto de salidas desactivadas)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puede construir un circuito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combinacional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con decodificadores y puertas lógicas que representen el comportamiento definido en una tabla de verdad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Para ello:</a:t>
            </a: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Si el decodificador tiene las salidas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activas a nivel alto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utilizo puertas 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Si el decodificador tiene las salidas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activas a nivel bajo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utilizo puertas 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NAND</a:t>
            </a:r>
          </a:p>
        </p:txBody>
      </p:sp>
    </p:spTree>
    <p:extLst>
      <p:ext uri="{BB962C8B-B14F-4D97-AF65-F5344CB8AC3E}">
        <p14:creationId xmlns:p14="http://schemas.microsoft.com/office/powerpoint/2010/main" val="1059225866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151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899" y="634999"/>
            <a:ext cx="7962025" cy="3600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EJEMPLO: FUNCIONES CON DECODIFICADORES</a:t>
            </a:r>
            <a:endParaRPr lang="es-ES" sz="26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a 5"/>
          <p:cNvGraphicFramePr>
            <a:graphicFrameLocks noGrp="1"/>
          </p:cNvGraphicFramePr>
          <p:nvPr/>
        </p:nvGraphicFramePr>
        <p:xfrm>
          <a:off x="850899" y="1403350"/>
          <a:ext cx="226060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Z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2907" y="1436081"/>
            <a:ext cx="1800225" cy="32194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54734" y="2058685"/>
            <a:ext cx="304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X</a:t>
            </a:r>
          </a:p>
          <a:p>
            <a:r>
              <a:rPr lang="es-ES" dirty="0"/>
              <a:t>Y</a:t>
            </a:r>
          </a:p>
          <a:p>
            <a:r>
              <a:rPr lang="es-ES" dirty="0"/>
              <a:t>Z</a:t>
            </a:r>
          </a:p>
        </p:txBody>
      </p:sp>
      <p:sp>
        <p:nvSpPr>
          <p:cNvPr id="15" name="Rectángulo 11"/>
          <p:cNvSpPr/>
          <p:nvPr/>
        </p:nvSpPr>
        <p:spPr>
          <a:xfrm>
            <a:off x="6560541" y="1549485"/>
            <a:ext cx="1943379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Conecto las salidas que valen uno a una puerta OR</a:t>
            </a:r>
            <a:endParaRPr lang="es-ES_tradn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echa abajo 3">
            <a:extLst>
              <a:ext uri="{FF2B5EF4-FFF2-40B4-BE49-F238E27FC236}">
                <a16:creationId xmlns:a16="http://schemas.microsoft.com/office/drawing/2014/main" id="{989CFC01-AF4E-E564-FC8F-2E8006881601}"/>
              </a:ext>
            </a:extLst>
          </p:cNvPr>
          <p:cNvSpPr/>
          <p:nvPr/>
        </p:nvSpPr>
        <p:spPr>
          <a:xfrm>
            <a:off x="7310849" y="2392676"/>
            <a:ext cx="442762" cy="337333"/>
          </a:xfrm>
          <a:prstGeom prst="downArrow">
            <a:avLst/>
          </a:prstGeom>
          <a:solidFill>
            <a:srgbClr val="CB00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1"/>
          <p:cNvSpPr/>
          <p:nvPr/>
        </p:nvSpPr>
        <p:spPr>
          <a:xfrm>
            <a:off x="6560541" y="2834536"/>
            <a:ext cx="1943379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En la salida C del ejemplo, conectaría los </a:t>
            </a:r>
            <a:r>
              <a:rPr lang="es-E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mintérminos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s-ES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es-ES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es-ES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 y m</a:t>
            </a:r>
            <a:r>
              <a:rPr lang="es-ES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s-ES_tradn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3">
                <a:extLst>
                  <a:ext uri="{FF2B5EF4-FFF2-40B4-BE49-F238E27FC236}">
                    <a16:creationId xmlns:a16="http://schemas.microsoft.com/office/drawing/2014/main" id="{13A4EC0F-F74D-D3F5-14C2-61C075435645}"/>
                  </a:ext>
                </a:extLst>
              </p:cNvPr>
              <p:cNvSpPr txBox="1"/>
              <p:nvPr/>
            </p:nvSpPr>
            <p:spPr>
              <a:xfrm>
                <a:off x="6721655" y="3893170"/>
                <a:ext cx="1615570" cy="5332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s-ES_tradnl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"/>
                            </m:rPr>
                            <a:rPr lang="es-E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/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(3,5,6,7)</m:t>
                          </m:r>
                        </m:e>
                      </m:nary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18" name="CuadroTexto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3A4EC0F-F74D-D3F5-14C2-61C075435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655" y="3893170"/>
                <a:ext cx="1615570" cy="5332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87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/>
      <p:bldP spid="18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152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899" y="634999"/>
            <a:ext cx="7962025" cy="3600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EJEMPLO: FUNCIONES CON DECODIFICADORES</a:t>
            </a:r>
            <a:endParaRPr lang="es-ES" sz="26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467" y="1436081"/>
            <a:ext cx="1800225" cy="32194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82294" y="2058685"/>
            <a:ext cx="304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X</a:t>
            </a:r>
          </a:p>
          <a:p>
            <a:r>
              <a:rPr lang="es-ES" dirty="0"/>
              <a:t>Y</a:t>
            </a:r>
          </a:p>
          <a:p>
            <a:r>
              <a:rPr lang="es-ES" dirty="0"/>
              <a:t>Z</a:t>
            </a:r>
          </a:p>
        </p:txBody>
      </p:sp>
      <p:pic>
        <p:nvPicPr>
          <p:cNvPr id="20" name="Imagen 40">
            <a:extLst>
              <a:ext uri="{FF2B5EF4-FFF2-40B4-BE49-F238E27FC236}">
                <a16:creationId xmlns:a16="http://schemas.microsoft.com/office/drawing/2014/main" id="{B20AEAC5-C577-637E-5489-CD29B5E8F5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600" r="19801"/>
          <a:stretch/>
        </p:blipFill>
        <p:spPr>
          <a:xfrm>
            <a:off x="6342035" y="3079376"/>
            <a:ext cx="971260" cy="611234"/>
          </a:xfrm>
          <a:prstGeom prst="rect">
            <a:avLst/>
          </a:prstGeom>
        </p:spPr>
      </p:pic>
      <p:pic>
        <p:nvPicPr>
          <p:cNvPr id="21" name="Imagen 40">
            <a:extLst>
              <a:ext uri="{FF2B5EF4-FFF2-40B4-BE49-F238E27FC236}">
                <a16:creationId xmlns:a16="http://schemas.microsoft.com/office/drawing/2014/main" id="{B20AEAC5-C577-637E-5489-CD29B5E8F5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600" r="19801"/>
          <a:stretch/>
        </p:blipFill>
        <p:spPr>
          <a:xfrm>
            <a:off x="6372515" y="3814263"/>
            <a:ext cx="956341" cy="611234"/>
          </a:xfrm>
          <a:prstGeom prst="rect">
            <a:avLst/>
          </a:prstGeom>
        </p:spPr>
      </p:pic>
      <p:pic>
        <p:nvPicPr>
          <p:cNvPr id="22" name="Imagen 40">
            <a:extLst>
              <a:ext uri="{FF2B5EF4-FFF2-40B4-BE49-F238E27FC236}">
                <a16:creationId xmlns:a16="http://schemas.microsoft.com/office/drawing/2014/main" id="{B20AEAC5-C577-637E-5489-CD29B5E8F5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600" r="19801"/>
          <a:stretch/>
        </p:blipFill>
        <p:spPr>
          <a:xfrm>
            <a:off x="7222972" y="3475406"/>
            <a:ext cx="956341" cy="61123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163752" y="359635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502592" y="3116291"/>
            <a:ext cx="877543" cy="0"/>
          </a:xfrm>
          <a:prstGeom prst="line">
            <a:avLst/>
          </a:prstGeom>
          <a:ln w="2857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380135" y="3116291"/>
            <a:ext cx="0" cy="1412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502592" y="3697941"/>
            <a:ext cx="87754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380135" y="3505200"/>
            <a:ext cx="0" cy="192741"/>
          </a:xfrm>
          <a:prstGeom prst="line">
            <a:avLst/>
          </a:prstGeom>
          <a:ln w="2857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517832" y="3992695"/>
            <a:ext cx="89249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517831" y="4288491"/>
            <a:ext cx="89249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410325" y="4246245"/>
            <a:ext cx="0" cy="42247"/>
          </a:xfrm>
          <a:prstGeom prst="line">
            <a:avLst/>
          </a:prstGeom>
          <a:ln w="2857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7262150" y="3893170"/>
            <a:ext cx="0" cy="23433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262150" y="3368727"/>
            <a:ext cx="0" cy="28125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3" name="Imagen 40">
            <a:extLst>
              <a:ext uri="{FF2B5EF4-FFF2-40B4-BE49-F238E27FC236}">
                <a16:creationId xmlns:a16="http://schemas.microsoft.com/office/drawing/2014/main" id="{B20AEAC5-C577-637E-5489-CD29B5E8F5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600" r="19801"/>
          <a:stretch/>
        </p:blipFill>
        <p:spPr>
          <a:xfrm>
            <a:off x="5926455" y="1549139"/>
            <a:ext cx="971260" cy="611234"/>
          </a:xfrm>
          <a:prstGeom prst="rect">
            <a:avLst/>
          </a:prstGeom>
        </p:spPr>
      </p:pic>
      <p:pic>
        <p:nvPicPr>
          <p:cNvPr id="54" name="Imagen 40">
            <a:extLst>
              <a:ext uri="{FF2B5EF4-FFF2-40B4-BE49-F238E27FC236}">
                <a16:creationId xmlns:a16="http://schemas.microsoft.com/office/drawing/2014/main" id="{B20AEAC5-C577-637E-5489-CD29B5E8F5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600" r="19801"/>
          <a:stretch/>
        </p:blipFill>
        <p:spPr>
          <a:xfrm>
            <a:off x="5956935" y="2284026"/>
            <a:ext cx="956341" cy="611234"/>
          </a:xfrm>
          <a:prstGeom prst="rect">
            <a:avLst/>
          </a:prstGeom>
        </p:spPr>
      </p:pic>
      <p:pic>
        <p:nvPicPr>
          <p:cNvPr id="55" name="Imagen 40">
            <a:extLst>
              <a:ext uri="{FF2B5EF4-FFF2-40B4-BE49-F238E27FC236}">
                <a16:creationId xmlns:a16="http://schemas.microsoft.com/office/drawing/2014/main" id="{B20AEAC5-C577-637E-5489-CD29B5E8F5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600" r="19801"/>
          <a:stretch/>
        </p:blipFill>
        <p:spPr>
          <a:xfrm>
            <a:off x="6807392" y="1945169"/>
            <a:ext cx="956341" cy="611234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748172" y="206612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S</a:t>
            </a: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6846570" y="2362933"/>
            <a:ext cx="0" cy="23433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6846570" y="1838490"/>
            <a:ext cx="0" cy="28125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573685" y="1733550"/>
            <a:ext cx="0" cy="79334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778155" y="2463511"/>
            <a:ext cx="0" cy="9398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980720" y="2707640"/>
            <a:ext cx="0" cy="1580851"/>
          </a:xfrm>
          <a:prstGeom prst="line">
            <a:avLst/>
          </a:prstGeom>
          <a:ln w="2857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781992" y="2471131"/>
            <a:ext cx="301308" cy="0"/>
          </a:xfrm>
          <a:prstGeom prst="line">
            <a:avLst/>
          </a:prstGeom>
          <a:ln w="2857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5492087" y="3400771"/>
            <a:ext cx="287365" cy="0"/>
          </a:xfrm>
          <a:prstGeom prst="line">
            <a:avLst/>
          </a:prstGeom>
          <a:ln w="2857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5680365" y="1973291"/>
            <a:ext cx="0" cy="8588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5680365" y="1973291"/>
            <a:ext cx="301308" cy="0"/>
          </a:xfrm>
          <a:prstGeom prst="line">
            <a:avLst/>
          </a:prstGeom>
          <a:ln w="2857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5573685" y="1728470"/>
            <a:ext cx="383250" cy="0"/>
          </a:xfrm>
          <a:prstGeom prst="line">
            <a:avLst/>
          </a:prstGeom>
          <a:ln w="2857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5490817" y="2819134"/>
            <a:ext cx="189548" cy="0"/>
          </a:xfrm>
          <a:prstGeom prst="line">
            <a:avLst/>
          </a:prstGeom>
          <a:ln w="2857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517831" y="2524352"/>
            <a:ext cx="55854" cy="0"/>
          </a:xfrm>
          <a:prstGeom prst="line">
            <a:avLst/>
          </a:prstGeom>
          <a:ln w="2857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5" name="Tabla 5"/>
          <p:cNvGraphicFramePr>
            <a:graphicFrameLocks noGrp="1"/>
          </p:cNvGraphicFramePr>
          <p:nvPr/>
        </p:nvGraphicFramePr>
        <p:xfrm>
          <a:off x="850899" y="1403350"/>
          <a:ext cx="226060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Z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99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153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CODIFICADORES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1E3323C-57AF-F04C-C31A-97266A1EF953}"/>
              </a:ext>
            </a:extLst>
          </p:cNvPr>
          <p:cNvSpPr txBox="1"/>
          <p:nvPr/>
        </p:nvSpPr>
        <p:spPr>
          <a:xfrm>
            <a:off x="850900" y="1574799"/>
            <a:ext cx="7790930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codificador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realiza la operación inversa al decodificador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Tiene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entradas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n salidas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nombran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1600" i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codificador 2</a:t>
            </a:r>
            <a:r>
              <a:rPr lang="es-ES" sz="1600" i="1" baseline="300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1600" i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-a-n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4-a-2, 8-a-3, 16-a-4, etc.)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activa una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combinación de salidas según la entrada activada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pueden diseñar con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lógica positiva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lógica negativa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Pueden tener una señal de </a:t>
            </a:r>
            <a:r>
              <a:rPr lang="es-E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que “enciende o apaga” el componente</a:t>
            </a:r>
          </a:p>
        </p:txBody>
      </p:sp>
    </p:spTree>
    <p:extLst>
      <p:ext uri="{BB962C8B-B14F-4D97-AF65-F5344CB8AC3E}">
        <p14:creationId xmlns:p14="http://schemas.microsoft.com/office/powerpoint/2010/main" val="241264661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154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EJEMPLO: CODIFICADOR 8-a-3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E2016FD-FC6D-70DF-5ADA-FC2E469A1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533" y="1442513"/>
            <a:ext cx="1840396" cy="3264241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160DA61-5829-0E22-F8C8-533B4F7F4A76}"/>
              </a:ext>
            </a:extLst>
          </p:cNvPr>
          <p:cNvGraphicFramePr>
            <a:graphicFrameLocks noGrp="1"/>
          </p:cNvGraphicFramePr>
          <p:nvPr/>
        </p:nvGraphicFramePr>
        <p:xfrm>
          <a:off x="4032987" y="1169925"/>
          <a:ext cx="4377913" cy="354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4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4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4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4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41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49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492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492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52099">
                <a:tc gridSpan="8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Entradas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Salidas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99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I7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I6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I5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I4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I3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I2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I1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I0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Y2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Y1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Y0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099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099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99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099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099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099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099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099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073101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155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EJEMPLO: CODIFICADOR 8-a-3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160DA61-5829-0E22-F8C8-533B4F7F4A76}"/>
              </a:ext>
            </a:extLst>
          </p:cNvPr>
          <p:cNvGraphicFramePr>
            <a:graphicFrameLocks noGrp="1"/>
          </p:cNvGraphicFramePr>
          <p:nvPr/>
        </p:nvGraphicFramePr>
        <p:xfrm>
          <a:off x="4032987" y="1169925"/>
          <a:ext cx="4377913" cy="354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4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4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4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4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41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49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492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492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52099">
                <a:tc gridSpan="8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Entradas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Salidas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99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I7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I6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I5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I4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I3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I2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I1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I0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Y2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Y1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Y0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099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099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99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099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099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099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099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099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556EF4B0-6890-ECB4-2A1C-5FBCAA1CDF3C}"/>
              </a:ext>
            </a:extLst>
          </p:cNvPr>
          <p:cNvSpPr/>
          <p:nvPr/>
        </p:nvSpPr>
        <p:spPr>
          <a:xfrm>
            <a:off x="850900" y="1561679"/>
            <a:ext cx="2520570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Hay combinaciones de entrada que no se usan       (ej. 11000000)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A71CB15-2C61-BCA7-B416-945CFA1A252A}"/>
              </a:ext>
            </a:extLst>
          </p:cNvPr>
          <p:cNvSpPr/>
          <p:nvPr/>
        </p:nvSpPr>
        <p:spPr>
          <a:xfrm>
            <a:off x="870152" y="2749259"/>
            <a:ext cx="2501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¿Qué ocurre si se activan varias a la vez?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15443B8-B3A4-14A8-01C4-0D339F37E62A}"/>
              </a:ext>
            </a:extLst>
          </p:cNvPr>
          <p:cNvSpPr/>
          <p:nvPr/>
        </p:nvSpPr>
        <p:spPr>
          <a:xfrm>
            <a:off x="879777" y="3800319"/>
            <a:ext cx="2501318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necesario priorizar las entradas</a:t>
            </a:r>
          </a:p>
        </p:txBody>
      </p:sp>
      <p:sp>
        <p:nvSpPr>
          <p:cNvPr id="9" name="Flecha abajo 3">
            <a:extLst>
              <a:ext uri="{FF2B5EF4-FFF2-40B4-BE49-F238E27FC236}">
                <a16:creationId xmlns:a16="http://schemas.microsoft.com/office/drawing/2014/main" id="{989CFC01-AF4E-E564-FC8F-2E8006881601}"/>
              </a:ext>
            </a:extLst>
          </p:cNvPr>
          <p:cNvSpPr/>
          <p:nvPr/>
        </p:nvSpPr>
        <p:spPr>
          <a:xfrm>
            <a:off x="1876926" y="2392676"/>
            <a:ext cx="442762" cy="337333"/>
          </a:xfrm>
          <a:prstGeom prst="downArrow">
            <a:avLst/>
          </a:prstGeom>
          <a:solidFill>
            <a:srgbClr val="CB00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echa abajo 10">
            <a:extLst>
              <a:ext uri="{FF2B5EF4-FFF2-40B4-BE49-F238E27FC236}">
                <a16:creationId xmlns:a16="http://schemas.microsoft.com/office/drawing/2014/main" id="{8C827EFC-9786-B3FD-6765-DB7D33C70B75}"/>
              </a:ext>
            </a:extLst>
          </p:cNvPr>
          <p:cNvSpPr/>
          <p:nvPr/>
        </p:nvSpPr>
        <p:spPr>
          <a:xfrm>
            <a:off x="1876926" y="3372534"/>
            <a:ext cx="442762" cy="337333"/>
          </a:xfrm>
          <a:prstGeom prst="downArrow">
            <a:avLst/>
          </a:prstGeom>
          <a:solidFill>
            <a:srgbClr val="CB00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0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156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CODIFICADORES CON PRIORIDAD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2861879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Permite que se activen más de una señal de entrada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genera el valor de salida correspondiente a la entrada activa con mayor prioridad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64CB63D-0C0C-1690-42C4-56363C6D9B6E}"/>
              </a:ext>
            </a:extLst>
          </p:cNvPr>
          <p:cNvGraphicFramePr>
            <a:graphicFrameLocks noGrp="1"/>
          </p:cNvGraphicFramePr>
          <p:nvPr/>
        </p:nvGraphicFramePr>
        <p:xfrm>
          <a:off x="4032987" y="1169925"/>
          <a:ext cx="4377913" cy="354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4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4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4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4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41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49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492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492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52099">
                <a:tc gridSpan="8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Entradas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Salidas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99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I7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I6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I5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I4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I3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I2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I1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I0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Y2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Y1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Y0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099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099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99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099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099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099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099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099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865FA20F-7C52-FF7A-419E-A0D0DC6276DC}"/>
              </a:ext>
            </a:extLst>
          </p:cNvPr>
          <p:cNvSpPr/>
          <p:nvPr/>
        </p:nvSpPr>
        <p:spPr>
          <a:xfrm>
            <a:off x="936240" y="3514033"/>
            <a:ext cx="269119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Si la entrada n está activa, se ignora el valor de las entradas (n-1 ... 0)</a:t>
            </a:r>
          </a:p>
        </p:txBody>
      </p:sp>
    </p:spTree>
    <p:extLst>
      <p:ext uri="{BB962C8B-B14F-4D97-AF65-F5344CB8AC3E}">
        <p14:creationId xmlns:p14="http://schemas.microsoft.com/office/powerpoint/2010/main" val="3675626591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157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Codificadores y decodificadores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Multiplexores y </a:t>
            </a:r>
            <a:r>
              <a:rPr lang="es-ES" sz="1600" b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demultiplexores</a:t>
            </a:r>
            <a:endParaRPr lang="es-ES" sz="1600" b="1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Modularidad en VHDL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Circuitos aritméticos y de desplazamiento de bits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Memorias ROM</a:t>
            </a: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723876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158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MULTIPLEXORES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4929EBB-DF92-4313-CAAE-C4D0D5015D80}"/>
              </a:ext>
            </a:extLst>
          </p:cNvPr>
          <p:cNvSpPr txBox="1"/>
          <p:nvPr/>
        </p:nvSpPr>
        <p:spPr>
          <a:xfrm>
            <a:off x="850900" y="1574799"/>
            <a:ext cx="779093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El multiplexor o MUX tiene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varias entradas (</a:t>
            </a:r>
            <a:r>
              <a:rPr lang="es-ES" sz="1600" i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y una única salida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 datos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utiliza para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seleccionar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y transmitir una de las entradas. De este modo, se comparte el mismo canal de transmisión entre todas las entradas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nombran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1600" i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multiplexor n-a-1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2-a-1, 4-a-1, 8-a-1, etc.)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79C94B1-B4E5-5BEA-9EB9-85384054D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523" y="3304507"/>
            <a:ext cx="1414502" cy="128680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4A0DA0C-93D2-06C0-6A68-CE9815DF7699}"/>
              </a:ext>
            </a:extLst>
          </p:cNvPr>
          <p:cNvSpPr/>
          <p:nvPr/>
        </p:nvSpPr>
        <p:spPr>
          <a:xfrm>
            <a:off x="3747045" y="368986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E892012-9364-D4B4-B699-C588EB3040A4}"/>
              </a:ext>
            </a:extLst>
          </p:cNvPr>
          <p:cNvSpPr/>
          <p:nvPr/>
        </p:nvSpPr>
        <p:spPr>
          <a:xfrm>
            <a:off x="2104861" y="3928787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1DBBB45-25A0-066E-6D21-767A7C538A69}"/>
              </a:ext>
            </a:extLst>
          </p:cNvPr>
          <p:cNvSpPr/>
          <p:nvPr/>
        </p:nvSpPr>
        <p:spPr>
          <a:xfrm>
            <a:off x="2110798" y="342448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53B0B7F-3987-78BD-A01C-812A22E0B0A3}"/>
              </a:ext>
            </a:extLst>
          </p:cNvPr>
          <p:cNvSpPr/>
          <p:nvPr/>
        </p:nvSpPr>
        <p:spPr>
          <a:xfrm>
            <a:off x="2983732" y="454705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D4535986-9A43-A404-17EC-F0C8A77D300D}"/>
              </a:ext>
            </a:extLst>
          </p:cNvPr>
          <p:cNvGraphicFramePr>
            <a:graphicFrameLocks noGrp="1"/>
          </p:cNvGraphicFramePr>
          <p:nvPr/>
        </p:nvGraphicFramePr>
        <p:xfrm>
          <a:off x="5482945" y="3458416"/>
          <a:ext cx="7292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S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Y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A</a:t>
                      </a:r>
                      <a:endParaRPr lang="es-ES_trad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B</a:t>
                      </a:r>
                      <a:endParaRPr lang="es-ES_trad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38753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159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MULTIPLEXOR 4-a-1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42308B6-CC79-E7F2-8A9E-DD4172AFF2CB}"/>
              </a:ext>
            </a:extLst>
          </p:cNvPr>
          <p:cNvSpPr/>
          <p:nvPr/>
        </p:nvSpPr>
        <p:spPr>
          <a:xfrm>
            <a:off x="2055180" y="2358460"/>
            <a:ext cx="332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s-ES_trad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774F8BB-AFA2-BA2E-79EB-DD34EF191CD6}"/>
              </a:ext>
            </a:extLst>
          </p:cNvPr>
          <p:cNvSpPr/>
          <p:nvPr/>
        </p:nvSpPr>
        <p:spPr>
          <a:xfrm>
            <a:off x="561662" y="1729305"/>
            <a:ext cx="445956" cy="1585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D0</a:t>
            </a:r>
          </a:p>
          <a:p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</a:p>
          <a:p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</a:p>
          <a:p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D3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EF7F3D0-22F2-E1F8-FE9C-B6922DE99C00}"/>
              </a:ext>
            </a:extLst>
          </p:cNvPr>
          <p:cNvSpPr/>
          <p:nvPr/>
        </p:nvSpPr>
        <p:spPr>
          <a:xfrm>
            <a:off x="1153268" y="3517057"/>
            <a:ext cx="7425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S1 S0</a:t>
            </a:r>
            <a:endParaRPr lang="es-ES_trad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23D90D63-5181-56A7-32A9-2723703AF5EB}"/>
              </a:ext>
            </a:extLst>
          </p:cNvPr>
          <p:cNvGraphicFramePr>
            <a:graphicFrameLocks noGrp="1"/>
          </p:cNvGraphicFramePr>
          <p:nvPr/>
        </p:nvGraphicFramePr>
        <p:xfrm>
          <a:off x="6857411" y="1503787"/>
          <a:ext cx="191103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S1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S0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Y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D0</a:t>
                      </a:r>
                      <a:endParaRPr lang="es-ES_trad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D1</a:t>
                      </a:r>
                      <a:endParaRPr lang="es-ES_trad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D2</a:t>
                      </a:r>
                      <a:endParaRPr lang="es-ES_trad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D3</a:t>
                      </a:r>
                      <a:endParaRPr lang="es-ES_trad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7" name="Imagen 16">
            <a:extLst>
              <a:ext uri="{FF2B5EF4-FFF2-40B4-BE49-F238E27FC236}">
                <a16:creationId xmlns:a16="http://schemas.microsoft.com/office/drawing/2014/main" id="{FF06111E-01CF-9076-FAD0-113B61B50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917" y="1665102"/>
            <a:ext cx="1153214" cy="1889308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C98B1230-650C-35D0-1CDB-A6ADF93FD39C}"/>
              </a:ext>
            </a:extLst>
          </p:cNvPr>
          <p:cNvGrpSpPr/>
          <p:nvPr/>
        </p:nvGrpSpPr>
        <p:grpSpPr>
          <a:xfrm>
            <a:off x="4882758" y="1478618"/>
            <a:ext cx="1665503" cy="2376993"/>
            <a:chOff x="4950135" y="1342165"/>
            <a:chExt cx="1665503" cy="2376993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68A6162A-5016-D802-EF6B-011646F94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18533" y="1342165"/>
              <a:ext cx="848931" cy="2084430"/>
            </a:xfrm>
            <a:prstGeom prst="rect">
              <a:avLst/>
            </a:prstGeom>
          </p:spPr>
        </p:pic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E1610933-FC07-B62A-B427-02E6A65037F4}"/>
                </a:ext>
              </a:extLst>
            </p:cNvPr>
            <p:cNvSpPr/>
            <p:nvPr/>
          </p:nvSpPr>
          <p:spPr>
            <a:xfrm>
              <a:off x="4950135" y="1426047"/>
              <a:ext cx="434734" cy="1815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dirty="0">
                  <a:latin typeface="Arial" panose="020B0604020202020204" pitchFamily="34" charset="0"/>
                  <a:cs typeface="Arial" panose="020B0604020202020204" pitchFamily="34" charset="0"/>
                </a:rPr>
                <a:t>D0</a:t>
              </a:r>
            </a:p>
            <a:p>
              <a:endParaRPr lang="es-E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ES" sz="1400" dirty="0">
                  <a:latin typeface="Arial" panose="020B0604020202020204" pitchFamily="34" charset="0"/>
                  <a:cs typeface="Arial" panose="020B0604020202020204" pitchFamily="34" charset="0"/>
                </a:rPr>
                <a:t>D1</a:t>
              </a:r>
            </a:p>
            <a:p>
              <a:endParaRPr lang="es-E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ES" sz="1400" dirty="0">
                  <a:latin typeface="Arial" panose="020B0604020202020204" pitchFamily="34" charset="0"/>
                  <a:cs typeface="Arial" panose="020B0604020202020204" pitchFamily="34" charset="0"/>
                </a:rPr>
                <a:t>D2</a:t>
              </a:r>
            </a:p>
            <a:p>
              <a:endParaRPr lang="es-E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ES" sz="1400" dirty="0">
                  <a:latin typeface="Arial" panose="020B0604020202020204" pitchFamily="34" charset="0"/>
                  <a:cs typeface="Arial" panose="020B0604020202020204" pitchFamily="34" charset="0"/>
                </a:rPr>
                <a:t>D3</a:t>
              </a:r>
            </a:p>
            <a:p>
              <a:endParaRPr lang="es-E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ES" sz="1400" dirty="0"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47F88846-A997-7E12-46B1-17051B9794BE}"/>
                </a:ext>
              </a:extLst>
            </p:cNvPr>
            <p:cNvSpPr/>
            <p:nvPr/>
          </p:nvSpPr>
          <p:spPr>
            <a:xfrm>
              <a:off x="5554332" y="3411381"/>
              <a:ext cx="6735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dirty="0">
                  <a:latin typeface="Arial" panose="020B0604020202020204" pitchFamily="34" charset="0"/>
                  <a:cs typeface="Arial" panose="020B0604020202020204" pitchFamily="34" charset="0"/>
                </a:rPr>
                <a:t>S1 S0</a:t>
              </a:r>
              <a:endParaRPr lang="es-ES_tradnl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3272AEEB-0BFB-4E6C-704F-3077F8531695}"/>
                </a:ext>
              </a:extLst>
            </p:cNvPr>
            <p:cNvSpPr/>
            <p:nvPr/>
          </p:nvSpPr>
          <p:spPr>
            <a:xfrm>
              <a:off x="6301128" y="1998609"/>
              <a:ext cx="3145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es-ES_tradnl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071E58C2-A28C-ED9B-A452-55F1D4A992D7}"/>
              </a:ext>
            </a:extLst>
          </p:cNvPr>
          <p:cNvGraphicFramePr>
            <a:graphicFrameLocks noGrp="1"/>
          </p:cNvGraphicFramePr>
          <p:nvPr/>
        </p:nvGraphicFramePr>
        <p:xfrm>
          <a:off x="2578364" y="1769914"/>
          <a:ext cx="141382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S1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S0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Y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D0</a:t>
                      </a:r>
                      <a:endParaRPr lang="es-ES_trad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D1</a:t>
                      </a:r>
                      <a:endParaRPr lang="es-ES_trad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D2</a:t>
                      </a:r>
                      <a:endParaRPr lang="es-ES_trad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D3</a:t>
                      </a:r>
                      <a:endParaRPr lang="es-ES_trad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Rectángulo 11">
            <a:extLst>
              <a:ext uri="{FF2B5EF4-FFF2-40B4-BE49-F238E27FC236}">
                <a16:creationId xmlns:a16="http://schemas.microsoft.com/office/drawing/2014/main" id="{F0BEF36E-FB1F-2A28-1244-B646E5F97934}"/>
              </a:ext>
            </a:extLst>
          </p:cNvPr>
          <p:cNvSpPr/>
          <p:nvPr/>
        </p:nvSpPr>
        <p:spPr>
          <a:xfrm>
            <a:off x="1658382" y="4160172"/>
            <a:ext cx="582723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señal de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habilita / deshabilita el componente</a:t>
            </a: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13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16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MODELO VON NEUMANN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3200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contiene:</a:t>
            </a: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E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control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encargada de buscar las instrucciones en la memoria, decodificarlas y ejecutarlas. Tiene un registro de instrucciones y un contador de programa</a:t>
            </a: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E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aritmético lógica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 para realizar las operaciones solicitadas</a:t>
            </a: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Desventaja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dado que existe </a:t>
            </a:r>
            <a:r>
              <a:rPr lang="es-ES" sz="16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único bus</a:t>
            </a:r>
            <a:r>
              <a:rPr lang="es-E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compartido entre datos e instrucciones, no puede realizarse una búsqueda de instrucciones y una operación de datos simultáneamente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Esto se conoce como “cuello de botella Von Neumann” y se produce porque la velocidad de comunicación entre la CPU y la memoria es más baja que la velocidad a la que puede trabajar la CPU</a:t>
            </a:r>
          </a:p>
        </p:txBody>
      </p:sp>
    </p:spTree>
    <p:extLst>
      <p:ext uri="{BB962C8B-B14F-4D97-AF65-F5344CB8AC3E}">
        <p14:creationId xmlns:p14="http://schemas.microsoft.com/office/powerpoint/2010/main" val="1612699444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160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MULTIPLEXOR 2-a-1: VHDL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FE75A74-EAFE-2030-64F8-F9E42242DCC1}"/>
              </a:ext>
            </a:extLst>
          </p:cNvPr>
          <p:cNvGrpSpPr/>
          <p:nvPr/>
        </p:nvGrpSpPr>
        <p:grpSpPr>
          <a:xfrm>
            <a:off x="6404706" y="216859"/>
            <a:ext cx="1980738" cy="1611875"/>
            <a:chOff x="2096978" y="2981312"/>
            <a:chExt cx="1980738" cy="1611875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C00F4475-5E70-80FE-CD75-E34003494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4640" y="2981312"/>
              <a:ext cx="1414502" cy="1286804"/>
            </a:xfrm>
            <a:prstGeom prst="rect">
              <a:avLst/>
            </a:prstGeom>
          </p:spPr>
        </p:pic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606F62D-9B7F-9397-3C78-47EAEB90895E}"/>
                </a:ext>
              </a:extLst>
            </p:cNvPr>
            <p:cNvSpPr/>
            <p:nvPr/>
          </p:nvSpPr>
          <p:spPr>
            <a:xfrm>
              <a:off x="3739162" y="3366669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es-ES_tradn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6C51B1E7-5179-E9AC-3CFC-6E2CEAFC0800}"/>
                </a:ext>
              </a:extLst>
            </p:cNvPr>
            <p:cNvSpPr/>
            <p:nvPr/>
          </p:nvSpPr>
          <p:spPr>
            <a:xfrm>
              <a:off x="2096978" y="3605592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438806AD-729D-FEEB-BCF8-B833DD2122C9}"/>
                </a:ext>
              </a:extLst>
            </p:cNvPr>
            <p:cNvSpPr/>
            <p:nvPr/>
          </p:nvSpPr>
          <p:spPr>
            <a:xfrm>
              <a:off x="2102915" y="3101291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1CFDBCA6-AEA1-1CFA-9D7A-757D8A9BD8F9}"/>
                </a:ext>
              </a:extLst>
            </p:cNvPr>
            <p:cNvSpPr/>
            <p:nvPr/>
          </p:nvSpPr>
          <p:spPr>
            <a:xfrm>
              <a:off x="2975849" y="4223855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s-ES_tradn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62ED0D1-BCAA-FED1-9E81-DA2F85D4AE25}"/>
              </a:ext>
            </a:extLst>
          </p:cNvPr>
          <p:cNvSpPr txBox="1"/>
          <p:nvPr/>
        </p:nvSpPr>
        <p:spPr>
          <a:xfrm>
            <a:off x="953406" y="1518004"/>
            <a:ext cx="436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IEEE;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IEEE.STD_LOGIC_1164.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DE67A68-7C83-2FCF-D1F4-CCD174D42A77}"/>
              </a:ext>
            </a:extLst>
          </p:cNvPr>
          <p:cNvSpPr txBox="1"/>
          <p:nvPr/>
        </p:nvSpPr>
        <p:spPr>
          <a:xfrm>
            <a:off x="953406" y="2152714"/>
            <a:ext cx="4364966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entity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Mux2_1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 A :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  STD_LOGIC;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        B :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  STD_LOGIC;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        S :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  STD_LOGIC;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        Y :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STD_LOGIC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Mux2_1;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3AD9B48-966A-56B0-0DD9-6DDF665534E0}"/>
              </a:ext>
            </a:extLst>
          </p:cNvPr>
          <p:cNvSpPr txBox="1"/>
          <p:nvPr/>
        </p:nvSpPr>
        <p:spPr>
          <a:xfrm>
            <a:off x="953406" y="3864642"/>
            <a:ext cx="436496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Mux2_1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Y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(S = ‘0’)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B;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07DB0B7-9A6E-E6EB-20A1-B77B829C5A59}"/>
              </a:ext>
            </a:extLst>
          </p:cNvPr>
          <p:cNvSpPr txBox="1"/>
          <p:nvPr/>
        </p:nvSpPr>
        <p:spPr>
          <a:xfrm>
            <a:off x="3858332" y="1625725"/>
            <a:ext cx="201890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LIBRERÍA ESTÁNDAR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72C81AA-0EDA-8A9A-B77D-8372ECEBFC65}"/>
              </a:ext>
            </a:extLst>
          </p:cNvPr>
          <p:cNvSpPr txBox="1"/>
          <p:nvPr/>
        </p:nvSpPr>
        <p:spPr>
          <a:xfrm>
            <a:off x="3855364" y="2646741"/>
            <a:ext cx="201890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ENTIDAD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4AB2FAF-3642-BF7F-9BFB-D9ABCEE730FD}"/>
              </a:ext>
            </a:extLst>
          </p:cNvPr>
          <p:cNvSpPr txBox="1"/>
          <p:nvPr/>
        </p:nvSpPr>
        <p:spPr>
          <a:xfrm>
            <a:off x="3855363" y="4143225"/>
            <a:ext cx="201890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COMPORTAMIENTO</a:t>
            </a:r>
          </a:p>
        </p:txBody>
      </p:sp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88CB0B22-A6AC-DC16-1443-B5AF7964DAFE}"/>
              </a:ext>
            </a:extLst>
          </p:cNvPr>
          <p:cNvGraphicFramePr>
            <a:graphicFrameLocks noGrp="1"/>
          </p:cNvGraphicFramePr>
          <p:nvPr/>
        </p:nvGraphicFramePr>
        <p:xfrm>
          <a:off x="7045695" y="1935478"/>
          <a:ext cx="7292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S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Y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A</a:t>
                      </a:r>
                      <a:endParaRPr lang="es-ES_trad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B</a:t>
                      </a:r>
                      <a:endParaRPr lang="es-ES_trad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Rectángulo 11">
            <a:extLst>
              <a:ext uri="{FF2B5EF4-FFF2-40B4-BE49-F238E27FC236}">
                <a16:creationId xmlns:a16="http://schemas.microsoft.com/office/drawing/2014/main" id="{993FD382-2FAE-1E62-789E-01F7945F3E2C}"/>
              </a:ext>
            </a:extLst>
          </p:cNvPr>
          <p:cNvSpPr/>
          <p:nvPr/>
        </p:nvSpPr>
        <p:spPr>
          <a:xfrm>
            <a:off x="6318810" y="3433051"/>
            <a:ext cx="2268087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puede implementar con asignación condicional o con procesos (lo veremos más adelante)</a:t>
            </a:r>
            <a:endParaRPr lang="es-ES_trad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62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  <p:bldP spid="22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161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739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700" dirty="0">
                <a:latin typeface="Arial" panose="020B0604020202020204" pitchFamily="34" charset="0"/>
                <a:cs typeface="Arial" panose="020B0604020202020204" pitchFamily="34" charset="0"/>
              </a:rPr>
              <a:t>FUNCIONES LÓGICAS CON MULTIPLEXORES</a:t>
            </a:r>
            <a:endParaRPr lang="es-ES" sz="27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Al igual que ocurría con los decodificadores, con los multiplexores también podemos implementar funciones lógicas para reducir el área total del circuito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	Ej.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			 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(Puerta AND)</a:t>
            </a:r>
          </a:p>
        </p:txBody>
      </p:sp>
      <p:pic>
        <p:nvPicPr>
          <p:cNvPr id="9" name="Imagen 16">
            <a:extLst>
              <a:ext uri="{FF2B5EF4-FFF2-40B4-BE49-F238E27FC236}">
                <a16:creationId xmlns:a16="http://schemas.microsoft.com/office/drawing/2014/main" id="{FF06111E-01CF-9076-FAD0-113B61B50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493" y="2349537"/>
            <a:ext cx="1153214" cy="1889308"/>
          </a:xfrm>
          <a:prstGeom prst="rect">
            <a:avLst/>
          </a:prstGeom>
        </p:spPr>
      </p:pic>
      <p:graphicFrame>
        <p:nvGraphicFramePr>
          <p:cNvPr id="10" name="Tabla 22">
            <a:extLst>
              <a:ext uri="{FF2B5EF4-FFF2-40B4-BE49-F238E27FC236}">
                <a16:creationId xmlns:a16="http://schemas.microsoft.com/office/drawing/2014/main" id="{071E58C2-A28C-ED9B-A452-55F1D4A992D7}"/>
              </a:ext>
            </a:extLst>
          </p:cNvPr>
          <p:cNvGraphicFramePr>
            <a:graphicFrameLocks noGrp="1"/>
          </p:cNvGraphicFramePr>
          <p:nvPr/>
        </p:nvGraphicFramePr>
        <p:xfrm>
          <a:off x="1998186" y="2349537"/>
          <a:ext cx="199485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X1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X0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F</a:t>
                      </a:r>
                      <a:r>
                        <a:rPr lang="es-ES" baseline="0" dirty="0"/>
                        <a:t>(X1, X0)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0</a:t>
                      </a:r>
                      <a:endParaRPr lang="es-ES_trad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F0BEF36E-FB1F-2A28-1244-B646E5F97934}"/>
              </a:ext>
            </a:extLst>
          </p:cNvPr>
          <p:cNvSpPr/>
          <p:nvPr/>
        </p:nvSpPr>
        <p:spPr>
          <a:xfrm>
            <a:off x="6654858" y="2784901"/>
            <a:ext cx="1756042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Para una función de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entradas necesitaré un multiplexor de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2N:1</a:t>
            </a:r>
            <a:endParaRPr lang="es-ES_tradn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4">
            <a:extLst>
              <a:ext uri="{FF2B5EF4-FFF2-40B4-BE49-F238E27FC236}">
                <a16:creationId xmlns:a16="http://schemas.microsoft.com/office/drawing/2014/main" id="{1EF7F3D0-22F2-E1F8-FE9C-B6922DE99C00}"/>
              </a:ext>
            </a:extLst>
          </p:cNvPr>
          <p:cNvSpPr/>
          <p:nvPr/>
        </p:nvSpPr>
        <p:spPr>
          <a:xfrm>
            <a:off x="5140324" y="4188388"/>
            <a:ext cx="7425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X1 X0</a:t>
            </a:r>
            <a:endParaRPr lang="es-ES_trad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7">
            <a:extLst>
              <a:ext uri="{FF2B5EF4-FFF2-40B4-BE49-F238E27FC236}">
                <a16:creationId xmlns:a16="http://schemas.microsoft.com/office/drawing/2014/main" id="{C42308B6-CC79-E7F2-8A9E-DD4172AFF2CB}"/>
              </a:ext>
            </a:extLst>
          </p:cNvPr>
          <p:cNvSpPr/>
          <p:nvPr/>
        </p:nvSpPr>
        <p:spPr>
          <a:xfrm>
            <a:off x="5977034" y="3063980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s-ES_trad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3">
            <a:extLst>
              <a:ext uri="{FF2B5EF4-FFF2-40B4-BE49-F238E27FC236}">
                <a16:creationId xmlns:a16="http://schemas.microsoft.com/office/drawing/2014/main" id="{D774F8BB-AFA2-BA2E-79EB-DD34EF191CD6}"/>
              </a:ext>
            </a:extLst>
          </p:cNvPr>
          <p:cNvSpPr/>
          <p:nvPr/>
        </p:nvSpPr>
        <p:spPr>
          <a:xfrm>
            <a:off x="4630900" y="2440732"/>
            <a:ext cx="298480" cy="1585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8085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6" grpId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162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739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700" dirty="0">
                <a:latin typeface="Arial" panose="020B0604020202020204" pitchFamily="34" charset="0"/>
                <a:cs typeface="Arial" panose="020B0604020202020204" pitchFamily="34" charset="0"/>
              </a:rPr>
              <a:t>FUNCIONES LÓGICAS CON MULTIPLEXORES</a:t>
            </a:r>
            <a:endParaRPr lang="es-ES" sz="27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Implementar la siguiente función booleana utilizando:</a:t>
            </a:r>
          </a:p>
          <a:p>
            <a:pPr marL="800100" lvl="1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lphaLcParenR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Un multiplexor de 8:1 y las puertas lógicas que sean necesarias</a:t>
            </a:r>
          </a:p>
          <a:p>
            <a:pPr marL="800100" lvl="1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lphaLcParenR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Un multiplexor de 4:1 y las puertas lógicas que sean necesarias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3">
                <a:extLst>
                  <a:ext uri="{FF2B5EF4-FFF2-40B4-BE49-F238E27FC236}">
                    <a16:creationId xmlns:a16="http://schemas.microsoft.com/office/drawing/2014/main" id="{13A4EC0F-F74D-D3F5-14C2-61C075435645}"/>
                  </a:ext>
                </a:extLst>
              </p:cNvPr>
              <p:cNvSpPr txBox="1"/>
              <p:nvPr/>
            </p:nvSpPr>
            <p:spPr>
              <a:xfrm>
                <a:off x="1120955" y="2838739"/>
                <a:ext cx="3089885" cy="5332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s-ES_tradnl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"/>
                            </m:rP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(2,3,5,6)</m:t>
                          </m:r>
                        </m:e>
                      </m:nary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17" name="CuadroTexto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3A4EC0F-F74D-D3F5-14C2-61C075435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955" y="2838739"/>
                <a:ext cx="3089885" cy="5332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890558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163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739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700" dirty="0">
                <a:latin typeface="Arial" panose="020B0604020202020204" pitchFamily="34" charset="0"/>
                <a:cs typeface="Arial" panose="020B0604020202020204" pitchFamily="34" charset="0"/>
              </a:rPr>
              <a:t>FUNCIONES LÓGICAS CON MULTIPLEXORES</a:t>
            </a:r>
            <a:endParaRPr lang="es-ES" sz="27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lphaLcParenR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Un multiplexor de 8:1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13">
                <a:extLst>
                  <a:ext uri="{FF2B5EF4-FFF2-40B4-BE49-F238E27FC236}">
                    <a16:creationId xmlns:a16="http://schemas.microsoft.com/office/drawing/2014/main" id="{13A4EC0F-F74D-D3F5-14C2-61C075435645}"/>
                  </a:ext>
                </a:extLst>
              </p:cNvPr>
              <p:cNvSpPr txBox="1"/>
              <p:nvPr/>
            </p:nvSpPr>
            <p:spPr>
              <a:xfrm>
                <a:off x="850900" y="2008688"/>
                <a:ext cx="3089885" cy="5332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s-ES_tradnl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"/>
                            </m:rP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(2,3,5,6)</m:t>
                          </m:r>
                        </m:e>
                      </m:nary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9" name="CuadroTexto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3A4EC0F-F74D-D3F5-14C2-61C075435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00" y="2008688"/>
                <a:ext cx="3089885" cy="5332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ángulo 14">
            <a:extLst>
              <a:ext uri="{FF2B5EF4-FFF2-40B4-BE49-F238E27FC236}">
                <a16:creationId xmlns:a16="http://schemas.microsoft.com/office/drawing/2014/main" id="{1EF7F3D0-22F2-E1F8-FE9C-B6922DE99C00}"/>
              </a:ext>
            </a:extLst>
          </p:cNvPr>
          <p:cNvSpPr/>
          <p:nvPr/>
        </p:nvSpPr>
        <p:spPr>
          <a:xfrm>
            <a:off x="6062692" y="4598397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ABC</a:t>
            </a:r>
          </a:p>
        </p:txBody>
      </p:sp>
      <p:sp>
        <p:nvSpPr>
          <p:cNvPr id="12" name="Rectángulo 7">
            <a:extLst>
              <a:ext uri="{FF2B5EF4-FFF2-40B4-BE49-F238E27FC236}">
                <a16:creationId xmlns:a16="http://schemas.microsoft.com/office/drawing/2014/main" id="{C42308B6-CC79-E7F2-8A9E-DD4172AFF2CB}"/>
              </a:ext>
            </a:extLst>
          </p:cNvPr>
          <p:cNvSpPr/>
          <p:nvPr/>
        </p:nvSpPr>
        <p:spPr>
          <a:xfrm>
            <a:off x="6813232" y="2647542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s-ES_trad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774F8BB-AFA2-BA2E-79EB-DD34EF191CD6}"/>
              </a:ext>
            </a:extLst>
          </p:cNvPr>
          <p:cNvSpPr/>
          <p:nvPr/>
        </p:nvSpPr>
        <p:spPr>
          <a:xfrm>
            <a:off x="5464559" y="1256183"/>
            <a:ext cx="298480" cy="1585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3039" y="1168716"/>
            <a:ext cx="1143000" cy="3514725"/>
          </a:xfrm>
          <a:prstGeom prst="rect">
            <a:avLst/>
          </a:prstGeom>
        </p:spPr>
      </p:pic>
      <p:sp>
        <p:nvSpPr>
          <p:cNvPr id="18" name="Rectángulo 13">
            <a:extLst>
              <a:ext uri="{FF2B5EF4-FFF2-40B4-BE49-F238E27FC236}">
                <a16:creationId xmlns:a16="http://schemas.microsoft.com/office/drawing/2014/main" id="{D774F8BB-AFA2-BA2E-79EB-DD34EF191CD6}"/>
              </a:ext>
            </a:extLst>
          </p:cNvPr>
          <p:cNvSpPr/>
          <p:nvPr/>
        </p:nvSpPr>
        <p:spPr>
          <a:xfrm>
            <a:off x="5467719" y="2846864"/>
            <a:ext cx="298480" cy="1585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95129097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164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739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700" dirty="0">
                <a:latin typeface="Arial" panose="020B0604020202020204" pitchFamily="34" charset="0"/>
                <a:cs typeface="Arial" panose="020B0604020202020204" pitchFamily="34" charset="0"/>
              </a:rPr>
              <a:t>FUNCIONES LÓGICAS CON MULTIPLEXORES</a:t>
            </a:r>
            <a:endParaRPr lang="es-ES" sz="27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lphaLcParenR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Un multiplexor de 4:1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13">
                <a:extLst>
                  <a:ext uri="{FF2B5EF4-FFF2-40B4-BE49-F238E27FC236}">
                    <a16:creationId xmlns:a16="http://schemas.microsoft.com/office/drawing/2014/main" id="{13A4EC0F-F74D-D3F5-14C2-61C075435645}"/>
                  </a:ext>
                </a:extLst>
              </p:cNvPr>
              <p:cNvSpPr txBox="1"/>
              <p:nvPr/>
            </p:nvSpPr>
            <p:spPr>
              <a:xfrm>
                <a:off x="850900" y="2008688"/>
                <a:ext cx="3089885" cy="5332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s-ES_tradnl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"/>
                            </m:rP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(2,3,5,6)</m:t>
                          </m:r>
                        </m:e>
                      </m:nary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9" name="CuadroTexto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3A4EC0F-F74D-D3F5-14C2-61C075435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00" y="2008688"/>
                <a:ext cx="3089885" cy="5332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ángulo 14">
            <a:extLst>
              <a:ext uri="{FF2B5EF4-FFF2-40B4-BE49-F238E27FC236}">
                <a16:creationId xmlns:a16="http://schemas.microsoft.com/office/drawing/2014/main" id="{1EF7F3D0-22F2-E1F8-FE9C-B6922DE99C00}"/>
              </a:ext>
            </a:extLst>
          </p:cNvPr>
          <p:cNvSpPr/>
          <p:nvPr/>
        </p:nvSpPr>
        <p:spPr>
          <a:xfrm>
            <a:off x="6062692" y="3762129"/>
            <a:ext cx="503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A B</a:t>
            </a:r>
          </a:p>
        </p:txBody>
      </p:sp>
      <p:sp>
        <p:nvSpPr>
          <p:cNvPr id="12" name="Rectángulo 7">
            <a:extLst>
              <a:ext uri="{FF2B5EF4-FFF2-40B4-BE49-F238E27FC236}">
                <a16:creationId xmlns:a16="http://schemas.microsoft.com/office/drawing/2014/main" id="{C42308B6-CC79-E7F2-8A9E-DD4172AFF2CB}"/>
              </a:ext>
            </a:extLst>
          </p:cNvPr>
          <p:cNvSpPr/>
          <p:nvPr/>
        </p:nvSpPr>
        <p:spPr>
          <a:xfrm>
            <a:off x="6813232" y="2647542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s-ES_trad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6">
            <a:extLst>
              <a:ext uri="{FF2B5EF4-FFF2-40B4-BE49-F238E27FC236}">
                <a16:creationId xmlns:a16="http://schemas.microsoft.com/office/drawing/2014/main" id="{FF06111E-01CF-9076-FAD0-113B61B50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673" y="1938893"/>
            <a:ext cx="1153214" cy="1889308"/>
          </a:xfrm>
          <a:prstGeom prst="rect">
            <a:avLst/>
          </a:prstGeom>
        </p:spPr>
      </p:pic>
      <p:graphicFrame>
        <p:nvGraphicFramePr>
          <p:cNvPr id="17" name="Tabla 5"/>
          <p:cNvGraphicFramePr>
            <a:graphicFrameLocks noGrp="1"/>
          </p:cNvGraphicFramePr>
          <p:nvPr/>
        </p:nvGraphicFramePr>
        <p:xfrm>
          <a:off x="1829487" y="3467828"/>
          <a:ext cx="14046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Rectángulo 7"/>
          <p:cNvSpPr/>
          <p:nvPr/>
        </p:nvSpPr>
        <p:spPr>
          <a:xfrm>
            <a:off x="1774897" y="3105132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00  </a:t>
            </a:r>
            <a:r>
              <a:rPr lang="es-ES" sz="1000" dirty="0"/>
              <a:t> </a:t>
            </a:r>
            <a:r>
              <a:rPr lang="es-ES" dirty="0"/>
              <a:t>01 </a:t>
            </a:r>
            <a:r>
              <a:rPr lang="es-ES" sz="1100" dirty="0"/>
              <a:t> </a:t>
            </a:r>
            <a:r>
              <a:rPr lang="es-ES" sz="1400" dirty="0"/>
              <a:t> </a:t>
            </a:r>
            <a:r>
              <a:rPr lang="es-ES" dirty="0"/>
              <a:t>11  10</a:t>
            </a:r>
          </a:p>
        </p:txBody>
      </p:sp>
      <p:sp>
        <p:nvSpPr>
          <p:cNvPr id="20" name="Rectángulo 8"/>
          <p:cNvSpPr/>
          <p:nvPr/>
        </p:nvSpPr>
        <p:spPr>
          <a:xfrm>
            <a:off x="1473211" y="3474464"/>
            <a:ext cx="3016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0</a:t>
            </a:r>
          </a:p>
          <a:p>
            <a:endParaRPr lang="es-ES" sz="500" dirty="0"/>
          </a:p>
          <a:p>
            <a:r>
              <a:rPr lang="es-ES" dirty="0"/>
              <a:t>1</a:t>
            </a:r>
          </a:p>
        </p:txBody>
      </p:sp>
      <p:cxnSp>
        <p:nvCxnSpPr>
          <p:cNvPr id="21" name="Conector recto 10"/>
          <p:cNvCxnSpPr>
            <a:endCxn id="22" idx="0"/>
          </p:cNvCxnSpPr>
          <p:nvPr/>
        </p:nvCxnSpPr>
        <p:spPr>
          <a:xfrm flipH="1" flipV="1">
            <a:off x="1397895" y="3191953"/>
            <a:ext cx="431599" cy="275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ángulo 12"/>
          <p:cNvSpPr/>
          <p:nvPr/>
        </p:nvSpPr>
        <p:spPr>
          <a:xfrm>
            <a:off x="1239037" y="3191953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A</a:t>
            </a:r>
            <a:endParaRPr lang="es-ES" baseline="-25000" dirty="0"/>
          </a:p>
        </p:txBody>
      </p:sp>
      <p:sp>
        <p:nvSpPr>
          <p:cNvPr id="23" name="Rectángulo 25"/>
          <p:cNvSpPr/>
          <p:nvPr/>
        </p:nvSpPr>
        <p:spPr>
          <a:xfrm>
            <a:off x="1322403" y="2833957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BC</a:t>
            </a:r>
            <a:endParaRPr lang="es-ES" baseline="-25000" dirty="0"/>
          </a:p>
        </p:txBody>
      </p:sp>
      <p:sp>
        <p:nvSpPr>
          <p:cNvPr id="27" name="Elipse 22"/>
          <p:cNvSpPr/>
          <p:nvPr/>
        </p:nvSpPr>
        <p:spPr>
          <a:xfrm>
            <a:off x="2561072" y="3471835"/>
            <a:ext cx="673035" cy="341163"/>
          </a:xfrm>
          <a:prstGeom prst="ellipse">
            <a:avLst/>
          </a:prstGeom>
          <a:ln>
            <a:solidFill>
              <a:srgbClr val="CB001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CB0017"/>
              </a:solidFill>
            </a:endParaRPr>
          </a:p>
        </p:txBody>
      </p:sp>
      <p:cxnSp>
        <p:nvCxnSpPr>
          <p:cNvPr id="28" name="Conector recto de flecha 26"/>
          <p:cNvCxnSpPr/>
          <p:nvPr/>
        </p:nvCxnSpPr>
        <p:spPr>
          <a:xfrm>
            <a:off x="2351720" y="4180406"/>
            <a:ext cx="0" cy="307777"/>
          </a:xfrm>
          <a:prstGeom prst="straightConnector1">
            <a:avLst/>
          </a:prstGeom>
          <a:ln>
            <a:solidFill>
              <a:srgbClr val="CB001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30"/>
          <p:cNvCxnSpPr>
            <a:cxnSpLocks/>
          </p:cNvCxnSpPr>
          <p:nvPr/>
        </p:nvCxnSpPr>
        <p:spPr>
          <a:xfrm flipV="1">
            <a:off x="2896956" y="3315533"/>
            <a:ext cx="597072" cy="149504"/>
          </a:xfrm>
          <a:prstGeom prst="straightConnector1">
            <a:avLst/>
          </a:prstGeom>
          <a:ln>
            <a:solidFill>
              <a:srgbClr val="CB001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ángulo 32"/>
              <p:cNvSpPr/>
              <p:nvPr/>
            </p:nvSpPr>
            <p:spPr>
              <a:xfrm>
                <a:off x="1880123" y="4494983"/>
                <a:ext cx="94891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𝐀</m:t>
                      </m:r>
                      <m:r>
                        <a:rPr lang="es-ES" sz="16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·</m:t>
                      </m:r>
                      <m:acc>
                        <m:accPr>
                          <m:chr m:val="̅"/>
                          <m:ctrlPr>
                            <a:rPr lang="es-ES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s-ES" sz="16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𝐁</m:t>
                          </m:r>
                        </m:e>
                      </m:acc>
                      <m:r>
                        <a:rPr lang="es-ES" sz="1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·</m:t>
                      </m:r>
                      <m:r>
                        <a:rPr lang="es-ES" sz="16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𝐂</m:t>
                      </m:r>
                    </m:oMath>
                  </m:oMathPara>
                </a14:m>
                <a:endParaRPr lang="es-E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á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123" y="4494983"/>
                <a:ext cx="948914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Elipse 22"/>
          <p:cNvSpPr/>
          <p:nvPr/>
        </p:nvSpPr>
        <p:spPr>
          <a:xfrm rot="5400000">
            <a:off x="2721045" y="3689354"/>
            <a:ext cx="673035" cy="341163"/>
          </a:xfrm>
          <a:prstGeom prst="ellipse">
            <a:avLst/>
          </a:prstGeom>
          <a:ln>
            <a:solidFill>
              <a:srgbClr val="CB001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CB0017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ángulo 32"/>
              <p:cNvSpPr/>
              <p:nvPr/>
            </p:nvSpPr>
            <p:spPr>
              <a:xfrm>
                <a:off x="3553720" y="3129899"/>
                <a:ext cx="6798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S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s-ES" sz="16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𝐀</m:t>
                          </m:r>
                        </m:e>
                      </m:acc>
                      <m:r>
                        <a:rPr lang="es-ES" sz="16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·</m:t>
                      </m:r>
                      <m:r>
                        <a:rPr lang="es-ES" sz="16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𝐁</m:t>
                      </m:r>
                    </m:oMath>
                  </m:oMathPara>
                </a14:m>
                <a:endParaRPr lang="es-E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á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720" y="3129899"/>
                <a:ext cx="679801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ángulo 32"/>
              <p:cNvSpPr/>
              <p:nvPr/>
            </p:nvSpPr>
            <p:spPr>
              <a:xfrm>
                <a:off x="3195492" y="4486195"/>
                <a:ext cx="2573566" cy="339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𝐅</m:t>
                      </m:r>
                      <m:r>
                        <a:rPr lang="es-ES" sz="16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S" sz="1600" b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𝐀</m:t>
                      </m:r>
                      <m:r>
                        <a:rPr lang="es-ES" sz="1600" b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·</m:t>
                      </m:r>
                      <m:acc>
                        <m:accPr>
                          <m:chr m:val="̅"/>
                          <m:ctrlPr>
                            <a:rPr lang="es-ES" sz="1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s-ES" sz="1600" b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𝐁</m:t>
                          </m:r>
                        </m:e>
                      </m:acc>
                      <m:r>
                        <a:rPr lang="es-ES" sz="1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·</m:t>
                      </m:r>
                      <m:r>
                        <a:rPr lang="es-ES" sz="1600" b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𝐂</m:t>
                      </m:r>
                      <m:r>
                        <a:rPr lang="es-ES" sz="16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s-ES" sz="1600" b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𝐁</m:t>
                      </m:r>
                      <m:r>
                        <a:rPr lang="es-ES" sz="1600" b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·</m:t>
                      </m:r>
                      <m:acc>
                        <m:accPr>
                          <m:chr m:val="̅"/>
                          <m:ctrlPr>
                            <a:rPr lang="es-ES" sz="1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s-ES" sz="1600" b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𝐂</m:t>
                          </m:r>
                        </m:e>
                      </m:acc>
                      <m:r>
                        <a:rPr lang="es-ES" sz="1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s-ES" sz="1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s-ES" sz="1600" b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𝐀</m:t>
                          </m:r>
                        </m:e>
                      </m:acc>
                      <m:r>
                        <a:rPr lang="es-ES" sz="1600" b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·</m:t>
                      </m:r>
                      <m:r>
                        <a:rPr lang="es-ES" sz="1600" b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𝐁</m:t>
                      </m:r>
                    </m:oMath>
                  </m:oMathPara>
                </a14:m>
                <a:endParaRPr lang="es-E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á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492" y="4486195"/>
                <a:ext cx="2573566" cy="3391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ángulo 13">
                <a:extLst>
                  <a:ext uri="{FF2B5EF4-FFF2-40B4-BE49-F238E27FC236}">
                    <a16:creationId xmlns:a16="http://schemas.microsoft.com/office/drawing/2014/main" id="{D774F8BB-AFA2-BA2E-79EB-DD34EF191CD6}"/>
                  </a:ext>
                </a:extLst>
              </p:cNvPr>
              <p:cNvSpPr/>
              <p:nvPr/>
            </p:nvSpPr>
            <p:spPr>
              <a:xfrm>
                <a:off x="5403272" y="2008688"/>
                <a:ext cx="405047" cy="160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es-ES" sz="1400" b="1" i="0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s-ES" sz="1400" b="1" i="0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es-ES" sz="1400" b="1" i="0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s-ES" sz="1400" b="1" i="0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𝐂</m:t>
                      </m:r>
                    </m:oMath>
                  </m:oMathPara>
                </a14:m>
                <a:endParaRPr lang="es-ES" sz="1400" b="1" i="0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s-ES" sz="1400" b="1" i="0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S" sz="1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s-ES" sz="1400" b="1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𝐂</m:t>
                          </m:r>
                        </m:e>
                      </m:acc>
                    </m:oMath>
                  </m:oMathPara>
                </a14:m>
                <a:endParaRPr lang="es-E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ángulo 13">
                <a:extLst>
                  <a:ext uri="{FF2B5EF4-FFF2-40B4-BE49-F238E27FC236}">
                    <a16:creationId xmlns:a16="http://schemas.microsoft.com/office/drawing/2014/main" id="{D774F8BB-AFA2-BA2E-79EB-DD34EF191C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272" y="2008688"/>
                <a:ext cx="405047" cy="1600887"/>
              </a:xfrm>
              <a:prstGeom prst="rect">
                <a:avLst/>
              </a:prstGeom>
              <a:blipFill>
                <a:blip r:embed="rId9"/>
                <a:stretch>
                  <a:fillRect r="-298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4366260" y="2986096"/>
            <a:ext cx="944880" cy="1403024"/>
          </a:xfrm>
          <a:prstGeom prst="straightConnector1">
            <a:avLst/>
          </a:prstGeom>
          <a:ln>
            <a:solidFill>
              <a:srgbClr val="CB001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ángulo 11">
            <a:extLst>
              <a:ext uri="{FF2B5EF4-FFF2-40B4-BE49-F238E27FC236}">
                <a16:creationId xmlns:a16="http://schemas.microsoft.com/office/drawing/2014/main" id="{F0BEF36E-FB1F-2A28-1244-B646E5F97934}"/>
              </a:ext>
            </a:extLst>
          </p:cNvPr>
          <p:cNvSpPr/>
          <p:nvPr/>
        </p:nvSpPr>
        <p:spPr>
          <a:xfrm rot="18216962">
            <a:off x="3814570" y="3467387"/>
            <a:ext cx="1756042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Doy valores</a:t>
            </a:r>
            <a:endParaRPr lang="es-ES_tradn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ipse 22">
            <a:extLst>
              <a:ext uri="{FF2B5EF4-FFF2-40B4-BE49-F238E27FC236}">
                <a16:creationId xmlns:a16="http://schemas.microsoft.com/office/drawing/2014/main" id="{72C04459-0A39-4008-E7AB-91200A9A0745}"/>
              </a:ext>
            </a:extLst>
          </p:cNvPr>
          <p:cNvSpPr/>
          <p:nvPr/>
        </p:nvSpPr>
        <p:spPr>
          <a:xfrm rot="5400000">
            <a:off x="2183590" y="3849730"/>
            <a:ext cx="336517" cy="341163"/>
          </a:xfrm>
          <a:prstGeom prst="ellipse">
            <a:avLst/>
          </a:prstGeom>
          <a:ln>
            <a:solidFill>
              <a:srgbClr val="CB001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cxnSp>
        <p:nvCxnSpPr>
          <p:cNvPr id="6" name="Conector recto de flecha 30">
            <a:extLst>
              <a:ext uri="{FF2B5EF4-FFF2-40B4-BE49-F238E27FC236}">
                <a16:creationId xmlns:a16="http://schemas.microsoft.com/office/drawing/2014/main" id="{067F08E6-EB6A-6932-0DC4-F0C74FDE7023}"/>
              </a:ext>
            </a:extLst>
          </p:cNvPr>
          <p:cNvCxnSpPr>
            <a:cxnSpLocks/>
          </p:cNvCxnSpPr>
          <p:nvPr/>
        </p:nvCxnSpPr>
        <p:spPr>
          <a:xfrm>
            <a:off x="3219141" y="4004545"/>
            <a:ext cx="239032" cy="0"/>
          </a:xfrm>
          <a:prstGeom prst="straightConnector1">
            <a:avLst/>
          </a:prstGeom>
          <a:ln>
            <a:solidFill>
              <a:srgbClr val="CB001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ángulo 32">
                <a:extLst>
                  <a:ext uri="{FF2B5EF4-FFF2-40B4-BE49-F238E27FC236}">
                    <a16:creationId xmlns:a16="http://schemas.microsoft.com/office/drawing/2014/main" id="{7F68376C-FB6F-1ADE-0F0B-00273F4C6369}"/>
                  </a:ext>
                </a:extLst>
              </p:cNvPr>
              <p:cNvSpPr/>
              <p:nvPr/>
            </p:nvSpPr>
            <p:spPr>
              <a:xfrm>
                <a:off x="3553720" y="3849438"/>
                <a:ext cx="647741" cy="339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𝐁</m:t>
                      </m:r>
                      <m:r>
                        <a:rPr lang="es-ES" sz="16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·</m:t>
                      </m:r>
                      <m:acc>
                        <m:accPr>
                          <m:chr m:val="̅"/>
                          <m:ctrlPr>
                            <a:rPr lang="es-ES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s-ES" sz="16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𝐂</m:t>
                          </m:r>
                        </m:e>
                      </m:acc>
                    </m:oMath>
                  </m:oMathPara>
                </a14:m>
                <a:endParaRPr lang="es-E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ángulo 32">
                <a:extLst>
                  <a:ext uri="{FF2B5EF4-FFF2-40B4-BE49-F238E27FC236}">
                    <a16:creationId xmlns:a16="http://schemas.microsoft.com/office/drawing/2014/main" id="{7F68376C-FB6F-1ADE-0F0B-00273F4C63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720" y="3849438"/>
                <a:ext cx="647741" cy="339132"/>
              </a:xfrm>
              <a:prstGeom prst="rect">
                <a:avLst/>
              </a:prstGeom>
              <a:blipFill>
                <a:blip r:embed="rId10"/>
                <a:stretch>
                  <a:fillRect r="-2830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40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9" grpId="0"/>
      <p:bldP spid="20" grpId="0"/>
      <p:bldP spid="22" grpId="0"/>
      <p:bldP spid="23" grpId="0"/>
      <p:bldP spid="27" grpId="0" animBg="1"/>
      <p:bldP spid="30" grpId="0"/>
      <p:bldP spid="31" grpId="0" animBg="1"/>
      <p:bldP spid="32" grpId="0"/>
      <p:bldP spid="33" grpId="0"/>
      <p:bldP spid="34" grpId="0"/>
      <p:bldP spid="35" grpId="0"/>
      <p:bldP spid="3" grpId="0" animBg="1"/>
      <p:bldP spid="24" grpId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165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DEMULTIPLEXORES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4929EBB-DF92-4313-CAAE-C4D0D5015D80}"/>
              </a:ext>
            </a:extLst>
          </p:cNvPr>
          <p:cNvSpPr txBox="1"/>
          <p:nvPr/>
        </p:nvSpPr>
        <p:spPr>
          <a:xfrm>
            <a:off x="850900" y="1574799"/>
            <a:ext cx="779093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El demultiplexor o DEMUX tiene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única entrada y varias salidas (</a:t>
            </a:r>
            <a:r>
              <a:rPr lang="es-ES" sz="1600" i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 datos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utiliza para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repartir/direccionar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entrada por distintos canales de salida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nombran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1600" i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demultiplexor 1-a-n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1-a-2, 1-a-4, 1-a-8, etc.)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12BF8A9-3013-2153-CF9C-78619D479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966" y="3071336"/>
            <a:ext cx="1156867" cy="2141434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993199E5-EFE3-4750-453D-F35D2D45106D}"/>
              </a:ext>
            </a:extLst>
          </p:cNvPr>
          <p:cNvSpPr/>
          <p:nvPr/>
        </p:nvSpPr>
        <p:spPr>
          <a:xfrm>
            <a:off x="1669699" y="3850850"/>
            <a:ext cx="332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s-ES_trad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C06490B-3203-8531-E194-83FA8C5C91E0}"/>
              </a:ext>
            </a:extLst>
          </p:cNvPr>
          <p:cNvSpPr/>
          <p:nvPr/>
        </p:nvSpPr>
        <p:spPr>
          <a:xfrm>
            <a:off x="2227029" y="5110659"/>
            <a:ext cx="7425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S1 S0</a:t>
            </a:r>
            <a:endParaRPr lang="es-ES_trad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7CA03E2-BB22-7119-C69F-A64E41E75D7B}"/>
              </a:ext>
            </a:extLst>
          </p:cNvPr>
          <p:cNvSpPr/>
          <p:nvPr/>
        </p:nvSpPr>
        <p:spPr>
          <a:xfrm>
            <a:off x="3042988" y="3257167"/>
            <a:ext cx="445956" cy="1585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D0</a:t>
            </a:r>
          </a:p>
          <a:p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</a:p>
          <a:p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</a:p>
          <a:p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D3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97F70073-D5E5-ADFC-97C0-52D6F255D1F6}"/>
              </a:ext>
            </a:extLst>
          </p:cNvPr>
          <p:cNvGraphicFramePr>
            <a:graphicFrameLocks noGrp="1"/>
          </p:cNvGraphicFramePr>
          <p:nvPr/>
        </p:nvGraphicFramePr>
        <p:xfrm>
          <a:off x="4084269" y="3221071"/>
          <a:ext cx="290068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6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56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S1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S0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D3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D2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D1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D0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0</a:t>
                      </a:r>
                      <a:endParaRPr lang="es-ES_trad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28251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166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Codificadores y decodificadores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Multiplexores y </a:t>
            </a:r>
            <a:r>
              <a:rPr lang="es-ES" sz="1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demultiplexores</a:t>
            </a: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Modularidad en VHDL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Circuitos aritméticos y de desplazamiento de bits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Memorias ROM</a:t>
            </a: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64596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0"/>
          <p:cNvSpPr txBox="1"/>
          <p:nvPr/>
        </p:nvSpPr>
        <p:spPr>
          <a:xfrm>
            <a:off x="850900" y="1574799"/>
            <a:ext cx="7378700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alto nivel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utilizan componentes ya definidos con alguno de los modos anteriores y se conectan entre sí para conseguir el funcionamiento deseado. No es necesario conocer el funcionamiento interno de los componentes, sólo sus conexiones</a:t>
            </a:r>
          </a:p>
        </p:txBody>
      </p:sp>
      <p:sp>
        <p:nvSpPr>
          <p:cNvPr id="10" name="CuadroTexto 8"/>
          <p:cNvSpPr txBox="1"/>
          <p:nvPr/>
        </p:nvSpPr>
        <p:spPr>
          <a:xfrm>
            <a:off x="850900" y="1574799"/>
            <a:ext cx="73787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Behavioral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describe el comportamiento del circuito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167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FORMAS DE DISEÑAR HARDWARE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3787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Data-</a:t>
            </a:r>
            <a:r>
              <a:rPr lang="es-ES" sz="1600" b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bajo nivel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utilizan las ecuaciones lógicas</a:t>
            </a:r>
          </a:p>
        </p:txBody>
      </p:sp>
      <p:sp>
        <p:nvSpPr>
          <p:cNvPr id="9" name="Rectángulo 6"/>
          <p:cNvSpPr/>
          <p:nvPr/>
        </p:nvSpPr>
        <p:spPr>
          <a:xfrm>
            <a:off x="1651566" y="3988841"/>
            <a:ext cx="5805289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circuitos más complejos utilizan una mezcla de todos</a:t>
            </a:r>
          </a:p>
        </p:txBody>
      </p:sp>
    </p:spTree>
    <p:extLst>
      <p:ext uri="{BB962C8B-B14F-4D97-AF65-F5344CB8AC3E}">
        <p14:creationId xmlns:p14="http://schemas.microsoft.com/office/powerpoint/2010/main" val="142892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9" grpId="0" animBg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168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DISEÑO MODULAR O ESTRUCTURADO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7"/>
          <p:cNvSpPr txBox="1"/>
          <p:nvPr/>
        </p:nvSpPr>
        <p:spPr>
          <a:xfrm>
            <a:off x="850899" y="1574799"/>
            <a:ext cx="7654745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i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</a:t>
            </a:r>
            <a:r>
              <a:rPr lang="es-ES" sz="1600" b="1" i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i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r>
              <a:rPr lang="es-ES" sz="1600" b="1" i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permite crear diseños modulares en VHDL usando:</a:t>
            </a: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Los códigos VHDL de los componentes necesarios</a:t>
            </a: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Un diagrama que nos muestre cómo se conectan entre sí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Con la estructura </a:t>
            </a:r>
            <a:r>
              <a:rPr lang="es-ES" sz="1600" b="1" i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declaramos los componentes a usar y con la instrucción </a:t>
            </a:r>
            <a:r>
              <a:rPr lang="es-ES" sz="1600" b="1" i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es-ES" sz="1600" b="1" i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i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lang="es-ES" sz="1600" b="1" i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1600" b="1" i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instanciamos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(conectamos) en nuestro diseño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Los diseños modulares son más fáciles de entender que los diseños a bajo nivel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Los módulos ya definidos se pueden reutilizar sin tener que reinventar la rueda</a:t>
            </a:r>
          </a:p>
        </p:txBody>
      </p:sp>
    </p:spTree>
    <p:extLst>
      <p:ext uri="{BB962C8B-B14F-4D97-AF65-F5344CB8AC3E}">
        <p14:creationId xmlns:p14="http://schemas.microsoft.com/office/powerpoint/2010/main" val="233039414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169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EJEMPLO: DISEÑO MODULAR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10"/>
          <p:cNvSpPr txBox="1"/>
          <p:nvPr/>
        </p:nvSpPr>
        <p:spPr>
          <a:xfrm>
            <a:off x="850900" y="1574799"/>
            <a:ext cx="73787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Diseñar un multiplexor 4:1 utilizando el código VHDL de un multiplexor de 2:1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953406" y="2152714"/>
            <a:ext cx="2854821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entity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mux2_1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 A :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  STD_LOGIC;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        B :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  STD_LOGIC;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        S :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  STD_LOGIC;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        Y :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STD_LOGIC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mux2_1;</a:t>
            </a:r>
          </a:p>
        </p:txBody>
      </p:sp>
      <p:sp>
        <p:nvSpPr>
          <p:cNvPr id="10" name="CuadroTexto 16"/>
          <p:cNvSpPr txBox="1"/>
          <p:nvPr/>
        </p:nvSpPr>
        <p:spPr>
          <a:xfrm>
            <a:off x="953406" y="3864642"/>
            <a:ext cx="292848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Behavioral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mux2_1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Y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(S = ‘0’)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B;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Behavioral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pic>
        <p:nvPicPr>
          <p:cNvPr id="12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188" y="2542765"/>
            <a:ext cx="1510146" cy="1750304"/>
          </a:xfrm>
          <a:prstGeom prst="rect">
            <a:avLst/>
          </a:prstGeom>
        </p:spPr>
      </p:pic>
      <p:sp>
        <p:nvSpPr>
          <p:cNvPr id="15" name="Flecha derecha 20"/>
          <p:cNvSpPr/>
          <p:nvPr/>
        </p:nvSpPr>
        <p:spPr>
          <a:xfrm>
            <a:off x="4054407" y="3120749"/>
            <a:ext cx="596637" cy="583603"/>
          </a:xfrm>
          <a:prstGeom prst="rightArrow">
            <a:avLst/>
          </a:prstGeom>
          <a:solidFill>
            <a:srgbClr val="CB0017"/>
          </a:solidFill>
          <a:ln w="57150">
            <a:solidFill>
              <a:srgbClr val="CB0017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6"/>
          <p:cNvSpPr txBox="1"/>
          <p:nvPr/>
        </p:nvSpPr>
        <p:spPr>
          <a:xfrm>
            <a:off x="5136855" y="2906766"/>
            <a:ext cx="28248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          </a:t>
            </a:r>
            <a:r>
              <a:rPr lang="es-ES" sz="28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8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ES" sz="1600" b="1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56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17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 a los computadores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Von Neumann de un computador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Terminología y parámetros característicos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Fundamentos de los sistemas digitales</a:t>
            </a: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28671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170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EJEMPLO: DISEÑO MODULAR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251" y="1462155"/>
            <a:ext cx="2553917" cy="2699439"/>
          </a:xfrm>
          <a:prstGeom prst="rect">
            <a:avLst/>
          </a:prstGeom>
        </p:spPr>
      </p:pic>
      <p:pic>
        <p:nvPicPr>
          <p:cNvPr id="17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8817" y="2070657"/>
            <a:ext cx="1510146" cy="1750304"/>
          </a:xfrm>
          <a:prstGeom prst="rect">
            <a:avLst/>
          </a:prstGeom>
        </p:spPr>
      </p:pic>
      <p:sp>
        <p:nvSpPr>
          <p:cNvPr id="18" name="Flecha derecha 8"/>
          <p:cNvSpPr/>
          <p:nvPr/>
        </p:nvSpPr>
        <p:spPr>
          <a:xfrm>
            <a:off x="4301653" y="2520074"/>
            <a:ext cx="596637" cy="583603"/>
          </a:xfrm>
          <a:prstGeom prst="rightArrow">
            <a:avLst/>
          </a:prstGeom>
          <a:solidFill>
            <a:srgbClr val="CB0017"/>
          </a:solidFill>
          <a:ln w="57150">
            <a:solidFill>
              <a:srgbClr val="CB0017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Tabla 11"/>
          <p:cNvGraphicFramePr>
            <a:graphicFrameLocks noGrp="1"/>
          </p:cNvGraphicFramePr>
          <p:nvPr/>
        </p:nvGraphicFramePr>
        <p:xfrm>
          <a:off x="985647" y="1974233"/>
          <a:ext cx="12979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S1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S0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Y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A</a:t>
                      </a:r>
                      <a:endParaRPr lang="es-ES_trad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B</a:t>
                      </a:r>
                      <a:endParaRPr lang="es-ES_trad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Rectángulo 7"/>
          <p:cNvSpPr/>
          <p:nvPr/>
        </p:nvSpPr>
        <p:spPr>
          <a:xfrm>
            <a:off x="1728255" y="4295817"/>
            <a:ext cx="5805289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el diagrama del circuito final y el código del MUX 2:1 podemos construir el MUX 4:1</a:t>
            </a:r>
          </a:p>
        </p:txBody>
      </p:sp>
    </p:spTree>
    <p:extLst>
      <p:ext uri="{BB962C8B-B14F-4D97-AF65-F5344CB8AC3E}">
        <p14:creationId xmlns:p14="http://schemas.microsoft.com/office/powerpoint/2010/main" val="92404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171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EJEMPLO: DISEÑO MODULAR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5"/>
          <p:cNvSpPr txBox="1"/>
          <p:nvPr/>
        </p:nvSpPr>
        <p:spPr>
          <a:xfrm>
            <a:off x="953406" y="1471232"/>
            <a:ext cx="3747990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entity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mux4_1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 A :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        B :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        C :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        D :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        S0, S1 :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        Y :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mux4_1;</a:t>
            </a:r>
          </a:p>
        </p:txBody>
      </p:sp>
      <p:sp>
        <p:nvSpPr>
          <p:cNvPr id="15" name="CuadroTexto 16"/>
          <p:cNvSpPr txBox="1"/>
          <p:nvPr/>
        </p:nvSpPr>
        <p:spPr>
          <a:xfrm>
            <a:off x="953406" y="3614047"/>
            <a:ext cx="3385681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Structural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mux4_1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Definimos el componente a utilizar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Conectamos los componentes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Structural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pic>
        <p:nvPicPr>
          <p:cNvPr id="16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251" y="1462155"/>
            <a:ext cx="2553917" cy="269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9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172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EJEMPLO: DISEÑO MODULAR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6"/>
          <p:cNvSpPr txBox="1"/>
          <p:nvPr/>
        </p:nvSpPr>
        <p:spPr>
          <a:xfrm>
            <a:off x="953406" y="1181672"/>
            <a:ext cx="3825628" cy="3662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400" dirty="0">
              <a:solidFill>
                <a:srgbClr val="0A8C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Declaramos las señales internas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H, L :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400" dirty="0">
              <a:solidFill>
                <a:srgbClr val="0A8C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7"/>
          <p:cNvSpPr txBox="1"/>
          <p:nvPr/>
        </p:nvSpPr>
        <p:spPr>
          <a:xfrm>
            <a:off x="953406" y="1182278"/>
            <a:ext cx="3825628" cy="3662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400" dirty="0">
              <a:solidFill>
                <a:srgbClr val="0A8C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400" dirty="0">
              <a:solidFill>
                <a:srgbClr val="0A8C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Instanciamos los tres multiplexores 2:1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highMux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: mux2_1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(A, B, S0, H);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lowMux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 : mux2_1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(C, D, S0, L);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finalMux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: mux2_1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(H, L, S1, Y);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6"/>
          <p:cNvSpPr txBox="1"/>
          <p:nvPr/>
        </p:nvSpPr>
        <p:spPr>
          <a:xfrm>
            <a:off x="953406" y="1181672"/>
            <a:ext cx="3825628" cy="3662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Structural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mux4_1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Definimos el componente a utilizar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mux2_1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( A : in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	B : in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	S : in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	Y :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400" dirty="0">
              <a:solidFill>
                <a:srgbClr val="0A8C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400" dirty="0">
              <a:solidFill>
                <a:srgbClr val="0A8C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Structural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pic>
        <p:nvPicPr>
          <p:cNvPr id="17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251" y="1462155"/>
            <a:ext cx="2553917" cy="2699439"/>
          </a:xfrm>
          <a:prstGeom prst="rect">
            <a:avLst/>
          </a:prstGeom>
        </p:spPr>
      </p:pic>
      <p:sp>
        <p:nvSpPr>
          <p:cNvPr id="18" name="CuadroTexto 1"/>
          <p:cNvSpPr txBox="1"/>
          <p:nvPr/>
        </p:nvSpPr>
        <p:spPr>
          <a:xfrm>
            <a:off x="6339741" y="163039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9" name="CuadroTexto 12"/>
          <p:cNvSpPr txBox="1"/>
          <p:nvPr/>
        </p:nvSpPr>
        <p:spPr>
          <a:xfrm>
            <a:off x="6541570" y="31178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46115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8" grpId="0"/>
      <p:bldP spid="19" grpId="0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173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Codificadores y decodificadores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Multiplexores y </a:t>
            </a:r>
            <a:r>
              <a:rPr lang="es-ES" sz="1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demultiplexores</a:t>
            </a: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Modularidad en VHDL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Circuitos aritméticos y de desplazamiento de bits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Memorias ROM</a:t>
            </a: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417196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174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COMPARADORES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Circuitos que comparan dos números y determinan cuál es mayor, menor o si ambos son iguales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73B0DE-4369-12E9-6854-8125C67A6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107" y="2559684"/>
            <a:ext cx="2543175" cy="135255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6B034D9-7622-3035-4D65-8E3B98018CBC}"/>
              </a:ext>
            </a:extLst>
          </p:cNvPr>
          <p:cNvGraphicFramePr>
            <a:graphicFrameLocks noGrp="1"/>
          </p:cNvGraphicFramePr>
          <p:nvPr/>
        </p:nvGraphicFramePr>
        <p:xfrm>
          <a:off x="4926927" y="2360131"/>
          <a:ext cx="308133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1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1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10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B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 &lt; B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A =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A &gt;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AE909CA3-A7B6-17CC-5A56-07F527F302BD}"/>
              </a:ext>
            </a:extLst>
          </p:cNvPr>
          <p:cNvSpPr/>
          <p:nvPr/>
        </p:nvSpPr>
        <p:spPr>
          <a:xfrm>
            <a:off x="5770150" y="4413479"/>
            <a:ext cx="2132315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s-ES" sz="1600" dirty="0">
                <a:solidFill>
                  <a:srgbClr val="CB0017"/>
                </a:solidFill>
                <a:latin typeface="Roboto Regular"/>
              </a:rPr>
              <a:t>¡Es una puerta XNOR!</a:t>
            </a:r>
            <a:endParaRPr lang="es-ES_tradnl" sz="1600" dirty="0">
              <a:solidFill>
                <a:srgbClr val="CB0017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6F123F2-66DD-3197-0312-02AAC5CB7C72}"/>
              </a:ext>
            </a:extLst>
          </p:cNvPr>
          <p:cNvSpPr/>
          <p:nvPr/>
        </p:nvSpPr>
        <p:spPr>
          <a:xfrm>
            <a:off x="6726380" y="2724990"/>
            <a:ext cx="396315" cy="1489341"/>
          </a:xfrm>
          <a:prstGeom prst="ellipse">
            <a:avLst/>
          </a:prstGeom>
          <a:noFill/>
          <a:ln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983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175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SEMISUMADOR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C4DA834-0D6F-136C-B8E0-F69F6A91ED21}"/>
              </a:ext>
            </a:extLst>
          </p:cNvPr>
          <p:cNvSpPr txBox="1"/>
          <p:nvPr/>
        </p:nvSpPr>
        <p:spPr>
          <a:xfrm>
            <a:off x="850899" y="1574799"/>
            <a:ext cx="539462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 el bloque sumador más sencillo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Realiza la suma aritmética de dos números A y B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 la salida se obtiene la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(S) y el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acarreo</a:t>
            </a:r>
            <a:r>
              <a:rPr lang="es-ES" sz="1600" dirty="0">
                <a:solidFill>
                  <a:srgbClr val="C20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(C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9760CFB-E7A8-9627-65C9-1FDB994FFBB6}"/>
              </a:ext>
            </a:extLst>
          </p:cNvPr>
          <p:cNvGraphicFramePr>
            <a:graphicFrameLocks noGrp="1"/>
          </p:cNvGraphicFramePr>
          <p:nvPr/>
        </p:nvGraphicFramePr>
        <p:xfrm>
          <a:off x="6341574" y="1506886"/>
          <a:ext cx="181038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B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/>
                        <a:t>Cout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S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5BF57954-C2A5-7453-7EFC-0C01C62D9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2914" y="3006743"/>
            <a:ext cx="2618172" cy="180723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9977FAA-6170-D149-5CAC-624B3E0B371D}"/>
              </a:ext>
            </a:extLst>
          </p:cNvPr>
          <p:cNvSpPr/>
          <p:nvPr/>
        </p:nvSpPr>
        <p:spPr>
          <a:xfrm>
            <a:off x="6332948" y="3483725"/>
            <a:ext cx="1837426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 = A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3053C48-FB01-0144-7BC1-452FD06017B7}"/>
              </a:ext>
            </a:extLst>
          </p:cNvPr>
          <p:cNvSpPr/>
          <p:nvPr/>
        </p:nvSpPr>
        <p:spPr>
          <a:xfrm>
            <a:off x="6332948" y="3829403"/>
            <a:ext cx="1837426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Cout = A · B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1513EB0-63B2-1687-7712-6869CF3219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778" t="14377"/>
          <a:stretch/>
        </p:blipFill>
        <p:spPr>
          <a:xfrm>
            <a:off x="7358332" y="3569552"/>
            <a:ext cx="163901" cy="18905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501BD42-6EEE-7792-DAC9-2BBEBA2A6340}"/>
              </a:ext>
            </a:extLst>
          </p:cNvPr>
          <p:cNvSpPr/>
          <p:nvPr/>
        </p:nvSpPr>
        <p:spPr>
          <a:xfrm>
            <a:off x="1009693" y="3617972"/>
            <a:ext cx="1915064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No tiene bit de acarreo de entrada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D3A1AFA-54AB-C347-FABF-9851DA30B97E}"/>
              </a:ext>
            </a:extLst>
          </p:cNvPr>
          <p:cNvSpPr/>
          <p:nvPr/>
        </p:nvSpPr>
        <p:spPr>
          <a:xfrm>
            <a:off x="1009693" y="3279418"/>
            <a:ext cx="1915064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</a:p>
        </p:txBody>
      </p:sp>
      <p:sp>
        <p:nvSpPr>
          <p:cNvPr id="15" name="Cerrar llave 14">
            <a:extLst>
              <a:ext uri="{FF2B5EF4-FFF2-40B4-BE49-F238E27FC236}">
                <a16:creationId xmlns:a16="http://schemas.microsoft.com/office/drawing/2014/main" id="{46D82EF7-54B9-E833-5E3A-921DD9DAF8D6}"/>
              </a:ext>
            </a:extLst>
          </p:cNvPr>
          <p:cNvSpPr/>
          <p:nvPr/>
        </p:nvSpPr>
        <p:spPr>
          <a:xfrm>
            <a:off x="7868450" y="3569552"/>
            <a:ext cx="105645" cy="495866"/>
          </a:xfrm>
          <a:prstGeom prst="rightBrace">
            <a:avLst>
              <a:gd name="adj1" fmla="val 8333"/>
              <a:gd name="adj2" fmla="val 46521"/>
            </a:avLst>
          </a:prstGeom>
          <a:ln w="28575">
            <a:solidFill>
              <a:srgbClr val="CB001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19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 animBg="1"/>
      <p:bldP spid="14" grpId="0" animBg="1"/>
      <p:bldP spid="15" grpId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176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SUMADOR COMPLETO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1FD603F-1D73-4F54-E338-2ECE4D320438}"/>
              </a:ext>
            </a:extLst>
          </p:cNvPr>
          <p:cNvSpPr txBox="1"/>
          <p:nvPr/>
        </p:nvSpPr>
        <p:spPr>
          <a:xfrm>
            <a:off x="850900" y="1574799"/>
            <a:ext cx="527346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Añadir el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acarreo de entrada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Cin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 al semisumador</a:t>
            </a: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AEE6A9F5-C63E-DD31-083D-56E67530E60E}"/>
              </a:ext>
            </a:extLst>
          </p:cNvPr>
          <p:cNvGraphicFramePr>
            <a:graphicFrameLocks noGrp="1"/>
          </p:cNvGraphicFramePr>
          <p:nvPr/>
        </p:nvGraphicFramePr>
        <p:xfrm>
          <a:off x="6020992" y="839702"/>
          <a:ext cx="238990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4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/>
                        <a:t>Cin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B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/>
                        <a:t>Cout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S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" name="Rectángulo 16">
            <a:extLst>
              <a:ext uri="{FF2B5EF4-FFF2-40B4-BE49-F238E27FC236}">
                <a16:creationId xmlns:a16="http://schemas.microsoft.com/office/drawing/2014/main" id="{88E0F42D-6000-760E-F37B-E94D5EC98E04}"/>
              </a:ext>
            </a:extLst>
          </p:cNvPr>
          <p:cNvSpPr/>
          <p:nvPr/>
        </p:nvSpPr>
        <p:spPr>
          <a:xfrm>
            <a:off x="6278716" y="4308466"/>
            <a:ext cx="1837426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 = A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B   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Cin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31F7468-C78B-0D76-B522-F4B662BAEE6C}"/>
              </a:ext>
            </a:extLst>
          </p:cNvPr>
          <p:cNvSpPr/>
          <p:nvPr/>
        </p:nvSpPr>
        <p:spPr>
          <a:xfrm>
            <a:off x="5882698" y="4589873"/>
            <a:ext cx="244830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Cout = AB +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ACin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BCin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errar llave 18">
            <a:extLst>
              <a:ext uri="{FF2B5EF4-FFF2-40B4-BE49-F238E27FC236}">
                <a16:creationId xmlns:a16="http://schemas.microsoft.com/office/drawing/2014/main" id="{081FB01F-4DF1-8E2F-E82C-28DA5FAFAB99}"/>
              </a:ext>
            </a:extLst>
          </p:cNvPr>
          <p:cNvSpPr/>
          <p:nvPr/>
        </p:nvSpPr>
        <p:spPr>
          <a:xfrm>
            <a:off x="8297293" y="4394293"/>
            <a:ext cx="105645" cy="495866"/>
          </a:xfrm>
          <a:prstGeom prst="rightBrace">
            <a:avLst>
              <a:gd name="adj1" fmla="val 8333"/>
              <a:gd name="adj2" fmla="val 46521"/>
            </a:avLst>
          </a:prstGeom>
          <a:ln w="28575">
            <a:solidFill>
              <a:srgbClr val="CB001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0D4FE7E-0F4D-0C85-FE6C-3D709C0F47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78" t="14377"/>
          <a:stretch/>
        </p:blipFill>
        <p:spPr>
          <a:xfrm>
            <a:off x="7024902" y="4383460"/>
            <a:ext cx="163901" cy="18905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AC237EC-679E-78E3-A412-28CF09A329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78" t="14377"/>
          <a:stretch/>
        </p:blipFill>
        <p:spPr>
          <a:xfrm>
            <a:off x="7389369" y="4388876"/>
            <a:ext cx="163901" cy="18905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40A3884-8C88-91AB-4EB4-2494D63990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858" y="2007326"/>
            <a:ext cx="4148497" cy="2823065"/>
          </a:xfrm>
          <a:prstGeom prst="rect">
            <a:avLst/>
          </a:prstGeom>
        </p:spPr>
      </p:pic>
      <p:cxnSp>
        <p:nvCxnSpPr>
          <p:cNvPr id="23" name="Straight Connector 10">
            <a:extLst>
              <a:ext uri="{FF2B5EF4-FFF2-40B4-BE49-F238E27FC236}">
                <a16:creationId xmlns:a16="http://schemas.microsoft.com/office/drawing/2014/main" id="{559F7A6D-CC66-CA4A-DDC1-C45BF406C626}"/>
              </a:ext>
            </a:extLst>
          </p:cNvPr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81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177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SUMADOR COMPLETO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E5C45F0-C455-E5C8-D96C-95D537107F2F}"/>
              </a:ext>
            </a:extLst>
          </p:cNvPr>
          <p:cNvSpPr txBox="1"/>
          <p:nvPr/>
        </p:nvSpPr>
        <p:spPr>
          <a:xfrm>
            <a:off x="850899" y="1574799"/>
            <a:ext cx="532698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También se puede diseñar a partir de dos semisumadores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85D61A3-8701-E1C7-9865-4A33DF401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01" y="2373023"/>
            <a:ext cx="5470284" cy="2353624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AB1ADECA-64DA-9FFB-2F76-86786EC9EEF1}"/>
              </a:ext>
            </a:extLst>
          </p:cNvPr>
          <p:cNvSpPr/>
          <p:nvPr/>
        </p:nvSpPr>
        <p:spPr>
          <a:xfrm>
            <a:off x="1397485" y="2303253"/>
            <a:ext cx="4270070" cy="2493033"/>
          </a:xfrm>
          <a:prstGeom prst="rect">
            <a:avLst/>
          </a:prstGeom>
          <a:noFill/>
          <a:ln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B4CCB97-418E-3A17-12ED-F373CE07BC28}"/>
              </a:ext>
            </a:extLst>
          </p:cNvPr>
          <p:cNvSpPr/>
          <p:nvPr/>
        </p:nvSpPr>
        <p:spPr>
          <a:xfrm>
            <a:off x="6358610" y="1574799"/>
            <a:ext cx="1837426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 = A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B   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Cin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ED6977F-429F-CD9E-94E2-BBBEEF774D9C}"/>
              </a:ext>
            </a:extLst>
          </p:cNvPr>
          <p:cNvSpPr/>
          <p:nvPr/>
        </p:nvSpPr>
        <p:spPr>
          <a:xfrm>
            <a:off x="6090547" y="1899172"/>
            <a:ext cx="244830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Cout = AB +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ACin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BCin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09D702B-41C2-4197-7AEC-6B0C161A43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778" t="14377"/>
          <a:stretch/>
        </p:blipFill>
        <p:spPr>
          <a:xfrm>
            <a:off x="7105012" y="1660691"/>
            <a:ext cx="163901" cy="18905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6EAB1B1-936B-6DEA-E10E-FDC61BC58F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778" t="14377"/>
          <a:stretch/>
        </p:blipFill>
        <p:spPr>
          <a:xfrm>
            <a:off x="7460853" y="1666107"/>
            <a:ext cx="163901" cy="189050"/>
          </a:xfrm>
          <a:prstGeom prst="rect">
            <a:avLst/>
          </a:prstGeom>
        </p:spPr>
      </p:pic>
      <p:sp>
        <p:nvSpPr>
          <p:cNvPr id="22" name="Flecha abajo 1">
            <a:extLst>
              <a:ext uri="{FF2B5EF4-FFF2-40B4-BE49-F238E27FC236}">
                <a16:creationId xmlns:a16="http://schemas.microsoft.com/office/drawing/2014/main" id="{066F5FF7-7E94-700A-81C6-2882CC806B91}"/>
              </a:ext>
            </a:extLst>
          </p:cNvPr>
          <p:cNvSpPr/>
          <p:nvPr/>
        </p:nvSpPr>
        <p:spPr>
          <a:xfrm>
            <a:off x="7004649" y="2401744"/>
            <a:ext cx="620105" cy="447785"/>
          </a:xfrm>
          <a:prstGeom prst="downArrow">
            <a:avLst/>
          </a:prstGeom>
          <a:solidFill>
            <a:srgbClr val="CB0017"/>
          </a:solidFill>
          <a:ln>
            <a:solidFill>
              <a:srgbClr val="CB001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5716823-6385-C452-2EEB-2B1D25E7CC9C}"/>
              </a:ext>
            </a:extLst>
          </p:cNvPr>
          <p:cNvSpPr/>
          <p:nvPr/>
        </p:nvSpPr>
        <p:spPr>
          <a:xfrm>
            <a:off x="6090547" y="2984826"/>
            <a:ext cx="244830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Cout = AB +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Cin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·(A    B)</a:t>
            </a:r>
          </a:p>
        </p:txBody>
      </p:sp>
      <p:sp>
        <p:nvSpPr>
          <p:cNvPr id="24" name="Flecha abajo 14">
            <a:extLst>
              <a:ext uri="{FF2B5EF4-FFF2-40B4-BE49-F238E27FC236}">
                <a16:creationId xmlns:a16="http://schemas.microsoft.com/office/drawing/2014/main" id="{9C50A34D-506A-1753-CC78-24959AC6A14E}"/>
              </a:ext>
            </a:extLst>
          </p:cNvPr>
          <p:cNvSpPr/>
          <p:nvPr/>
        </p:nvSpPr>
        <p:spPr>
          <a:xfrm>
            <a:off x="7003653" y="3458677"/>
            <a:ext cx="620105" cy="447785"/>
          </a:xfrm>
          <a:prstGeom prst="downArrow">
            <a:avLst/>
          </a:prstGeom>
          <a:solidFill>
            <a:srgbClr val="CB0017"/>
          </a:solidFill>
          <a:ln>
            <a:solidFill>
              <a:srgbClr val="CB001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1005867D-6ACE-A74C-B18F-087A2D9ADB7A}"/>
              </a:ext>
            </a:extLst>
          </p:cNvPr>
          <p:cNvSpPr/>
          <p:nvPr/>
        </p:nvSpPr>
        <p:spPr>
          <a:xfrm>
            <a:off x="6053169" y="4041759"/>
            <a:ext cx="244830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Cout = AB + Cin·S1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FAFA86C-FD82-1B90-86A8-C7BD094737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778" t="14377"/>
          <a:stretch/>
        </p:blipFill>
        <p:spPr>
          <a:xfrm>
            <a:off x="8006257" y="3076830"/>
            <a:ext cx="163901" cy="18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4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/>
      <p:bldP spid="24" grpId="0" animBg="1"/>
      <p:bldP spid="25" grpId="0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178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SUMADOR COMPLETO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D78A0D-0CC0-A9D5-4487-6EE18D84C8E3}"/>
              </a:ext>
            </a:extLst>
          </p:cNvPr>
          <p:cNvSpPr txBox="1"/>
          <p:nvPr/>
        </p:nvSpPr>
        <p:spPr>
          <a:xfrm>
            <a:off x="3667993" y="1503457"/>
            <a:ext cx="180801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 es mejor?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D9D5B5C-E8BD-FA83-750A-ECD152636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976" y="2038579"/>
            <a:ext cx="4461924" cy="1962012"/>
          </a:xfrm>
          <a:prstGeom prst="rect">
            <a:avLst/>
          </a:prstGeom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33AF130-3B04-B4CE-79F9-46B4B9FF4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900" y="1976446"/>
            <a:ext cx="3050351" cy="207577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4806B99-0C51-D91D-B52C-17961CC4C58B}"/>
              </a:ext>
            </a:extLst>
          </p:cNvPr>
          <p:cNvSpPr/>
          <p:nvPr/>
        </p:nvSpPr>
        <p:spPr>
          <a:xfrm>
            <a:off x="1556549" y="4117381"/>
            <a:ext cx="1639051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Mayor área</a:t>
            </a:r>
          </a:p>
          <a:p>
            <a:pPr algn="ctr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(Mayor número de puertas)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1FF62AB-FD5B-A62C-FF65-FE38BF788649}"/>
              </a:ext>
            </a:extLst>
          </p:cNvPr>
          <p:cNvSpPr/>
          <p:nvPr/>
        </p:nvSpPr>
        <p:spPr>
          <a:xfrm>
            <a:off x="5304148" y="4117381"/>
            <a:ext cx="1751580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Mayor retardo</a:t>
            </a:r>
          </a:p>
          <a:p>
            <a:pPr algn="ctr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(Cout tarda más en calcularse)</a:t>
            </a:r>
          </a:p>
        </p:txBody>
      </p:sp>
    </p:spTree>
    <p:extLst>
      <p:ext uri="{BB962C8B-B14F-4D97-AF65-F5344CB8AC3E}">
        <p14:creationId xmlns:p14="http://schemas.microsoft.com/office/powerpoint/2010/main" val="280374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179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SUMADOR CON ACARREO SERIE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2DEE867-2466-B94B-4336-68EBBAE8F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61" y="2759739"/>
            <a:ext cx="7535077" cy="205502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153C6B4-9AD2-B36B-EDA7-6AC222D7DC27}"/>
              </a:ext>
            </a:extLst>
          </p:cNvPr>
          <p:cNvSpPr txBox="1"/>
          <p:nvPr/>
        </p:nvSpPr>
        <p:spPr>
          <a:xfrm>
            <a:off x="850899" y="1574799"/>
            <a:ext cx="801705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Para sumar números de 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bits podemos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encadenar </a:t>
            </a:r>
            <a:r>
              <a:rPr lang="es-ES" sz="1600" i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sumadores completos de 1 bit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Son lentos cuando 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es grande porque la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velocidad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 cálculo de la suma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 de la transmisión del acarreo</a:t>
            </a:r>
          </a:p>
        </p:txBody>
      </p:sp>
    </p:spTree>
    <p:extLst>
      <p:ext uri="{BB962C8B-B14F-4D97-AF65-F5344CB8AC3E}">
        <p14:creationId xmlns:p14="http://schemas.microsoft.com/office/powerpoint/2010/main" val="2853912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18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TERMINOLOGÍA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31547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unidad mínima de información.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Puede valer ‘0’ o ‘1’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Byte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conjunto de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8 bits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Nibble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conjunto de 4 bits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Palabra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cadena de bits utilizada por algún elemento del computador. Suelen ser potencias de 2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Prefijos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más utilizados </a:t>
            </a:r>
            <a:r>
              <a:rPr lang="es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informática:</a:t>
            </a: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Kilo: 2</a:t>
            </a:r>
            <a:r>
              <a:rPr lang="es-E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Mega: 2</a:t>
            </a:r>
            <a:r>
              <a:rPr lang="es-E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Giga: 2</a:t>
            </a:r>
            <a:r>
              <a:rPr lang="es-E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Tera: 2</a:t>
            </a:r>
            <a:r>
              <a:rPr lang="es-E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3" name="Cerrar llave 2">
            <a:extLst>
              <a:ext uri="{FF2B5EF4-FFF2-40B4-BE49-F238E27FC236}">
                <a16:creationId xmlns:a16="http://schemas.microsoft.com/office/drawing/2014/main" id="{CA828D30-8E74-6281-FF4A-A82B1097C88B}"/>
              </a:ext>
            </a:extLst>
          </p:cNvPr>
          <p:cNvSpPr/>
          <p:nvPr/>
        </p:nvSpPr>
        <p:spPr>
          <a:xfrm>
            <a:off x="2550072" y="3823138"/>
            <a:ext cx="181304" cy="906371"/>
          </a:xfrm>
          <a:prstGeom prst="rightBrace">
            <a:avLst/>
          </a:prstGeom>
          <a:ln>
            <a:solidFill>
              <a:srgbClr val="CB17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7E1334E-9516-530E-94C2-94FF28833CB1}"/>
              </a:ext>
            </a:extLst>
          </p:cNvPr>
          <p:cNvSpPr txBox="1"/>
          <p:nvPr/>
        </p:nvSpPr>
        <p:spPr>
          <a:xfrm>
            <a:off x="2731376" y="4014713"/>
            <a:ext cx="25503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¡¡No confundir con los prefijos del sistema métrico decimal!!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95939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22E073-E01F-A226-911D-0DC15749185F}"/>
              </a:ext>
            </a:extLst>
          </p:cNvPr>
          <p:cNvSpPr txBox="1"/>
          <p:nvPr/>
        </p:nvSpPr>
        <p:spPr>
          <a:xfrm>
            <a:off x="850898" y="1574799"/>
            <a:ext cx="8017055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descompone el acarreo en 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acarreo generado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(G) y 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acarreo propagado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(P)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180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SUMADOR CON ACARREO ANTICIPADO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470576-16BB-ACB7-BE55-4B2C5832D099}"/>
              </a:ext>
            </a:extLst>
          </p:cNvPr>
          <p:cNvSpPr txBox="1"/>
          <p:nvPr/>
        </p:nvSpPr>
        <p:spPr>
          <a:xfrm>
            <a:off x="850899" y="1574799"/>
            <a:ext cx="801705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Soluciona el problema de retardo del sumador con acarreo serie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 el acarreo de salida en cuanto se determina el acarreo de entrada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Del sumador completo se tenía: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1CCB647-9FA2-9646-CB04-CC628C9AFE27}"/>
              </a:ext>
            </a:extLst>
          </p:cNvPr>
          <p:cNvSpPr/>
          <p:nvPr/>
        </p:nvSpPr>
        <p:spPr>
          <a:xfrm>
            <a:off x="1113605" y="3019353"/>
            <a:ext cx="2457731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Cout = AB +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ACin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BCin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0118F6F-EF7B-DEA0-3A8B-3A1911709E98}"/>
              </a:ext>
            </a:extLst>
          </p:cNvPr>
          <p:cNvSpPr/>
          <p:nvPr/>
        </p:nvSpPr>
        <p:spPr>
          <a:xfrm>
            <a:off x="4557131" y="3019353"/>
            <a:ext cx="2009159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Cout = AB + Cin·S1</a:t>
            </a:r>
          </a:p>
        </p:txBody>
      </p:sp>
      <p:sp>
        <p:nvSpPr>
          <p:cNvPr id="9" name="Flecha abajo 11">
            <a:extLst>
              <a:ext uri="{FF2B5EF4-FFF2-40B4-BE49-F238E27FC236}">
                <a16:creationId xmlns:a16="http://schemas.microsoft.com/office/drawing/2014/main" id="{E07A6949-A59C-A1AF-A7B5-06E02B31866E}"/>
              </a:ext>
            </a:extLst>
          </p:cNvPr>
          <p:cNvSpPr/>
          <p:nvPr/>
        </p:nvSpPr>
        <p:spPr>
          <a:xfrm rot="16200000">
            <a:off x="3962538" y="2964737"/>
            <a:ext cx="203391" cy="447785"/>
          </a:xfrm>
          <a:prstGeom prst="downArrow">
            <a:avLst/>
          </a:prstGeom>
          <a:solidFill>
            <a:srgbClr val="CB0017"/>
          </a:solidFill>
          <a:ln>
            <a:solidFill>
              <a:srgbClr val="CB001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errar llave 11">
            <a:extLst>
              <a:ext uri="{FF2B5EF4-FFF2-40B4-BE49-F238E27FC236}">
                <a16:creationId xmlns:a16="http://schemas.microsoft.com/office/drawing/2014/main" id="{18A99D01-3287-A452-0DA5-4AE8A3381593}"/>
              </a:ext>
            </a:extLst>
          </p:cNvPr>
          <p:cNvSpPr/>
          <p:nvPr/>
        </p:nvSpPr>
        <p:spPr>
          <a:xfrm rot="5400000">
            <a:off x="5380616" y="3213462"/>
            <a:ext cx="161760" cy="357898"/>
          </a:xfrm>
          <a:prstGeom prst="rightBrace">
            <a:avLst>
              <a:gd name="adj1" fmla="val 8333"/>
              <a:gd name="adj2" fmla="val 46521"/>
            </a:avLst>
          </a:prstGeom>
          <a:ln w="28575">
            <a:solidFill>
              <a:srgbClr val="CB001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errar llave 13">
            <a:extLst>
              <a:ext uri="{FF2B5EF4-FFF2-40B4-BE49-F238E27FC236}">
                <a16:creationId xmlns:a16="http://schemas.microsoft.com/office/drawing/2014/main" id="{253EF835-C5B2-2C43-0A81-89DDA3FB9490}"/>
              </a:ext>
            </a:extLst>
          </p:cNvPr>
          <p:cNvSpPr/>
          <p:nvPr/>
        </p:nvSpPr>
        <p:spPr>
          <a:xfrm rot="5400000">
            <a:off x="6261002" y="3212748"/>
            <a:ext cx="161760" cy="357898"/>
          </a:xfrm>
          <a:prstGeom prst="rightBrace">
            <a:avLst>
              <a:gd name="adj1" fmla="val 8333"/>
              <a:gd name="adj2" fmla="val 46521"/>
            </a:avLst>
          </a:prstGeom>
          <a:ln w="28575">
            <a:solidFill>
              <a:srgbClr val="CB001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07D142A-661A-0EF1-A238-882A28077437}"/>
              </a:ext>
            </a:extLst>
          </p:cNvPr>
          <p:cNvSpPr/>
          <p:nvPr/>
        </p:nvSpPr>
        <p:spPr>
          <a:xfrm>
            <a:off x="5299799" y="3528230"/>
            <a:ext cx="344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8DE46BC-6FE1-FD70-DEAA-176F489EF4F5}"/>
              </a:ext>
            </a:extLst>
          </p:cNvPr>
          <p:cNvSpPr/>
          <p:nvPr/>
        </p:nvSpPr>
        <p:spPr>
          <a:xfrm>
            <a:off x="6189857" y="3528230"/>
            <a:ext cx="320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53175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 animBg="1"/>
      <p:bldP spid="12" grpId="0" animBg="1"/>
      <p:bldP spid="14" grpId="0" animBg="1"/>
      <p:bldP spid="15" grpId="0"/>
      <p:bldP spid="16" grpId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181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600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SUMADOR CON ACARREO ANTICIPADO</a:t>
            </a:r>
            <a:endParaRPr lang="es-ES" sz="26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9CEF836-A4E3-14BD-93C6-9CD459A40688}"/>
              </a:ext>
            </a:extLst>
          </p:cNvPr>
          <p:cNvSpPr/>
          <p:nvPr/>
        </p:nvSpPr>
        <p:spPr>
          <a:xfrm>
            <a:off x="7504981" y="443726"/>
            <a:ext cx="1268083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    B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E115062-EE68-5C31-94CB-8AA16D68BF4F}"/>
              </a:ext>
            </a:extLst>
          </p:cNvPr>
          <p:cNvSpPr/>
          <p:nvPr/>
        </p:nvSpPr>
        <p:spPr>
          <a:xfrm>
            <a:off x="7444599" y="746120"/>
            <a:ext cx="1268083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· B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2C518B5-0918-7B40-7E38-C8C88AC104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78" t="14377"/>
          <a:stretch/>
        </p:blipFill>
        <p:spPr>
          <a:xfrm>
            <a:off x="8254483" y="533123"/>
            <a:ext cx="163901" cy="18905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B34FAF68-D064-2C4A-071D-1FA2A70FE0E0}"/>
              </a:ext>
            </a:extLst>
          </p:cNvPr>
          <p:cNvSpPr/>
          <p:nvPr/>
        </p:nvSpPr>
        <p:spPr>
          <a:xfrm>
            <a:off x="7504981" y="443725"/>
            <a:ext cx="1268084" cy="640949"/>
          </a:xfrm>
          <a:prstGeom prst="rect">
            <a:avLst/>
          </a:prstGeom>
          <a:noFill/>
          <a:ln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6442399-E091-2963-3E77-2514508F0300}"/>
              </a:ext>
            </a:extLst>
          </p:cNvPr>
          <p:cNvSpPr txBox="1"/>
          <p:nvPr/>
        </p:nvSpPr>
        <p:spPr>
          <a:xfrm>
            <a:off x="850899" y="1574799"/>
            <a:ext cx="801705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Podemos reescribir una fórmula para cada acarreo usando esta notación: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F0BFC47-2E13-2E48-3C16-C5BD936B383D}"/>
              </a:ext>
            </a:extLst>
          </p:cNvPr>
          <p:cNvSpPr/>
          <p:nvPr/>
        </p:nvSpPr>
        <p:spPr>
          <a:xfrm>
            <a:off x="850898" y="2034468"/>
            <a:ext cx="6654083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Cout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= G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+ P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·Cout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289900F-869A-F09E-E381-2E453A5D4846}"/>
              </a:ext>
            </a:extLst>
          </p:cNvPr>
          <p:cNvSpPr/>
          <p:nvPr/>
        </p:nvSpPr>
        <p:spPr>
          <a:xfrm>
            <a:off x="850898" y="2034468"/>
            <a:ext cx="665408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Cout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= G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+ P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·Cout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= G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+ P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·(G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+ P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·Cout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C906EF3B-17C2-5DA3-84AC-EEE14948CAB4}"/>
              </a:ext>
            </a:extLst>
          </p:cNvPr>
          <p:cNvSpPr/>
          <p:nvPr/>
        </p:nvSpPr>
        <p:spPr>
          <a:xfrm>
            <a:off x="850898" y="2034468"/>
            <a:ext cx="6654083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Cout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= G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+ P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·Cout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= G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+ P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·(G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+ P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·(G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+ P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·Cout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  <a:endParaRPr lang="es-ES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B5B4C80-D2A2-B48F-8AAE-6C013EB89672}"/>
              </a:ext>
            </a:extLst>
          </p:cNvPr>
          <p:cNvSpPr/>
          <p:nvPr/>
        </p:nvSpPr>
        <p:spPr>
          <a:xfrm>
            <a:off x="850898" y="2034468"/>
            <a:ext cx="6654083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Cout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= G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+ P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·Cout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= G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+ P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·(G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+ P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·(G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+ P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·(G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+ P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·Cout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)))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AE7667D-A4A9-A757-7B6A-7CCCACF71DD1}"/>
              </a:ext>
            </a:extLst>
          </p:cNvPr>
          <p:cNvSpPr txBox="1"/>
          <p:nvPr/>
        </p:nvSpPr>
        <p:spPr>
          <a:xfrm>
            <a:off x="850900" y="1577583"/>
            <a:ext cx="8017055" cy="33547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acarreos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 cada bit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pueden calcular de forma independiente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Para muchos bits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lógica se complica y el área crece mucho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suelen usar en bloques de 4 bits: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lang="es-ES" sz="1600" b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Si hay que sumar números de 32 bits usaremos 8 sumadores de 4 bits)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48AD1A9-0E0E-69C4-B772-873D9DA97120}"/>
              </a:ext>
            </a:extLst>
          </p:cNvPr>
          <p:cNvSpPr/>
          <p:nvPr/>
        </p:nvSpPr>
        <p:spPr>
          <a:xfrm>
            <a:off x="2391078" y="2023434"/>
            <a:ext cx="593662" cy="360621"/>
          </a:xfrm>
          <a:prstGeom prst="ellipse">
            <a:avLst/>
          </a:prstGeom>
          <a:ln w="28575">
            <a:solidFill>
              <a:srgbClr val="CB001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6D1F0B0B-635B-A2F6-301D-89F4ACA259F1}"/>
              </a:ext>
            </a:extLst>
          </p:cNvPr>
          <p:cNvCxnSpPr/>
          <p:nvPr/>
        </p:nvCxnSpPr>
        <p:spPr>
          <a:xfrm flipH="1">
            <a:off x="2984740" y="2099687"/>
            <a:ext cx="500332" cy="76095"/>
          </a:xfrm>
          <a:prstGeom prst="straightConnector1">
            <a:avLst/>
          </a:prstGeom>
          <a:ln w="28575">
            <a:solidFill>
              <a:srgbClr val="CB0017"/>
            </a:solidFill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E82DDF8-2B2A-47BE-5411-22AFA3A28DC3}"/>
              </a:ext>
            </a:extLst>
          </p:cNvPr>
          <p:cNvSpPr/>
          <p:nvPr/>
        </p:nvSpPr>
        <p:spPr>
          <a:xfrm>
            <a:off x="3485072" y="1928546"/>
            <a:ext cx="494645" cy="307777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</a:t>
            </a:r>
            <a:endParaRPr lang="es-ES" sz="1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4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182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SUMADOR / RESTADOR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4D5588E-1666-ED55-31DF-72D9984F1B68}"/>
              </a:ext>
            </a:extLst>
          </p:cNvPr>
          <p:cNvSpPr/>
          <p:nvPr/>
        </p:nvSpPr>
        <p:spPr>
          <a:xfrm>
            <a:off x="977540" y="3046693"/>
            <a:ext cx="7188920" cy="18158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· Representamos el número -6 usando el complemento a 2: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6 = 0110		  Invierto los bits 	     1001		Sumo 1	       1010 = -6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Ca2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1466851-FFAD-2CF6-4FA2-A7185AF6A32D}"/>
              </a:ext>
            </a:extLst>
          </p:cNvPr>
          <p:cNvSpPr/>
          <p:nvPr/>
        </p:nvSpPr>
        <p:spPr>
          <a:xfrm>
            <a:off x="977540" y="3046693"/>
            <a:ext cx="7188920" cy="18158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· Ahora sumo 8 + (-6):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8 + (-6) = 1000 + 1010 = 0010 = 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39D8929-CEEE-C5E3-A635-4FF9B0D8DD4E}"/>
              </a:ext>
            </a:extLst>
          </p:cNvPr>
          <p:cNvSpPr txBox="1"/>
          <p:nvPr/>
        </p:nvSpPr>
        <p:spPr>
          <a:xfrm>
            <a:off x="850899" y="1574692"/>
            <a:ext cx="73787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Ej.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Hacer la operación (8 – 6) en binario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2B99313-8026-5A1D-1C21-ACDE7E2258D2}"/>
              </a:ext>
            </a:extLst>
          </p:cNvPr>
          <p:cNvSpPr txBox="1"/>
          <p:nvPr/>
        </p:nvSpPr>
        <p:spPr>
          <a:xfrm>
            <a:off x="850900" y="1574799"/>
            <a:ext cx="7378700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Usando el Complemento a 2 (Ca2):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invertir los bits y sumar 1 al resultado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CA6CF18-6A0D-3438-0A2C-CD201EB3BCAA}"/>
              </a:ext>
            </a:extLst>
          </p:cNvPr>
          <p:cNvSpPr/>
          <p:nvPr/>
        </p:nvSpPr>
        <p:spPr>
          <a:xfrm>
            <a:off x="2746354" y="1557654"/>
            <a:ext cx="3587791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¿Cómo se hace una resta en binario?</a:t>
            </a:r>
          </a:p>
        </p:txBody>
      </p:sp>
      <p:sp>
        <p:nvSpPr>
          <p:cNvPr id="20" name="Flecha abajo 10">
            <a:extLst>
              <a:ext uri="{FF2B5EF4-FFF2-40B4-BE49-F238E27FC236}">
                <a16:creationId xmlns:a16="http://schemas.microsoft.com/office/drawing/2014/main" id="{131BC939-88FD-81C5-FBC7-D07897347AF7}"/>
              </a:ext>
            </a:extLst>
          </p:cNvPr>
          <p:cNvSpPr/>
          <p:nvPr/>
        </p:nvSpPr>
        <p:spPr>
          <a:xfrm rot="16200000">
            <a:off x="2096476" y="3481770"/>
            <a:ext cx="203391" cy="447785"/>
          </a:xfrm>
          <a:prstGeom prst="downArrow">
            <a:avLst/>
          </a:prstGeom>
          <a:solidFill>
            <a:srgbClr val="CB0017"/>
          </a:solidFill>
          <a:ln>
            <a:solidFill>
              <a:srgbClr val="CB001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echa abajo 11">
            <a:extLst>
              <a:ext uri="{FF2B5EF4-FFF2-40B4-BE49-F238E27FC236}">
                <a16:creationId xmlns:a16="http://schemas.microsoft.com/office/drawing/2014/main" id="{ABE6ECD8-4A68-A964-619E-BE440A7FC7FD}"/>
              </a:ext>
            </a:extLst>
          </p:cNvPr>
          <p:cNvSpPr/>
          <p:nvPr/>
        </p:nvSpPr>
        <p:spPr>
          <a:xfrm rot="16200000">
            <a:off x="4129430" y="3487010"/>
            <a:ext cx="203391" cy="447785"/>
          </a:xfrm>
          <a:prstGeom prst="downArrow">
            <a:avLst/>
          </a:prstGeom>
          <a:solidFill>
            <a:srgbClr val="CB0017"/>
          </a:solidFill>
          <a:ln>
            <a:solidFill>
              <a:srgbClr val="CB001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echa abajo 12">
            <a:extLst>
              <a:ext uri="{FF2B5EF4-FFF2-40B4-BE49-F238E27FC236}">
                <a16:creationId xmlns:a16="http://schemas.microsoft.com/office/drawing/2014/main" id="{7345A6A2-EE6F-4A34-7C0F-5C8704C154A3}"/>
              </a:ext>
            </a:extLst>
          </p:cNvPr>
          <p:cNvSpPr/>
          <p:nvPr/>
        </p:nvSpPr>
        <p:spPr>
          <a:xfrm rot="16200000">
            <a:off x="5199103" y="3487010"/>
            <a:ext cx="203391" cy="447785"/>
          </a:xfrm>
          <a:prstGeom prst="downArrow">
            <a:avLst/>
          </a:prstGeom>
          <a:solidFill>
            <a:srgbClr val="CB0017"/>
          </a:solidFill>
          <a:ln>
            <a:solidFill>
              <a:srgbClr val="CB001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echa abajo 13">
            <a:extLst>
              <a:ext uri="{FF2B5EF4-FFF2-40B4-BE49-F238E27FC236}">
                <a16:creationId xmlns:a16="http://schemas.microsoft.com/office/drawing/2014/main" id="{FC975EB9-681E-2958-2B75-4CE3D9B7662C}"/>
              </a:ext>
            </a:extLst>
          </p:cNvPr>
          <p:cNvSpPr/>
          <p:nvPr/>
        </p:nvSpPr>
        <p:spPr>
          <a:xfrm rot="16200000">
            <a:off x="6524695" y="3481770"/>
            <a:ext cx="203391" cy="447785"/>
          </a:xfrm>
          <a:prstGeom prst="downArrow">
            <a:avLst/>
          </a:prstGeom>
          <a:solidFill>
            <a:srgbClr val="CB0017"/>
          </a:solidFill>
          <a:ln>
            <a:solidFill>
              <a:srgbClr val="CB001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AD658B3-90C8-482B-664F-614E341EDF6B}"/>
              </a:ext>
            </a:extLst>
          </p:cNvPr>
          <p:cNvSpPr/>
          <p:nvPr/>
        </p:nvSpPr>
        <p:spPr>
          <a:xfrm>
            <a:off x="4455019" y="4519542"/>
            <a:ext cx="371144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bit adicional lo ignoramos (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overflow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067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7" grpId="0"/>
      <p:bldP spid="18" grpId="0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183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SUMADOR / RESTADOR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2CE9383-0E08-27B2-D2EB-95D73E785894}"/>
              </a:ext>
            </a:extLst>
          </p:cNvPr>
          <p:cNvSpPr/>
          <p:nvPr/>
        </p:nvSpPr>
        <p:spPr>
          <a:xfrm>
            <a:off x="980296" y="3231911"/>
            <a:ext cx="1926806" cy="13849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· Cuando X = 1 el resultado es el contrario de Y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B0A8C6-492E-368D-9077-4746B0A5B692}"/>
              </a:ext>
            </a:extLst>
          </p:cNvPr>
          <p:cNvSpPr txBox="1"/>
          <p:nvPr/>
        </p:nvSpPr>
        <p:spPr>
          <a:xfrm>
            <a:off x="850900" y="1574799"/>
            <a:ext cx="7378700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¡Usando puertas lógicas XOR!</a:t>
            </a: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7F9FFBF-ECDE-39E5-74C7-5BC9E922FDA8}"/>
              </a:ext>
            </a:extLst>
          </p:cNvPr>
          <p:cNvSpPr/>
          <p:nvPr/>
        </p:nvSpPr>
        <p:spPr>
          <a:xfrm>
            <a:off x="2240131" y="1557654"/>
            <a:ext cx="4663737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¿Cómo podríamos invertir los bits de un número?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F4B9712F-56FF-1AD4-D72A-87EDD6840838}"/>
              </a:ext>
            </a:extLst>
          </p:cNvPr>
          <p:cNvGraphicFramePr>
            <a:graphicFrameLocks noGrp="1"/>
          </p:cNvGraphicFramePr>
          <p:nvPr/>
        </p:nvGraphicFramePr>
        <p:xfrm>
          <a:off x="2982674" y="2806288"/>
          <a:ext cx="150272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X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Y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X</a:t>
                      </a:r>
                      <a:r>
                        <a:rPr lang="es-ES_tradnl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⊕</a:t>
                      </a:r>
                      <a:r>
                        <a:rPr lang="es-ES" dirty="0"/>
                        <a:t>Y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0</a:t>
                      </a:r>
                      <a:endParaRPr lang="es-ES_trad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1</a:t>
                      </a:r>
                      <a:endParaRPr lang="es-ES_trad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1</a:t>
                      </a:r>
                      <a:endParaRPr lang="es-ES_trad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0</a:t>
                      </a:r>
                      <a:endParaRPr lang="es-ES_trad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BAD23634-695E-6B6F-6961-5CC66768C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512" y="3273927"/>
            <a:ext cx="1563177" cy="969565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96E801AA-9283-5614-28F6-8D0D88219C86}"/>
              </a:ext>
            </a:extLst>
          </p:cNvPr>
          <p:cNvSpPr/>
          <p:nvPr/>
        </p:nvSpPr>
        <p:spPr>
          <a:xfrm>
            <a:off x="3008552" y="3146792"/>
            <a:ext cx="310551" cy="793630"/>
          </a:xfrm>
          <a:prstGeom prst="ellipse">
            <a:avLst/>
          </a:prstGeom>
          <a:noFill/>
          <a:ln w="28575"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934F2D4C-908E-26C4-41ED-90CC7FEEE238}"/>
              </a:ext>
            </a:extLst>
          </p:cNvPr>
          <p:cNvSpPr/>
          <p:nvPr/>
        </p:nvSpPr>
        <p:spPr>
          <a:xfrm>
            <a:off x="3008552" y="3885263"/>
            <a:ext cx="310551" cy="79363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8DA76E5-3F3A-B10F-0B5D-C20CB0226A51}"/>
              </a:ext>
            </a:extLst>
          </p:cNvPr>
          <p:cNvSpPr/>
          <p:nvPr/>
        </p:nvSpPr>
        <p:spPr>
          <a:xfrm>
            <a:off x="980296" y="3231911"/>
            <a:ext cx="1926806" cy="5232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· Cuando X = 0 el resultado es igual a Y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84B087E-E4C6-29C0-93D8-FB5E8ED17373}"/>
              </a:ext>
            </a:extLst>
          </p:cNvPr>
          <p:cNvSpPr/>
          <p:nvPr/>
        </p:nvSpPr>
        <p:spPr>
          <a:xfrm>
            <a:off x="6834860" y="3273927"/>
            <a:ext cx="1679395" cy="954107"/>
          </a:xfrm>
          <a:prstGeom prst="rect">
            <a:avLst/>
          </a:prstGeom>
          <a:ln w="28575">
            <a:solidFill>
              <a:srgbClr val="CB0017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Se puede usar X como señal que cambia entre suma y resta</a:t>
            </a:r>
          </a:p>
        </p:txBody>
      </p:sp>
    </p:spTree>
    <p:extLst>
      <p:ext uri="{BB962C8B-B14F-4D97-AF65-F5344CB8AC3E}">
        <p14:creationId xmlns:p14="http://schemas.microsoft.com/office/powerpoint/2010/main" val="156901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4" grpId="0" animBg="1"/>
      <p:bldP spid="15" grpId="0" animBg="1"/>
      <p:bldP spid="16" grpId="0" animBg="1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184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SUMADOR / RESTADOR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039F6C7-10B6-3969-4D5A-5093E91B4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644" y="1143553"/>
            <a:ext cx="6050711" cy="375050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6BC41B0A-89B1-0E93-E5F2-4D48B8DBB568}"/>
              </a:ext>
            </a:extLst>
          </p:cNvPr>
          <p:cNvSpPr/>
          <p:nvPr/>
        </p:nvSpPr>
        <p:spPr>
          <a:xfrm>
            <a:off x="7016015" y="2076715"/>
            <a:ext cx="1679395" cy="52322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· Si S/R = 0 sumo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· Si S/R = 1 resto</a:t>
            </a:r>
          </a:p>
        </p:txBody>
      </p:sp>
      <p:sp>
        <p:nvSpPr>
          <p:cNvPr id="17" name="Cerrar llave 16">
            <a:extLst>
              <a:ext uri="{FF2B5EF4-FFF2-40B4-BE49-F238E27FC236}">
                <a16:creationId xmlns:a16="http://schemas.microsoft.com/office/drawing/2014/main" id="{F1D0D127-CF17-D2C2-3D69-F25A0DDE5489}"/>
              </a:ext>
            </a:extLst>
          </p:cNvPr>
          <p:cNvSpPr/>
          <p:nvPr/>
        </p:nvSpPr>
        <p:spPr>
          <a:xfrm rot="10800000">
            <a:off x="6952890" y="2076715"/>
            <a:ext cx="193845" cy="523220"/>
          </a:xfrm>
          <a:prstGeom prst="rightBrace">
            <a:avLst>
              <a:gd name="adj1" fmla="val 8333"/>
              <a:gd name="adj2" fmla="val 46521"/>
            </a:avLst>
          </a:prstGeom>
          <a:ln w="28575">
            <a:solidFill>
              <a:srgbClr val="CB001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2D25EC32-7559-3A41-07FE-0FA925BBF3BA}"/>
              </a:ext>
            </a:extLst>
          </p:cNvPr>
          <p:cNvSpPr/>
          <p:nvPr/>
        </p:nvSpPr>
        <p:spPr>
          <a:xfrm>
            <a:off x="3935206" y="1552757"/>
            <a:ext cx="2336200" cy="1166061"/>
          </a:xfrm>
          <a:prstGeom prst="ellipse">
            <a:avLst/>
          </a:prstGeom>
          <a:ln w="28575">
            <a:solidFill>
              <a:srgbClr val="CB001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C002F862-D2B9-6D0C-0C06-5B2477447951}"/>
              </a:ext>
            </a:extLst>
          </p:cNvPr>
          <p:cNvCxnSpPr/>
          <p:nvPr/>
        </p:nvCxnSpPr>
        <p:spPr>
          <a:xfrm flipH="1" flipV="1">
            <a:off x="6211020" y="2398144"/>
            <a:ext cx="1026542" cy="1285335"/>
          </a:xfrm>
          <a:prstGeom prst="straightConnector1">
            <a:avLst/>
          </a:prstGeom>
          <a:ln w="28575">
            <a:solidFill>
              <a:srgbClr val="CB0017"/>
            </a:solidFill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E4305F8-BB83-5884-4557-5DC7FB56D38B}"/>
              </a:ext>
            </a:extLst>
          </p:cNvPr>
          <p:cNvSpPr/>
          <p:nvPr/>
        </p:nvSpPr>
        <p:spPr>
          <a:xfrm>
            <a:off x="6458246" y="3700637"/>
            <a:ext cx="1679395" cy="307777"/>
          </a:xfrm>
          <a:prstGeom prst="rect">
            <a:avLst/>
          </a:prstGeom>
          <a:ln w="3175">
            <a:solidFill>
              <a:srgbClr val="CB0017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Complemento a 2</a:t>
            </a:r>
          </a:p>
        </p:txBody>
      </p:sp>
    </p:spTree>
    <p:extLst>
      <p:ext uri="{BB962C8B-B14F-4D97-AF65-F5344CB8AC3E}">
        <p14:creationId xmlns:p14="http://schemas.microsoft.com/office/powerpoint/2010/main" val="265088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18" grpId="0" animBg="1"/>
      <p:bldP spid="20" grpId="0" animBg="1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185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SUMADOR / RESTADOR: EJEMPLO (8 + 6)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87D3613-6D92-DC34-22BB-53D3A01B53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220" b="8587"/>
          <a:stretch/>
        </p:blipFill>
        <p:spPr>
          <a:xfrm>
            <a:off x="1546644" y="1526875"/>
            <a:ext cx="6050711" cy="304512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45779AB-EFF1-EA69-B5ED-3F096497FD96}"/>
              </a:ext>
            </a:extLst>
          </p:cNvPr>
          <p:cNvSpPr/>
          <p:nvPr/>
        </p:nvSpPr>
        <p:spPr>
          <a:xfrm>
            <a:off x="7460671" y="1636309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endParaRPr lang="es-ES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1E48F9B-BF87-04E8-4272-885A051524C3}"/>
              </a:ext>
            </a:extLst>
          </p:cNvPr>
          <p:cNvSpPr/>
          <p:nvPr/>
        </p:nvSpPr>
        <p:spPr>
          <a:xfrm>
            <a:off x="2613805" y="1266977"/>
            <a:ext cx="1259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1   0  </a:t>
            </a:r>
            <a:r>
              <a:rPr lang="es-ES" sz="11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s-ES" sz="14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ES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D8BF19C-40FC-A192-927B-A37DF245CA4A}"/>
              </a:ext>
            </a:extLst>
          </p:cNvPr>
          <p:cNvSpPr/>
          <p:nvPr/>
        </p:nvSpPr>
        <p:spPr>
          <a:xfrm>
            <a:off x="4060165" y="1266977"/>
            <a:ext cx="2021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0      1     1      0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5C74148-1646-B553-2710-D75649B0E850}"/>
              </a:ext>
            </a:extLst>
          </p:cNvPr>
          <p:cNvSpPr/>
          <p:nvPr/>
        </p:nvSpPr>
        <p:spPr>
          <a:xfrm>
            <a:off x="4134928" y="2540811"/>
            <a:ext cx="2021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0      1     1      0</a:t>
            </a:r>
            <a:endParaRPr lang="es-ES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46C72DE-BD0B-8667-2162-D3B66840A153}"/>
              </a:ext>
            </a:extLst>
          </p:cNvPr>
          <p:cNvSpPr/>
          <p:nvPr/>
        </p:nvSpPr>
        <p:spPr>
          <a:xfrm>
            <a:off x="5843480" y="2861347"/>
            <a:ext cx="312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7BF33F5-8654-EB09-4334-E881ECFBA4F7}"/>
              </a:ext>
            </a:extLst>
          </p:cNvPr>
          <p:cNvSpPr/>
          <p:nvPr/>
        </p:nvSpPr>
        <p:spPr>
          <a:xfrm>
            <a:off x="3828691" y="4460817"/>
            <a:ext cx="1259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1   1  </a:t>
            </a:r>
            <a:r>
              <a:rPr lang="es-ES" sz="11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s-ES" sz="14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ES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6021157-401C-AE38-7474-28172EBD0FC4}"/>
              </a:ext>
            </a:extLst>
          </p:cNvPr>
          <p:cNvSpPr/>
          <p:nvPr/>
        </p:nvSpPr>
        <p:spPr>
          <a:xfrm>
            <a:off x="1946027" y="4239409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endParaRPr lang="es-ES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1457D23-6B78-C175-7A6E-C372B1EAC4E6}"/>
              </a:ext>
            </a:extLst>
          </p:cNvPr>
          <p:cNvSpPr/>
          <p:nvPr/>
        </p:nvSpPr>
        <p:spPr>
          <a:xfrm>
            <a:off x="5088146" y="4460817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= 14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00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  <p:bldP spid="14" grpId="0"/>
      <p:bldP spid="15" grpId="0"/>
      <p:bldP spid="16" grpId="0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186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SUMADOR / RESTADOR: EJEMPLO (8 – 6)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D05F2E1-BD5D-F930-F86C-025ACD1AA6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220" b="8587"/>
          <a:stretch/>
        </p:blipFill>
        <p:spPr>
          <a:xfrm>
            <a:off x="1546644" y="1526875"/>
            <a:ext cx="6050711" cy="304512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9FB3FB4B-3C91-C697-BA77-B2464938BAF4}"/>
              </a:ext>
            </a:extLst>
          </p:cNvPr>
          <p:cNvSpPr/>
          <p:nvPr/>
        </p:nvSpPr>
        <p:spPr>
          <a:xfrm>
            <a:off x="7460671" y="1636309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016C6D8-3043-A27B-0A78-CC6F74B753CA}"/>
              </a:ext>
            </a:extLst>
          </p:cNvPr>
          <p:cNvSpPr/>
          <p:nvPr/>
        </p:nvSpPr>
        <p:spPr>
          <a:xfrm>
            <a:off x="2613805" y="1266977"/>
            <a:ext cx="1259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1   0  </a:t>
            </a:r>
            <a:r>
              <a:rPr lang="es-ES" sz="11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s-ES" sz="14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ES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AFE9F04-4CDC-67D6-D2C4-696E0037D4B6}"/>
              </a:ext>
            </a:extLst>
          </p:cNvPr>
          <p:cNvSpPr/>
          <p:nvPr/>
        </p:nvSpPr>
        <p:spPr>
          <a:xfrm>
            <a:off x="4060165" y="1266977"/>
            <a:ext cx="2021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0      1     1      0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981225F-AB74-39A9-896D-B534748506BD}"/>
              </a:ext>
            </a:extLst>
          </p:cNvPr>
          <p:cNvSpPr/>
          <p:nvPr/>
        </p:nvSpPr>
        <p:spPr>
          <a:xfrm>
            <a:off x="4134928" y="2540811"/>
            <a:ext cx="2021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1      0     0      1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8E7687E-7DB6-C435-D9B4-E5AE1428E23C}"/>
              </a:ext>
            </a:extLst>
          </p:cNvPr>
          <p:cNvSpPr/>
          <p:nvPr/>
        </p:nvSpPr>
        <p:spPr>
          <a:xfrm>
            <a:off x="5843480" y="286134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9B34C30-1942-B452-AA4B-A8DBF684A424}"/>
              </a:ext>
            </a:extLst>
          </p:cNvPr>
          <p:cNvSpPr/>
          <p:nvPr/>
        </p:nvSpPr>
        <p:spPr>
          <a:xfrm>
            <a:off x="3828691" y="4460817"/>
            <a:ext cx="1259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0   0  </a:t>
            </a:r>
            <a:r>
              <a:rPr lang="es-ES" sz="11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s-ES" sz="14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ES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A6F4637-0B5A-25C4-33C4-5E2ABB5DCD4D}"/>
              </a:ext>
            </a:extLst>
          </p:cNvPr>
          <p:cNvSpPr/>
          <p:nvPr/>
        </p:nvSpPr>
        <p:spPr>
          <a:xfrm>
            <a:off x="1946027" y="4239409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</a:t>
            </a:r>
            <a:endParaRPr lang="es-ES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3823F4D-663D-D469-1CF8-B75679BAB61F}"/>
              </a:ext>
            </a:extLst>
          </p:cNvPr>
          <p:cNvSpPr/>
          <p:nvPr/>
        </p:nvSpPr>
        <p:spPr>
          <a:xfrm>
            <a:off x="5088146" y="4460817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FE53334-D190-CFC8-F6E3-142A5D2D4443}"/>
              </a:ext>
            </a:extLst>
          </p:cNvPr>
          <p:cNvSpPr/>
          <p:nvPr/>
        </p:nvSpPr>
        <p:spPr>
          <a:xfrm>
            <a:off x="1241614" y="4608741"/>
            <a:ext cx="15648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(Lo ignoramos)</a:t>
            </a:r>
          </a:p>
        </p:txBody>
      </p:sp>
    </p:spTree>
    <p:extLst>
      <p:ext uri="{BB962C8B-B14F-4D97-AF65-F5344CB8AC3E}">
        <p14:creationId xmlns:p14="http://schemas.microsoft.com/office/powerpoint/2010/main" val="125682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187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SUMADOR / RESTADOR: EJEMPLO (6 – 8)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1982ECA-8281-BBDA-8411-523D8F0262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220" b="8587"/>
          <a:stretch/>
        </p:blipFill>
        <p:spPr>
          <a:xfrm>
            <a:off x="1546644" y="1526875"/>
            <a:ext cx="6050711" cy="3045125"/>
          </a:xfrm>
          <a:prstGeom prst="rect">
            <a:avLst/>
          </a:prstGeom>
        </p:spPr>
      </p:pic>
      <p:sp>
        <p:nvSpPr>
          <p:cNvPr id="4" name="Multiplicar 4">
            <a:extLst>
              <a:ext uri="{FF2B5EF4-FFF2-40B4-BE49-F238E27FC236}">
                <a16:creationId xmlns:a16="http://schemas.microsoft.com/office/drawing/2014/main" id="{B15D8CE3-1308-C347-F2CD-6E562E765859}"/>
              </a:ext>
            </a:extLst>
          </p:cNvPr>
          <p:cNvSpPr/>
          <p:nvPr/>
        </p:nvSpPr>
        <p:spPr>
          <a:xfrm>
            <a:off x="5088146" y="4269596"/>
            <a:ext cx="582283" cy="751774"/>
          </a:xfrm>
          <a:prstGeom prst="mathMultiply">
            <a:avLst/>
          </a:prstGeom>
          <a:solidFill>
            <a:srgbClr val="C2132F"/>
          </a:solidFill>
          <a:ln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2B8FA86-9CF6-7E83-AFE8-6228C76B6E94}"/>
              </a:ext>
            </a:extLst>
          </p:cNvPr>
          <p:cNvSpPr/>
          <p:nvPr/>
        </p:nvSpPr>
        <p:spPr>
          <a:xfrm>
            <a:off x="7460671" y="1636309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</a:t>
            </a:r>
            <a:endParaRPr lang="es-ES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8A414DC-6A81-8BD8-DABD-4965EAEE0761}"/>
              </a:ext>
            </a:extLst>
          </p:cNvPr>
          <p:cNvSpPr/>
          <p:nvPr/>
        </p:nvSpPr>
        <p:spPr>
          <a:xfrm>
            <a:off x="2613805" y="1266977"/>
            <a:ext cx="1259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0   1  </a:t>
            </a:r>
            <a:r>
              <a:rPr lang="es-ES" sz="11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s-ES" sz="14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ES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E09D76E-DA30-C61E-E301-6106A13ED638}"/>
              </a:ext>
            </a:extLst>
          </p:cNvPr>
          <p:cNvSpPr/>
          <p:nvPr/>
        </p:nvSpPr>
        <p:spPr>
          <a:xfrm>
            <a:off x="4060165" y="1266977"/>
            <a:ext cx="2021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1      0     0      0</a:t>
            </a:r>
            <a:endParaRPr lang="es-ES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3293360-5382-BDED-09FB-5708A0E70D4A}"/>
              </a:ext>
            </a:extLst>
          </p:cNvPr>
          <p:cNvSpPr/>
          <p:nvPr/>
        </p:nvSpPr>
        <p:spPr>
          <a:xfrm>
            <a:off x="4134928" y="2540811"/>
            <a:ext cx="2021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0      1     1      1</a:t>
            </a:r>
            <a:endParaRPr lang="es-ES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0C66474-48D5-E7F4-E39D-292D255D629E}"/>
              </a:ext>
            </a:extLst>
          </p:cNvPr>
          <p:cNvSpPr/>
          <p:nvPr/>
        </p:nvSpPr>
        <p:spPr>
          <a:xfrm>
            <a:off x="5843480" y="286134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ES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E474183-2720-BE0B-6484-41A2D08948A4}"/>
              </a:ext>
            </a:extLst>
          </p:cNvPr>
          <p:cNvSpPr/>
          <p:nvPr/>
        </p:nvSpPr>
        <p:spPr>
          <a:xfrm>
            <a:off x="3828691" y="4460817"/>
            <a:ext cx="1259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1   1  </a:t>
            </a:r>
            <a:r>
              <a:rPr lang="es-ES" sz="11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s-ES" sz="14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ES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55D7B6F-E1AE-3DF5-894B-5D9FDD967CFE}"/>
              </a:ext>
            </a:extLst>
          </p:cNvPr>
          <p:cNvSpPr/>
          <p:nvPr/>
        </p:nvSpPr>
        <p:spPr>
          <a:xfrm>
            <a:off x="1946027" y="4239409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endParaRPr lang="es-ES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5DD08AB3-54F6-8191-F204-D8D2F8C86D93}"/>
              </a:ext>
            </a:extLst>
          </p:cNvPr>
          <p:cNvSpPr/>
          <p:nvPr/>
        </p:nvSpPr>
        <p:spPr>
          <a:xfrm>
            <a:off x="5467703" y="4460817"/>
            <a:ext cx="86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= -2</a:t>
            </a:r>
            <a:r>
              <a:rPr lang="es-E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Ca2</a:t>
            </a:r>
            <a:endParaRPr lang="es-E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D57F23C6-B5E3-9188-0B3A-2E6CBF2C3D40}"/>
              </a:ext>
            </a:extLst>
          </p:cNvPr>
          <p:cNvSpPr/>
          <p:nvPr/>
        </p:nvSpPr>
        <p:spPr>
          <a:xfrm>
            <a:off x="1241614" y="4608741"/>
            <a:ext cx="15648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(Lo ignoramos)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83FDB1F-B666-5F92-DEA4-E7F83F42DE50}"/>
              </a:ext>
            </a:extLst>
          </p:cNvPr>
          <p:cNvSpPr/>
          <p:nvPr/>
        </p:nvSpPr>
        <p:spPr>
          <a:xfrm>
            <a:off x="6582672" y="3711487"/>
            <a:ext cx="1941557" cy="923330"/>
          </a:xfrm>
          <a:prstGeom prst="rect">
            <a:avLst/>
          </a:prstGeom>
          <a:ln>
            <a:solidFill>
              <a:srgbClr val="CB0017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(2 = 0010)</a:t>
            </a:r>
          </a:p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Invierto y sumo 1</a:t>
            </a:r>
          </a:p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1101 + 1 = 1110</a:t>
            </a:r>
            <a:endParaRPr lang="es-E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A875A4E5-8F86-3E5D-6D17-27FB158923E4}"/>
              </a:ext>
            </a:extLst>
          </p:cNvPr>
          <p:cNvSpPr/>
          <p:nvPr/>
        </p:nvSpPr>
        <p:spPr>
          <a:xfrm>
            <a:off x="4950121" y="4460817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= 14</a:t>
            </a:r>
            <a:endParaRPr lang="es-E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75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  <p:bldP spid="14" grpId="0"/>
      <p:bldP spid="15" grpId="0"/>
      <p:bldP spid="16" grpId="0"/>
      <p:bldP spid="25" grpId="0"/>
      <p:bldP spid="26" grpId="0"/>
      <p:bldP spid="27" grpId="0" animBg="1"/>
      <p:bldP spid="28" grpId="0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D0F91977-7152-2C09-5483-C7E90376CE15}"/>
              </a:ext>
            </a:extLst>
          </p:cNvPr>
          <p:cNvSpPr txBox="1"/>
          <p:nvPr/>
        </p:nvSpPr>
        <p:spPr>
          <a:xfrm>
            <a:off x="850900" y="1574799"/>
            <a:ext cx="7378700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Este paquete también define la conversión de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std_logic_vector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unsigned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y viceversa: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4632289-CDD9-94F5-72E5-C47F6032C0B3}"/>
              </a:ext>
            </a:extLst>
          </p:cNvPr>
          <p:cNvSpPr txBox="1"/>
          <p:nvPr/>
        </p:nvSpPr>
        <p:spPr>
          <a:xfrm>
            <a:off x="850900" y="1574799"/>
            <a:ext cx="737870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El paquete 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NUMERIC_STD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define señales </a:t>
            </a:r>
            <a:r>
              <a:rPr lang="es-ES" sz="1600" b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signed</a:t>
            </a:r>
            <a:r>
              <a:rPr lang="es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unsigned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con las que se puede operar aritméticamente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D257D97-F5B4-1B11-C2D8-733921F5F64B}"/>
              </a:ext>
            </a:extLst>
          </p:cNvPr>
          <p:cNvSpPr txBox="1"/>
          <p:nvPr/>
        </p:nvSpPr>
        <p:spPr>
          <a:xfrm>
            <a:off x="850900" y="1574799"/>
            <a:ext cx="73787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señales </a:t>
            </a:r>
            <a:r>
              <a:rPr lang="es-ES" sz="1600" b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std_logic_vector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se pueden sumar o restar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188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SUMAS Y RESTAS EN VHDL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4CCD834-0298-92BA-CE88-3FEB50944C64}"/>
              </a:ext>
            </a:extLst>
          </p:cNvPr>
          <p:cNvSpPr txBox="1"/>
          <p:nvPr/>
        </p:nvSpPr>
        <p:spPr>
          <a:xfrm>
            <a:off x="850900" y="1574799"/>
            <a:ext cx="73787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Para realizar operaciones aritméticas en VHDL es necesario declarar el paquete 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NUMERIC_STD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 la sección de librerías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938162B-7658-FC22-6527-E35B877518C7}"/>
              </a:ext>
            </a:extLst>
          </p:cNvPr>
          <p:cNvSpPr/>
          <p:nvPr/>
        </p:nvSpPr>
        <p:spPr>
          <a:xfrm>
            <a:off x="3103952" y="3861128"/>
            <a:ext cx="28725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2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es-ES" sz="12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 :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std_logic_vector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(7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downto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0);</a:t>
            </a:r>
            <a:endParaRPr lang="es-ES" sz="12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2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es-ES" sz="12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A_uns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unsigned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(7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downto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0);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A_uns</a:t>
            </a:r>
            <a:r>
              <a:rPr lang="es-ES" sz="12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&lt;= </a:t>
            </a:r>
            <a:r>
              <a:rPr lang="es-ES" sz="12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unsigned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(A);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12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&lt;= </a:t>
            </a:r>
            <a:r>
              <a:rPr lang="es-ES" sz="12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std_logic_vector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A_uns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57054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18" grpId="0"/>
      <p:bldP spid="10" grpId="0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189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LA UNIDAD ARITMÉTICO-LÓGICA (ALU)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29392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 la unidad encargada de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procesar datos según una operación determinada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por la instrucción en curso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control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 la ALU es la que le manda los datos y la operación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ALU realiza:</a:t>
            </a: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Operaciones aritméticas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(suma y resta)</a:t>
            </a: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Operaciones lógicas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(and,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xor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xnor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y comparaciones)</a:t>
            </a: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Operaciones de desplazamiento y rotación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Las operaciones de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multiplicación y división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suelen realizar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otro módulo</a:t>
            </a:r>
          </a:p>
        </p:txBody>
      </p:sp>
    </p:spTree>
    <p:extLst>
      <p:ext uri="{BB962C8B-B14F-4D97-AF65-F5344CB8AC3E}">
        <p14:creationId xmlns:p14="http://schemas.microsoft.com/office/powerpoint/2010/main" val="3382278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19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PARÁMETROS CARACTERÍSTICOS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11233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 almacenamiento </a:t>
            </a:r>
            <a:r>
              <a:rPr lang="es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una memoria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Se mide en múltiplos de byte:</a:t>
            </a: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Memoria caché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desde KB a MB</a:t>
            </a: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Memoria principal (RAM)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desde MB a GB</a:t>
            </a: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Memoria secundaria (pendrive o disco duro)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desde GB a TB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3EABA3F-1125-6D45-BF5C-0D58F8DADCCF}"/>
              </a:ext>
            </a:extLst>
          </p:cNvPr>
          <p:cNvSpPr txBox="1"/>
          <p:nvPr/>
        </p:nvSpPr>
        <p:spPr>
          <a:xfrm>
            <a:off x="850900" y="1574799"/>
            <a:ext cx="7790930" cy="18851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05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de acceso a memoria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tiempo que tarda en realizarse una operación de memoria. Se mide en fracciones de segundo (ms, </a:t>
            </a:r>
            <a:r>
              <a:rPr lang="es-ES" sz="16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s, ns, ps)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825143F-99C6-EE60-2EC9-07743D95E194}"/>
              </a:ext>
            </a:extLst>
          </p:cNvPr>
          <p:cNvSpPr txBox="1"/>
          <p:nvPr/>
        </p:nvSpPr>
        <p:spPr>
          <a:xfrm>
            <a:off x="850900" y="1574799"/>
            <a:ext cx="7790930" cy="26237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05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Frecuencia de trabajo del procesador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ciclos por segundo del reloj del procesador. Se mide en múltiplos de Hz</a:t>
            </a:r>
          </a:p>
        </p:txBody>
      </p:sp>
    </p:spTree>
    <p:extLst>
      <p:ext uri="{BB962C8B-B14F-4D97-AF65-F5344CB8AC3E}">
        <p14:creationId xmlns:p14="http://schemas.microsoft.com/office/powerpoint/2010/main" val="407967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190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LA UNIDAD ARITMÉTICO-LÓGICA (ALU)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3787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Ejemplo de una ALU sencilla:</a:t>
            </a:r>
          </a:p>
        </p:txBody>
      </p:sp>
      <p:pic>
        <p:nvPicPr>
          <p:cNvPr id="9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352" y="1367997"/>
            <a:ext cx="3804081" cy="330161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la 6"/>
          <p:cNvGraphicFramePr>
            <a:graphicFrameLocks noGrp="1"/>
          </p:cNvGraphicFramePr>
          <p:nvPr/>
        </p:nvGraphicFramePr>
        <p:xfrm>
          <a:off x="1092440" y="2023987"/>
          <a:ext cx="249818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Señal de control (S)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Operación</a:t>
                      </a:r>
                      <a:endParaRPr lang="es-ES_tradnl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Suma</a:t>
                      </a:r>
                      <a:endParaRPr lang="es-ES_trad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01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Resta</a:t>
                      </a:r>
                      <a:endParaRPr lang="es-ES_trad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AND</a:t>
                      </a:r>
                      <a:endParaRPr lang="es-ES_trad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11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OR</a:t>
                      </a:r>
                      <a:endParaRPr lang="es-ES_trad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ectángulo 8"/>
          <p:cNvSpPr/>
          <p:nvPr/>
        </p:nvSpPr>
        <p:spPr>
          <a:xfrm>
            <a:off x="1293336" y="4285450"/>
            <a:ext cx="2074607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Código de operación</a:t>
            </a:r>
          </a:p>
          <a:p>
            <a:pPr algn="ctr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Opcode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25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148" y="1062259"/>
            <a:ext cx="2943934" cy="3883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191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LA UNIDAD ARITMÉTICO-LÓGICA (ALU)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3787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Ejemplo de una ALU sencilla:</a:t>
            </a:r>
          </a:p>
        </p:txBody>
      </p:sp>
      <p:graphicFrame>
        <p:nvGraphicFramePr>
          <p:cNvPr id="10" name="Tabla 6"/>
          <p:cNvGraphicFramePr>
            <a:graphicFrameLocks noGrp="1"/>
          </p:cNvGraphicFramePr>
          <p:nvPr/>
        </p:nvGraphicFramePr>
        <p:xfrm>
          <a:off x="1092440" y="2023987"/>
          <a:ext cx="249818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Señal de control (S)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Operación</a:t>
                      </a:r>
                      <a:endParaRPr lang="es-ES_tradnl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Suma</a:t>
                      </a:r>
                      <a:endParaRPr lang="es-ES_trad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01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Resta</a:t>
                      </a:r>
                      <a:endParaRPr lang="es-ES_trad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10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AND</a:t>
                      </a:r>
                      <a:endParaRPr lang="es-ES_trad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11</a:t>
                      </a:r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OR</a:t>
                      </a:r>
                      <a:endParaRPr lang="es-ES_trad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ectángulo 8"/>
          <p:cNvSpPr/>
          <p:nvPr/>
        </p:nvSpPr>
        <p:spPr>
          <a:xfrm>
            <a:off x="1293336" y="4285450"/>
            <a:ext cx="2074607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Código de operación</a:t>
            </a:r>
          </a:p>
          <a:p>
            <a:pPr algn="ctr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Opcode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050024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192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DESPLAZAMIENTO Y ROTACIÓN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8"/>
          <p:cNvSpPr txBox="1"/>
          <p:nvPr/>
        </p:nvSpPr>
        <p:spPr>
          <a:xfrm>
            <a:off x="850898" y="1574799"/>
            <a:ext cx="7766889" cy="3216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endParaRPr lang="es-E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endParaRPr lang="es-E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endParaRPr lang="es-ES" sz="1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endParaRPr lang="es-E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Rotación (RO):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desplaza los bits en círculo, de modo que los que salen por un lado entran por el otro extremo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i="1" u="sng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11001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 ; ROR (2bits) = 01110 ; ROL (2bits) = 00111</a:t>
            </a:r>
          </a:p>
        </p:txBody>
      </p:sp>
      <p:sp>
        <p:nvSpPr>
          <p:cNvPr id="16" name="CuadroTexto 5"/>
          <p:cNvSpPr txBox="1"/>
          <p:nvPr/>
        </p:nvSpPr>
        <p:spPr>
          <a:xfrm>
            <a:off x="850899" y="1574799"/>
            <a:ext cx="7766889" cy="22467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endParaRPr lang="es-E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Desplazamiento aritmético (AS):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igual que el anterior pero el LSR mantiene el bit más significativo. ASL es igual que el LSL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i="1" u="sng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11001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 ; ASR (2bits) = 11110 ; ASL (2bits) = 00100</a:t>
            </a:r>
          </a:p>
        </p:txBody>
      </p:sp>
      <p:sp>
        <p:nvSpPr>
          <p:cNvPr id="17" name="CuadroTexto 7"/>
          <p:cNvSpPr txBox="1"/>
          <p:nvPr/>
        </p:nvSpPr>
        <p:spPr>
          <a:xfrm>
            <a:off x="850899" y="1574799"/>
            <a:ext cx="7766889" cy="12772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utilizan en la ALU para multiplicar o dividir entre potencias de 2: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Desplazamiento lógico (LS):</a:t>
            </a: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desplaza los bits N posiciones hacia la derecha (LSR) o hacia la izquierda (LSL) rellenando los huecos con ceros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i="1" u="sng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11001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 ; LSR (2bits) = 00110 ; LSL (2bits) = 00100</a:t>
            </a:r>
          </a:p>
        </p:txBody>
      </p:sp>
    </p:spTree>
    <p:extLst>
      <p:ext uri="{BB962C8B-B14F-4D97-AF65-F5344CB8AC3E}">
        <p14:creationId xmlns:p14="http://schemas.microsoft.com/office/powerpoint/2010/main" val="87034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193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DESPLAZAMIENTO Y ROTACIÓN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7"/>
          <p:cNvSpPr txBox="1"/>
          <p:nvPr/>
        </p:nvSpPr>
        <p:spPr>
          <a:xfrm>
            <a:off x="850899" y="1574799"/>
            <a:ext cx="776688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se implementaría un </a:t>
            </a:r>
            <a:r>
              <a:rPr lang="es-ES" sz="1600" b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desplazador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componentes hardware?</a:t>
            </a:r>
          </a:p>
        </p:txBody>
      </p:sp>
      <p:pic>
        <p:nvPicPr>
          <p:cNvPr id="10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778" y="2062320"/>
            <a:ext cx="4965130" cy="3355369"/>
          </a:xfrm>
          <a:prstGeom prst="rect">
            <a:avLst/>
          </a:prstGeom>
        </p:spPr>
      </p:pic>
      <p:sp>
        <p:nvSpPr>
          <p:cNvPr id="12" name="CuadroTexto 10"/>
          <p:cNvSpPr txBox="1"/>
          <p:nvPr/>
        </p:nvSpPr>
        <p:spPr>
          <a:xfrm>
            <a:off x="1250830" y="3370672"/>
            <a:ext cx="8513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AutoNum type="alphaLcParenBoth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LSL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AutoNum type="alphaLcParenBoth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LSR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AutoNum type="alphaLcParenBoth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</a:p>
        </p:txBody>
      </p:sp>
      <p:sp>
        <p:nvSpPr>
          <p:cNvPr id="14" name="CuadroTexto 11"/>
          <p:cNvSpPr txBox="1"/>
          <p:nvPr/>
        </p:nvSpPr>
        <p:spPr>
          <a:xfrm>
            <a:off x="7366477" y="3370672"/>
            <a:ext cx="1469366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shamt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es la cantidad de bits a desplazar</a:t>
            </a:r>
          </a:p>
        </p:txBody>
      </p:sp>
      <p:cxnSp>
        <p:nvCxnSpPr>
          <p:cNvPr id="18" name="Conector recto de flecha 12"/>
          <p:cNvCxnSpPr/>
          <p:nvPr/>
        </p:nvCxnSpPr>
        <p:spPr>
          <a:xfrm flipH="1" flipV="1">
            <a:off x="5391512" y="2257864"/>
            <a:ext cx="1974965" cy="1112808"/>
          </a:xfrm>
          <a:prstGeom prst="straightConnector1">
            <a:avLst/>
          </a:prstGeom>
          <a:ln w="28575">
            <a:solidFill>
              <a:srgbClr val="CB0017"/>
            </a:solidFill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ctángulo 6"/>
          <p:cNvSpPr/>
          <p:nvPr/>
        </p:nvSpPr>
        <p:spPr>
          <a:xfrm>
            <a:off x="7239892" y="4185842"/>
            <a:ext cx="1722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(si </a:t>
            </a:r>
            <a:r>
              <a:rPr lang="es-E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shamt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= 00 entonces Y = A)</a:t>
            </a:r>
          </a:p>
        </p:txBody>
      </p:sp>
    </p:spTree>
    <p:extLst>
      <p:ext uri="{BB962C8B-B14F-4D97-AF65-F5344CB8AC3E}">
        <p14:creationId xmlns:p14="http://schemas.microsoft.com/office/powerpoint/2010/main" val="199295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9" grpId="0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194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Codificadores y decodificadores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Multiplexores y </a:t>
            </a:r>
            <a:r>
              <a:rPr lang="es-ES" sz="1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demultiplexores</a:t>
            </a: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Modularidad en VHDL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Circuitos aritméticos y de desplazamiento de bits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Memorias ROM</a:t>
            </a: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583566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195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MEMORIAS ROM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7"/>
          <p:cNvSpPr txBox="1"/>
          <p:nvPr/>
        </p:nvSpPr>
        <p:spPr>
          <a:xfrm>
            <a:off x="850900" y="1574799"/>
            <a:ext cx="7869588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Las memorias ROM (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read-only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 se utilizan para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almacenar información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puede escribir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información en ellas,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sólo se permite la lectura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pueden usar para almacenar tablas de verdad, pudiendo realizar cualquier función lógica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entradas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son las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direcciones de lectura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 la ROM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salidas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son los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almacenados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 esas direcciones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836277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196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6454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FUNCIONES LÓGICAS CON MEMORIAS ROM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1" y="1574799"/>
            <a:ext cx="376922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Podemos implementar las siguientes funciones lógicas en una ROM:</a:t>
            </a:r>
          </a:p>
        </p:txBody>
      </p:sp>
      <p:sp>
        <p:nvSpPr>
          <p:cNvPr id="10" name="Rectángulo 5"/>
          <p:cNvSpPr/>
          <p:nvPr/>
        </p:nvSpPr>
        <p:spPr>
          <a:xfrm>
            <a:off x="1245536" y="2252953"/>
            <a:ext cx="263238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F0 = A’B’C + AB’C’ + AB’C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F1 = A’B’C + A’BC’ + ABC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F2 = A’B’C’ + A’B’C + AB’C’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F3 = A’BC + AB’C’ + ABC’</a:t>
            </a:r>
          </a:p>
        </p:txBody>
      </p:sp>
      <p:graphicFrame>
        <p:nvGraphicFramePr>
          <p:cNvPr id="12" name="Tabla 6"/>
          <p:cNvGraphicFramePr>
            <a:graphicFrameLocks noGrp="1"/>
          </p:cNvGraphicFramePr>
          <p:nvPr/>
        </p:nvGraphicFramePr>
        <p:xfrm>
          <a:off x="5386537" y="1345788"/>
          <a:ext cx="2653088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8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8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57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3925"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Dirección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Datos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925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B</a:t>
                      </a:r>
                      <a:endParaRPr lang="es-ES_tradnl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C</a:t>
                      </a:r>
                      <a:endParaRPr lang="es-ES_tradnl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F0</a:t>
                      </a:r>
                      <a:endParaRPr lang="es-ES_tradn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F1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F2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F3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925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925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925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925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925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925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925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925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7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197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6454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FUNCIONES LÓGICAS CON MEMORIAS ROM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1" y="1574799"/>
            <a:ext cx="376922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ROM actúa como una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tabla de consulta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que almacena las salidas pre-calculadas de las funciones</a:t>
            </a:r>
          </a:p>
        </p:txBody>
      </p:sp>
      <p:pic>
        <p:nvPicPr>
          <p:cNvPr id="9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926" y="2612062"/>
            <a:ext cx="2543175" cy="1447800"/>
          </a:xfrm>
          <a:prstGeom prst="rect">
            <a:avLst/>
          </a:prstGeom>
        </p:spPr>
      </p:pic>
      <p:sp>
        <p:nvSpPr>
          <p:cNvPr id="14" name="Abrir llave 2"/>
          <p:cNvSpPr/>
          <p:nvPr/>
        </p:nvSpPr>
        <p:spPr>
          <a:xfrm rot="16200000">
            <a:off x="3303405" y="3567921"/>
            <a:ext cx="182880" cy="1166762"/>
          </a:xfrm>
          <a:prstGeom prst="leftBrac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brir llave 8"/>
          <p:cNvSpPr/>
          <p:nvPr/>
        </p:nvSpPr>
        <p:spPr>
          <a:xfrm rot="16200000">
            <a:off x="1872115" y="3876623"/>
            <a:ext cx="182880" cy="549357"/>
          </a:xfrm>
          <a:prstGeom prst="leftBrac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3"/>
          <p:cNvSpPr/>
          <p:nvPr/>
        </p:nvSpPr>
        <p:spPr>
          <a:xfrm>
            <a:off x="1376412" y="4285969"/>
            <a:ext cx="2531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Direcciones	     Datos</a:t>
            </a:r>
          </a:p>
        </p:txBody>
      </p:sp>
      <p:graphicFrame>
        <p:nvGraphicFramePr>
          <p:cNvPr id="17" name="Tabla 6"/>
          <p:cNvGraphicFramePr>
            <a:graphicFrameLocks noGrp="1"/>
          </p:cNvGraphicFramePr>
          <p:nvPr/>
        </p:nvGraphicFramePr>
        <p:xfrm>
          <a:off x="5386537" y="1345788"/>
          <a:ext cx="2653088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8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8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57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3925"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Dirección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Datos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925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B</a:t>
                      </a:r>
                      <a:endParaRPr lang="es-ES_tradnl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C</a:t>
                      </a:r>
                      <a:endParaRPr lang="es-ES_tradnl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F0</a:t>
                      </a:r>
                      <a:endParaRPr lang="es-ES_tradn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F1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F2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F3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925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925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925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925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925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925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925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925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88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4508500"/>
          </a:xfrm>
          <a:prstGeom prst="rect">
            <a:avLst/>
          </a:prstGeom>
          <a:solidFill>
            <a:srgbClr val="CB0017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0" tIns="1440000" rIns="1440000" bIns="1440000"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0" y="4508500"/>
            <a:ext cx="9144000" cy="12065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0" tIns="1440000" rIns="1440000" bIns="1440000" rtlCol="0" anchor="ctr"/>
          <a:lstStyle/>
          <a:p>
            <a:pPr algn="ctr"/>
            <a:endParaRPr lang="es-E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75" y="4726724"/>
            <a:ext cx="1986600" cy="756600"/>
          </a:xfrm>
          <a:prstGeom prst="rect">
            <a:avLst/>
          </a:prstGeom>
        </p:spPr>
      </p:pic>
      <p:sp>
        <p:nvSpPr>
          <p:cNvPr id="7" name="CuadroTexto 7">
            <a:extLst>
              <a:ext uri="{FF2B5EF4-FFF2-40B4-BE49-F238E27FC236}">
                <a16:creationId xmlns:a16="http://schemas.microsoft.com/office/drawing/2014/main" id="{5508F6B6-0EA5-9A05-A05F-709BA6D34090}"/>
              </a:ext>
            </a:extLst>
          </p:cNvPr>
          <p:cNvSpPr txBox="1"/>
          <p:nvPr/>
        </p:nvSpPr>
        <p:spPr>
          <a:xfrm>
            <a:off x="807523" y="749300"/>
            <a:ext cx="794767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TECNOLOGÍA DE COMPUTADORES</a:t>
            </a:r>
          </a:p>
          <a:p>
            <a:endParaRPr lang="es-E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7: Elementos de Memoria</a:t>
            </a:r>
          </a:p>
          <a:p>
            <a:endParaRPr lang="es-ES" sz="4000" dirty="0">
              <a:solidFill>
                <a:schemeClr val="bg1"/>
              </a:solidFill>
              <a:latin typeface="Roboto Thin"/>
              <a:cs typeface="Roboto Thin"/>
            </a:endParaRPr>
          </a:p>
          <a:p>
            <a:endParaRPr lang="es-ES" sz="2000" dirty="0">
              <a:solidFill>
                <a:schemeClr val="bg1"/>
              </a:solidFill>
              <a:latin typeface="Roboto Thin"/>
              <a:cs typeface="Roboto Thin"/>
            </a:endParaRPr>
          </a:p>
          <a:p>
            <a:pPr algn="r"/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Luis Alberto Aranda</a:t>
            </a:r>
          </a:p>
          <a:p>
            <a:pPr algn="r"/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Iván Ramírez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52CE165D-874C-025C-B8A4-3D586120CD5D}"/>
              </a:ext>
            </a:extLst>
          </p:cNvPr>
          <p:cNvGrpSpPr/>
          <p:nvPr/>
        </p:nvGrpSpPr>
        <p:grpSpPr>
          <a:xfrm>
            <a:off x="354927" y="4794483"/>
            <a:ext cx="5197312" cy="646331"/>
            <a:chOff x="354927" y="4794483"/>
            <a:chExt cx="5197312" cy="646331"/>
          </a:xfrm>
        </p:grpSpPr>
        <p:sp>
          <p:nvSpPr>
            <p:cNvPr id="4" name="CuadroTexto 2">
              <a:extLst>
                <a:ext uri="{FF2B5EF4-FFF2-40B4-BE49-F238E27FC236}">
                  <a16:creationId xmlns:a16="http://schemas.microsoft.com/office/drawing/2014/main" id="{6D977D39-5EF8-6E33-2C31-24CB41F18A69}"/>
                </a:ext>
              </a:extLst>
            </p:cNvPr>
            <p:cNvSpPr txBox="1"/>
            <p:nvPr/>
          </p:nvSpPr>
          <p:spPr>
            <a:xfrm>
              <a:off x="1864346" y="4794483"/>
              <a:ext cx="3687893" cy="64633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900" dirty="0">
                  <a:latin typeface="Times New Roman"/>
                  <a:ea typeface="+mn-lt"/>
                  <a:cs typeface="+mn-lt"/>
                </a:rPr>
                <a:t>©2023 Luis Alberto Aranda Barjola, Iván Ramírez Díaz.</a:t>
              </a:r>
              <a:br>
                <a:rPr lang="es-ES" sz="900" dirty="0">
                  <a:latin typeface="Times New Roman"/>
                  <a:ea typeface="+mn-lt"/>
                  <a:cs typeface="+mn-lt"/>
                </a:rPr>
              </a:br>
              <a:r>
                <a:rPr lang="es-ES" sz="900" dirty="0">
                  <a:latin typeface="Times New Roman"/>
                  <a:ea typeface="+mn-lt"/>
                  <a:cs typeface="+mn-lt"/>
                </a:rPr>
                <a:t>Algunos derechos reservados. Este documento se distribuye bajo la licencia “Atribución-</a:t>
              </a:r>
              <a:r>
                <a:rPr lang="es-ES" sz="900" dirty="0" err="1">
                  <a:latin typeface="Times New Roman"/>
                  <a:ea typeface="+mn-lt"/>
                  <a:cs typeface="+mn-lt"/>
                </a:rPr>
                <a:t>CompartirIgual</a:t>
              </a:r>
              <a:r>
                <a:rPr lang="es-ES" sz="900" dirty="0">
                  <a:latin typeface="Times New Roman"/>
                  <a:ea typeface="+mn-lt"/>
                  <a:cs typeface="+mn-lt"/>
                </a:rPr>
                <a:t> 4.0 Internacional” de Creative </a:t>
              </a:r>
              <a:r>
                <a:rPr lang="es-ES" sz="900" dirty="0" err="1">
                  <a:latin typeface="Times New Roman"/>
                  <a:ea typeface="+mn-lt"/>
                  <a:cs typeface="+mn-lt"/>
                </a:rPr>
                <a:t>Commons</a:t>
              </a:r>
              <a:r>
                <a:rPr lang="es-ES" sz="900" dirty="0">
                  <a:latin typeface="Times New Roman"/>
                  <a:ea typeface="+mn-lt"/>
                  <a:cs typeface="+mn-lt"/>
                </a:rPr>
                <a:t>, disponible </a:t>
              </a:r>
              <a:r>
                <a:rPr lang="es-ES" sz="900" dirty="0">
                  <a:latin typeface="Times New Roman"/>
                  <a:ea typeface="+mn-lt"/>
                  <a:cs typeface="Times New Roman"/>
                </a:rPr>
                <a:t>en </a:t>
              </a:r>
              <a:r>
                <a:rPr lang="es-ES" sz="900" dirty="0">
                  <a:solidFill>
                    <a:srgbClr val="0563C1"/>
                  </a:solidFill>
                  <a:latin typeface="Times New Roman"/>
                  <a:ea typeface="+mn-lt"/>
                  <a:cs typeface="Times New Roman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https://creativecommons.org/licenses/by-sa/4.0/deed.es</a:t>
              </a:r>
              <a:r>
                <a:rPr lang="es-ES" sz="900" dirty="0">
                  <a:latin typeface="Times New Roman"/>
                  <a:ea typeface="+mn-lt"/>
                  <a:cs typeface="Times New Roman"/>
                </a:rPr>
                <a:t>. </a:t>
              </a:r>
              <a:endParaRPr lang="es-ES" sz="900" dirty="0">
                <a:cs typeface="Calibri"/>
              </a:endParaRP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8DBDB8D0-ABCE-2D3A-E85A-429FE0F22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4927" y="4851415"/>
              <a:ext cx="1499670" cy="533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9369993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199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CIRCUITOS SECUENCIALES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7"/>
          <p:cNvSpPr txBox="1"/>
          <p:nvPr/>
        </p:nvSpPr>
        <p:spPr>
          <a:xfrm>
            <a:off x="850900" y="1574799"/>
            <a:ext cx="7790930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 un circuito secuencial, las salidas del mismo dependen de las entradas actuales y de la secuencia de entradas anteriores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Debido a esto se dice que los circuitos secuenciales “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tienen memoria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memoria se consigue mediante la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realimentación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 señales, lo que da lugar a elementos secuenciales básicos como los </a:t>
            </a:r>
            <a:r>
              <a:rPr lang="es-ES" sz="1600" b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biestables</a:t>
            </a:r>
            <a:endParaRPr lang="es-ES" sz="1600" b="1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secuencias de entradas anteriores se denominan 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Un estado contiene toda la información acerca del comportamiento pasado del circuito</a:t>
            </a:r>
          </a:p>
        </p:txBody>
      </p:sp>
    </p:spTree>
    <p:extLst>
      <p:ext uri="{BB962C8B-B14F-4D97-AF65-F5344CB8AC3E}">
        <p14:creationId xmlns:p14="http://schemas.microsoft.com/office/powerpoint/2010/main" val="1668925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380872"/>
            <a:ext cx="7378700" cy="36702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Tema 0 – </a:t>
            </a:r>
            <a:r>
              <a:rPr lang="es-ES" sz="12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 a la asignatura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2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Tema 1 – </a:t>
            </a:r>
            <a:r>
              <a:rPr lang="es-ES" sz="12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 a los computadores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05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Tema 2 – </a:t>
            </a:r>
            <a:r>
              <a:rPr lang="es-ES" sz="12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de numeración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05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Tema 3 – </a:t>
            </a:r>
            <a:r>
              <a:rPr lang="es-ES" sz="12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 a los lenguajes de descripción de hardware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05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Tema 4 – </a:t>
            </a:r>
            <a:r>
              <a:rPr lang="es-ES" sz="12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Álgebra de Boole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05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Tema 5 – </a:t>
            </a:r>
            <a:r>
              <a:rPr lang="es-ES" sz="12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Especificación y síntesis de circuitos combinacionales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05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Tema 6 – </a:t>
            </a:r>
            <a:r>
              <a:rPr lang="es-ES" sz="12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Módulos combinacionales básicos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05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Tema 7 – </a:t>
            </a:r>
            <a:r>
              <a:rPr lang="es-ES" sz="12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 de memoria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05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Tema 8 – </a:t>
            </a:r>
            <a:r>
              <a:rPr lang="es-ES" sz="12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Máquinas de estados finitos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05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Tema 9 – </a:t>
            </a:r>
            <a:r>
              <a:rPr lang="es-ES" sz="12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Módulos secuenciales básicos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05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Tema 10 – </a:t>
            </a:r>
            <a:r>
              <a:rPr lang="es-ES" sz="12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de un computador sencillo</a:t>
            </a: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ÍNDICE GENERAL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90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20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PARÁMETROS CARACTERÍSTICOS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de ejecución de un programa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tiempo que tarda un programa desde su inicio hasta que finaliza su ejecución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A18FC25-5046-DC75-B853-7C1F65829902}"/>
              </a:ext>
            </a:extLst>
          </p:cNvPr>
          <p:cNvSpPr txBox="1"/>
          <p:nvPr/>
        </p:nvSpPr>
        <p:spPr>
          <a:xfrm>
            <a:off x="850900" y="1574799"/>
            <a:ext cx="7790930" cy="181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Rendimiento de un computador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es inverso al tiempo de ejecución. Se mide en tareas ejecutadas por unidad de tiempo</a:t>
            </a:r>
          </a:p>
          <a:p>
            <a:pPr lvl="1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. MIPS: millones de instrucciones completadas por segundo</a:t>
            </a:r>
          </a:p>
          <a:p>
            <a:pPr lvl="1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. MFLOPS: millones de instrucciones de coma flotante completadas por segundo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0E6BC31-909B-06BC-8CE7-FC06708DA194}"/>
              </a:ext>
            </a:extLst>
          </p:cNvPr>
          <p:cNvSpPr txBox="1"/>
          <p:nvPr/>
        </p:nvSpPr>
        <p:spPr>
          <a:xfrm>
            <a:off x="850900" y="1574799"/>
            <a:ext cx="7790930" cy="27238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programa de prueba utilizado para medir el rendimiento</a:t>
            </a:r>
          </a:p>
          <a:p>
            <a:pPr lvl="1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Dhrystone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s-E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Whetstone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(para medir instrucciones enteras / flotantes),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AnTuTu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(para procesadores ARM), etc.</a:t>
            </a:r>
          </a:p>
        </p:txBody>
      </p:sp>
    </p:spTree>
    <p:extLst>
      <p:ext uri="{BB962C8B-B14F-4D97-AF65-F5344CB8AC3E}">
        <p14:creationId xmlns:p14="http://schemas.microsoft.com/office/powerpoint/2010/main" val="330238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200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Biestables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Tipos y propiedades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Instrucciones secuenciales en VHDL: el </a:t>
            </a:r>
            <a:r>
              <a:rPr lang="es-ES" sz="1600" i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es-ES" sz="1600" i="1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i="1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Ejemplos en VHDL de diseños con bloques </a:t>
            </a:r>
            <a:r>
              <a:rPr lang="es-ES" sz="1600" i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es-ES" sz="1600" i="1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Simulación hardware con VHDL: el </a:t>
            </a:r>
            <a:r>
              <a:rPr lang="es-ES" sz="1600" i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testbench</a:t>
            </a:r>
            <a:endParaRPr lang="es-ES" sz="1600" i="1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248867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201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b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Biestables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Tipos y propiedades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Instrucciones secuenciales en VHDL: el </a:t>
            </a:r>
            <a:r>
              <a:rPr lang="es-ES" sz="160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es-ES" sz="16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Ejemplos en VHDL de diseños con bloques </a:t>
            </a:r>
            <a:r>
              <a:rPr lang="es-ES" sz="160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es-ES" sz="16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Simulación hardware con VHDL: el </a:t>
            </a:r>
            <a:r>
              <a:rPr lang="es-ES" sz="160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testbench</a:t>
            </a:r>
            <a:endParaRPr lang="es-ES" sz="16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658822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202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BIESTABLES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7"/>
          <p:cNvSpPr txBox="1"/>
          <p:nvPr/>
        </p:nvSpPr>
        <p:spPr>
          <a:xfrm>
            <a:off x="850900" y="1574799"/>
            <a:ext cx="779093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Son componentes con dos estados usados para almacenar información binaria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 err="1">
                <a:solidFill>
                  <a:srgbClr val="C213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Latch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biestable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asíncrono que muestrea las entradas continuamente y cambia las salidas </a:t>
            </a:r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en cualquier momento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No tiene señal de reloj</a:t>
            </a:r>
            <a:endParaRPr lang="es-E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 err="1">
                <a:solidFill>
                  <a:srgbClr val="C213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Flip-flop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biestable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síncrono que muestrea las entradas y cambia las salidas </a:t>
            </a:r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en ciertos instantes de tiempo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marcados por una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señal de reloj</a:t>
            </a:r>
          </a:p>
        </p:txBody>
      </p:sp>
      <p:pic>
        <p:nvPicPr>
          <p:cNvPr id="10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573" y="3551744"/>
            <a:ext cx="3352800" cy="1209675"/>
          </a:xfrm>
          <a:prstGeom prst="rect">
            <a:avLst/>
          </a:prstGeom>
        </p:spPr>
      </p:pic>
      <p:sp>
        <p:nvSpPr>
          <p:cNvPr id="12" name="Rectángulo 5"/>
          <p:cNvSpPr/>
          <p:nvPr/>
        </p:nvSpPr>
        <p:spPr>
          <a:xfrm>
            <a:off x="5701177" y="3783504"/>
            <a:ext cx="2355896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Utilizaremos bloques </a:t>
            </a:r>
            <a:r>
              <a:rPr lang="es-E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 para diseñarlos en VHDL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1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203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LATCH S-R (SET-RESET)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señal de set activa el estado a 1 y lo mantiene hasta que ocurre un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00" y="2365840"/>
            <a:ext cx="3857625" cy="1962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a 6"/>
              <p:cNvGraphicFramePr>
                <a:graphicFrameLocks noGrp="1"/>
              </p:cNvGraphicFramePr>
              <p:nvPr/>
            </p:nvGraphicFramePr>
            <p:xfrm>
              <a:off x="5545801" y="2365113"/>
              <a:ext cx="2605977" cy="19095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53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73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5665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5665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262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Set</a:t>
                          </a:r>
                          <a:endParaRPr lang="es-ES_tradnl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err="1"/>
                            <a:t>Reset</a:t>
                          </a:r>
                          <a:endParaRPr lang="es-ES_tradnl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1" i="0" dirty="0" smtClean="0">
                                    <a:latin typeface="Cambria Math" panose="02040503050406030204" pitchFamily="18" charset="0"/>
                                  </a:rPr>
                                  <m:t>𝐐</m:t>
                                </m:r>
                              </m:oMath>
                            </m:oMathPara>
                          </a14:m>
                          <a:endParaRPr lang="es-ES_tradnl" b="1" i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1" i="0" dirty="0" smtClean="0">
                                    <a:latin typeface="Cambria Math" panose="02040503050406030204" pitchFamily="18" charset="0"/>
                                  </a:rPr>
                                  <m:t>𝐐</m:t>
                                </m:r>
                              </m:oMath>
                            </m:oMathPara>
                          </a14:m>
                          <a:endParaRPr lang="es-ES_tradnl" b="1" i="0" dirty="0">
                            <a:latin typeface="Roboto Light" panose="02000000000000000000" pitchFamily="2" charset="0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0</a:t>
                          </a:r>
                          <a:endParaRPr lang="es-ES_tradnl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0</a:t>
                          </a:r>
                          <a:endParaRPr lang="es-ES_tradnl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_tradnl" sz="1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b="1" i="0" dirty="0" smtClean="0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b>
                                    <m:r>
                                      <a:rPr lang="es-ES" sz="1600" b="1" i="0" dirty="0" smtClean="0">
                                        <a:latin typeface="Cambria Math" panose="02040503050406030204" pitchFamily="18" charset="0"/>
                                      </a:rPr>
                                      <m:t>𝐩𝐫𝐞𝐯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_tradnl" b="1" i="0" dirty="0">
                            <a:latin typeface="Roboto Light" panose="02000000000000000000" pitchFamily="2" charset="0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_tradnl" sz="1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b="1" i="0" dirty="0" smtClean="0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b>
                                    <m:r>
                                      <a:rPr lang="es-ES" sz="1600" b="1" i="0" dirty="0" smtClean="0">
                                        <a:latin typeface="Cambria Math" panose="02040503050406030204" pitchFamily="18" charset="0"/>
                                      </a:rPr>
                                      <m:t>𝐩𝐫𝐞𝐯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_tradnl" sz="1600" b="1" i="0" dirty="0">
                            <a:latin typeface="Roboto Light" panose="02000000000000000000" pitchFamily="2" charset="0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0</a:t>
                          </a:r>
                          <a:endParaRPr lang="es-ES_tradnl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1</a:t>
                          </a:r>
                          <a:endParaRPr lang="es-ES_tradnl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b="1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1</a:t>
                          </a:r>
                          <a:endParaRPr lang="es-ES_tradnl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0</a:t>
                          </a:r>
                          <a:endParaRPr lang="es-ES_tradnl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b="1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1</a:t>
                          </a:r>
                          <a:endParaRPr lang="es-ES_tradnl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1</a:t>
                          </a:r>
                          <a:endParaRPr lang="es-ES_tradnl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b="1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b="1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679690"/>
                  </p:ext>
                </p:extLst>
              </p:nvPr>
            </p:nvGraphicFramePr>
            <p:xfrm>
              <a:off x="5545801" y="2365113"/>
              <a:ext cx="2605977" cy="19095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53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73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5665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5665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262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Set</a:t>
                          </a:r>
                          <a:endParaRPr lang="es-ES_tradnl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err="1"/>
                            <a:t>Reset</a:t>
                          </a:r>
                          <a:endParaRPr lang="es-ES_tradnl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97222" r="-100926" b="-3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97222" r="-926" b="-37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0</a:t>
                          </a:r>
                          <a:endParaRPr lang="es-ES_tradnl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0</a:t>
                          </a:r>
                          <a:endParaRPr lang="es-ES_tradnl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97222" t="-114754" r="-100926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97222" t="-114754" r="-926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0</a:t>
                          </a:r>
                          <a:endParaRPr lang="es-ES_tradnl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1</a:t>
                          </a:r>
                          <a:endParaRPr lang="es-ES_tradnl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b="1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1</a:t>
                          </a:r>
                          <a:endParaRPr lang="es-ES_tradnl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0</a:t>
                          </a:r>
                          <a:endParaRPr lang="es-ES_tradnl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b="1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1</a:t>
                          </a:r>
                          <a:endParaRPr lang="es-ES_tradnl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1</a:t>
                          </a:r>
                          <a:endParaRPr lang="es-ES_tradnl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b="1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b="1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Rectángulo 3"/>
          <p:cNvSpPr/>
          <p:nvPr/>
        </p:nvSpPr>
        <p:spPr>
          <a:xfrm>
            <a:off x="1629493" y="2143757"/>
            <a:ext cx="2300438" cy="2406316"/>
          </a:xfrm>
          <a:prstGeom prst="rect">
            <a:avLst/>
          </a:prstGeom>
          <a:noFill/>
          <a:ln w="28575">
            <a:solidFill>
              <a:srgbClr val="CB0017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576" y="114523"/>
            <a:ext cx="1428750" cy="1428750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924FE92-F2C3-C27F-5075-D9C5A9F8DE0C}"/>
              </a:ext>
            </a:extLst>
          </p:cNvPr>
          <p:cNvCxnSpPr>
            <a:cxnSpLocks/>
          </p:cNvCxnSpPr>
          <p:nvPr/>
        </p:nvCxnSpPr>
        <p:spPr>
          <a:xfrm>
            <a:off x="7717220" y="2467303"/>
            <a:ext cx="157655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997BA521-243B-32C4-3D99-89BDE99D4533}"/>
              </a:ext>
            </a:extLst>
          </p:cNvPr>
          <p:cNvCxnSpPr>
            <a:cxnSpLocks/>
          </p:cNvCxnSpPr>
          <p:nvPr/>
        </p:nvCxnSpPr>
        <p:spPr>
          <a:xfrm>
            <a:off x="7554309" y="2864070"/>
            <a:ext cx="15765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642589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204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LATCH S-R CON ENABLE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señal de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activa o desactiva el componente</a:t>
            </a:r>
          </a:p>
        </p:txBody>
      </p:sp>
      <p:pic>
        <p:nvPicPr>
          <p:cNvPr id="14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00" y="2255062"/>
            <a:ext cx="3896647" cy="18411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a 6"/>
              <p:cNvGraphicFramePr>
                <a:graphicFrameLocks noGrp="1"/>
              </p:cNvGraphicFramePr>
              <p:nvPr/>
            </p:nvGraphicFramePr>
            <p:xfrm>
              <a:off x="5160790" y="2120875"/>
              <a:ext cx="3580637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34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53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573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072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072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 err="1"/>
                            <a:t>Enable</a:t>
                          </a:r>
                          <a:endParaRPr lang="es-ES_tradnl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Set</a:t>
                          </a:r>
                          <a:endParaRPr lang="es-ES_tradnl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err="1"/>
                            <a:t>Reset</a:t>
                          </a:r>
                          <a:endParaRPr lang="es-ES_tradnl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1" i="0" dirty="0" smtClean="0">
                                    <a:latin typeface="Cambria Math" panose="02040503050406030204" pitchFamily="18" charset="0"/>
                                  </a:rPr>
                                  <m:t>𝐐</m:t>
                                </m:r>
                              </m:oMath>
                            </m:oMathPara>
                          </a14:m>
                          <a:endParaRPr lang="es-ES_tradnl" b="1" i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1" i="0" dirty="0" smtClean="0">
                                    <a:latin typeface="Cambria Math" panose="02040503050406030204" pitchFamily="18" charset="0"/>
                                  </a:rPr>
                                  <m:t>𝐐</m:t>
                                </m:r>
                              </m:oMath>
                            </m:oMathPara>
                          </a14:m>
                          <a:endParaRPr lang="es-ES_tradnl" b="1" i="0" dirty="0">
                            <a:latin typeface="Roboto Light" panose="02000000000000000000" pitchFamily="2" charset="0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X</a:t>
                          </a:r>
                          <a:endParaRPr lang="es-ES_tradnl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X</a:t>
                          </a:r>
                          <a:endParaRPr lang="es-ES_tradnl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_tradnl" sz="1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b="1" i="0" dirty="0" smtClean="0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b>
                                    <m:r>
                                      <a:rPr lang="es-ES" sz="1600" b="1" i="0" dirty="0" smtClean="0">
                                        <a:latin typeface="Cambria Math" panose="02040503050406030204" pitchFamily="18" charset="0"/>
                                      </a:rPr>
                                      <m:t>𝐩𝐫𝐞𝐯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_tradnl" b="1" i="0" dirty="0">
                            <a:latin typeface="Roboto Light" panose="02000000000000000000" pitchFamily="2" charset="0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_tradnl" sz="1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b="1" i="0" dirty="0" smtClean="0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b>
                                    <m:r>
                                      <a:rPr lang="es-ES" sz="1600" b="1" i="0" dirty="0" smtClean="0">
                                        <a:latin typeface="Cambria Math" panose="02040503050406030204" pitchFamily="18" charset="0"/>
                                      </a:rPr>
                                      <m:t>𝐩𝐫𝐞𝐯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_tradnl" sz="1600" b="1" i="0" dirty="0">
                            <a:latin typeface="Roboto Light" panose="02000000000000000000" pitchFamily="2" charset="0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0</a:t>
                          </a:r>
                          <a:endParaRPr lang="es-ES_tradnl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0</a:t>
                          </a:r>
                          <a:endParaRPr lang="es-ES_tradnl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_tradnl" sz="1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b="1" i="0" dirty="0" smtClean="0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b>
                                    <m:r>
                                      <a:rPr lang="es-ES" sz="1600" b="1" i="0" dirty="0" smtClean="0">
                                        <a:latin typeface="Cambria Math" panose="02040503050406030204" pitchFamily="18" charset="0"/>
                                      </a:rPr>
                                      <m:t>𝐩𝐫𝐞𝐯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_tradnl" b="1" i="0" dirty="0">
                            <a:latin typeface="Roboto Light" panose="02000000000000000000" pitchFamily="2" charset="0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_tradnl" sz="1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b="1" i="0" dirty="0" smtClean="0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b>
                                    <m:r>
                                      <a:rPr lang="es-ES" sz="1600" b="1" i="0" dirty="0" smtClean="0">
                                        <a:latin typeface="Cambria Math" panose="02040503050406030204" pitchFamily="18" charset="0"/>
                                      </a:rPr>
                                      <m:t>𝐩𝐫𝐞𝐯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_tradnl" sz="1600" b="1" i="0" dirty="0">
                            <a:latin typeface="Roboto Light" panose="02000000000000000000" pitchFamily="2" charset="0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0</a:t>
                          </a:r>
                          <a:endParaRPr lang="es-ES_tradnl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1</a:t>
                          </a:r>
                          <a:endParaRPr lang="es-ES_tradnl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b="1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1</a:t>
                          </a:r>
                          <a:endParaRPr lang="es-ES_tradnl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0</a:t>
                          </a:r>
                          <a:endParaRPr lang="es-ES_tradnl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b="1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b="1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b="1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8523406"/>
                  </p:ext>
                </p:extLst>
              </p:nvPr>
            </p:nvGraphicFramePr>
            <p:xfrm>
              <a:off x="5160790" y="2120875"/>
              <a:ext cx="3580637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34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53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573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072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072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 err="1"/>
                            <a:t>Enable</a:t>
                          </a:r>
                          <a:endParaRPr lang="es-ES_tradnl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Set</a:t>
                          </a:r>
                          <a:endParaRPr lang="es-ES_tradnl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err="1"/>
                            <a:t>Reset</a:t>
                          </a:r>
                          <a:endParaRPr lang="es-ES_tradnl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6897" t="-8197" r="-101724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06897" t="-8197" r="-1724" b="-5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X</a:t>
                          </a:r>
                          <a:endParaRPr lang="es-ES_tradnl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X</a:t>
                          </a:r>
                          <a:endParaRPr lang="es-ES_tradnl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6897" t="-108197" r="-101724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06897" t="-108197" r="-1724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0</a:t>
                          </a:r>
                          <a:endParaRPr lang="es-ES_tradnl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0</a:t>
                          </a:r>
                          <a:endParaRPr lang="es-ES_tradnl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6897" t="-208197" r="-101724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06897" t="-208197" r="-1724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0</a:t>
                          </a:r>
                          <a:endParaRPr lang="es-ES_tradnl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1</a:t>
                          </a:r>
                          <a:endParaRPr lang="es-ES_tradnl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b="1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1</a:t>
                          </a:r>
                          <a:endParaRPr lang="es-ES_tradnl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0</a:t>
                          </a:r>
                          <a:endParaRPr lang="es-ES_tradnl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b="1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b="1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b="1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Rectángulo 3"/>
          <p:cNvSpPr/>
          <p:nvPr/>
        </p:nvSpPr>
        <p:spPr>
          <a:xfrm>
            <a:off x="1312121" y="2151687"/>
            <a:ext cx="2868329" cy="2042531"/>
          </a:xfrm>
          <a:prstGeom prst="rect">
            <a:avLst/>
          </a:prstGeom>
          <a:noFill/>
          <a:ln w="28575">
            <a:solidFill>
              <a:srgbClr val="CB0017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576" y="114523"/>
            <a:ext cx="1428750" cy="1428750"/>
          </a:xfrm>
          <a:prstGeom prst="rect">
            <a:avLst/>
          </a:prstGeom>
        </p:spPr>
      </p:pic>
      <p:sp>
        <p:nvSpPr>
          <p:cNvPr id="18" name="CuadroTexto 7"/>
          <p:cNvSpPr txBox="1"/>
          <p:nvPr/>
        </p:nvSpPr>
        <p:spPr>
          <a:xfrm>
            <a:off x="1781722" y="4524885"/>
            <a:ext cx="59316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latch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S-R tiene un problema de ambigüedad cuando S = R = 1 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760D0EB-81C4-0381-EC63-848DA647643A}"/>
              </a:ext>
            </a:extLst>
          </p:cNvPr>
          <p:cNvCxnSpPr>
            <a:cxnSpLocks/>
          </p:cNvCxnSpPr>
          <p:nvPr/>
        </p:nvCxnSpPr>
        <p:spPr>
          <a:xfrm>
            <a:off x="8276893" y="2191408"/>
            <a:ext cx="157655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B375255-CC75-22DA-AF5B-F4B2EBC08850}"/>
              </a:ext>
            </a:extLst>
          </p:cNvPr>
          <p:cNvCxnSpPr>
            <a:cxnSpLocks/>
          </p:cNvCxnSpPr>
          <p:nvPr/>
        </p:nvCxnSpPr>
        <p:spPr>
          <a:xfrm>
            <a:off x="8121869" y="2935017"/>
            <a:ext cx="15765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B1D8BE41-A685-FA23-F07F-6BFBCA2683EC}"/>
              </a:ext>
            </a:extLst>
          </p:cNvPr>
          <p:cNvCxnSpPr>
            <a:cxnSpLocks/>
          </p:cNvCxnSpPr>
          <p:nvPr/>
        </p:nvCxnSpPr>
        <p:spPr>
          <a:xfrm>
            <a:off x="8121869" y="2564527"/>
            <a:ext cx="15765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714156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205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LATCH D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Combina las entradas set y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en una única señal de datos D</a:t>
            </a:r>
          </a:p>
        </p:txBody>
      </p:sp>
      <p:pic>
        <p:nvPicPr>
          <p:cNvPr id="10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01" y="2389217"/>
            <a:ext cx="4610100" cy="2057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a 6"/>
              <p:cNvGraphicFramePr>
                <a:graphicFrameLocks noGrp="1"/>
              </p:cNvGraphicFramePr>
              <p:nvPr/>
            </p:nvGraphicFramePr>
            <p:xfrm>
              <a:off x="5743202" y="2477101"/>
              <a:ext cx="2667698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34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7973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072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072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 err="1"/>
                            <a:t>Enable</a:t>
                          </a:r>
                          <a:endParaRPr lang="es-ES_tradnl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D</a:t>
                          </a:r>
                          <a:endParaRPr lang="es-ES_tradnl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1" i="0" dirty="0" smtClean="0">
                                    <a:latin typeface="Cambria Math" panose="02040503050406030204" pitchFamily="18" charset="0"/>
                                  </a:rPr>
                                  <m:t>𝐐</m:t>
                                </m:r>
                              </m:oMath>
                            </m:oMathPara>
                          </a14:m>
                          <a:endParaRPr lang="es-ES_tradnl" b="1" i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1" i="0" dirty="0" smtClean="0">
                                    <a:latin typeface="Cambria Math" panose="02040503050406030204" pitchFamily="18" charset="0"/>
                                  </a:rPr>
                                  <m:t>𝐐</m:t>
                                </m:r>
                              </m:oMath>
                            </m:oMathPara>
                          </a14:m>
                          <a:endParaRPr lang="es-ES_tradnl" b="1" i="0" dirty="0">
                            <a:latin typeface="Roboto Light" panose="02000000000000000000" pitchFamily="2" charset="0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X</a:t>
                          </a:r>
                          <a:endParaRPr lang="es-ES_tradnl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_tradnl" sz="1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b="1" i="0" dirty="0" smtClean="0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b>
                                    <m:r>
                                      <a:rPr lang="es-ES" sz="1600" b="1" i="0" dirty="0" smtClean="0">
                                        <a:latin typeface="Cambria Math" panose="02040503050406030204" pitchFamily="18" charset="0"/>
                                      </a:rPr>
                                      <m:t>𝐩𝐫𝐞𝐯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_tradnl" b="1" i="0" dirty="0">
                            <a:latin typeface="Roboto Light" panose="02000000000000000000" pitchFamily="2" charset="0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_tradnl" sz="1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b="1" i="0" dirty="0" smtClean="0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b>
                                    <m:r>
                                      <a:rPr lang="es-ES" sz="1600" b="1" i="0" dirty="0" smtClean="0">
                                        <a:latin typeface="Cambria Math" panose="02040503050406030204" pitchFamily="18" charset="0"/>
                                      </a:rPr>
                                      <m:t>𝐩𝐫𝐞𝐯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_tradnl" sz="1600" b="1" i="0" dirty="0">
                            <a:latin typeface="Roboto Light" panose="02000000000000000000" pitchFamily="2" charset="0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0</a:t>
                          </a:r>
                          <a:endParaRPr lang="es-ES_tradnl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1</a:t>
                          </a:r>
                          <a:endParaRPr lang="es-ES_tradnl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b="1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b="1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8259980"/>
                  </p:ext>
                </p:extLst>
              </p:nvPr>
            </p:nvGraphicFramePr>
            <p:xfrm>
              <a:off x="5743202" y="2477101"/>
              <a:ext cx="2667698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34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7973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072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072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 err="1"/>
                            <a:t>Enable</a:t>
                          </a:r>
                          <a:endParaRPr lang="es-ES_tradnl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D</a:t>
                          </a:r>
                          <a:endParaRPr lang="es-ES_tradnl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77586" t="-8197" r="-100862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77586" t="-8197" r="-862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X</a:t>
                          </a:r>
                          <a:endParaRPr lang="es-ES_tradnl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77586" t="-108197" r="-100862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77586" t="-108197" r="-862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0</a:t>
                          </a:r>
                          <a:endParaRPr lang="es-ES_tradnl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1</a:t>
                          </a:r>
                          <a:endParaRPr lang="es-ES_tradnl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b="1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b="1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Rectángulo 3"/>
          <p:cNvSpPr/>
          <p:nvPr/>
        </p:nvSpPr>
        <p:spPr>
          <a:xfrm>
            <a:off x="936734" y="2396652"/>
            <a:ext cx="3750769" cy="2042531"/>
          </a:xfrm>
          <a:prstGeom prst="rect">
            <a:avLst/>
          </a:prstGeom>
          <a:noFill/>
          <a:ln w="28575">
            <a:solidFill>
              <a:srgbClr val="CB0017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576" y="114523"/>
            <a:ext cx="1428750" cy="1428750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04FB0C0E-7568-84C6-E054-091600BB4FC6}"/>
              </a:ext>
            </a:extLst>
          </p:cNvPr>
          <p:cNvCxnSpPr>
            <a:cxnSpLocks/>
          </p:cNvCxnSpPr>
          <p:nvPr/>
        </p:nvCxnSpPr>
        <p:spPr>
          <a:xfrm>
            <a:off x="7945822" y="2554015"/>
            <a:ext cx="157655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5468493-0BB5-3EA9-6946-A53C01BF5CF0}"/>
              </a:ext>
            </a:extLst>
          </p:cNvPr>
          <p:cNvCxnSpPr>
            <a:cxnSpLocks/>
          </p:cNvCxnSpPr>
          <p:nvPr/>
        </p:nvCxnSpPr>
        <p:spPr>
          <a:xfrm>
            <a:off x="7782911" y="2919251"/>
            <a:ext cx="15765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806824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206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DISPARO POR FLANCO: FLIP-FLOPS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entrada de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habilitación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 funciona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nivel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Si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está a nivel alto se registran nuevas entradas en el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latch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si está a nivel bajo se mantiene el estado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¿Y si sólo consideramos el momento de la transición de ‘0’ a ‘1’ o viceversa?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 este caso la señal de habilitación será una señal de reloj (CLK)</a:t>
            </a:r>
          </a:p>
        </p:txBody>
      </p:sp>
    </p:spTree>
    <p:extLst>
      <p:ext uri="{BB962C8B-B14F-4D97-AF65-F5344CB8AC3E}">
        <p14:creationId xmlns:p14="http://schemas.microsoft.com/office/powerpoint/2010/main" val="3408930627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207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FLIP-FLOP D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Formado por dos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latches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 con señales de habilitación invertidas</a:t>
            </a:r>
          </a:p>
        </p:txBody>
      </p:sp>
      <p:pic>
        <p:nvPicPr>
          <p:cNvPr id="10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030" y="2332067"/>
            <a:ext cx="3686175" cy="2171700"/>
          </a:xfrm>
          <a:prstGeom prst="rect">
            <a:avLst/>
          </a:prstGeom>
        </p:spPr>
      </p:pic>
      <p:sp>
        <p:nvSpPr>
          <p:cNvPr id="12" name="Rectángulo 5"/>
          <p:cNvSpPr/>
          <p:nvPr/>
        </p:nvSpPr>
        <p:spPr>
          <a:xfrm>
            <a:off x="1280161" y="2396652"/>
            <a:ext cx="3108960" cy="2107115"/>
          </a:xfrm>
          <a:prstGeom prst="rect">
            <a:avLst/>
          </a:prstGeom>
          <a:noFill/>
          <a:ln w="28575">
            <a:solidFill>
              <a:srgbClr val="CB0017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5128" y="3107709"/>
            <a:ext cx="213141" cy="381000"/>
          </a:xfrm>
          <a:prstGeom prst="rect">
            <a:avLst/>
          </a:prstGeom>
        </p:spPr>
      </p:pic>
      <p:pic>
        <p:nvPicPr>
          <p:cNvPr id="15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2144" y="2481441"/>
            <a:ext cx="285750" cy="361950"/>
          </a:xfrm>
          <a:prstGeom prst="rect">
            <a:avLst/>
          </a:prstGeom>
        </p:spPr>
      </p:pic>
      <p:pic>
        <p:nvPicPr>
          <p:cNvPr id="16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262" y="2557841"/>
            <a:ext cx="304800" cy="247650"/>
          </a:xfrm>
          <a:prstGeom prst="rect">
            <a:avLst/>
          </a:prstGeom>
        </p:spPr>
      </p:pic>
      <p:pic>
        <p:nvPicPr>
          <p:cNvPr id="17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728" y="3996983"/>
            <a:ext cx="542925" cy="371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a 11"/>
              <p:cNvGraphicFramePr>
                <a:graphicFrameLocks noGrp="1"/>
              </p:cNvGraphicFramePr>
              <p:nvPr/>
            </p:nvGraphicFramePr>
            <p:xfrm>
              <a:off x="5457525" y="2477101"/>
              <a:ext cx="2953375" cy="2114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69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039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8300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8300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228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CLK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D</a:t>
                          </a:r>
                          <a:endParaRPr lang="es-ES_tradnl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1" i="0" dirty="0" smtClean="0">
                                    <a:latin typeface="Cambria Math" panose="02040503050406030204" pitchFamily="18" charset="0"/>
                                  </a:rPr>
                                  <m:t>𝐐</m:t>
                                </m:r>
                              </m:oMath>
                            </m:oMathPara>
                          </a14:m>
                          <a:endParaRPr lang="es-ES_tradnl" b="1" i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1" i="0" dirty="0" smtClean="0">
                                    <a:latin typeface="Cambria Math" panose="02040503050406030204" pitchFamily="18" charset="0"/>
                                  </a:rPr>
                                  <m:t>𝐐</m:t>
                                </m:r>
                              </m:oMath>
                            </m:oMathPara>
                          </a14:m>
                          <a:endParaRPr lang="es-ES_tradnl" b="1" i="0" dirty="0">
                            <a:latin typeface="Roboto Light" panose="02000000000000000000" pitchFamily="2" charset="0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2830">
                    <a:tc>
                      <a:txBody>
                        <a:bodyPr/>
                        <a:lstStyle/>
                        <a:p>
                          <a:pPr algn="ctr"/>
                          <a:endParaRPr lang="es-ES_tradnl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2830">
                    <a:tc>
                      <a:txBody>
                        <a:bodyPr/>
                        <a:lstStyle/>
                        <a:p>
                          <a:pPr algn="ctr"/>
                          <a:endParaRPr lang="es-ES_tradnl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28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X</a:t>
                          </a:r>
                          <a:endParaRPr lang="es-ES_tradnl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_tradnl" sz="1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b="1" i="0" dirty="0" smtClean="0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b>
                                    <m:r>
                                      <a:rPr lang="es-ES" sz="1600" b="1" i="0" dirty="0" smtClean="0">
                                        <a:latin typeface="Cambria Math" panose="02040503050406030204" pitchFamily="18" charset="0"/>
                                      </a:rPr>
                                      <m:t>𝐩𝐫𝐞𝐯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_tradnl" sz="1600" b="1" i="0" dirty="0">
                            <a:latin typeface="Roboto Light" panose="02000000000000000000" pitchFamily="2" charset="0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_tradnl" sz="1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b="1" i="0" dirty="0" smtClean="0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b>
                                    <m:r>
                                      <a:rPr lang="es-ES" sz="1600" b="1" i="0" dirty="0" smtClean="0">
                                        <a:latin typeface="Cambria Math" panose="02040503050406030204" pitchFamily="18" charset="0"/>
                                      </a:rPr>
                                      <m:t>𝐩𝐫𝐞𝐯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_tradnl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28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X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_tradnl" sz="1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b="1" i="0" dirty="0" smtClean="0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b>
                                    <m:r>
                                      <a:rPr lang="es-ES" sz="1600" b="1" i="0" dirty="0" smtClean="0">
                                        <a:latin typeface="Cambria Math" panose="02040503050406030204" pitchFamily="18" charset="0"/>
                                      </a:rPr>
                                      <m:t>𝐩𝐫𝐞𝐯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_tradnl" sz="1600" b="1" i="0" dirty="0">
                            <a:latin typeface="Roboto Light" panose="02000000000000000000" pitchFamily="2" charset="0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_tradnl" sz="1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b="1" i="0" dirty="0" smtClean="0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b>
                                    <m:r>
                                      <a:rPr lang="es-ES" sz="1600" b="1" i="0" dirty="0" smtClean="0">
                                        <a:latin typeface="Cambria Math" panose="02040503050406030204" pitchFamily="18" charset="0"/>
                                      </a:rPr>
                                      <m:t>𝐩𝐫𝐞𝐯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_tradnl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a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4401646"/>
                  </p:ext>
                </p:extLst>
              </p:nvPr>
            </p:nvGraphicFramePr>
            <p:xfrm>
              <a:off x="5457525" y="2477101"/>
              <a:ext cx="2953375" cy="2114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69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039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8300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8300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228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CLK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D</a:t>
                          </a:r>
                          <a:endParaRPr lang="es-ES_tradnl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78125" r="-101563" b="-41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75969" r="-775" b="-41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2830">
                    <a:tc>
                      <a:txBody>
                        <a:bodyPr/>
                        <a:lstStyle/>
                        <a:p>
                          <a:pPr algn="ctr"/>
                          <a:endParaRPr lang="es-ES_tradnl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2830">
                    <a:tc>
                      <a:txBody>
                        <a:bodyPr/>
                        <a:lstStyle/>
                        <a:p>
                          <a:pPr algn="ctr"/>
                          <a:endParaRPr lang="es-ES_tradnl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28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X</a:t>
                          </a:r>
                          <a:endParaRPr lang="es-ES_tradnl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78125" t="-302899" r="-101563" b="-115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75969" t="-302899" r="-775" b="-1159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28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X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78125" t="-397143" r="-101563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75969" t="-397143" r="-775" b="-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7865" y="3321912"/>
            <a:ext cx="457200" cy="4286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77390" y="2913369"/>
            <a:ext cx="438150" cy="390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576" y="114523"/>
            <a:ext cx="1428750" cy="1428750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390629BC-7C98-1D19-E307-A1ABEE9BE4D0}"/>
              </a:ext>
            </a:extLst>
          </p:cNvPr>
          <p:cNvCxnSpPr>
            <a:cxnSpLocks/>
          </p:cNvCxnSpPr>
          <p:nvPr/>
        </p:nvCxnSpPr>
        <p:spPr>
          <a:xfrm>
            <a:off x="7914290" y="2577663"/>
            <a:ext cx="157655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24F94BA2-BAC3-0063-2698-A6385D9307A1}"/>
              </a:ext>
            </a:extLst>
          </p:cNvPr>
          <p:cNvCxnSpPr>
            <a:cxnSpLocks/>
          </p:cNvCxnSpPr>
          <p:nvPr/>
        </p:nvCxnSpPr>
        <p:spPr>
          <a:xfrm>
            <a:off x="7751379" y="3857301"/>
            <a:ext cx="15765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C6C1C4D-B4B3-D2C4-D86B-DD1A9FC14E25}"/>
              </a:ext>
            </a:extLst>
          </p:cNvPr>
          <p:cNvCxnSpPr>
            <a:cxnSpLocks/>
          </p:cNvCxnSpPr>
          <p:nvPr/>
        </p:nvCxnSpPr>
        <p:spPr>
          <a:xfrm>
            <a:off x="7751381" y="4275089"/>
            <a:ext cx="15765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865604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208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FLIP-FLOP D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7"/>
          <p:cNvSpPr txBox="1"/>
          <p:nvPr/>
        </p:nvSpPr>
        <p:spPr>
          <a:xfrm>
            <a:off x="850900" y="1574799"/>
            <a:ext cx="7790930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más usado</a:t>
            </a:r>
            <a:r>
              <a:rPr lang="es-E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 circuitos secuenciales para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almacenar 1 bit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 información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Permite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retrasar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los datos de entrada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ciclo de reloj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sincronizar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la información. Se pueden conectar varios en serie para retrasar más ciclos de reloj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Si se conectan 8 en paralelo podemos obtener un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de 8-bits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También hay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flip-flops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 con señal de </a:t>
            </a:r>
            <a:r>
              <a:rPr lang="es-ES" sz="1600" i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En este caso, la señal de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permite retener el dato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 entrada hasta que se necesite y liberarlo en un determinado ciclo de reloj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576" y="114523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64355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209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FLIP-FLOP T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7"/>
          <p:cNvSpPr txBox="1"/>
          <p:nvPr/>
        </p:nvSpPr>
        <p:spPr>
          <a:xfrm>
            <a:off x="850900" y="1574799"/>
            <a:ext cx="5900420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Cambia su estado mediante una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entrada 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toggle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Si T = 1 cambia de estado, si T = 0 no cambia de estado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También los hay con o sin señal de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endParaRPr lang="es-E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Muy utilizados como detectores de flanco, contadores o divisores de frecuencia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a 16"/>
              <p:cNvGraphicFramePr>
                <a:graphicFrameLocks noGrp="1"/>
              </p:cNvGraphicFramePr>
              <p:nvPr/>
            </p:nvGraphicFramePr>
            <p:xfrm>
              <a:off x="6946761" y="2072840"/>
              <a:ext cx="1695069" cy="2114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11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4672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228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T</a:t>
                          </a:r>
                          <a:endParaRPr lang="es-ES_tradnl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1" i="0" dirty="0" smtClean="0">
                                    <a:latin typeface="Cambria Math" panose="02040503050406030204" pitchFamily="18" charset="0"/>
                                  </a:rPr>
                                  <m:t>𝐐</m:t>
                                </m:r>
                              </m:oMath>
                            </m:oMathPara>
                          </a14:m>
                          <a:endParaRPr lang="es-ES_tradnl" b="1" i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s-ES_tradnl" sz="1800" b="1" i="0" kern="1200" dirty="0">
                              <a:solidFill>
                                <a:schemeClr val="lt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Q</a:t>
                          </a:r>
                          <a:r>
                            <a:rPr lang="es-ES_tradnl" sz="1800" b="1" i="0" kern="1200" baseline="-25000" dirty="0">
                              <a:solidFill>
                                <a:schemeClr val="lt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siguiente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28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28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28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1</a:t>
                          </a:r>
                          <a:endParaRPr lang="es-ES_tradnl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28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a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2368455"/>
                  </p:ext>
                </p:extLst>
              </p:nvPr>
            </p:nvGraphicFramePr>
            <p:xfrm>
              <a:off x="6946761" y="2072840"/>
              <a:ext cx="1695069" cy="2114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1155"/>
                    <a:gridCol w="397192"/>
                    <a:gridCol w="946722"/>
                  </a:tblGrid>
                  <a:tr h="4228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T</a:t>
                          </a:r>
                          <a:endParaRPr lang="es-ES_tradnl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89231" t="-2899" r="-241538" b="-418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s-ES_tradnl" sz="1800" b="1" i="0" kern="1200" dirty="0" smtClean="0">
                              <a:solidFill>
                                <a:schemeClr val="lt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Q</a:t>
                          </a:r>
                          <a:r>
                            <a:rPr lang="es-ES_tradnl" sz="1800" b="1" i="0" kern="1200" baseline="-25000" dirty="0" smtClean="0">
                              <a:solidFill>
                                <a:schemeClr val="lt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siguiente</a:t>
                          </a:r>
                          <a:endParaRPr lang="es-ES_tradnl" sz="1800" b="1" i="0" kern="1200" baseline="-25000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</a:tr>
                  <a:tr h="4228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 smtClean="0"/>
                            <a:t>0</a:t>
                          </a:r>
                          <a:endParaRPr lang="es-ES_tradnl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es-ES_tradnl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28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 smtClean="0"/>
                            <a:t>0</a:t>
                          </a:r>
                          <a:endParaRPr lang="es-ES_tradnl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s-ES_tradnl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s-ES_tradnl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4228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1</a:t>
                          </a:r>
                          <a:endParaRPr lang="es-ES_tradnl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es-ES_tradnl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s-ES_tradnl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28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 smtClean="0"/>
                            <a:t>1</a:t>
                          </a:r>
                          <a:endParaRPr lang="es-ES_tradnl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s-ES_tradnl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es-ES_tradnl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576" y="127738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15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21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 a los computadores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Von Neumann de un computador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Terminología y parámetros característicos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Fundamentos de los sistemas digitales</a:t>
            </a: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225551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210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FLIP-FLOP J-K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604" y="124623"/>
            <a:ext cx="1428750" cy="1428750"/>
          </a:xfrm>
          <a:prstGeom prst="rect">
            <a:avLst/>
          </a:prstGeom>
        </p:spPr>
      </p:pic>
      <p:sp>
        <p:nvSpPr>
          <p:cNvPr id="16" name="CuadroTexto 7"/>
          <p:cNvSpPr txBox="1"/>
          <p:nvPr/>
        </p:nvSpPr>
        <p:spPr>
          <a:xfrm>
            <a:off x="850900" y="1574799"/>
            <a:ext cx="5717540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Tiene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entradas J y K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que permiten cambiar el estado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Si J = 0 y K = 1 se aplica un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si J = 1 y K = 0 un set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Si J = 0 y K = 0 se mantiene el estado actual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J = 1 y K = 1 se invierte el estado actual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Si se mantiene la combinación J = K = 1, el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flip-flop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invertirá su contenido en cada ciclo de reloj. Esto se utiliza mucho en contadores binarios</a:t>
            </a:r>
            <a:endParaRPr lang="es-E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a 16"/>
              <p:cNvGraphicFramePr>
                <a:graphicFrameLocks noGrp="1"/>
              </p:cNvGraphicFramePr>
              <p:nvPr/>
            </p:nvGraphicFramePr>
            <p:xfrm>
              <a:off x="7054075" y="2063749"/>
              <a:ext cx="1480439" cy="2114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11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06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686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228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J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K</a:t>
                          </a:r>
                          <a:endParaRPr lang="es-ES_tradnl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1" i="0" dirty="0" smtClean="0">
                                    <a:latin typeface="Cambria Math" panose="02040503050406030204" pitchFamily="18" charset="0"/>
                                  </a:rPr>
                                  <m:t>𝐐</m:t>
                                </m:r>
                              </m:oMath>
                            </m:oMathPara>
                          </a14:m>
                          <a:endParaRPr lang="es-ES_tradnl" b="1" i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28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_tradnl" sz="18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800" b="1" i="0" dirty="0" smtClean="0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b>
                                    <m:r>
                                      <a:rPr lang="es-ES" sz="1800" b="1" i="0" dirty="0" smtClean="0">
                                        <a:latin typeface="Cambria Math" panose="02040503050406030204" pitchFamily="18" charset="0"/>
                                      </a:rPr>
                                      <m:t>𝐩𝐫𝐞𝐯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_tradnl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28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28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0</a:t>
                          </a:r>
                          <a:endParaRPr lang="es-ES_tradnl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28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_tradnl" sz="18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s-ES_tradnl" sz="1800" b="1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ES" sz="1800" b="1" i="0" dirty="0" smtClean="0">
                                            <a:latin typeface="Cambria Math" panose="02040503050406030204" pitchFamily="18" charset="0"/>
                                          </a:rPr>
                                          <m:t>𝐐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ES" sz="1800" b="1" i="0" dirty="0" smtClean="0">
                                        <a:latin typeface="Cambria Math" panose="02040503050406030204" pitchFamily="18" charset="0"/>
                                      </a:rPr>
                                      <m:t>𝐩𝐫𝐞𝐯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_tradnl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a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4697782"/>
                  </p:ext>
                </p:extLst>
              </p:nvPr>
            </p:nvGraphicFramePr>
            <p:xfrm>
              <a:off x="7054075" y="2063749"/>
              <a:ext cx="1480439" cy="2114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1155"/>
                    <a:gridCol w="360680"/>
                    <a:gridCol w="768604"/>
                  </a:tblGrid>
                  <a:tr h="4228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 smtClean="0"/>
                            <a:t>J</a:t>
                          </a:r>
                          <a:endParaRPr lang="es-ES_tradnl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K</a:t>
                          </a:r>
                          <a:endParaRPr lang="es-ES_tradnl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92126" r="-787" b="-412857"/>
                          </a:stretch>
                        </a:blipFill>
                      </a:tcPr>
                    </a:tc>
                  </a:tr>
                  <a:tr h="4228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 smtClean="0"/>
                            <a:t>0</a:t>
                          </a:r>
                          <a:endParaRPr lang="es-ES_tradnl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 smtClean="0"/>
                            <a:t>0</a:t>
                          </a:r>
                          <a:endParaRPr lang="es-ES_tradnl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92126" t="-101449" r="-787" b="-318841"/>
                          </a:stretch>
                        </a:blipFill>
                      </a:tcPr>
                    </a:tc>
                  </a:tr>
                  <a:tr h="4228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 smtClean="0"/>
                            <a:t>0</a:t>
                          </a:r>
                          <a:endParaRPr lang="es-ES_tradnl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 smtClean="0"/>
                            <a:t>1</a:t>
                          </a:r>
                          <a:endParaRPr lang="es-ES_tradnl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es-ES_tradnl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4228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 smtClean="0"/>
                            <a:t>1</a:t>
                          </a:r>
                          <a:endParaRPr lang="es-ES_tradnl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0</a:t>
                          </a:r>
                          <a:endParaRPr lang="es-ES_tradnl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s-ES_tradnl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28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 smtClean="0"/>
                            <a:t>1</a:t>
                          </a:r>
                          <a:endParaRPr lang="es-ES_tradnl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dirty="0" smtClean="0"/>
                            <a:t>1</a:t>
                          </a:r>
                          <a:endParaRPr lang="es-ES_tradnl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92126" t="-397143" r="-787" b="-1571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24291F1-3EB6-F9C7-30C3-C5BEFE3C1947}"/>
              </a:ext>
            </a:extLst>
          </p:cNvPr>
          <p:cNvCxnSpPr>
            <a:cxnSpLocks/>
          </p:cNvCxnSpPr>
          <p:nvPr/>
        </p:nvCxnSpPr>
        <p:spPr>
          <a:xfrm>
            <a:off x="7861740" y="3849420"/>
            <a:ext cx="15765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894887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211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ECUACIONES CARACTERÍSTICAS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7"/>
              <p:cNvSpPr txBox="1"/>
              <p:nvPr/>
            </p:nvSpPr>
            <p:spPr>
              <a:xfrm>
                <a:off x="850900" y="1574799"/>
                <a:ext cx="7790930" cy="13185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buClr>
                    <a:schemeClr val="bg1">
                      <a:lumMod val="75000"/>
                    </a:schemeClr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s-ES" sz="1600" b="1" dirty="0" err="1">
                    <a:solidFill>
                      <a:srgbClr val="CB001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Flip-flop</a:t>
                </a:r>
                <a:r>
                  <a:rPr lang="es-ES" sz="1600" b="1" dirty="0">
                    <a:solidFill>
                      <a:srgbClr val="CB001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</a:t>
                </a:r>
                <a:r>
                  <a:rPr lang="es-E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S" sz="1600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" sz="1600" b="0" i="0" smtClean="0">
                            <a:latin typeface="Cambria Math" panose="02040503050406030204" pitchFamily="18" charset="0"/>
                          </a:rPr>
                          <m:t>siguiente</m:t>
                        </m:r>
                      </m:sub>
                    </m:sSub>
                    <m:r>
                      <a:rPr lang="es-ES" sz="1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s-ES" sz="1600" b="0" i="0" smtClean="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endParaRPr lang="es-E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chemeClr val="bg1">
                      <a:lumMod val="75000"/>
                    </a:schemeClr>
                  </a:buClr>
                  <a:buSzPct val="120000"/>
                  <a:buFont typeface="Arial" panose="020B0604020202020204" pitchFamily="34" charset="0"/>
                  <a:buChar char="•"/>
                </a:pPr>
                <a:endParaRPr lang="es-E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chemeClr val="bg1">
                      <a:lumMod val="75000"/>
                    </a:schemeClr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s-ES" sz="1600" b="1" dirty="0" err="1">
                    <a:solidFill>
                      <a:srgbClr val="CB001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Flip-flop</a:t>
                </a:r>
                <a:r>
                  <a:rPr lang="es-ES" sz="1600" b="1" dirty="0">
                    <a:solidFill>
                      <a:srgbClr val="CB001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</a:t>
                </a:r>
                <a:r>
                  <a:rPr lang="es-E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S" sz="1600" i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" sz="1600" i="0">
                            <a:latin typeface="Cambria Math" panose="02040503050406030204" pitchFamily="18" charset="0"/>
                          </a:rPr>
                          <m:t>siguiente</m:t>
                        </m:r>
                      </m:sub>
                    </m:sSub>
                    <m:r>
                      <a:rPr lang="es-ES" sz="1600" i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s-ES" sz="16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s-E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m:rPr>
                        <m:sty m:val="p"/>
                      </m:rPr>
                      <a:rPr lang="es-E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</m:oMath>
                </a14:m>
                <a:endParaRPr lang="es-ES" sz="16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chemeClr val="bg1">
                      <a:lumMod val="75000"/>
                    </a:schemeClr>
                  </a:buClr>
                  <a:buSzPct val="120000"/>
                  <a:buFont typeface="Arial" panose="020B0604020202020204" pitchFamily="34" charset="0"/>
                  <a:buChar char="•"/>
                </a:pPr>
                <a:endParaRPr lang="es-E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chemeClr val="bg1">
                      <a:lumMod val="75000"/>
                    </a:schemeClr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s-ES" sz="1600" b="1" dirty="0" err="1">
                    <a:solidFill>
                      <a:srgbClr val="CB001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Flip-flop</a:t>
                </a:r>
                <a:r>
                  <a:rPr lang="es-ES" sz="1600" b="1" dirty="0">
                    <a:solidFill>
                      <a:srgbClr val="CB001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J-K</a:t>
                </a:r>
                <a:r>
                  <a:rPr lang="es-E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S" sz="1600" i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" sz="1600" i="0">
                            <a:latin typeface="Cambria Math" panose="02040503050406030204" pitchFamily="18" charset="0"/>
                          </a:rPr>
                          <m:t>siguiente</m:t>
                        </m:r>
                      </m:sub>
                    </m:sSub>
                    <m:r>
                      <a:rPr lang="es-ES" sz="1600" i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s-ES" sz="1600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s-ES" sz="1600" b="0" i="0" smtClean="0">
                        <a:latin typeface="Cambria Math" panose="02040503050406030204" pitchFamily="18" charset="0"/>
                      </a:rPr>
                      <m:t>·</m:t>
                    </m:r>
                    <m:acc>
                      <m:accPr>
                        <m:chr m:val="̅"/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s-ES" sz="1600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acc>
                    <m:r>
                      <a:rPr lang="es-ES" sz="1600" b="0" i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s-ES" sz="16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acc>
                    <m:r>
                      <a:rPr lang="es-ES" sz="1600" b="0" i="0" smtClean="0">
                        <a:latin typeface="Cambria Math" panose="02040503050406030204" pitchFamily="18" charset="0"/>
                      </a:rPr>
                      <m:t>·</m:t>
                    </m:r>
                    <m:r>
                      <m:rPr>
                        <m:sty m:val="p"/>
                      </m:rPr>
                      <a:rPr lang="es-ES" sz="1600" b="0" i="0" smtClean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endParaRPr lang="es-E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00" y="1574799"/>
                <a:ext cx="7790930" cy="1318566"/>
              </a:xfrm>
              <a:prstGeom prst="rect">
                <a:avLst/>
              </a:prstGeom>
              <a:blipFill rotWithShape="0">
                <a:blip r:embed="rId4"/>
                <a:stretch>
                  <a:fillRect l="-1800" t="-6912" b="-645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6"/>
              <p:cNvSpPr/>
              <p:nvPr/>
            </p:nvSpPr>
            <p:spPr>
              <a:xfrm>
                <a:off x="5347689" y="2053199"/>
                <a:ext cx="3063211" cy="36176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S" sz="1600" i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1600" i="0">
                              <a:latin typeface="Cambria Math" panose="02040503050406030204" pitchFamily="18" charset="0"/>
                            </a:rPr>
                            <m:t>siguiente</m:t>
                          </m:r>
                        </m:sub>
                      </m:sSub>
                      <m:r>
                        <a:rPr lang="es-E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1600" b="0" i="0" smtClean="0">
                          <a:latin typeface="Cambria Math" panose="02040503050406030204" pitchFamily="18" charset="0"/>
                        </a:rPr>
                        <m:t>se</m:t>
                      </m:r>
                      <m:r>
                        <a:rPr lang="es-E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1600" b="0" i="0" smtClean="0">
                          <a:latin typeface="Cambria Math" panose="02040503050406030204" pitchFamily="18" charset="0"/>
                        </a:rPr>
                        <m:t>representa</m:t>
                      </m:r>
                      <m:r>
                        <a:rPr lang="es-E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1600" b="0" i="0" smtClean="0">
                          <a:latin typeface="Cambria Math" panose="02040503050406030204" pitchFamily="18" charset="0"/>
                        </a:rPr>
                        <m:t>como</m:t>
                      </m:r>
                      <m:r>
                        <a:rPr lang="es-E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s-ES" sz="1600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p>
                          <m:r>
                            <a:rPr lang="es-ES" sz="1600" b="0" i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s-E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689" y="2053199"/>
                <a:ext cx="3063211" cy="361766"/>
              </a:xfrm>
              <a:prstGeom prst="rect">
                <a:avLst/>
              </a:prstGeom>
              <a:blipFill rotWithShape="0">
                <a:blip r:embed="rId7"/>
                <a:stretch>
                  <a:fillRect b="-49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81" y="3136168"/>
            <a:ext cx="1428750" cy="14287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30" y="3136168"/>
            <a:ext cx="1428750" cy="1428750"/>
          </a:xfrm>
          <a:prstGeom prst="rect">
            <a:avLst/>
          </a:prstGeom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0114EA9C-03F1-E470-C75B-1FE36BDDC8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279" y="311443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53005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5"/>
          <p:cNvSpPr txBox="1"/>
          <p:nvPr/>
        </p:nvSpPr>
        <p:spPr>
          <a:xfrm>
            <a:off x="850899" y="1574799"/>
            <a:ext cx="4325901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Si se viola alguno de estos tiempos, el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biestable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entra en un estado de </a:t>
            </a:r>
            <a:r>
              <a:rPr lang="es-ES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metaestabilidad</a:t>
            </a:r>
            <a:endParaRPr lang="es-ES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212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PROPIEDADES DE LOS FLIP-FLOPS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5"/>
          <p:cNvSpPr txBox="1"/>
          <p:nvPr/>
        </p:nvSpPr>
        <p:spPr>
          <a:xfrm>
            <a:off x="850899" y="1574799"/>
            <a:ext cx="7723758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Para que un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flip-flop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tenga un comportamiento predecible la señal de entrada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debe violar los tiempos de establecimiento y de mantenimiento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Tiempo de establecimiento (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16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cantidad de tiempo que la señal de entrada debe estar estable antes de que llegue el flanco de subida del reloj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Tiempo de mantenimiento (t</a:t>
            </a:r>
            <a:r>
              <a:rPr lang="es-E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cantidad de tiempo que la señal de entrada debe estar estable después del flanco de subida del reloj</a:t>
            </a:r>
          </a:p>
        </p:txBody>
      </p:sp>
      <p:pic>
        <p:nvPicPr>
          <p:cNvPr id="9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394" y="3544569"/>
            <a:ext cx="2771506" cy="1814844"/>
          </a:xfrm>
          <a:prstGeom prst="rect">
            <a:avLst/>
          </a:prstGeom>
        </p:spPr>
      </p:pic>
      <p:sp>
        <p:nvSpPr>
          <p:cNvPr id="10" name="Rectángulo 6"/>
          <p:cNvSpPr/>
          <p:nvPr/>
        </p:nvSpPr>
        <p:spPr>
          <a:xfrm>
            <a:off x="1174899" y="4597978"/>
            <a:ext cx="3303501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¡¡¡LA SALIDA DEL BIESTABLE ES IMPREDECIBLE!!!</a:t>
            </a:r>
          </a:p>
        </p:txBody>
      </p:sp>
    </p:spTree>
    <p:extLst>
      <p:ext uri="{BB962C8B-B14F-4D97-AF65-F5344CB8AC3E}">
        <p14:creationId xmlns:p14="http://schemas.microsoft.com/office/powerpoint/2010/main" val="414210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</p:bld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213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Biestables</a:t>
            </a: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Tipos y propiedades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Instrucciones secuenciales en VHDL: el </a:t>
            </a:r>
            <a:r>
              <a:rPr lang="es-ES" sz="1600" b="1" i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es-ES" sz="1600" b="1" i="1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Ejemplos en VHDL de diseños con bloques </a:t>
            </a:r>
            <a:r>
              <a:rPr lang="es-ES" sz="160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es-ES" sz="16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Simulación hardware con VHDL: el </a:t>
            </a:r>
            <a:r>
              <a:rPr lang="es-ES" sz="160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testbench</a:t>
            </a:r>
            <a:endParaRPr lang="es-ES" sz="16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010431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214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PROCESOS EN VHDL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37870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Construcción que nos permite ejecutar instrucciones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forma secuencial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instrucciones se ejecutan una tras otra de arriba abajo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Fuera del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las instrucciones se siguen ejecutando en paralelo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Si hay varios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se ejecutan en paralelo entre ellos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436991" y="3499622"/>
            <a:ext cx="3549077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Ejemplo de </a:t>
            </a:r>
            <a:r>
              <a:rPr lang="es-ES" sz="1400" dirty="0" err="1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es-ES" sz="1400" dirty="0">
              <a:solidFill>
                <a:srgbClr val="0A8C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lista_de_sensibilidad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declaración de variables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instrucciones secuenciales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cxnSp>
        <p:nvCxnSpPr>
          <p:cNvPr id="12" name="Conector recto de flecha 11"/>
          <p:cNvCxnSpPr>
            <a:stCxn id="14" idx="1"/>
          </p:cNvCxnSpPr>
          <p:nvPr/>
        </p:nvCxnSpPr>
        <p:spPr>
          <a:xfrm flipH="1" flipV="1">
            <a:off x="4157932" y="3873513"/>
            <a:ext cx="1541136" cy="283068"/>
          </a:xfrm>
          <a:prstGeom prst="straightConnector1">
            <a:avLst/>
          </a:prstGeom>
          <a:ln w="57150">
            <a:solidFill>
              <a:srgbClr val="CB0017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ángulo 12"/>
          <p:cNvSpPr/>
          <p:nvPr/>
        </p:nvSpPr>
        <p:spPr>
          <a:xfrm>
            <a:off x="5699068" y="3787249"/>
            <a:ext cx="2507470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se ejecuta cuando alguno de los valores de la lista de sensibilidad cambia</a:t>
            </a:r>
          </a:p>
        </p:txBody>
      </p:sp>
    </p:spTree>
    <p:extLst>
      <p:ext uri="{BB962C8B-B14F-4D97-AF65-F5344CB8AC3E}">
        <p14:creationId xmlns:p14="http://schemas.microsoft.com/office/powerpoint/2010/main" val="77815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</p:bld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6"/>
          <p:cNvSpPr txBox="1"/>
          <p:nvPr/>
        </p:nvSpPr>
        <p:spPr>
          <a:xfrm>
            <a:off x="850900" y="1574799"/>
            <a:ext cx="7378700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20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20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Operadores de comparación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mayor (&gt;), menor (&lt;), igual (=), distinto (/=), menor o igual que (&lt;=) y mayor o igual que (&gt;=)</a:t>
            </a:r>
          </a:p>
        </p:txBody>
      </p:sp>
      <p:sp>
        <p:nvSpPr>
          <p:cNvPr id="15" name="CuadroTexto 5"/>
          <p:cNvSpPr txBox="1"/>
          <p:nvPr/>
        </p:nvSpPr>
        <p:spPr>
          <a:xfrm>
            <a:off x="850900" y="1574799"/>
            <a:ext cx="73787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20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Operadores aritméticos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los operadores de suma (+), resta (-), multiplicación (*), división (/) módulo (mod), resto (rem), valor absoluto (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abs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 y exponencial (**)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215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OPERADORES EN VHDL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7"/>
          <p:cNvSpPr txBox="1"/>
          <p:nvPr/>
        </p:nvSpPr>
        <p:spPr>
          <a:xfrm>
            <a:off x="850900" y="1574799"/>
            <a:ext cx="73787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Operadores booleanos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los operadores and,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nand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nor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xor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31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</p:bld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216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OPERADORES EN VHDL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6"/>
          <p:cNvSpPr txBox="1"/>
          <p:nvPr/>
        </p:nvSpPr>
        <p:spPr>
          <a:xfrm>
            <a:off x="850899" y="1574799"/>
            <a:ext cx="7654745" cy="25699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20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7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Concatenación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existe una función de concatenación denotada por el símbolo &amp;</a:t>
            </a:r>
          </a:p>
        </p:txBody>
      </p:sp>
      <p:sp>
        <p:nvSpPr>
          <p:cNvPr id="14" name="CuadroTexto 7"/>
          <p:cNvSpPr txBox="1"/>
          <p:nvPr/>
        </p:nvSpPr>
        <p:spPr>
          <a:xfrm>
            <a:off x="850899" y="1574799"/>
            <a:ext cx="765474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Desplazamiento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VHDL tiene 6 funciones de desplazamiento predefinidas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Desplazamiento lógico hacia la izquierda (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sll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Desplazamiento lógico hacia la derecha (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srl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Desplazamiento aritmético hacia la izquierda (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sla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Desplazamiento aritmético hacia la derecha (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sra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Rotación a la izquierda (rol)</a:t>
            </a:r>
          </a:p>
          <a:p>
            <a:pPr marL="742950" lvl="1" indent="-285750"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Rotación a la derecha (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ror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CuadroTexto 8"/>
          <p:cNvSpPr txBox="1"/>
          <p:nvPr/>
        </p:nvSpPr>
        <p:spPr>
          <a:xfrm>
            <a:off x="2119857" y="4227339"/>
            <a:ext cx="431193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 </a:t>
            </a: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“1111”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 B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“000”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out1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&lt;=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 &amp; B &amp; ‘1’;</a:t>
            </a:r>
            <a:endParaRPr lang="es-ES" sz="1400" dirty="0">
              <a:solidFill>
                <a:srgbClr val="0A8C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0"/>
          <p:cNvSpPr txBox="1"/>
          <p:nvPr/>
        </p:nvSpPr>
        <p:spPr>
          <a:xfrm>
            <a:off x="5170733" y="4335060"/>
            <a:ext cx="157224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out1 = 11110001</a:t>
            </a:r>
          </a:p>
        </p:txBody>
      </p:sp>
    </p:spTree>
    <p:extLst>
      <p:ext uri="{BB962C8B-B14F-4D97-AF65-F5344CB8AC3E}">
        <p14:creationId xmlns:p14="http://schemas.microsoft.com/office/powerpoint/2010/main" val="2636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</p:bld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217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DECISIONES Y BUCLES EN VHDL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7"/>
          <p:cNvSpPr txBox="1"/>
          <p:nvPr/>
        </p:nvSpPr>
        <p:spPr>
          <a:xfrm>
            <a:off x="850900" y="1574799"/>
            <a:ext cx="18750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If-then-else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CuadroTexto 5"/>
          <p:cNvSpPr txBox="1"/>
          <p:nvPr/>
        </p:nvSpPr>
        <p:spPr>
          <a:xfrm>
            <a:off x="1151813" y="2104230"/>
            <a:ext cx="1574134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(a = b)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out1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1;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elsif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(a &gt; b)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out1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2;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out1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0;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7" name="CuadroTexto 6"/>
          <p:cNvSpPr txBox="1"/>
          <p:nvPr/>
        </p:nvSpPr>
        <p:spPr>
          <a:xfrm>
            <a:off x="5006101" y="1579590"/>
            <a:ext cx="18750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1" name="CuadroTexto 8"/>
          <p:cNvSpPr txBox="1"/>
          <p:nvPr/>
        </p:nvSpPr>
        <p:spPr>
          <a:xfrm>
            <a:off x="5307014" y="2109021"/>
            <a:ext cx="310388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 :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std_logic_vector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(7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downto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0);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a(i)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‘1’;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cxnSp>
        <p:nvCxnSpPr>
          <p:cNvPr id="22" name="Conector recto de flecha 10"/>
          <p:cNvCxnSpPr/>
          <p:nvPr/>
        </p:nvCxnSpPr>
        <p:spPr>
          <a:xfrm>
            <a:off x="4510495" y="2238394"/>
            <a:ext cx="656429" cy="0"/>
          </a:xfrm>
          <a:prstGeom prst="straightConnector1">
            <a:avLst/>
          </a:prstGeom>
          <a:ln>
            <a:solidFill>
              <a:srgbClr val="CB0017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ctángulo 11"/>
          <p:cNvSpPr/>
          <p:nvPr/>
        </p:nvSpPr>
        <p:spPr>
          <a:xfrm>
            <a:off x="3091773" y="2084505"/>
            <a:ext cx="1418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Vector de 8 bits</a:t>
            </a:r>
          </a:p>
        </p:txBody>
      </p:sp>
      <p:sp>
        <p:nvSpPr>
          <p:cNvPr id="24" name="Rectángulo 12"/>
          <p:cNvSpPr/>
          <p:nvPr/>
        </p:nvSpPr>
        <p:spPr>
          <a:xfrm>
            <a:off x="1220333" y="4057019"/>
            <a:ext cx="6821133" cy="3231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¡Los bucles infinitos no existen en VHDL porque no se pueden sintetizar!</a:t>
            </a:r>
          </a:p>
        </p:txBody>
      </p:sp>
    </p:spTree>
    <p:extLst>
      <p:ext uri="{BB962C8B-B14F-4D97-AF65-F5344CB8AC3E}">
        <p14:creationId xmlns:p14="http://schemas.microsoft.com/office/powerpoint/2010/main" val="279137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3" grpId="0"/>
      <p:bldP spid="24" grpId="0" animBg="1"/>
    </p:bld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218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DECISIONES Y BUCLES EN VHDL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7"/>
          <p:cNvSpPr txBox="1"/>
          <p:nvPr/>
        </p:nvSpPr>
        <p:spPr>
          <a:xfrm>
            <a:off x="850900" y="1574799"/>
            <a:ext cx="18750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Case-</a:t>
            </a:r>
            <a:r>
              <a:rPr lang="es-ES" sz="1600" b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CuadroTexto 5"/>
          <p:cNvSpPr txBox="1"/>
          <p:nvPr/>
        </p:nvSpPr>
        <p:spPr>
          <a:xfrm>
            <a:off x="1151813" y="2104230"/>
            <a:ext cx="179987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‘0’ =&gt;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    out1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1;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‘1’ =&gt;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out1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2;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=&gt;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    out1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0;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cxnSp>
        <p:nvCxnSpPr>
          <p:cNvPr id="19" name="Conector recto de flecha 12"/>
          <p:cNvCxnSpPr/>
          <p:nvPr/>
        </p:nvCxnSpPr>
        <p:spPr>
          <a:xfrm flipH="1" flipV="1">
            <a:off x="2725947" y="3446808"/>
            <a:ext cx="628906" cy="315025"/>
          </a:xfrm>
          <a:prstGeom prst="straightConnector1">
            <a:avLst/>
          </a:prstGeom>
          <a:ln>
            <a:solidFill>
              <a:srgbClr val="CB0017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ángulo 13"/>
          <p:cNvSpPr/>
          <p:nvPr/>
        </p:nvSpPr>
        <p:spPr>
          <a:xfrm>
            <a:off x="3354853" y="3761833"/>
            <a:ext cx="19417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Cuando ninguna de las otras condiciones se cumple</a:t>
            </a:r>
          </a:p>
        </p:txBody>
      </p:sp>
      <p:sp>
        <p:nvSpPr>
          <p:cNvPr id="25" name="CuadroTexto 14"/>
          <p:cNvSpPr txBox="1"/>
          <p:nvPr/>
        </p:nvSpPr>
        <p:spPr>
          <a:xfrm>
            <a:off x="5006101" y="1579590"/>
            <a:ext cx="18750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Exit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6" name="CuadroTexto 15"/>
          <p:cNvSpPr txBox="1"/>
          <p:nvPr/>
        </p:nvSpPr>
        <p:spPr>
          <a:xfrm>
            <a:off x="5307014" y="2109021"/>
            <a:ext cx="310388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(i = 4)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out1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‘1’;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cxnSp>
        <p:nvCxnSpPr>
          <p:cNvPr id="27" name="Conector recto de flecha 16"/>
          <p:cNvCxnSpPr/>
          <p:nvPr/>
        </p:nvCxnSpPr>
        <p:spPr>
          <a:xfrm flipH="1" flipV="1">
            <a:off x="6397924" y="2889292"/>
            <a:ext cx="628906" cy="315025"/>
          </a:xfrm>
          <a:prstGeom prst="straightConnector1">
            <a:avLst/>
          </a:prstGeom>
          <a:ln>
            <a:solidFill>
              <a:srgbClr val="CB0017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Rectángulo 17"/>
          <p:cNvSpPr/>
          <p:nvPr/>
        </p:nvSpPr>
        <p:spPr>
          <a:xfrm>
            <a:off x="7026830" y="3204317"/>
            <a:ext cx="19417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Para salir de un bucle cuando no hace falta seguir en él</a:t>
            </a:r>
          </a:p>
        </p:txBody>
      </p:sp>
    </p:spTree>
    <p:extLst>
      <p:ext uri="{BB962C8B-B14F-4D97-AF65-F5344CB8AC3E}">
        <p14:creationId xmlns:p14="http://schemas.microsoft.com/office/powerpoint/2010/main" val="295379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6" grpId="0"/>
      <p:bldP spid="28" grpId="0"/>
    </p:bld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219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Biestables</a:t>
            </a: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Tipos y propiedades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Instrucciones secuenciales en VHDL: el </a:t>
            </a:r>
            <a:r>
              <a:rPr lang="es-ES" sz="160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es-ES" sz="16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Ejemplos en VHDL de diseños con bloques </a:t>
            </a:r>
            <a:r>
              <a:rPr lang="es-ES" sz="1600" b="1" i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es-ES" sz="1600" b="1" i="1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Simulación hardware con VHDL: el </a:t>
            </a:r>
            <a:r>
              <a:rPr lang="es-ES" sz="160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testbench</a:t>
            </a:r>
            <a:endParaRPr lang="es-ES" sz="16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648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22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ELECTRÓNICA ANALÓGICA Y DIGITAL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875314" cy="28315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Electrónica analógica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comprende aquellos circuitos con variables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continuas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las cuales pueden tomar infinitos valores dentro de un rango.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Electrónica digital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comprende aquellos circuitos con variables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discretas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En este caso, las variables son binarias, pudiendo tomar únicamente valores de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‘0’ o ‘1’</a:t>
            </a: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endParaRPr lang="es-E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Circuito combinacional: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el valor de las salidas del circuito únicamente depende del valor de las entradas del circuito</a:t>
            </a: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Circuito secuencial: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el valor de las salidas del circuito depende del valor de las entradas actuales del circuito y de los valores que tuvieron previamente. Son circuitos que tienen memoria</a:t>
            </a:r>
          </a:p>
        </p:txBody>
      </p:sp>
    </p:spTree>
    <p:extLst>
      <p:ext uri="{BB962C8B-B14F-4D97-AF65-F5344CB8AC3E}">
        <p14:creationId xmlns:p14="http://schemas.microsoft.com/office/powerpoint/2010/main" val="25578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220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 1: LATCH D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7"/>
          <p:cNvSpPr txBox="1"/>
          <p:nvPr/>
        </p:nvSpPr>
        <p:spPr>
          <a:xfrm>
            <a:off x="850900" y="1574799"/>
            <a:ext cx="779093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Funcionamiento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el 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latch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mantiene el valor almacenado (estado) cuando la señal de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= 0, y deja fluir el dato cuando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= 1</a:t>
            </a:r>
          </a:p>
        </p:txBody>
      </p:sp>
      <p:sp>
        <p:nvSpPr>
          <p:cNvPr id="16" name="CuadroTexto 5"/>
          <p:cNvSpPr txBox="1"/>
          <p:nvPr/>
        </p:nvSpPr>
        <p:spPr>
          <a:xfrm>
            <a:off x="1397479" y="3701061"/>
            <a:ext cx="4364966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latchD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7" name="CuadroTexto 6"/>
          <p:cNvSpPr txBox="1"/>
          <p:nvPr/>
        </p:nvSpPr>
        <p:spPr>
          <a:xfrm>
            <a:off x="1397479" y="2259901"/>
            <a:ext cx="436496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entity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latchD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	D :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E :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Q :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latchD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22" name="CuadroTexto 8"/>
          <p:cNvSpPr txBox="1"/>
          <p:nvPr/>
        </p:nvSpPr>
        <p:spPr>
          <a:xfrm>
            <a:off x="5564848" y="3348330"/>
            <a:ext cx="2846051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(D, E)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(E = ‘1’)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&lt;=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23" name="Rectángulo 10"/>
          <p:cNvSpPr/>
          <p:nvPr/>
        </p:nvSpPr>
        <p:spPr>
          <a:xfrm>
            <a:off x="1397479" y="4239821"/>
            <a:ext cx="871268" cy="250166"/>
          </a:xfrm>
          <a:prstGeom prst="rect">
            <a:avLst/>
          </a:prstGeom>
          <a:ln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Conector recto de flecha 11"/>
          <p:cNvCxnSpPr>
            <a:stCxn id="23" idx="3"/>
            <a:endCxn id="29" idx="1"/>
          </p:cNvCxnSpPr>
          <p:nvPr/>
        </p:nvCxnSpPr>
        <p:spPr>
          <a:xfrm flipV="1">
            <a:off x="2268747" y="3914840"/>
            <a:ext cx="2950234" cy="450064"/>
          </a:xfrm>
          <a:prstGeom prst="straightConnector1">
            <a:avLst/>
          </a:prstGeom>
          <a:ln w="38100">
            <a:solidFill>
              <a:srgbClr val="CB0017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Abrir llave 12"/>
          <p:cNvSpPr/>
          <p:nvPr/>
        </p:nvSpPr>
        <p:spPr>
          <a:xfrm>
            <a:off x="5218981" y="3348331"/>
            <a:ext cx="345868" cy="1133018"/>
          </a:xfrm>
          <a:prstGeom prst="leftBrace">
            <a:avLst/>
          </a:prstGeom>
          <a:ln w="12700">
            <a:solidFill>
              <a:srgbClr val="CB001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576" y="114523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2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3" grpId="0" animBg="1"/>
      <p:bldP spid="29" grpId="0" animBg="1"/>
    </p:bld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221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 2: FLIP-FLOP D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7"/>
          <p:cNvSpPr txBox="1"/>
          <p:nvPr/>
        </p:nvSpPr>
        <p:spPr>
          <a:xfrm>
            <a:off x="850900" y="1574799"/>
            <a:ext cx="779093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Funcionamiento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el 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flip-flop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actualiza el valor almacenado (estado) cuando llega un flanco de subida del reloj</a:t>
            </a:r>
          </a:p>
        </p:txBody>
      </p:sp>
      <p:sp>
        <p:nvSpPr>
          <p:cNvPr id="18" name="CuadroTexto 5"/>
          <p:cNvSpPr txBox="1"/>
          <p:nvPr/>
        </p:nvSpPr>
        <p:spPr>
          <a:xfrm>
            <a:off x="1397479" y="3701061"/>
            <a:ext cx="4364966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flipflopD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9" name="CuadroTexto 6"/>
          <p:cNvSpPr txBox="1"/>
          <p:nvPr/>
        </p:nvSpPr>
        <p:spPr>
          <a:xfrm>
            <a:off x="1397479" y="2259901"/>
            <a:ext cx="436496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entity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flipflopD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	CLK :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D :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Q :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flipflopD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20" name="CuadroTexto 8"/>
          <p:cNvSpPr txBox="1"/>
          <p:nvPr/>
        </p:nvSpPr>
        <p:spPr>
          <a:xfrm>
            <a:off x="5564848" y="3348330"/>
            <a:ext cx="2846051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(CLK)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rising_edge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(CLK))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&lt;=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25" name="Rectángulo 10"/>
          <p:cNvSpPr/>
          <p:nvPr/>
        </p:nvSpPr>
        <p:spPr>
          <a:xfrm>
            <a:off x="1397479" y="4239821"/>
            <a:ext cx="871268" cy="250166"/>
          </a:xfrm>
          <a:prstGeom prst="rect">
            <a:avLst/>
          </a:prstGeom>
          <a:ln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ector recto de flecha 11"/>
          <p:cNvCxnSpPr>
            <a:stCxn id="25" idx="3"/>
            <a:endCxn id="27" idx="1"/>
          </p:cNvCxnSpPr>
          <p:nvPr/>
        </p:nvCxnSpPr>
        <p:spPr>
          <a:xfrm flipV="1">
            <a:off x="2268747" y="3914840"/>
            <a:ext cx="2950234" cy="450064"/>
          </a:xfrm>
          <a:prstGeom prst="straightConnector1">
            <a:avLst/>
          </a:prstGeom>
          <a:ln w="38100">
            <a:solidFill>
              <a:srgbClr val="CB0017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Abrir llave 12"/>
          <p:cNvSpPr/>
          <p:nvPr/>
        </p:nvSpPr>
        <p:spPr>
          <a:xfrm>
            <a:off x="5218981" y="3348331"/>
            <a:ext cx="345868" cy="1133018"/>
          </a:xfrm>
          <a:prstGeom prst="leftBrace">
            <a:avLst/>
          </a:prstGeom>
          <a:ln w="12700">
            <a:solidFill>
              <a:srgbClr val="CB001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576" y="114523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2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5" grpId="0" animBg="1"/>
      <p:bldP spid="27" grpId="0" animBg="1"/>
    </p:bld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222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 3: COMPARADOR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267" y="152623"/>
            <a:ext cx="2543175" cy="1352550"/>
          </a:xfrm>
          <a:prstGeom prst="rect">
            <a:avLst/>
          </a:prstGeom>
        </p:spPr>
      </p:pic>
      <p:sp>
        <p:nvSpPr>
          <p:cNvPr id="16" name="CuadroTexto 19"/>
          <p:cNvSpPr txBox="1"/>
          <p:nvPr/>
        </p:nvSpPr>
        <p:spPr>
          <a:xfrm>
            <a:off x="953406" y="3054456"/>
            <a:ext cx="4364966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comparator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(A, B) 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7" name="CuadroTexto 7"/>
          <p:cNvSpPr txBox="1"/>
          <p:nvPr/>
        </p:nvSpPr>
        <p:spPr>
          <a:xfrm>
            <a:off x="953406" y="1524985"/>
            <a:ext cx="4364966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entity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comparator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 A, B :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std_logic_vector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(7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downto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0);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        ALB, AGB, AEB :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comparator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21" name="CuadroTexto 8"/>
          <p:cNvSpPr txBox="1"/>
          <p:nvPr/>
        </p:nvSpPr>
        <p:spPr>
          <a:xfrm>
            <a:off x="5564849" y="2087840"/>
            <a:ext cx="1671900" cy="2800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(A &lt; B)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ALB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&lt;=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‘1’;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AGB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&lt;=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‘0’;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AEB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&lt;=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‘0’;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elsif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(A &gt; B)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ALB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&lt;=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‘0’;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AGB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&lt;=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‘1’;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AEB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&lt;=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‘0’;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ALB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&lt;=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‘0’;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AGB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&lt;=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‘0’;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AEB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&lt;=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‘1’;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22" name="Rectángulo 1"/>
          <p:cNvSpPr/>
          <p:nvPr/>
        </p:nvSpPr>
        <p:spPr>
          <a:xfrm>
            <a:off x="1397479" y="4019909"/>
            <a:ext cx="871268" cy="250166"/>
          </a:xfrm>
          <a:prstGeom prst="rect">
            <a:avLst/>
          </a:prstGeom>
          <a:ln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ector recto de flecha 3"/>
          <p:cNvCxnSpPr>
            <a:stCxn id="22" idx="3"/>
            <a:endCxn id="24" idx="1"/>
          </p:cNvCxnSpPr>
          <p:nvPr/>
        </p:nvCxnSpPr>
        <p:spPr>
          <a:xfrm flipV="1">
            <a:off x="2268747" y="3436678"/>
            <a:ext cx="2950234" cy="708314"/>
          </a:xfrm>
          <a:prstGeom prst="straightConnector1">
            <a:avLst/>
          </a:prstGeom>
          <a:ln w="38100">
            <a:solidFill>
              <a:srgbClr val="CB0017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Abrir llave 5"/>
          <p:cNvSpPr/>
          <p:nvPr/>
        </p:nvSpPr>
        <p:spPr>
          <a:xfrm>
            <a:off x="5218981" y="1921797"/>
            <a:ext cx="345868" cy="3029762"/>
          </a:xfrm>
          <a:prstGeom prst="leftBrace">
            <a:avLst/>
          </a:prstGeom>
          <a:ln w="12700">
            <a:solidFill>
              <a:srgbClr val="CB001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12"/>
          <p:cNvSpPr/>
          <p:nvPr/>
        </p:nvSpPr>
        <p:spPr>
          <a:xfrm>
            <a:off x="7236749" y="2962123"/>
            <a:ext cx="1623688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¡¡Los procesos también permiten describir circuitos combinacionales!!</a:t>
            </a:r>
          </a:p>
        </p:txBody>
      </p:sp>
    </p:spTree>
    <p:extLst>
      <p:ext uri="{BB962C8B-B14F-4D97-AF65-F5344CB8AC3E}">
        <p14:creationId xmlns:p14="http://schemas.microsoft.com/office/powerpoint/2010/main" val="279479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 animBg="1"/>
      <p:bldP spid="24" grpId="0" animBg="1"/>
      <p:bldP spid="29" grpId="0" animBg="1"/>
    </p:bld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223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 4: MULTIPLEXOR 4:1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0754" y="634999"/>
            <a:ext cx="1510146" cy="1750304"/>
          </a:xfrm>
          <a:prstGeom prst="rect">
            <a:avLst/>
          </a:prstGeom>
        </p:spPr>
      </p:pic>
      <p:sp>
        <p:nvSpPr>
          <p:cNvPr id="18" name="CuadroTexto 19"/>
          <p:cNvSpPr txBox="1"/>
          <p:nvPr/>
        </p:nvSpPr>
        <p:spPr>
          <a:xfrm>
            <a:off x="953406" y="3054456"/>
            <a:ext cx="4364966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mux4_1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(A, B, C, D, SEL) 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9" name="CuadroTexto 8"/>
          <p:cNvSpPr txBox="1"/>
          <p:nvPr/>
        </p:nvSpPr>
        <p:spPr>
          <a:xfrm>
            <a:off x="5564849" y="1958441"/>
            <a:ext cx="1671900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SEL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“00”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&lt;=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“01”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&lt;=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B;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“10”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&lt;=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“11”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&lt;=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=&gt;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&lt;=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‘0’;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20" name="Rectángulo 1"/>
          <p:cNvSpPr/>
          <p:nvPr/>
        </p:nvSpPr>
        <p:spPr>
          <a:xfrm>
            <a:off x="1397479" y="4019909"/>
            <a:ext cx="871268" cy="250166"/>
          </a:xfrm>
          <a:prstGeom prst="rect">
            <a:avLst/>
          </a:prstGeom>
          <a:ln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Conector recto de flecha 3"/>
          <p:cNvCxnSpPr>
            <a:stCxn id="20" idx="3"/>
            <a:endCxn id="26" idx="1"/>
          </p:cNvCxnSpPr>
          <p:nvPr/>
        </p:nvCxnSpPr>
        <p:spPr>
          <a:xfrm flipV="1">
            <a:off x="2268747" y="3286785"/>
            <a:ext cx="2950234" cy="858207"/>
          </a:xfrm>
          <a:prstGeom prst="straightConnector1">
            <a:avLst/>
          </a:prstGeom>
          <a:ln w="38100">
            <a:solidFill>
              <a:srgbClr val="CB0017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Abrir llave 5"/>
          <p:cNvSpPr/>
          <p:nvPr/>
        </p:nvSpPr>
        <p:spPr>
          <a:xfrm>
            <a:off x="5218981" y="1958440"/>
            <a:ext cx="345868" cy="2656689"/>
          </a:xfrm>
          <a:prstGeom prst="leftBrace">
            <a:avLst/>
          </a:prstGeom>
          <a:ln w="12700">
            <a:solidFill>
              <a:srgbClr val="CB001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11"/>
          <p:cNvSpPr txBox="1"/>
          <p:nvPr/>
        </p:nvSpPr>
        <p:spPr>
          <a:xfrm>
            <a:off x="953406" y="1524985"/>
            <a:ext cx="436496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entity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mux4_1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 A, B, C, D :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        SEL :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std_logic_vector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(1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downto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0);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        Y :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mux4_1;</a:t>
            </a:r>
          </a:p>
        </p:txBody>
      </p:sp>
    </p:spTree>
    <p:extLst>
      <p:ext uri="{BB962C8B-B14F-4D97-AF65-F5344CB8AC3E}">
        <p14:creationId xmlns:p14="http://schemas.microsoft.com/office/powerpoint/2010/main" val="397872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6" grpId="0" animBg="1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224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Biestables</a:t>
            </a: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Tipos y propiedades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Instrucciones secuenciales en VHDL: el </a:t>
            </a:r>
            <a:r>
              <a:rPr lang="es-ES" sz="160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es-ES" sz="16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Ejemplos en VHDL de diseños con bloques </a:t>
            </a:r>
            <a:r>
              <a:rPr lang="es-ES" sz="160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es-ES" sz="16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Simulación hardware con VHDL: el </a:t>
            </a:r>
            <a:r>
              <a:rPr lang="es-ES" sz="1600" b="1" i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testbench</a:t>
            </a:r>
            <a:endParaRPr lang="es-ES" sz="1600" b="1" i="1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590582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6"/>
          <p:cNvSpPr txBox="1"/>
          <p:nvPr/>
        </p:nvSpPr>
        <p:spPr>
          <a:xfrm>
            <a:off x="850899" y="1574799"/>
            <a:ext cx="7654745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simulación se realiza con un entorno software como </a:t>
            </a:r>
            <a:r>
              <a:rPr lang="es-ES" sz="1600" b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ModelSim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Vivado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225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SIMULACIÓN DE DISEÑOS HARDWARE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7"/>
          <p:cNvSpPr txBox="1"/>
          <p:nvPr/>
        </p:nvSpPr>
        <p:spPr>
          <a:xfrm>
            <a:off x="850899" y="1574799"/>
            <a:ext cx="765474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Antes de fabricar un ASIC o de implementar un circuito en una FPGA podemos asegurarnos de su correcto funcionamiento con una simulación</a:t>
            </a:r>
          </a:p>
        </p:txBody>
      </p:sp>
      <p:sp>
        <p:nvSpPr>
          <p:cNvPr id="16" name="CuadroTexto 5"/>
          <p:cNvSpPr txBox="1"/>
          <p:nvPr/>
        </p:nvSpPr>
        <p:spPr>
          <a:xfrm>
            <a:off x="850899" y="1574799"/>
            <a:ext cx="7654745" cy="22775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Existen dos tipos de simulación:</a:t>
            </a: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Simulación de comportamiento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nos permite identificar errores de sintaxis o de conexión y verificar que el circuito se comporta según lo esperado</a:t>
            </a: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Simulación post-síntesis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nos permite comprobar cómo funcionaría nuestro diseño en un hardware específico. Permite verificar que los tiempos se cumplen</a:t>
            </a:r>
          </a:p>
        </p:txBody>
      </p:sp>
    </p:spTree>
    <p:extLst>
      <p:ext uri="{BB962C8B-B14F-4D97-AF65-F5344CB8AC3E}">
        <p14:creationId xmlns:p14="http://schemas.microsoft.com/office/powerpoint/2010/main" val="339824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</p:bld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226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ENTORNO DE SIMULACIÓN: MODELSIM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77" y="1148001"/>
            <a:ext cx="8277045" cy="374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04917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227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SIMULACIÓN HARDWARE: EL TESTBENCH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899" y="1574799"/>
            <a:ext cx="765474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ES" sz="1600" b="1" i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testbench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o “banco de pruebas” es un diseño en VHDL o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Verilog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que nos permite generar estímulos en nuestro diseño y observar su respuesta</a:t>
            </a:r>
          </a:p>
        </p:txBody>
      </p:sp>
      <p:pic>
        <p:nvPicPr>
          <p:cNvPr id="10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00" y="2652266"/>
            <a:ext cx="4727772" cy="1777524"/>
          </a:xfrm>
          <a:prstGeom prst="rect">
            <a:avLst/>
          </a:prstGeom>
        </p:spPr>
      </p:pic>
      <p:sp>
        <p:nvSpPr>
          <p:cNvPr id="12" name="Rectángulo 8"/>
          <p:cNvSpPr/>
          <p:nvPr/>
        </p:nvSpPr>
        <p:spPr>
          <a:xfrm>
            <a:off x="5943891" y="2810723"/>
            <a:ext cx="2467009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Test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nuestro diseño a probar</a:t>
            </a:r>
          </a:p>
        </p:txBody>
      </p:sp>
      <p:sp>
        <p:nvSpPr>
          <p:cNvPr id="14" name="Rectángulo 10"/>
          <p:cNvSpPr/>
          <p:nvPr/>
        </p:nvSpPr>
        <p:spPr>
          <a:xfrm>
            <a:off x="5943890" y="3686559"/>
            <a:ext cx="2467009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es un 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testbench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VHDL?</a:t>
            </a:r>
          </a:p>
        </p:txBody>
      </p:sp>
    </p:spTree>
    <p:extLst>
      <p:ext uri="{BB962C8B-B14F-4D97-AF65-F5344CB8AC3E}">
        <p14:creationId xmlns:p14="http://schemas.microsoft.com/office/powerpoint/2010/main" val="122574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228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EL TESTBENCH EN VHDL: EJEMPLO 1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0"/>
          <p:cNvSpPr txBox="1"/>
          <p:nvPr/>
        </p:nvSpPr>
        <p:spPr>
          <a:xfrm>
            <a:off x="953406" y="2048671"/>
            <a:ext cx="28335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IEEE;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IEEE.STD_LOGIC_1164.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6" name="CuadroTexto 11"/>
          <p:cNvSpPr txBox="1"/>
          <p:nvPr/>
        </p:nvSpPr>
        <p:spPr>
          <a:xfrm>
            <a:off x="953406" y="2586371"/>
            <a:ext cx="283359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entity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andGate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 A :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        B :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        Y :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andGate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7" name="CuadroTexto 12"/>
          <p:cNvSpPr txBox="1"/>
          <p:nvPr/>
        </p:nvSpPr>
        <p:spPr>
          <a:xfrm>
            <a:off x="953406" y="3985846"/>
            <a:ext cx="283359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Dataflow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andGate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Y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B;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Dataflow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8" name="CuadroTexto 13"/>
          <p:cNvSpPr txBox="1"/>
          <p:nvPr/>
        </p:nvSpPr>
        <p:spPr>
          <a:xfrm>
            <a:off x="850899" y="1574799"/>
            <a:ext cx="765474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Vamos a simular el comportamiento de una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puerta lógica AND</a:t>
            </a:r>
          </a:p>
        </p:txBody>
      </p:sp>
      <p:sp>
        <p:nvSpPr>
          <p:cNvPr id="19" name="Rectángulo 14"/>
          <p:cNvSpPr/>
          <p:nvPr/>
        </p:nvSpPr>
        <p:spPr>
          <a:xfrm>
            <a:off x="6066694" y="2110225"/>
            <a:ext cx="2344206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Comportamiento esperado:</a:t>
            </a:r>
          </a:p>
        </p:txBody>
      </p:sp>
      <p:graphicFrame>
        <p:nvGraphicFramePr>
          <p:cNvPr id="20" name="Tabla 15"/>
          <p:cNvGraphicFramePr>
            <a:graphicFrameLocks noGrp="1"/>
          </p:cNvGraphicFramePr>
          <p:nvPr/>
        </p:nvGraphicFramePr>
        <p:xfrm>
          <a:off x="6589827" y="2609191"/>
          <a:ext cx="12979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B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Y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0</a:t>
                      </a:r>
                      <a:endParaRPr lang="es-ES_trad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0</a:t>
                      </a:r>
                      <a:endParaRPr lang="es-ES_trad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Rectángulo 16"/>
          <p:cNvSpPr/>
          <p:nvPr/>
        </p:nvSpPr>
        <p:spPr>
          <a:xfrm>
            <a:off x="4397459" y="3019445"/>
            <a:ext cx="1285480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estímulos debemos elegir?</a:t>
            </a:r>
          </a:p>
        </p:txBody>
      </p:sp>
    </p:spTree>
    <p:extLst>
      <p:ext uri="{BB962C8B-B14F-4D97-AF65-F5344CB8AC3E}">
        <p14:creationId xmlns:p14="http://schemas.microsoft.com/office/powerpoint/2010/main" val="162070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</p:bld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229</a:t>
            </a:fld>
            <a:endParaRPr lang="en-US" dirty="0"/>
          </a:p>
        </p:txBody>
      </p:sp>
      <p:sp>
        <p:nvSpPr>
          <p:cNvPr id="14" name="CuadroTexto 21"/>
          <p:cNvSpPr txBox="1"/>
          <p:nvPr/>
        </p:nvSpPr>
        <p:spPr>
          <a:xfrm>
            <a:off x="953406" y="2610675"/>
            <a:ext cx="4364966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n-U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n-U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n-U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n-U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n-U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n-U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n-U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n-U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U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</a:t>
            </a:r>
            <a:r>
              <a:rPr lang="en-US" sz="1400" dirty="0" err="1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Declaro</a:t>
            </a:r>
            <a:r>
              <a:rPr lang="en-U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en-U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señales</a:t>
            </a:r>
            <a:endParaRPr lang="en-US" sz="1400" dirty="0">
              <a:solidFill>
                <a:srgbClr val="0A8C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U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signal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A, B, Y 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Siguiente diapositiva</a:t>
            </a:r>
          </a:p>
        </p:txBody>
      </p:sp>
      <p:sp>
        <p:nvSpPr>
          <p:cNvPr id="22" name="CuadroTexto 5"/>
          <p:cNvSpPr txBox="1"/>
          <p:nvPr/>
        </p:nvSpPr>
        <p:spPr>
          <a:xfrm>
            <a:off x="953406" y="1345479"/>
            <a:ext cx="436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IEEE;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IEEE.STD_LOGIC_1164.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23" name="CuadroTexto 6"/>
          <p:cNvSpPr txBox="1"/>
          <p:nvPr/>
        </p:nvSpPr>
        <p:spPr>
          <a:xfrm>
            <a:off x="953406" y="1980189"/>
            <a:ext cx="436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entity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testbench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testbench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24" name="CuadroTexto 8"/>
          <p:cNvSpPr txBox="1"/>
          <p:nvPr/>
        </p:nvSpPr>
        <p:spPr>
          <a:xfrm>
            <a:off x="953406" y="2614899"/>
            <a:ext cx="4364966" cy="2800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Behavioral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testbench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U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</a:t>
            </a:r>
            <a:r>
              <a:rPr lang="en-US" sz="1400" dirty="0" err="1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Defino</a:t>
            </a:r>
            <a:r>
              <a:rPr lang="en-U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400" dirty="0" err="1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</a:t>
            </a:r>
            <a:endParaRPr lang="en-US" sz="1400" dirty="0">
              <a:solidFill>
                <a:srgbClr val="0A8C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U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component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andGate</a:t>
            </a:r>
            <a:r>
              <a:rPr lang="en-U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U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port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 A : </a:t>
            </a:r>
            <a:r>
              <a:rPr lang="en-U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		B : </a:t>
            </a:r>
            <a:r>
              <a:rPr lang="en-U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		Y : </a:t>
            </a:r>
            <a:r>
              <a:rPr lang="en-U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	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U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end component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400" dirty="0">
              <a:solidFill>
                <a:srgbClr val="0A8C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Behavioral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cxnSp>
        <p:nvCxnSpPr>
          <p:cNvPr id="25" name="Conector recto de flecha 10"/>
          <p:cNvCxnSpPr/>
          <p:nvPr/>
        </p:nvCxnSpPr>
        <p:spPr>
          <a:xfrm flipH="1">
            <a:off x="3925017" y="1581501"/>
            <a:ext cx="1778068" cy="0"/>
          </a:xfrm>
          <a:prstGeom prst="straightConnector1">
            <a:avLst/>
          </a:prstGeom>
          <a:ln w="28575">
            <a:solidFill>
              <a:srgbClr val="CB0017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Rectángulo 11"/>
          <p:cNvSpPr/>
          <p:nvPr/>
        </p:nvSpPr>
        <p:spPr>
          <a:xfrm>
            <a:off x="5703084" y="1427613"/>
            <a:ext cx="19417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Definimos la librería</a:t>
            </a:r>
          </a:p>
        </p:txBody>
      </p:sp>
      <p:cxnSp>
        <p:nvCxnSpPr>
          <p:cNvPr id="27" name="Conector recto de flecha 14"/>
          <p:cNvCxnSpPr/>
          <p:nvPr/>
        </p:nvCxnSpPr>
        <p:spPr>
          <a:xfrm flipH="1">
            <a:off x="2570672" y="2158842"/>
            <a:ext cx="3132413" cy="0"/>
          </a:xfrm>
          <a:prstGeom prst="straightConnector1">
            <a:avLst/>
          </a:prstGeom>
          <a:ln w="28575">
            <a:solidFill>
              <a:srgbClr val="CB0017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Rectángulo 15"/>
          <p:cNvSpPr/>
          <p:nvPr/>
        </p:nvSpPr>
        <p:spPr>
          <a:xfrm>
            <a:off x="5703085" y="1908895"/>
            <a:ext cx="211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¡Un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testbench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no tiene entradas ni salidas!</a:t>
            </a:r>
          </a:p>
        </p:txBody>
      </p:sp>
      <p:cxnSp>
        <p:nvCxnSpPr>
          <p:cNvPr id="29" name="Conector recto de flecha 17"/>
          <p:cNvCxnSpPr/>
          <p:nvPr/>
        </p:nvCxnSpPr>
        <p:spPr>
          <a:xfrm flipH="1">
            <a:off x="3925018" y="3536822"/>
            <a:ext cx="1778068" cy="0"/>
          </a:xfrm>
          <a:prstGeom prst="straightConnector1">
            <a:avLst/>
          </a:prstGeom>
          <a:ln w="28575">
            <a:solidFill>
              <a:srgbClr val="CB0017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Rectángulo 18"/>
          <p:cNvSpPr/>
          <p:nvPr/>
        </p:nvSpPr>
        <p:spPr>
          <a:xfrm>
            <a:off x="5703086" y="3167490"/>
            <a:ext cx="19417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Definimos el componente con la puerta AND</a:t>
            </a:r>
          </a:p>
        </p:txBody>
      </p:sp>
      <p:cxnSp>
        <p:nvCxnSpPr>
          <p:cNvPr id="31" name="Conector recto de flecha 19"/>
          <p:cNvCxnSpPr/>
          <p:nvPr/>
        </p:nvCxnSpPr>
        <p:spPr>
          <a:xfrm flipH="1">
            <a:off x="3925018" y="4630019"/>
            <a:ext cx="1778068" cy="0"/>
          </a:xfrm>
          <a:prstGeom prst="straightConnector1">
            <a:avLst/>
          </a:prstGeom>
          <a:ln w="28575">
            <a:solidFill>
              <a:srgbClr val="CB0017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Rectángulo 20"/>
          <p:cNvSpPr/>
          <p:nvPr/>
        </p:nvSpPr>
        <p:spPr>
          <a:xfrm>
            <a:off x="5703086" y="4152965"/>
            <a:ext cx="25868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Declaramos todas las señales internas (no hay entradas ni de salidas así que también hay que definirlas)</a:t>
            </a:r>
          </a:p>
        </p:txBody>
      </p:sp>
      <p:sp>
        <p:nvSpPr>
          <p:cNvPr id="34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EL TESTBENCH EN VHDL: EJEMPLO 1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8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4" grpId="0"/>
      <p:bldP spid="26" grpId="0"/>
      <p:bldP spid="28" grpId="0"/>
      <p:bldP spid="30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23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FUNDAMENTOS DE SISTEMAS DIGITALES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87531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Los computadores utilizan dos niveles de tensión que se traducen a ‘0’ o ‘1’</a:t>
            </a:r>
          </a:p>
        </p:txBody>
      </p:sp>
      <p:graphicFrame>
        <p:nvGraphicFramePr>
          <p:cNvPr id="6" name="Tabla 9">
            <a:extLst>
              <a:ext uri="{FF2B5EF4-FFF2-40B4-BE49-F238E27FC236}">
                <a16:creationId xmlns:a16="http://schemas.microsoft.com/office/drawing/2014/main" id="{9933804A-09BA-AE7E-161D-1FD638EA245F}"/>
              </a:ext>
            </a:extLst>
          </p:cNvPr>
          <p:cNvGraphicFramePr>
            <a:graphicFrameLocks noGrp="1"/>
          </p:cNvGraphicFramePr>
          <p:nvPr/>
        </p:nvGraphicFramePr>
        <p:xfrm>
          <a:off x="2841805" y="2225509"/>
          <a:ext cx="3893503" cy="237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255">
                  <a:extLst>
                    <a:ext uri="{9D8B030D-6E8A-4147-A177-3AD203B41FA5}">
                      <a16:colId xmlns:a16="http://schemas.microsoft.com/office/drawing/2014/main" val="1533859833"/>
                    </a:ext>
                  </a:extLst>
                </a:gridCol>
                <a:gridCol w="654368">
                  <a:extLst>
                    <a:ext uri="{9D8B030D-6E8A-4147-A177-3AD203B41FA5}">
                      <a16:colId xmlns:a16="http://schemas.microsoft.com/office/drawing/2014/main" val="736876253"/>
                    </a:ext>
                  </a:extLst>
                </a:gridCol>
                <a:gridCol w="817880">
                  <a:extLst>
                    <a:ext uri="{9D8B030D-6E8A-4147-A177-3AD203B41FA5}">
                      <a16:colId xmlns:a16="http://schemas.microsoft.com/office/drawing/2014/main" val="122793923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38529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TTL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CMOS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891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s-ES" sz="1800" baseline="-250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H(máx.)</a:t>
                      </a:r>
                      <a:endParaRPr lang="es-ES" sz="1800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 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 V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de tensión alto (High = ‘1’)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556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s-ES" sz="1800" baseline="-250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H(mín.)</a:t>
                      </a:r>
                      <a:endParaRPr lang="es-ES" sz="1800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 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3,5 V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18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Prohibido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Zona de incertidumbre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061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s-ES" sz="1800" baseline="-250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L(máx.)</a:t>
                      </a:r>
                      <a:endParaRPr lang="es-ES" sz="1800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0,8 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 V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de tensión bajo (Low = ‘0’)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032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s-ES" sz="1800" baseline="-250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L(mín.)</a:t>
                      </a:r>
                      <a:endParaRPr lang="es-ES" sz="1800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 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 V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284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188841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17" name="CuadroTexto 22"/>
          <p:cNvSpPr txBox="1"/>
          <p:nvPr/>
        </p:nvSpPr>
        <p:spPr>
          <a:xfrm>
            <a:off x="953406" y="1345479"/>
            <a:ext cx="4364966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Behavioral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testbench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U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</a:t>
            </a:r>
            <a:r>
              <a:rPr lang="en-US" sz="1400" dirty="0" err="1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Defino</a:t>
            </a:r>
            <a:r>
              <a:rPr lang="en-U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400" dirty="0" err="1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</a:t>
            </a:r>
            <a:endParaRPr lang="en-US" sz="1400" dirty="0">
              <a:solidFill>
                <a:srgbClr val="0A8C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U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component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andGate</a:t>
            </a:r>
            <a:r>
              <a:rPr lang="en-U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U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port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 A : </a:t>
            </a:r>
            <a:r>
              <a:rPr lang="en-U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		B : </a:t>
            </a:r>
            <a:r>
              <a:rPr lang="en-U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		Y : </a:t>
            </a:r>
            <a:r>
              <a:rPr lang="en-U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	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U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end component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-- Declaro las señales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U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signal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A, B, Y 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Instancio el componente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DUT :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andGate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(A, B, Y);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Behavioral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cxnSp>
        <p:nvCxnSpPr>
          <p:cNvPr id="18" name="Conector recto de flecha 23"/>
          <p:cNvCxnSpPr>
            <a:stCxn id="19" idx="1"/>
          </p:cNvCxnSpPr>
          <p:nvPr/>
        </p:nvCxnSpPr>
        <p:spPr>
          <a:xfrm flipH="1">
            <a:off x="3925017" y="1689223"/>
            <a:ext cx="1778067" cy="2089147"/>
          </a:xfrm>
          <a:prstGeom prst="straightConnector1">
            <a:avLst/>
          </a:prstGeom>
          <a:ln>
            <a:solidFill>
              <a:srgbClr val="CB0017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ctángulo 24"/>
          <p:cNvSpPr/>
          <p:nvPr/>
        </p:nvSpPr>
        <p:spPr>
          <a:xfrm>
            <a:off x="5703084" y="1427613"/>
            <a:ext cx="1941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Instancio el </a:t>
            </a:r>
            <a:r>
              <a:rPr lang="es-E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 test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(DUT)</a:t>
            </a:r>
          </a:p>
        </p:txBody>
      </p:sp>
      <p:sp>
        <p:nvSpPr>
          <p:cNvPr id="20" name="CuadroTexto 25"/>
          <p:cNvSpPr txBox="1"/>
          <p:nvPr/>
        </p:nvSpPr>
        <p:spPr>
          <a:xfrm>
            <a:off x="5703084" y="3111278"/>
            <a:ext cx="2837279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</a:t>
            </a:r>
            <a:r>
              <a:rPr lang="es-ES" sz="1400" dirty="0" err="1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los estímulos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'0'; B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'0';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10ns;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       A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'0'; B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'1';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10ns;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       A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'1'; B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'0';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10ns;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       A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'1'; B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'1';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10ns;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       A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'0'; B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'0';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21" name="Rectángulo 26"/>
          <p:cNvSpPr/>
          <p:nvPr/>
        </p:nvSpPr>
        <p:spPr>
          <a:xfrm>
            <a:off x="1397479" y="4218315"/>
            <a:ext cx="871268" cy="250166"/>
          </a:xfrm>
          <a:prstGeom prst="rect">
            <a:avLst/>
          </a:prstGeom>
          <a:ln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Conector recto de flecha 27"/>
          <p:cNvCxnSpPr/>
          <p:nvPr/>
        </p:nvCxnSpPr>
        <p:spPr>
          <a:xfrm flipV="1">
            <a:off x="2268747" y="3998931"/>
            <a:ext cx="2926387" cy="354550"/>
          </a:xfrm>
          <a:prstGeom prst="straightConnector1">
            <a:avLst/>
          </a:prstGeom>
          <a:ln w="38100">
            <a:solidFill>
              <a:srgbClr val="CB0017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Abrir llave 28"/>
          <p:cNvSpPr/>
          <p:nvPr/>
        </p:nvSpPr>
        <p:spPr>
          <a:xfrm>
            <a:off x="5195134" y="3137156"/>
            <a:ext cx="345868" cy="1723549"/>
          </a:xfrm>
          <a:prstGeom prst="leftBrace">
            <a:avLst/>
          </a:prstGeom>
          <a:ln w="12700">
            <a:solidFill>
              <a:srgbClr val="CB001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ángulo 30"/>
          <p:cNvSpPr/>
          <p:nvPr/>
        </p:nvSpPr>
        <p:spPr>
          <a:xfrm>
            <a:off x="5477465" y="2433948"/>
            <a:ext cx="3288517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E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 sin lista de sensibilidad se dispara inmediatamente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EL TESTBENCH EN VHDL: EJEMPLO 1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26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34" grpId="0" animBg="1"/>
      <p:bldP spid="35" grpId="0" animBg="1"/>
    </p:bld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0" y="1574799"/>
            <a:ext cx="5905500" cy="1647825"/>
          </a:xfrm>
          <a:prstGeom prst="rect">
            <a:avLst/>
          </a:prstGeom>
        </p:spPr>
      </p:pic>
      <p:sp>
        <p:nvSpPr>
          <p:cNvPr id="15" name="CuadroTexto 5"/>
          <p:cNvSpPr txBox="1"/>
          <p:nvPr/>
        </p:nvSpPr>
        <p:spPr>
          <a:xfrm>
            <a:off x="850899" y="1574799"/>
            <a:ext cx="7654745" cy="3200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instrucción </a:t>
            </a:r>
            <a:r>
              <a:rPr lang="es-ES" sz="1600" b="1" i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</a:t>
            </a:r>
            <a:r>
              <a:rPr lang="es-ES" sz="1600" b="1" i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i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1600" b="1" i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nos permite parar la ejecución durante un tiempo determinado. Si no especificamos tiempo (</a:t>
            </a:r>
            <a:r>
              <a:rPr lang="es-ES" sz="1600" b="1" i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</a:t>
            </a:r>
            <a:r>
              <a:rPr lang="es-ES" sz="1600" b="1" i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 el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se quedará parado indefinidamente en ese punto, evitando que continúe o se repita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u="sng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</a:t>
            </a:r>
            <a:r>
              <a:rPr lang="es-ES" sz="1600" b="1" u="sng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es sintetizable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sólo se usa en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testbenches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para realizar simulaciones</a:t>
            </a:r>
          </a:p>
        </p:txBody>
      </p:sp>
      <p:sp>
        <p:nvSpPr>
          <p:cNvPr id="22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EL TESTBENCH EN VHDL: EJEMPLO 1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80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8" name="CuadroTexto 13"/>
          <p:cNvSpPr txBox="1"/>
          <p:nvPr/>
        </p:nvSpPr>
        <p:spPr>
          <a:xfrm>
            <a:off x="850899" y="1574799"/>
            <a:ext cx="765474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Ahora vamos a simular un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contador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que cada 8 ciclos de reloj activa una salida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7"/>
          <p:cNvSpPr txBox="1"/>
          <p:nvPr/>
        </p:nvSpPr>
        <p:spPr>
          <a:xfrm>
            <a:off x="953406" y="3546158"/>
            <a:ext cx="436496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Behavioral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contador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cuenta :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integer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7;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Behavioral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0" name="CuadroTexto 18"/>
          <p:cNvSpPr txBox="1"/>
          <p:nvPr/>
        </p:nvSpPr>
        <p:spPr>
          <a:xfrm>
            <a:off x="5564848" y="2054938"/>
            <a:ext cx="3190961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(CLK)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rising_edge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(CLK)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(RST = ‘1’)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      cuenta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0;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      Y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‘0’;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     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(cuenta &lt; 7)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cuenta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cuenta + 1;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Y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‘0’;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     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cuenta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0;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Y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‘1’;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     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1" name="Rectángulo 19"/>
          <p:cNvSpPr/>
          <p:nvPr/>
        </p:nvSpPr>
        <p:spPr>
          <a:xfrm>
            <a:off x="1397479" y="4279340"/>
            <a:ext cx="871268" cy="250166"/>
          </a:xfrm>
          <a:prstGeom prst="rect">
            <a:avLst/>
          </a:prstGeom>
          <a:ln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cto de flecha 20"/>
          <p:cNvCxnSpPr>
            <a:stCxn id="11" idx="3"/>
            <a:endCxn id="16" idx="1"/>
          </p:cNvCxnSpPr>
          <p:nvPr/>
        </p:nvCxnSpPr>
        <p:spPr>
          <a:xfrm flipV="1">
            <a:off x="2268747" y="3778487"/>
            <a:ext cx="2950234" cy="625936"/>
          </a:xfrm>
          <a:prstGeom prst="straightConnector1">
            <a:avLst/>
          </a:prstGeom>
          <a:ln w="38100">
            <a:solidFill>
              <a:srgbClr val="CB0017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Abrir llave 21"/>
          <p:cNvSpPr/>
          <p:nvPr/>
        </p:nvSpPr>
        <p:spPr>
          <a:xfrm>
            <a:off x="5218981" y="2054938"/>
            <a:ext cx="345868" cy="3447098"/>
          </a:xfrm>
          <a:prstGeom prst="leftBrace">
            <a:avLst/>
          </a:prstGeom>
          <a:ln w="12700">
            <a:solidFill>
              <a:srgbClr val="CB001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22"/>
          <p:cNvSpPr txBox="1"/>
          <p:nvPr/>
        </p:nvSpPr>
        <p:spPr>
          <a:xfrm>
            <a:off x="953406" y="2016687"/>
            <a:ext cx="436496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entity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contador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 CLK :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        RST :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        Y      :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contador;</a:t>
            </a:r>
          </a:p>
        </p:txBody>
      </p:sp>
      <p:sp>
        <p:nvSpPr>
          <p:cNvPr id="18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EL TESTBENCH EN VHDL: EJEMPLO 2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03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6" grpId="0" animBg="1"/>
    </p:bld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14" name="CuadroTexto 17"/>
          <p:cNvSpPr txBox="1"/>
          <p:nvPr/>
        </p:nvSpPr>
        <p:spPr>
          <a:xfrm>
            <a:off x="953406" y="2519718"/>
            <a:ext cx="4364966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Behavioral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tb_contador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contador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( CLK :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	RST :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	Y      :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CLK, RST, Y :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Behavioral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5" name="CuadroTexto 18"/>
          <p:cNvSpPr txBox="1"/>
          <p:nvPr/>
        </p:nvSpPr>
        <p:spPr>
          <a:xfrm>
            <a:off x="5564848" y="1778892"/>
            <a:ext cx="3337612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DUT : contador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(CLK, RST, Y);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</a:t>
            </a:r>
            <a:r>
              <a:rPr lang="es-ES" sz="1400" dirty="0" err="1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generar el reloj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CLK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‘0’;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CLK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‘1’;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</a:t>
            </a:r>
            <a:r>
              <a:rPr lang="es-ES" sz="1400" dirty="0" err="1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generar un pulso de RST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RST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‘0’;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RST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‘1’;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70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RST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‘0’;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8" name="Rectángulo 19"/>
          <p:cNvSpPr/>
          <p:nvPr/>
        </p:nvSpPr>
        <p:spPr>
          <a:xfrm>
            <a:off x="1397479" y="4519923"/>
            <a:ext cx="871268" cy="250166"/>
          </a:xfrm>
          <a:prstGeom prst="rect">
            <a:avLst/>
          </a:prstGeom>
          <a:ln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ector recto de flecha 20"/>
          <p:cNvCxnSpPr>
            <a:stCxn id="18" idx="3"/>
            <a:endCxn id="20" idx="1"/>
          </p:cNvCxnSpPr>
          <p:nvPr/>
        </p:nvCxnSpPr>
        <p:spPr>
          <a:xfrm flipV="1">
            <a:off x="2268747" y="3286997"/>
            <a:ext cx="2950234" cy="1358009"/>
          </a:xfrm>
          <a:prstGeom prst="straightConnector1">
            <a:avLst/>
          </a:prstGeom>
          <a:ln w="38100">
            <a:solidFill>
              <a:srgbClr val="CB0017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Abrir llave 21"/>
          <p:cNvSpPr/>
          <p:nvPr/>
        </p:nvSpPr>
        <p:spPr>
          <a:xfrm>
            <a:off x="5218981" y="1778892"/>
            <a:ext cx="345868" cy="3016210"/>
          </a:xfrm>
          <a:prstGeom prst="leftBrace">
            <a:avLst/>
          </a:prstGeom>
          <a:ln w="12700">
            <a:solidFill>
              <a:srgbClr val="CB001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2"/>
          <p:cNvSpPr txBox="1"/>
          <p:nvPr/>
        </p:nvSpPr>
        <p:spPr>
          <a:xfrm>
            <a:off x="953406" y="1976297"/>
            <a:ext cx="436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entity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tb_contador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tb_contador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2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EL TESTBENCH EN VHDL: EJEMPLO 2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13"/>
          <p:cNvSpPr txBox="1"/>
          <p:nvPr/>
        </p:nvSpPr>
        <p:spPr>
          <a:xfrm>
            <a:off x="850899" y="1574799"/>
            <a:ext cx="765474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Creamos el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testbench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46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 animBg="1"/>
      <p:bldP spid="20" grpId="0" animBg="1"/>
    </p:bld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4"/>
          <p:cNvSpPr txBox="1"/>
          <p:nvPr/>
        </p:nvSpPr>
        <p:spPr>
          <a:xfrm>
            <a:off x="850899" y="1574799"/>
            <a:ext cx="7654745" cy="3200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Resultado de la simulación: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Como vemos, la señal de salida (Y) se activa cada 8 ciclos de reloj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También se puede observar que antes del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la señal tiene un color naranja. Esto indica un valor indeterminado ya que hasta que no se produce el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no se define el valor de la salida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018" y="1960414"/>
            <a:ext cx="7306695" cy="1404192"/>
          </a:xfrm>
          <a:prstGeom prst="rect">
            <a:avLst/>
          </a:prstGeom>
        </p:spPr>
      </p:pic>
      <p:sp>
        <p:nvSpPr>
          <p:cNvPr id="16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EL TESTBENCH EN VHDL: EJEMPLO 2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814286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SIMULACIÓN HARDWARE: ETIQUETAS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4"/>
          <p:cNvSpPr txBox="1"/>
          <p:nvPr/>
        </p:nvSpPr>
        <p:spPr>
          <a:xfrm>
            <a:off x="4521600" y="1574799"/>
            <a:ext cx="3984044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etiqueta nos permite identificar el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en la simulación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pueden utilizar para identificar otros bloques de código como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if-else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</a:p>
        </p:txBody>
      </p:sp>
      <p:pic>
        <p:nvPicPr>
          <p:cNvPr id="9" name="Picture 2" descr="https://i.stack.imgur.com/gGoTH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" r="50288"/>
          <a:stretch/>
        </p:blipFill>
        <p:spPr bwMode="auto">
          <a:xfrm>
            <a:off x="4818146" y="1697821"/>
            <a:ext cx="3390951" cy="153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22"/>
          <p:cNvSpPr txBox="1"/>
          <p:nvPr/>
        </p:nvSpPr>
        <p:spPr>
          <a:xfrm>
            <a:off x="953406" y="1574799"/>
            <a:ext cx="436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entity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e;</a:t>
            </a:r>
          </a:p>
        </p:txBody>
      </p:sp>
      <p:sp>
        <p:nvSpPr>
          <p:cNvPr id="14" name="CuadroTexto 17"/>
          <p:cNvSpPr txBox="1"/>
          <p:nvPr/>
        </p:nvSpPr>
        <p:spPr>
          <a:xfrm>
            <a:off x="953406" y="2241734"/>
            <a:ext cx="4364966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Behavioral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-- </a:t>
            </a:r>
            <a:r>
              <a:rPr lang="es-ES" sz="1400" dirty="0" err="1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 etiqueta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A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‘0’;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A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‘1’;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-- </a:t>
            </a:r>
            <a:r>
              <a:rPr lang="es-ES" sz="1400" dirty="0" err="1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etiqueta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</a:t>
            </a: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B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‘0’;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B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‘1’;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Behavioral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cxnSp>
        <p:nvCxnSpPr>
          <p:cNvPr id="15" name="Conector recto de flecha 20"/>
          <p:cNvCxnSpPr/>
          <p:nvPr/>
        </p:nvCxnSpPr>
        <p:spPr>
          <a:xfrm>
            <a:off x="953406" y="4276800"/>
            <a:ext cx="402878" cy="202862"/>
          </a:xfrm>
          <a:prstGeom prst="straightConnector1">
            <a:avLst/>
          </a:prstGeom>
          <a:ln w="38100">
            <a:solidFill>
              <a:srgbClr val="CB0017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11509" y="4053860"/>
            <a:ext cx="8418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Etiqueta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491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4508500"/>
          </a:xfrm>
          <a:prstGeom prst="rect">
            <a:avLst/>
          </a:prstGeom>
          <a:solidFill>
            <a:srgbClr val="CB0017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0" tIns="1440000" rIns="1440000" bIns="1440000"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0" y="4508500"/>
            <a:ext cx="9144000" cy="12065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0" tIns="1440000" rIns="1440000" bIns="1440000" rtlCol="0" anchor="ctr"/>
          <a:lstStyle/>
          <a:p>
            <a:pPr algn="ctr"/>
            <a:endParaRPr lang="es-E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75" y="4726724"/>
            <a:ext cx="1986600" cy="756600"/>
          </a:xfrm>
          <a:prstGeom prst="rect">
            <a:avLst/>
          </a:prstGeom>
        </p:spPr>
      </p:pic>
      <p:sp>
        <p:nvSpPr>
          <p:cNvPr id="7" name="CuadroTexto 7">
            <a:extLst>
              <a:ext uri="{FF2B5EF4-FFF2-40B4-BE49-F238E27FC236}">
                <a16:creationId xmlns:a16="http://schemas.microsoft.com/office/drawing/2014/main" id="{5508F6B6-0EA5-9A05-A05F-709BA6D34090}"/>
              </a:ext>
            </a:extLst>
          </p:cNvPr>
          <p:cNvSpPr txBox="1"/>
          <p:nvPr/>
        </p:nvSpPr>
        <p:spPr>
          <a:xfrm>
            <a:off x="807523" y="749300"/>
            <a:ext cx="794767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TECNOLOGÍA DE COMPUTADORES</a:t>
            </a:r>
          </a:p>
          <a:p>
            <a:endParaRPr lang="es-E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8: Máquinas de Estados Finitos</a:t>
            </a:r>
          </a:p>
          <a:p>
            <a:endParaRPr lang="es-ES" sz="4000" dirty="0">
              <a:solidFill>
                <a:schemeClr val="bg1"/>
              </a:solidFill>
              <a:latin typeface="Roboto Thin"/>
              <a:cs typeface="Roboto Thin"/>
            </a:endParaRPr>
          </a:p>
          <a:p>
            <a:endParaRPr lang="es-ES" sz="2000" dirty="0">
              <a:solidFill>
                <a:schemeClr val="bg1"/>
              </a:solidFill>
              <a:latin typeface="Roboto Thin"/>
              <a:cs typeface="Roboto Thin"/>
            </a:endParaRPr>
          </a:p>
          <a:p>
            <a:pPr algn="r"/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Luis Alberto Aranda</a:t>
            </a:r>
          </a:p>
          <a:p>
            <a:pPr algn="r"/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Iván Ramírez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52CE165D-874C-025C-B8A4-3D586120CD5D}"/>
              </a:ext>
            </a:extLst>
          </p:cNvPr>
          <p:cNvGrpSpPr/>
          <p:nvPr/>
        </p:nvGrpSpPr>
        <p:grpSpPr>
          <a:xfrm>
            <a:off x="354927" y="4794483"/>
            <a:ext cx="5197312" cy="646331"/>
            <a:chOff x="354927" y="4794483"/>
            <a:chExt cx="5197312" cy="646331"/>
          </a:xfrm>
        </p:grpSpPr>
        <p:sp>
          <p:nvSpPr>
            <p:cNvPr id="4" name="CuadroTexto 2">
              <a:extLst>
                <a:ext uri="{FF2B5EF4-FFF2-40B4-BE49-F238E27FC236}">
                  <a16:creationId xmlns:a16="http://schemas.microsoft.com/office/drawing/2014/main" id="{6D977D39-5EF8-6E33-2C31-24CB41F18A69}"/>
                </a:ext>
              </a:extLst>
            </p:cNvPr>
            <p:cNvSpPr txBox="1"/>
            <p:nvPr/>
          </p:nvSpPr>
          <p:spPr>
            <a:xfrm>
              <a:off x="1864346" y="4794483"/>
              <a:ext cx="3687893" cy="64633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900" dirty="0">
                  <a:latin typeface="Times New Roman"/>
                  <a:ea typeface="+mn-lt"/>
                  <a:cs typeface="+mn-lt"/>
                </a:rPr>
                <a:t>©2023 Luis Alberto Aranda Barjola, Iván Ramírez Díaz.</a:t>
              </a:r>
              <a:br>
                <a:rPr lang="es-ES" sz="900" dirty="0">
                  <a:latin typeface="Times New Roman"/>
                  <a:ea typeface="+mn-lt"/>
                  <a:cs typeface="+mn-lt"/>
                </a:rPr>
              </a:br>
              <a:r>
                <a:rPr lang="es-ES" sz="900" dirty="0">
                  <a:latin typeface="Times New Roman"/>
                  <a:ea typeface="+mn-lt"/>
                  <a:cs typeface="+mn-lt"/>
                </a:rPr>
                <a:t>Algunos derechos reservados. Este documento se distribuye bajo la licencia “Atribución-</a:t>
              </a:r>
              <a:r>
                <a:rPr lang="es-ES" sz="900" dirty="0" err="1">
                  <a:latin typeface="Times New Roman"/>
                  <a:ea typeface="+mn-lt"/>
                  <a:cs typeface="+mn-lt"/>
                </a:rPr>
                <a:t>CompartirIgual</a:t>
              </a:r>
              <a:r>
                <a:rPr lang="es-ES" sz="900" dirty="0">
                  <a:latin typeface="Times New Roman"/>
                  <a:ea typeface="+mn-lt"/>
                  <a:cs typeface="+mn-lt"/>
                </a:rPr>
                <a:t> 4.0 Internacional” de Creative </a:t>
              </a:r>
              <a:r>
                <a:rPr lang="es-ES" sz="900" dirty="0" err="1">
                  <a:latin typeface="Times New Roman"/>
                  <a:ea typeface="+mn-lt"/>
                  <a:cs typeface="+mn-lt"/>
                </a:rPr>
                <a:t>Commons</a:t>
              </a:r>
              <a:r>
                <a:rPr lang="es-ES" sz="900" dirty="0">
                  <a:latin typeface="Times New Roman"/>
                  <a:ea typeface="+mn-lt"/>
                  <a:cs typeface="+mn-lt"/>
                </a:rPr>
                <a:t>, disponible </a:t>
              </a:r>
              <a:r>
                <a:rPr lang="es-ES" sz="900" dirty="0">
                  <a:latin typeface="Times New Roman"/>
                  <a:ea typeface="+mn-lt"/>
                  <a:cs typeface="Times New Roman"/>
                </a:rPr>
                <a:t>en </a:t>
              </a:r>
              <a:r>
                <a:rPr lang="es-ES" sz="900" dirty="0">
                  <a:solidFill>
                    <a:srgbClr val="0563C1"/>
                  </a:solidFill>
                  <a:latin typeface="Times New Roman"/>
                  <a:ea typeface="+mn-lt"/>
                  <a:cs typeface="Times New Roman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https://creativecommons.org/licenses/by-sa/4.0/deed.es</a:t>
              </a:r>
              <a:r>
                <a:rPr lang="es-ES" sz="900" dirty="0">
                  <a:latin typeface="Times New Roman"/>
                  <a:ea typeface="+mn-lt"/>
                  <a:cs typeface="Times New Roman"/>
                </a:rPr>
                <a:t>. </a:t>
              </a:r>
              <a:endParaRPr lang="es-ES" sz="900" dirty="0">
                <a:cs typeface="Calibri"/>
              </a:endParaRP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8DBDB8D0-ABCE-2D3A-E85A-429FE0F22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4927" y="4851415"/>
              <a:ext cx="1499670" cy="533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7657845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237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Máquinas de estados finitos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Síntesis y análisis de máquinas de estados</a:t>
            </a:r>
            <a:endParaRPr lang="es-ES" sz="1600" i="1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i="1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 máquinas de estados con VHDL</a:t>
            </a:r>
            <a:endParaRPr lang="es-ES" sz="1600" i="1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270829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238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Máquinas de estados finitos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Síntesis y análisis de máquinas de estados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 máquinas de estados con VHDL</a:t>
            </a: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148264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239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MÁQUINAS DE ESTADOS FINITOS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7"/>
          <p:cNvSpPr txBox="1"/>
          <p:nvPr/>
        </p:nvSpPr>
        <p:spPr>
          <a:xfrm>
            <a:off x="850900" y="1574799"/>
            <a:ext cx="7790930" cy="29392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máquina de estados finitos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(FSM) es un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circuito secuencial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utilizado en gran variedad de situaciones:</a:t>
            </a: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de sistemas electrónicos automatizados</a:t>
            </a: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 protocolos de comunicaciones</a:t>
            </a: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Generación de patrones y detección de secuencias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Habitualmente son circuitos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síncronos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controlados por una señal de reloj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Los cambios de estado ocurren en los flancos de reloj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Existen máquinas de estado de 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Moore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y de </a:t>
            </a:r>
            <a:r>
              <a:rPr lang="es-ES" sz="1600" b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Mealy</a:t>
            </a:r>
            <a:endParaRPr lang="es-ES" sz="1600" b="1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085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24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FUNDAMENTOS DE SISTEMAS DIGITALES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875314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puede representar el valor de una señal digital a lo largo del tiempo, esto se denomina </a:t>
            </a:r>
            <a:r>
              <a:rPr lang="es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de onda de la señal digital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Las señales digitales pueden ser periódicas o no periódicas. Una </a:t>
            </a:r>
            <a:r>
              <a:rPr lang="es-E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 de reloj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varía de forma periódica y tiene duración infinita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Si son periódicas se puede calcular su </a:t>
            </a:r>
            <a:r>
              <a:rPr lang="es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de trabajo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como el cociente entre el ancho del pulso y el periodo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C14B73C-5CF6-6DBA-C8FD-2B839EE95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599" y="3543871"/>
            <a:ext cx="3352800" cy="120967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0268489-6520-4101-B975-1C2841F337FD}"/>
              </a:ext>
            </a:extLst>
          </p:cNvPr>
          <p:cNvSpPr txBox="1"/>
          <p:nvPr/>
        </p:nvSpPr>
        <p:spPr>
          <a:xfrm>
            <a:off x="2250921" y="3969301"/>
            <a:ext cx="3649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509319651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240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MÁQUINA DE MOORE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7"/>
          <p:cNvSpPr txBox="1"/>
          <p:nvPr/>
        </p:nvSpPr>
        <p:spPr>
          <a:xfrm>
            <a:off x="850900" y="1574799"/>
            <a:ext cx="77909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S" sz="1600" b="1" u="sng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salidas sólo dependen del estado actual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 la máquina</a:t>
            </a:r>
            <a:endParaRPr lang="es-ES" sz="1600" b="1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E1401FC-9880-3E0D-BEA2-3A344D825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708" y="2012209"/>
            <a:ext cx="7195999" cy="249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04647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241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MÁQUINA DE MEALY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7"/>
          <p:cNvSpPr txBox="1"/>
          <p:nvPr/>
        </p:nvSpPr>
        <p:spPr>
          <a:xfrm>
            <a:off x="850900" y="1574799"/>
            <a:ext cx="77909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S" sz="1600" b="1" u="sng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salidas dependen del estado actual y del valor de las entradas</a:t>
            </a:r>
            <a:endParaRPr lang="es-ES" sz="1600" b="1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4">
            <a:extLst>
              <a:ext uri="{FF2B5EF4-FFF2-40B4-BE49-F238E27FC236}">
                <a16:creationId xmlns:a16="http://schemas.microsoft.com/office/drawing/2014/main" id="{6416C084-99E9-BE4D-8939-1AAF56568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708" y="2012209"/>
            <a:ext cx="7195999" cy="2492694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9D19710-D2F7-F5EA-5938-BCDE1D8B6A38}"/>
              </a:ext>
            </a:extLst>
          </p:cNvPr>
          <p:cNvCxnSpPr>
            <a:cxnSpLocks/>
          </p:cNvCxnSpPr>
          <p:nvPr/>
        </p:nvCxnSpPr>
        <p:spPr>
          <a:xfrm>
            <a:off x="1663262" y="3255645"/>
            <a:ext cx="0" cy="139518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87B8E9B4-78F1-2872-7B4D-57132BDE5B1F}"/>
              </a:ext>
            </a:extLst>
          </p:cNvPr>
          <p:cNvCxnSpPr/>
          <p:nvPr/>
        </p:nvCxnSpPr>
        <p:spPr>
          <a:xfrm>
            <a:off x="1663262" y="4650828"/>
            <a:ext cx="402809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4C73A989-1AA2-BB70-C9F7-B00E076927D8}"/>
              </a:ext>
            </a:extLst>
          </p:cNvPr>
          <p:cNvCxnSpPr/>
          <p:nvPr/>
        </p:nvCxnSpPr>
        <p:spPr>
          <a:xfrm flipV="1">
            <a:off x="5691352" y="2979683"/>
            <a:ext cx="0" cy="1671145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887247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242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DIAGRAMA DE ESTADO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7"/>
          <p:cNvSpPr txBox="1"/>
          <p:nvPr/>
        </p:nvSpPr>
        <p:spPr>
          <a:xfrm>
            <a:off x="850900" y="1574799"/>
            <a:ext cx="550418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 la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representación gráfica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 una máquina de estados</a:t>
            </a:r>
          </a:p>
        </p:txBody>
      </p:sp>
      <p:sp>
        <p:nvSpPr>
          <p:cNvPr id="10" name="CuadroTexto 7"/>
          <p:cNvSpPr txBox="1"/>
          <p:nvPr/>
        </p:nvSpPr>
        <p:spPr>
          <a:xfrm>
            <a:off x="850900" y="1574799"/>
            <a:ext cx="5153660" cy="20928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Consiste en un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diagrama de burbujas y flechas</a:t>
            </a: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Las burbujas indican los </a:t>
            </a:r>
            <a:r>
              <a:rPr lang="es-ES" sz="15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estados</a:t>
            </a: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Las fechas indican las </a:t>
            </a:r>
            <a:r>
              <a:rPr lang="es-ES" sz="15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transiciones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entre estados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Las máquinas de Moore tienen diagramas distintos a las de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Mealy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490660" y="2081037"/>
            <a:ext cx="518160" cy="518160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S</a:t>
            </a:r>
            <a:r>
              <a:rPr lang="es-E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7197775" y="3044859"/>
            <a:ext cx="518160" cy="518160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S</a:t>
            </a:r>
            <a:r>
              <a:rPr lang="es-E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4" name="Oval 13"/>
          <p:cNvSpPr/>
          <p:nvPr/>
        </p:nvSpPr>
        <p:spPr>
          <a:xfrm>
            <a:off x="7814960" y="2058954"/>
            <a:ext cx="518160" cy="518160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S</a:t>
            </a:r>
            <a:r>
              <a:rPr lang="es-E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" name="Arc 3"/>
          <p:cNvSpPr/>
          <p:nvPr/>
        </p:nvSpPr>
        <p:spPr>
          <a:xfrm rot="18900000">
            <a:off x="6762515" y="1834540"/>
            <a:ext cx="1254140" cy="1254140"/>
          </a:xfrm>
          <a:prstGeom prst="arc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Arc 14"/>
          <p:cNvSpPr/>
          <p:nvPr/>
        </p:nvSpPr>
        <p:spPr>
          <a:xfrm rot="8100000">
            <a:off x="6774629" y="1530978"/>
            <a:ext cx="1254140" cy="1254140"/>
          </a:xfrm>
          <a:prstGeom prst="arc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Arc 15"/>
          <p:cNvSpPr/>
          <p:nvPr/>
        </p:nvSpPr>
        <p:spPr>
          <a:xfrm rot="10800000">
            <a:off x="6492223" y="2074822"/>
            <a:ext cx="1254140" cy="1254140"/>
          </a:xfrm>
          <a:prstGeom prst="arc">
            <a:avLst>
              <a:gd name="adj1" fmla="val 16200000"/>
              <a:gd name="adj2" fmla="val 648845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Arc 16"/>
          <p:cNvSpPr/>
          <p:nvPr/>
        </p:nvSpPr>
        <p:spPr>
          <a:xfrm rot="4747819">
            <a:off x="7075064" y="2082875"/>
            <a:ext cx="1254140" cy="1254140"/>
          </a:xfrm>
          <a:prstGeom prst="arc">
            <a:avLst>
              <a:gd name="adj1" fmla="val 15997435"/>
              <a:gd name="adj2" fmla="val 153315"/>
            </a:avLst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Arc 17"/>
          <p:cNvSpPr/>
          <p:nvPr/>
        </p:nvSpPr>
        <p:spPr>
          <a:xfrm rot="18215710">
            <a:off x="6587207" y="1922003"/>
            <a:ext cx="286061" cy="273901"/>
          </a:xfrm>
          <a:prstGeom prst="arc">
            <a:avLst>
              <a:gd name="adj1" fmla="val 13555895"/>
              <a:gd name="adj2" fmla="val 3218924"/>
            </a:avLst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Arc 19"/>
          <p:cNvSpPr/>
          <p:nvPr/>
        </p:nvSpPr>
        <p:spPr>
          <a:xfrm rot="18215710">
            <a:off x="7935566" y="1902272"/>
            <a:ext cx="286061" cy="273901"/>
          </a:xfrm>
          <a:prstGeom prst="arc">
            <a:avLst>
              <a:gd name="adj1" fmla="val 13837338"/>
              <a:gd name="adj2" fmla="val 383111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031137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243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DIAGRAMA DE ESTADO DE MOORE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7"/>
          <p:cNvSpPr txBox="1"/>
          <p:nvPr/>
        </p:nvSpPr>
        <p:spPr>
          <a:xfrm>
            <a:off x="850900" y="1574799"/>
            <a:ext cx="779093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Dentro de cada burbuja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 estado se indica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valor de la salida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cada flecha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 transición se indica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condición de entrada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que hace transitar</a:t>
            </a:r>
            <a:endParaRPr lang="es-ES" sz="15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52537" y="3121410"/>
            <a:ext cx="1254594" cy="1087054"/>
            <a:chOff x="2342097" y="3229576"/>
            <a:chExt cx="1254594" cy="1087054"/>
          </a:xfrm>
        </p:grpSpPr>
        <p:cxnSp>
          <p:nvCxnSpPr>
            <p:cNvPr id="17" name="Conector recto 3"/>
            <p:cNvCxnSpPr/>
            <p:nvPr/>
          </p:nvCxnSpPr>
          <p:spPr>
            <a:xfrm>
              <a:off x="2550695" y="3773103"/>
              <a:ext cx="83739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2342097" y="3229576"/>
              <a:ext cx="1254594" cy="108705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Estado1</a:t>
              </a:r>
            </a:p>
            <a:p>
              <a:pPr algn="ctr"/>
              <a:r>
                <a:rPr lang="es-ES" sz="1400" b="1" dirty="0">
                  <a:solidFill>
                    <a:srgbClr val="CB00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Salida1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98493" y="3121410"/>
            <a:ext cx="1254594" cy="1087054"/>
            <a:chOff x="2342097" y="3229576"/>
            <a:chExt cx="1254594" cy="1087054"/>
          </a:xfrm>
        </p:grpSpPr>
        <p:cxnSp>
          <p:nvCxnSpPr>
            <p:cNvPr id="16" name="Conector recto 3"/>
            <p:cNvCxnSpPr/>
            <p:nvPr/>
          </p:nvCxnSpPr>
          <p:spPr>
            <a:xfrm>
              <a:off x="2550695" y="3773103"/>
              <a:ext cx="83739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2342097" y="3229576"/>
              <a:ext cx="1254594" cy="108705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Estado2</a:t>
              </a:r>
            </a:p>
            <a:p>
              <a:pPr algn="ctr"/>
              <a:r>
                <a:rPr lang="es-ES" sz="1400" b="1" dirty="0">
                  <a:solidFill>
                    <a:srgbClr val="CB00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Salida2</a:t>
              </a:r>
            </a:p>
          </p:txBody>
        </p:sp>
      </p:grpSp>
      <p:sp>
        <p:nvSpPr>
          <p:cNvPr id="20" name="Arc 19"/>
          <p:cNvSpPr/>
          <p:nvPr/>
        </p:nvSpPr>
        <p:spPr>
          <a:xfrm rot="18900000">
            <a:off x="3317332" y="2796363"/>
            <a:ext cx="1857806" cy="1884720"/>
          </a:xfrm>
          <a:prstGeom prst="arc">
            <a:avLst>
              <a:gd name="adj1" fmla="val 15085469"/>
              <a:gd name="adj2" fmla="val 1047019"/>
            </a:avLst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Arc 20"/>
          <p:cNvSpPr/>
          <p:nvPr/>
        </p:nvSpPr>
        <p:spPr>
          <a:xfrm rot="8100000">
            <a:off x="3240202" y="2516710"/>
            <a:ext cx="1980922" cy="1998055"/>
          </a:xfrm>
          <a:prstGeom prst="arc">
            <a:avLst>
              <a:gd name="adj1" fmla="val 15394368"/>
              <a:gd name="adj2" fmla="val 765108"/>
            </a:avLst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3657100" y="2437463"/>
            <a:ext cx="11782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Transición1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41527" y="4551408"/>
            <a:ext cx="11782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Transición2</a:t>
            </a:r>
          </a:p>
        </p:txBody>
      </p:sp>
    </p:spTree>
    <p:extLst>
      <p:ext uri="{BB962C8B-B14F-4D97-AF65-F5344CB8AC3E}">
        <p14:creationId xmlns:p14="http://schemas.microsoft.com/office/powerpoint/2010/main" val="3204113434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244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DIAGRAMA DE ESTADO DE MEALY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7"/>
          <p:cNvSpPr txBox="1"/>
          <p:nvPr/>
        </p:nvSpPr>
        <p:spPr>
          <a:xfrm>
            <a:off x="850900" y="1574799"/>
            <a:ext cx="779093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 las burbujas únicamente se indica el nombre del estado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cada flecha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 transición se indica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condición de entrada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valor de salida</a:t>
            </a:r>
            <a:endParaRPr lang="es-ES" sz="15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052537" y="3121410"/>
            <a:ext cx="1254594" cy="1087054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Estado1</a:t>
            </a:r>
          </a:p>
        </p:txBody>
      </p:sp>
      <p:sp>
        <p:nvSpPr>
          <p:cNvPr id="25" name="Oval 24"/>
          <p:cNvSpPr/>
          <p:nvPr/>
        </p:nvSpPr>
        <p:spPr>
          <a:xfrm>
            <a:off x="5198493" y="3121410"/>
            <a:ext cx="1254594" cy="1087054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Estado2</a:t>
            </a:r>
          </a:p>
        </p:txBody>
      </p:sp>
      <p:sp>
        <p:nvSpPr>
          <p:cNvPr id="26" name="Arc 25"/>
          <p:cNvSpPr/>
          <p:nvPr/>
        </p:nvSpPr>
        <p:spPr>
          <a:xfrm rot="18900000">
            <a:off x="3317332" y="2796363"/>
            <a:ext cx="1857806" cy="1884720"/>
          </a:xfrm>
          <a:prstGeom prst="arc">
            <a:avLst>
              <a:gd name="adj1" fmla="val 15085469"/>
              <a:gd name="adj2" fmla="val 1047019"/>
            </a:avLst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Arc 28"/>
          <p:cNvSpPr/>
          <p:nvPr/>
        </p:nvSpPr>
        <p:spPr>
          <a:xfrm rot="8100000">
            <a:off x="3240202" y="2516710"/>
            <a:ext cx="1980922" cy="1998055"/>
          </a:xfrm>
          <a:prstGeom prst="arc">
            <a:avLst>
              <a:gd name="adj1" fmla="val 15394368"/>
              <a:gd name="adj2" fmla="val 765108"/>
            </a:avLst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angle 29"/>
          <p:cNvSpPr/>
          <p:nvPr/>
        </p:nvSpPr>
        <p:spPr>
          <a:xfrm>
            <a:off x="3269175" y="2437463"/>
            <a:ext cx="19541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Transición1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Salida1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53602" y="4551408"/>
            <a:ext cx="1954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Transición2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Salida2</a:t>
            </a:r>
          </a:p>
        </p:txBody>
      </p:sp>
    </p:spTree>
    <p:extLst>
      <p:ext uri="{BB962C8B-B14F-4D97-AF65-F5344CB8AC3E}">
        <p14:creationId xmlns:p14="http://schemas.microsoft.com/office/powerpoint/2010/main" val="3325460720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245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EJEMPLO: MÁQUINAS DE MOORE Y MEALY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5"/>
          <p:cNvSpPr txBox="1"/>
          <p:nvPr/>
        </p:nvSpPr>
        <p:spPr>
          <a:xfrm>
            <a:off x="850900" y="1574799"/>
            <a:ext cx="77909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Realizar el diagrama de una </a:t>
            </a:r>
            <a:r>
              <a:rPr lang="es-E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máquina Moore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que detecta la secuencia “10”:</a:t>
            </a:r>
          </a:p>
        </p:txBody>
      </p:sp>
      <p:sp>
        <p:nvSpPr>
          <p:cNvPr id="12" name="Elipse 1"/>
          <p:cNvSpPr/>
          <p:nvPr/>
        </p:nvSpPr>
        <p:spPr>
          <a:xfrm>
            <a:off x="1742174" y="2579571"/>
            <a:ext cx="1193532" cy="1106905"/>
          </a:xfrm>
          <a:prstGeom prst="ellipse">
            <a:avLst/>
          </a:prstGeom>
          <a:noFill/>
          <a:ln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e 6"/>
          <p:cNvSpPr/>
          <p:nvPr/>
        </p:nvSpPr>
        <p:spPr>
          <a:xfrm>
            <a:off x="4021757" y="2579570"/>
            <a:ext cx="1193532" cy="1106905"/>
          </a:xfrm>
          <a:prstGeom prst="ellipse">
            <a:avLst/>
          </a:prstGeom>
          <a:noFill/>
          <a:ln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ipse 7"/>
          <p:cNvSpPr/>
          <p:nvPr/>
        </p:nvSpPr>
        <p:spPr>
          <a:xfrm>
            <a:off x="6301340" y="2595906"/>
            <a:ext cx="1193532" cy="1106905"/>
          </a:xfrm>
          <a:prstGeom prst="ellipse">
            <a:avLst/>
          </a:prstGeom>
          <a:noFill/>
          <a:ln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rma libre 10"/>
          <p:cNvSpPr/>
          <p:nvPr/>
        </p:nvSpPr>
        <p:spPr>
          <a:xfrm>
            <a:off x="1557295" y="2350959"/>
            <a:ext cx="435135" cy="555873"/>
          </a:xfrm>
          <a:custGeom>
            <a:avLst/>
            <a:gdLst>
              <a:gd name="connsiteX0" fmla="*/ 340664 w 523544"/>
              <a:gd name="connsiteY0" fmla="*/ 793214 h 793214"/>
              <a:gd name="connsiteX1" fmla="*/ 3780 w 523544"/>
              <a:gd name="connsiteY1" fmla="*/ 302325 h 793214"/>
              <a:gd name="connsiteX2" fmla="*/ 177034 w 523544"/>
              <a:gd name="connsiteY2" fmla="*/ 52068 h 793214"/>
              <a:gd name="connsiteX3" fmla="*/ 446542 w 523544"/>
              <a:gd name="connsiteY3" fmla="*/ 13567 h 793214"/>
              <a:gd name="connsiteX4" fmla="*/ 523544 w 523544"/>
              <a:gd name="connsiteY4" fmla="*/ 225323 h 793214"/>
              <a:gd name="connsiteX0" fmla="*/ 251268 w 520775"/>
              <a:gd name="connsiteY0" fmla="*/ 533332 h 533332"/>
              <a:gd name="connsiteX1" fmla="*/ 1011 w 520775"/>
              <a:gd name="connsiteY1" fmla="*/ 302325 h 533332"/>
              <a:gd name="connsiteX2" fmla="*/ 174265 w 520775"/>
              <a:gd name="connsiteY2" fmla="*/ 52068 h 533332"/>
              <a:gd name="connsiteX3" fmla="*/ 443773 w 520775"/>
              <a:gd name="connsiteY3" fmla="*/ 13567 h 533332"/>
              <a:gd name="connsiteX4" fmla="*/ 520775 w 520775"/>
              <a:gd name="connsiteY4" fmla="*/ 225323 h 533332"/>
              <a:gd name="connsiteX0" fmla="*/ 115589 w 385096"/>
              <a:gd name="connsiteY0" fmla="*/ 530460 h 530460"/>
              <a:gd name="connsiteX1" fmla="*/ 9711 w 385096"/>
              <a:gd name="connsiteY1" fmla="*/ 203200 h 530460"/>
              <a:gd name="connsiteX2" fmla="*/ 38586 w 385096"/>
              <a:gd name="connsiteY2" fmla="*/ 49196 h 530460"/>
              <a:gd name="connsiteX3" fmla="*/ 308094 w 385096"/>
              <a:gd name="connsiteY3" fmla="*/ 10695 h 530460"/>
              <a:gd name="connsiteX4" fmla="*/ 385096 w 385096"/>
              <a:gd name="connsiteY4" fmla="*/ 222451 h 530460"/>
              <a:gd name="connsiteX0" fmla="*/ 139454 w 408961"/>
              <a:gd name="connsiteY0" fmla="*/ 641835 h 641835"/>
              <a:gd name="connsiteX1" fmla="*/ 33576 w 408961"/>
              <a:gd name="connsiteY1" fmla="*/ 314575 h 641835"/>
              <a:gd name="connsiteX2" fmla="*/ 23950 w 408961"/>
              <a:gd name="connsiteY2" fmla="*/ 6567 h 641835"/>
              <a:gd name="connsiteX3" fmla="*/ 331959 w 408961"/>
              <a:gd name="connsiteY3" fmla="*/ 122070 h 641835"/>
              <a:gd name="connsiteX4" fmla="*/ 408961 w 408961"/>
              <a:gd name="connsiteY4" fmla="*/ 333826 h 641835"/>
              <a:gd name="connsiteX0" fmla="*/ 172953 w 442460"/>
              <a:gd name="connsiteY0" fmla="*/ 641835 h 641835"/>
              <a:gd name="connsiteX1" fmla="*/ 9324 w 442460"/>
              <a:gd name="connsiteY1" fmla="*/ 314575 h 641835"/>
              <a:gd name="connsiteX2" fmla="*/ 57449 w 442460"/>
              <a:gd name="connsiteY2" fmla="*/ 6567 h 641835"/>
              <a:gd name="connsiteX3" fmla="*/ 365458 w 442460"/>
              <a:gd name="connsiteY3" fmla="*/ 122070 h 641835"/>
              <a:gd name="connsiteX4" fmla="*/ 442460 w 442460"/>
              <a:gd name="connsiteY4" fmla="*/ 333826 h 641835"/>
              <a:gd name="connsiteX0" fmla="*/ 166027 w 435534"/>
              <a:gd name="connsiteY0" fmla="*/ 550728 h 550728"/>
              <a:gd name="connsiteX1" fmla="*/ 2398 w 435534"/>
              <a:gd name="connsiteY1" fmla="*/ 223468 h 550728"/>
              <a:gd name="connsiteX2" fmla="*/ 89024 w 435534"/>
              <a:gd name="connsiteY2" fmla="*/ 21338 h 550728"/>
              <a:gd name="connsiteX3" fmla="*/ 358532 w 435534"/>
              <a:gd name="connsiteY3" fmla="*/ 30963 h 550728"/>
              <a:gd name="connsiteX4" fmla="*/ 435534 w 435534"/>
              <a:gd name="connsiteY4" fmla="*/ 242719 h 550728"/>
              <a:gd name="connsiteX0" fmla="*/ 165628 w 435135"/>
              <a:gd name="connsiteY0" fmla="*/ 555873 h 555873"/>
              <a:gd name="connsiteX1" fmla="*/ 1999 w 435135"/>
              <a:gd name="connsiteY1" fmla="*/ 228613 h 555873"/>
              <a:gd name="connsiteX2" fmla="*/ 88625 w 435135"/>
              <a:gd name="connsiteY2" fmla="*/ 26483 h 555873"/>
              <a:gd name="connsiteX3" fmla="*/ 290756 w 435135"/>
              <a:gd name="connsiteY3" fmla="*/ 26483 h 555873"/>
              <a:gd name="connsiteX4" fmla="*/ 435135 w 435135"/>
              <a:gd name="connsiteY4" fmla="*/ 247864 h 55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135" h="555873">
                <a:moveTo>
                  <a:pt x="165628" y="555873"/>
                </a:moveTo>
                <a:cubicBezTo>
                  <a:pt x="10822" y="372190"/>
                  <a:pt x="14833" y="316845"/>
                  <a:pt x="1999" y="228613"/>
                </a:cubicBezTo>
                <a:cubicBezTo>
                  <a:pt x="-10835" y="140381"/>
                  <a:pt x="40499" y="60171"/>
                  <a:pt x="88625" y="26483"/>
                </a:cubicBezTo>
                <a:cubicBezTo>
                  <a:pt x="136751" y="-7205"/>
                  <a:pt x="233004" y="-10414"/>
                  <a:pt x="290756" y="26483"/>
                </a:cubicBezTo>
                <a:cubicBezTo>
                  <a:pt x="348508" y="63380"/>
                  <a:pt x="409468" y="188508"/>
                  <a:pt x="435135" y="247864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orma libre 11"/>
          <p:cNvSpPr/>
          <p:nvPr/>
        </p:nvSpPr>
        <p:spPr>
          <a:xfrm>
            <a:off x="3823439" y="2378359"/>
            <a:ext cx="435135" cy="555873"/>
          </a:xfrm>
          <a:custGeom>
            <a:avLst/>
            <a:gdLst>
              <a:gd name="connsiteX0" fmla="*/ 340664 w 523544"/>
              <a:gd name="connsiteY0" fmla="*/ 793214 h 793214"/>
              <a:gd name="connsiteX1" fmla="*/ 3780 w 523544"/>
              <a:gd name="connsiteY1" fmla="*/ 302325 h 793214"/>
              <a:gd name="connsiteX2" fmla="*/ 177034 w 523544"/>
              <a:gd name="connsiteY2" fmla="*/ 52068 h 793214"/>
              <a:gd name="connsiteX3" fmla="*/ 446542 w 523544"/>
              <a:gd name="connsiteY3" fmla="*/ 13567 h 793214"/>
              <a:gd name="connsiteX4" fmla="*/ 523544 w 523544"/>
              <a:gd name="connsiteY4" fmla="*/ 225323 h 793214"/>
              <a:gd name="connsiteX0" fmla="*/ 251268 w 520775"/>
              <a:gd name="connsiteY0" fmla="*/ 533332 h 533332"/>
              <a:gd name="connsiteX1" fmla="*/ 1011 w 520775"/>
              <a:gd name="connsiteY1" fmla="*/ 302325 h 533332"/>
              <a:gd name="connsiteX2" fmla="*/ 174265 w 520775"/>
              <a:gd name="connsiteY2" fmla="*/ 52068 h 533332"/>
              <a:gd name="connsiteX3" fmla="*/ 443773 w 520775"/>
              <a:gd name="connsiteY3" fmla="*/ 13567 h 533332"/>
              <a:gd name="connsiteX4" fmla="*/ 520775 w 520775"/>
              <a:gd name="connsiteY4" fmla="*/ 225323 h 533332"/>
              <a:gd name="connsiteX0" fmla="*/ 115589 w 385096"/>
              <a:gd name="connsiteY0" fmla="*/ 530460 h 530460"/>
              <a:gd name="connsiteX1" fmla="*/ 9711 w 385096"/>
              <a:gd name="connsiteY1" fmla="*/ 203200 h 530460"/>
              <a:gd name="connsiteX2" fmla="*/ 38586 w 385096"/>
              <a:gd name="connsiteY2" fmla="*/ 49196 h 530460"/>
              <a:gd name="connsiteX3" fmla="*/ 308094 w 385096"/>
              <a:gd name="connsiteY3" fmla="*/ 10695 h 530460"/>
              <a:gd name="connsiteX4" fmla="*/ 385096 w 385096"/>
              <a:gd name="connsiteY4" fmla="*/ 222451 h 530460"/>
              <a:gd name="connsiteX0" fmla="*/ 139454 w 408961"/>
              <a:gd name="connsiteY0" fmla="*/ 641835 h 641835"/>
              <a:gd name="connsiteX1" fmla="*/ 33576 w 408961"/>
              <a:gd name="connsiteY1" fmla="*/ 314575 h 641835"/>
              <a:gd name="connsiteX2" fmla="*/ 23950 w 408961"/>
              <a:gd name="connsiteY2" fmla="*/ 6567 h 641835"/>
              <a:gd name="connsiteX3" fmla="*/ 331959 w 408961"/>
              <a:gd name="connsiteY3" fmla="*/ 122070 h 641835"/>
              <a:gd name="connsiteX4" fmla="*/ 408961 w 408961"/>
              <a:gd name="connsiteY4" fmla="*/ 333826 h 641835"/>
              <a:gd name="connsiteX0" fmla="*/ 172953 w 442460"/>
              <a:gd name="connsiteY0" fmla="*/ 641835 h 641835"/>
              <a:gd name="connsiteX1" fmla="*/ 9324 w 442460"/>
              <a:gd name="connsiteY1" fmla="*/ 314575 h 641835"/>
              <a:gd name="connsiteX2" fmla="*/ 57449 w 442460"/>
              <a:gd name="connsiteY2" fmla="*/ 6567 h 641835"/>
              <a:gd name="connsiteX3" fmla="*/ 365458 w 442460"/>
              <a:gd name="connsiteY3" fmla="*/ 122070 h 641835"/>
              <a:gd name="connsiteX4" fmla="*/ 442460 w 442460"/>
              <a:gd name="connsiteY4" fmla="*/ 333826 h 641835"/>
              <a:gd name="connsiteX0" fmla="*/ 166027 w 435534"/>
              <a:gd name="connsiteY0" fmla="*/ 550728 h 550728"/>
              <a:gd name="connsiteX1" fmla="*/ 2398 w 435534"/>
              <a:gd name="connsiteY1" fmla="*/ 223468 h 550728"/>
              <a:gd name="connsiteX2" fmla="*/ 89024 w 435534"/>
              <a:gd name="connsiteY2" fmla="*/ 21338 h 550728"/>
              <a:gd name="connsiteX3" fmla="*/ 358532 w 435534"/>
              <a:gd name="connsiteY3" fmla="*/ 30963 h 550728"/>
              <a:gd name="connsiteX4" fmla="*/ 435534 w 435534"/>
              <a:gd name="connsiteY4" fmla="*/ 242719 h 550728"/>
              <a:gd name="connsiteX0" fmla="*/ 165628 w 435135"/>
              <a:gd name="connsiteY0" fmla="*/ 555873 h 555873"/>
              <a:gd name="connsiteX1" fmla="*/ 1999 w 435135"/>
              <a:gd name="connsiteY1" fmla="*/ 228613 h 555873"/>
              <a:gd name="connsiteX2" fmla="*/ 88625 w 435135"/>
              <a:gd name="connsiteY2" fmla="*/ 26483 h 555873"/>
              <a:gd name="connsiteX3" fmla="*/ 290756 w 435135"/>
              <a:gd name="connsiteY3" fmla="*/ 26483 h 555873"/>
              <a:gd name="connsiteX4" fmla="*/ 435135 w 435135"/>
              <a:gd name="connsiteY4" fmla="*/ 247864 h 55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135" h="555873">
                <a:moveTo>
                  <a:pt x="165628" y="555873"/>
                </a:moveTo>
                <a:cubicBezTo>
                  <a:pt x="10822" y="372190"/>
                  <a:pt x="14833" y="316845"/>
                  <a:pt x="1999" y="228613"/>
                </a:cubicBezTo>
                <a:cubicBezTo>
                  <a:pt x="-10835" y="140381"/>
                  <a:pt x="40499" y="60171"/>
                  <a:pt x="88625" y="26483"/>
                </a:cubicBezTo>
                <a:cubicBezTo>
                  <a:pt x="136751" y="-7205"/>
                  <a:pt x="233004" y="-10414"/>
                  <a:pt x="290756" y="26483"/>
                </a:cubicBezTo>
                <a:cubicBezTo>
                  <a:pt x="348508" y="63380"/>
                  <a:pt x="409468" y="188508"/>
                  <a:pt x="435135" y="247864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ector recto de flecha 15"/>
          <p:cNvCxnSpPr>
            <a:stCxn id="12" idx="6"/>
            <a:endCxn id="14" idx="2"/>
          </p:cNvCxnSpPr>
          <p:nvPr/>
        </p:nvCxnSpPr>
        <p:spPr>
          <a:xfrm flipV="1">
            <a:off x="2935706" y="3133023"/>
            <a:ext cx="1086051" cy="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7"/>
          <p:cNvCxnSpPr>
            <a:stCxn id="14" idx="7"/>
            <a:endCxn id="15" idx="1"/>
          </p:cNvCxnSpPr>
          <p:nvPr/>
        </p:nvCxnSpPr>
        <p:spPr>
          <a:xfrm>
            <a:off x="5040500" y="2741672"/>
            <a:ext cx="1435629" cy="1633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>
            <a:stCxn id="15" idx="3"/>
            <a:endCxn id="14" idx="5"/>
          </p:cNvCxnSpPr>
          <p:nvPr/>
        </p:nvCxnSpPr>
        <p:spPr>
          <a:xfrm flipH="1" flipV="1">
            <a:off x="5040500" y="3524373"/>
            <a:ext cx="1435629" cy="1633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orma libre 21"/>
          <p:cNvSpPr/>
          <p:nvPr/>
        </p:nvSpPr>
        <p:spPr>
          <a:xfrm>
            <a:off x="2525697" y="3686476"/>
            <a:ext cx="4129238" cy="885563"/>
          </a:xfrm>
          <a:custGeom>
            <a:avLst/>
            <a:gdLst>
              <a:gd name="connsiteX0" fmla="*/ 4129238 w 4129238"/>
              <a:gd name="connsiteY0" fmla="*/ 28876 h 885563"/>
              <a:gd name="connsiteX1" fmla="*/ 2338939 w 4129238"/>
              <a:gd name="connsiteY1" fmla="*/ 885524 h 885563"/>
              <a:gd name="connsiteX2" fmla="*/ 0 w 4129238"/>
              <a:gd name="connsiteY2" fmla="*/ 0 h 88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9238" h="885563">
                <a:moveTo>
                  <a:pt x="4129238" y="28876"/>
                </a:moveTo>
                <a:cubicBezTo>
                  <a:pt x="3578191" y="459606"/>
                  <a:pt x="3027145" y="890337"/>
                  <a:pt x="2338939" y="885524"/>
                </a:cubicBezTo>
                <a:cubicBezTo>
                  <a:pt x="1650733" y="880711"/>
                  <a:pt x="351322" y="136358"/>
                  <a:pt x="0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ector recto de flecha 23"/>
          <p:cNvCxnSpPr>
            <a:endCxn id="12" idx="3"/>
          </p:cNvCxnSpPr>
          <p:nvPr/>
        </p:nvCxnSpPr>
        <p:spPr>
          <a:xfrm flipV="1">
            <a:off x="1164658" y="3524374"/>
            <a:ext cx="752305" cy="60488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ángulo 24"/>
          <p:cNvSpPr/>
          <p:nvPr/>
        </p:nvSpPr>
        <p:spPr>
          <a:xfrm>
            <a:off x="2103152" y="290655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S0</a:t>
            </a:r>
          </a:p>
        </p:txBody>
      </p:sp>
      <p:sp>
        <p:nvSpPr>
          <p:cNvPr id="24" name="Rectángulo 25"/>
          <p:cNvSpPr/>
          <p:nvPr/>
        </p:nvSpPr>
        <p:spPr>
          <a:xfrm>
            <a:off x="4370115" y="290655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</a:p>
        </p:txBody>
      </p:sp>
      <p:sp>
        <p:nvSpPr>
          <p:cNvPr id="25" name="Rectángulo 26"/>
          <p:cNvSpPr/>
          <p:nvPr/>
        </p:nvSpPr>
        <p:spPr>
          <a:xfrm>
            <a:off x="6654935" y="290655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S2</a:t>
            </a:r>
          </a:p>
        </p:txBody>
      </p:sp>
      <p:sp>
        <p:nvSpPr>
          <p:cNvPr id="26" name="Rectángulo 27"/>
          <p:cNvSpPr/>
          <p:nvPr/>
        </p:nvSpPr>
        <p:spPr>
          <a:xfrm>
            <a:off x="3739934" y="206950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Rectángulo 31"/>
          <p:cNvSpPr/>
          <p:nvPr/>
        </p:nvSpPr>
        <p:spPr>
          <a:xfrm>
            <a:off x="3146942" y="278002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Rectángulo 32"/>
          <p:cNvSpPr/>
          <p:nvPr/>
        </p:nvSpPr>
        <p:spPr>
          <a:xfrm>
            <a:off x="5601638" y="319062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Rectángulo 33"/>
          <p:cNvSpPr/>
          <p:nvPr/>
        </p:nvSpPr>
        <p:spPr>
          <a:xfrm>
            <a:off x="5597471" y="237447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0" name="Rectángulo 34"/>
          <p:cNvSpPr/>
          <p:nvPr/>
        </p:nvSpPr>
        <p:spPr>
          <a:xfrm>
            <a:off x="4727594" y="420435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1" name="Rectángulo 35"/>
          <p:cNvSpPr/>
          <p:nvPr/>
        </p:nvSpPr>
        <p:spPr>
          <a:xfrm>
            <a:off x="1445754" y="206923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Rectángulo 36"/>
          <p:cNvSpPr/>
          <p:nvPr/>
        </p:nvSpPr>
        <p:spPr>
          <a:xfrm>
            <a:off x="665760" y="4141916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</a:p>
        </p:txBody>
      </p:sp>
      <p:sp>
        <p:nvSpPr>
          <p:cNvPr id="33" name="Rectángulo 28"/>
          <p:cNvSpPr/>
          <p:nvPr/>
        </p:nvSpPr>
        <p:spPr>
          <a:xfrm>
            <a:off x="2181573" y="327441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34" name="Conector recto 29"/>
          <p:cNvCxnSpPr/>
          <p:nvPr/>
        </p:nvCxnSpPr>
        <p:spPr>
          <a:xfrm>
            <a:off x="1916963" y="3256635"/>
            <a:ext cx="8373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recto 30"/>
          <p:cNvCxnSpPr/>
          <p:nvPr/>
        </p:nvCxnSpPr>
        <p:spPr>
          <a:xfrm>
            <a:off x="4210554" y="3256635"/>
            <a:ext cx="8373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cto 37"/>
          <p:cNvCxnSpPr/>
          <p:nvPr/>
        </p:nvCxnSpPr>
        <p:spPr>
          <a:xfrm>
            <a:off x="6487371" y="3256635"/>
            <a:ext cx="8373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ángulo 38"/>
          <p:cNvSpPr/>
          <p:nvPr/>
        </p:nvSpPr>
        <p:spPr>
          <a:xfrm>
            <a:off x="4462070" y="327318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8" name="Rectángulo 39"/>
          <p:cNvSpPr/>
          <p:nvPr/>
        </p:nvSpPr>
        <p:spPr>
          <a:xfrm>
            <a:off x="6731879" y="327318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3873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1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7" grpId="0"/>
      <p:bldP spid="38" grpId="0"/>
    </p:bld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246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EJEMPLO: MÁQUINAS DE MOORE Y MEALY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5"/>
          <p:cNvSpPr txBox="1"/>
          <p:nvPr/>
        </p:nvSpPr>
        <p:spPr>
          <a:xfrm>
            <a:off x="850900" y="1574799"/>
            <a:ext cx="779093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Realizar el diagrama de una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máquina Moore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que detecta la secuencia “10”: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7"/>
          <p:cNvSpPr txBox="1"/>
          <p:nvPr/>
        </p:nvSpPr>
        <p:spPr>
          <a:xfrm>
            <a:off x="850900" y="2067242"/>
            <a:ext cx="7790930" cy="20621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Tenemos los siguientes estados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S0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Estado inicial. Únicamente nos llegan ceros</a:t>
            </a: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Siguiente estado. Aparece un 1</a:t>
            </a: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S2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Estado de detección. Aparece un 0 después de detectar un 1.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salida (secuencia detectada) es de 1 bit, y valdrá 1 cuando alcancemos el estado S2, y 0 en el resto de estados</a:t>
            </a:r>
          </a:p>
        </p:txBody>
      </p:sp>
    </p:spTree>
    <p:extLst>
      <p:ext uri="{BB962C8B-B14F-4D97-AF65-F5344CB8AC3E}">
        <p14:creationId xmlns:p14="http://schemas.microsoft.com/office/powerpoint/2010/main" val="39409860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247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EJEMPLO: MÁQUINAS DE MOORE Y MEALY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5"/>
          <p:cNvSpPr txBox="1"/>
          <p:nvPr/>
        </p:nvSpPr>
        <p:spPr>
          <a:xfrm>
            <a:off x="850900" y="1574799"/>
            <a:ext cx="77909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Detectar ahora la secuencia “10” con una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máquina 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Mealy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Elipse 1"/>
          <p:cNvSpPr/>
          <p:nvPr/>
        </p:nvSpPr>
        <p:spPr>
          <a:xfrm>
            <a:off x="2935710" y="2579571"/>
            <a:ext cx="1193532" cy="1106905"/>
          </a:xfrm>
          <a:prstGeom prst="ellipse">
            <a:avLst/>
          </a:prstGeom>
          <a:noFill/>
          <a:ln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6"/>
          <p:cNvSpPr/>
          <p:nvPr/>
        </p:nvSpPr>
        <p:spPr>
          <a:xfrm>
            <a:off x="5215293" y="2579570"/>
            <a:ext cx="1193532" cy="1106905"/>
          </a:xfrm>
          <a:prstGeom prst="ellipse">
            <a:avLst/>
          </a:prstGeom>
          <a:noFill/>
          <a:ln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rma libre 10"/>
          <p:cNvSpPr/>
          <p:nvPr/>
        </p:nvSpPr>
        <p:spPr>
          <a:xfrm>
            <a:off x="2750831" y="2350959"/>
            <a:ext cx="435135" cy="555873"/>
          </a:xfrm>
          <a:custGeom>
            <a:avLst/>
            <a:gdLst>
              <a:gd name="connsiteX0" fmla="*/ 340664 w 523544"/>
              <a:gd name="connsiteY0" fmla="*/ 793214 h 793214"/>
              <a:gd name="connsiteX1" fmla="*/ 3780 w 523544"/>
              <a:gd name="connsiteY1" fmla="*/ 302325 h 793214"/>
              <a:gd name="connsiteX2" fmla="*/ 177034 w 523544"/>
              <a:gd name="connsiteY2" fmla="*/ 52068 h 793214"/>
              <a:gd name="connsiteX3" fmla="*/ 446542 w 523544"/>
              <a:gd name="connsiteY3" fmla="*/ 13567 h 793214"/>
              <a:gd name="connsiteX4" fmla="*/ 523544 w 523544"/>
              <a:gd name="connsiteY4" fmla="*/ 225323 h 793214"/>
              <a:gd name="connsiteX0" fmla="*/ 251268 w 520775"/>
              <a:gd name="connsiteY0" fmla="*/ 533332 h 533332"/>
              <a:gd name="connsiteX1" fmla="*/ 1011 w 520775"/>
              <a:gd name="connsiteY1" fmla="*/ 302325 h 533332"/>
              <a:gd name="connsiteX2" fmla="*/ 174265 w 520775"/>
              <a:gd name="connsiteY2" fmla="*/ 52068 h 533332"/>
              <a:gd name="connsiteX3" fmla="*/ 443773 w 520775"/>
              <a:gd name="connsiteY3" fmla="*/ 13567 h 533332"/>
              <a:gd name="connsiteX4" fmla="*/ 520775 w 520775"/>
              <a:gd name="connsiteY4" fmla="*/ 225323 h 533332"/>
              <a:gd name="connsiteX0" fmla="*/ 115589 w 385096"/>
              <a:gd name="connsiteY0" fmla="*/ 530460 h 530460"/>
              <a:gd name="connsiteX1" fmla="*/ 9711 w 385096"/>
              <a:gd name="connsiteY1" fmla="*/ 203200 h 530460"/>
              <a:gd name="connsiteX2" fmla="*/ 38586 w 385096"/>
              <a:gd name="connsiteY2" fmla="*/ 49196 h 530460"/>
              <a:gd name="connsiteX3" fmla="*/ 308094 w 385096"/>
              <a:gd name="connsiteY3" fmla="*/ 10695 h 530460"/>
              <a:gd name="connsiteX4" fmla="*/ 385096 w 385096"/>
              <a:gd name="connsiteY4" fmla="*/ 222451 h 530460"/>
              <a:gd name="connsiteX0" fmla="*/ 139454 w 408961"/>
              <a:gd name="connsiteY0" fmla="*/ 641835 h 641835"/>
              <a:gd name="connsiteX1" fmla="*/ 33576 w 408961"/>
              <a:gd name="connsiteY1" fmla="*/ 314575 h 641835"/>
              <a:gd name="connsiteX2" fmla="*/ 23950 w 408961"/>
              <a:gd name="connsiteY2" fmla="*/ 6567 h 641835"/>
              <a:gd name="connsiteX3" fmla="*/ 331959 w 408961"/>
              <a:gd name="connsiteY3" fmla="*/ 122070 h 641835"/>
              <a:gd name="connsiteX4" fmla="*/ 408961 w 408961"/>
              <a:gd name="connsiteY4" fmla="*/ 333826 h 641835"/>
              <a:gd name="connsiteX0" fmla="*/ 172953 w 442460"/>
              <a:gd name="connsiteY0" fmla="*/ 641835 h 641835"/>
              <a:gd name="connsiteX1" fmla="*/ 9324 w 442460"/>
              <a:gd name="connsiteY1" fmla="*/ 314575 h 641835"/>
              <a:gd name="connsiteX2" fmla="*/ 57449 w 442460"/>
              <a:gd name="connsiteY2" fmla="*/ 6567 h 641835"/>
              <a:gd name="connsiteX3" fmla="*/ 365458 w 442460"/>
              <a:gd name="connsiteY3" fmla="*/ 122070 h 641835"/>
              <a:gd name="connsiteX4" fmla="*/ 442460 w 442460"/>
              <a:gd name="connsiteY4" fmla="*/ 333826 h 641835"/>
              <a:gd name="connsiteX0" fmla="*/ 166027 w 435534"/>
              <a:gd name="connsiteY0" fmla="*/ 550728 h 550728"/>
              <a:gd name="connsiteX1" fmla="*/ 2398 w 435534"/>
              <a:gd name="connsiteY1" fmla="*/ 223468 h 550728"/>
              <a:gd name="connsiteX2" fmla="*/ 89024 w 435534"/>
              <a:gd name="connsiteY2" fmla="*/ 21338 h 550728"/>
              <a:gd name="connsiteX3" fmla="*/ 358532 w 435534"/>
              <a:gd name="connsiteY3" fmla="*/ 30963 h 550728"/>
              <a:gd name="connsiteX4" fmla="*/ 435534 w 435534"/>
              <a:gd name="connsiteY4" fmla="*/ 242719 h 550728"/>
              <a:gd name="connsiteX0" fmla="*/ 165628 w 435135"/>
              <a:gd name="connsiteY0" fmla="*/ 555873 h 555873"/>
              <a:gd name="connsiteX1" fmla="*/ 1999 w 435135"/>
              <a:gd name="connsiteY1" fmla="*/ 228613 h 555873"/>
              <a:gd name="connsiteX2" fmla="*/ 88625 w 435135"/>
              <a:gd name="connsiteY2" fmla="*/ 26483 h 555873"/>
              <a:gd name="connsiteX3" fmla="*/ 290756 w 435135"/>
              <a:gd name="connsiteY3" fmla="*/ 26483 h 555873"/>
              <a:gd name="connsiteX4" fmla="*/ 435135 w 435135"/>
              <a:gd name="connsiteY4" fmla="*/ 247864 h 55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135" h="555873">
                <a:moveTo>
                  <a:pt x="165628" y="555873"/>
                </a:moveTo>
                <a:cubicBezTo>
                  <a:pt x="10822" y="372190"/>
                  <a:pt x="14833" y="316845"/>
                  <a:pt x="1999" y="228613"/>
                </a:cubicBezTo>
                <a:cubicBezTo>
                  <a:pt x="-10835" y="140381"/>
                  <a:pt x="40499" y="60171"/>
                  <a:pt x="88625" y="26483"/>
                </a:cubicBezTo>
                <a:cubicBezTo>
                  <a:pt x="136751" y="-7205"/>
                  <a:pt x="233004" y="-10414"/>
                  <a:pt x="290756" y="26483"/>
                </a:cubicBezTo>
                <a:cubicBezTo>
                  <a:pt x="348508" y="63380"/>
                  <a:pt x="409468" y="188508"/>
                  <a:pt x="435135" y="247864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rma libre 11"/>
          <p:cNvSpPr/>
          <p:nvPr/>
        </p:nvSpPr>
        <p:spPr>
          <a:xfrm>
            <a:off x="5016975" y="2378359"/>
            <a:ext cx="435135" cy="555873"/>
          </a:xfrm>
          <a:custGeom>
            <a:avLst/>
            <a:gdLst>
              <a:gd name="connsiteX0" fmla="*/ 340664 w 523544"/>
              <a:gd name="connsiteY0" fmla="*/ 793214 h 793214"/>
              <a:gd name="connsiteX1" fmla="*/ 3780 w 523544"/>
              <a:gd name="connsiteY1" fmla="*/ 302325 h 793214"/>
              <a:gd name="connsiteX2" fmla="*/ 177034 w 523544"/>
              <a:gd name="connsiteY2" fmla="*/ 52068 h 793214"/>
              <a:gd name="connsiteX3" fmla="*/ 446542 w 523544"/>
              <a:gd name="connsiteY3" fmla="*/ 13567 h 793214"/>
              <a:gd name="connsiteX4" fmla="*/ 523544 w 523544"/>
              <a:gd name="connsiteY4" fmla="*/ 225323 h 793214"/>
              <a:gd name="connsiteX0" fmla="*/ 251268 w 520775"/>
              <a:gd name="connsiteY0" fmla="*/ 533332 h 533332"/>
              <a:gd name="connsiteX1" fmla="*/ 1011 w 520775"/>
              <a:gd name="connsiteY1" fmla="*/ 302325 h 533332"/>
              <a:gd name="connsiteX2" fmla="*/ 174265 w 520775"/>
              <a:gd name="connsiteY2" fmla="*/ 52068 h 533332"/>
              <a:gd name="connsiteX3" fmla="*/ 443773 w 520775"/>
              <a:gd name="connsiteY3" fmla="*/ 13567 h 533332"/>
              <a:gd name="connsiteX4" fmla="*/ 520775 w 520775"/>
              <a:gd name="connsiteY4" fmla="*/ 225323 h 533332"/>
              <a:gd name="connsiteX0" fmla="*/ 115589 w 385096"/>
              <a:gd name="connsiteY0" fmla="*/ 530460 h 530460"/>
              <a:gd name="connsiteX1" fmla="*/ 9711 w 385096"/>
              <a:gd name="connsiteY1" fmla="*/ 203200 h 530460"/>
              <a:gd name="connsiteX2" fmla="*/ 38586 w 385096"/>
              <a:gd name="connsiteY2" fmla="*/ 49196 h 530460"/>
              <a:gd name="connsiteX3" fmla="*/ 308094 w 385096"/>
              <a:gd name="connsiteY3" fmla="*/ 10695 h 530460"/>
              <a:gd name="connsiteX4" fmla="*/ 385096 w 385096"/>
              <a:gd name="connsiteY4" fmla="*/ 222451 h 530460"/>
              <a:gd name="connsiteX0" fmla="*/ 139454 w 408961"/>
              <a:gd name="connsiteY0" fmla="*/ 641835 h 641835"/>
              <a:gd name="connsiteX1" fmla="*/ 33576 w 408961"/>
              <a:gd name="connsiteY1" fmla="*/ 314575 h 641835"/>
              <a:gd name="connsiteX2" fmla="*/ 23950 w 408961"/>
              <a:gd name="connsiteY2" fmla="*/ 6567 h 641835"/>
              <a:gd name="connsiteX3" fmla="*/ 331959 w 408961"/>
              <a:gd name="connsiteY3" fmla="*/ 122070 h 641835"/>
              <a:gd name="connsiteX4" fmla="*/ 408961 w 408961"/>
              <a:gd name="connsiteY4" fmla="*/ 333826 h 641835"/>
              <a:gd name="connsiteX0" fmla="*/ 172953 w 442460"/>
              <a:gd name="connsiteY0" fmla="*/ 641835 h 641835"/>
              <a:gd name="connsiteX1" fmla="*/ 9324 w 442460"/>
              <a:gd name="connsiteY1" fmla="*/ 314575 h 641835"/>
              <a:gd name="connsiteX2" fmla="*/ 57449 w 442460"/>
              <a:gd name="connsiteY2" fmla="*/ 6567 h 641835"/>
              <a:gd name="connsiteX3" fmla="*/ 365458 w 442460"/>
              <a:gd name="connsiteY3" fmla="*/ 122070 h 641835"/>
              <a:gd name="connsiteX4" fmla="*/ 442460 w 442460"/>
              <a:gd name="connsiteY4" fmla="*/ 333826 h 641835"/>
              <a:gd name="connsiteX0" fmla="*/ 166027 w 435534"/>
              <a:gd name="connsiteY0" fmla="*/ 550728 h 550728"/>
              <a:gd name="connsiteX1" fmla="*/ 2398 w 435534"/>
              <a:gd name="connsiteY1" fmla="*/ 223468 h 550728"/>
              <a:gd name="connsiteX2" fmla="*/ 89024 w 435534"/>
              <a:gd name="connsiteY2" fmla="*/ 21338 h 550728"/>
              <a:gd name="connsiteX3" fmla="*/ 358532 w 435534"/>
              <a:gd name="connsiteY3" fmla="*/ 30963 h 550728"/>
              <a:gd name="connsiteX4" fmla="*/ 435534 w 435534"/>
              <a:gd name="connsiteY4" fmla="*/ 242719 h 550728"/>
              <a:gd name="connsiteX0" fmla="*/ 165628 w 435135"/>
              <a:gd name="connsiteY0" fmla="*/ 555873 h 555873"/>
              <a:gd name="connsiteX1" fmla="*/ 1999 w 435135"/>
              <a:gd name="connsiteY1" fmla="*/ 228613 h 555873"/>
              <a:gd name="connsiteX2" fmla="*/ 88625 w 435135"/>
              <a:gd name="connsiteY2" fmla="*/ 26483 h 555873"/>
              <a:gd name="connsiteX3" fmla="*/ 290756 w 435135"/>
              <a:gd name="connsiteY3" fmla="*/ 26483 h 555873"/>
              <a:gd name="connsiteX4" fmla="*/ 435135 w 435135"/>
              <a:gd name="connsiteY4" fmla="*/ 247864 h 55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135" h="555873">
                <a:moveTo>
                  <a:pt x="165628" y="555873"/>
                </a:moveTo>
                <a:cubicBezTo>
                  <a:pt x="10822" y="372190"/>
                  <a:pt x="14833" y="316845"/>
                  <a:pt x="1999" y="228613"/>
                </a:cubicBezTo>
                <a:cubicBezTo>
                  <a:pt x="-10835" y="140381"/>
                  <a:pt x="40499" y="60171"/>
                  <a:pt x="88625" y="26483"/>
                </a:cubicBezTo>
                <a:cubicBezTo>
                  <a:pt x="136751" y="-7205"/>
                  <a:pt x="233004" y="-10414"/>
                  <a:pt x="290756" y="26483"/>
                </a:cubicBezTo>
                <a:cubicBezTo>
                  <a:pt x="348508" y="63380"/>
                  <a:pt x="409468" y="188508"/>
                  <a:pt x="435135" y="247864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ector recto de flecha 15"/>
          <p:cNvCxnSpPr>
            <a:stCxn id="9" idx="6"/>
            <a:endCxn id="10" idx="2"/>
          </p:cNvCxnSpPr>
          <p:nvPr/>
        </p:nvCxnSpPr>
        <p:spPr>
          <a:xfrm flipV="1">
            <a:off x="4129242" y="3133023"/>
            <a:ext cx="1086051" cy="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orma libre 21"/>
          <p:cNvSpPr/>
          <p:nvPr/>
        </p:nvSpPr>
        <p:spPr>
          <a:xfrm>
            <a:off x="3719232" y="3686476"/>
            <a:ext cx="2184934" cy="429003"/>
          </a:xfrm>
          <a:custGeom>
            <a:avLst/>
            <a:gdLst>
              <a:gd name="connsiteX0" fmla="*/ 4129238 w 4129238"/>
              <a:gd name="connsiteY0" fmla="*/ 28876 h 885563"/>
              <a:gd name="connsiteX1" fmla="*/ 2338939 w 4129238"/>
              <a:gd name="connsiteY1" fmla="*/ 885524 h 885563"/>
              <a:gd name="connsiteX2" fmla="*/ 0 w 4129238"/>
              <a:gd name="connsiteY2" fmla="*/ 0 h 885563"/>
              <a:gd name="connsiteX0" fmla="*/ 2184934 w 2416369"/>
              <a:gd name="connsiteY0" fmla="*/ 48127 h 885638"/>
              <a:gd name="connsiteX1" fmla="*/ 2338939 w 2416369"/>
              <a:gd name="connsiteY1" fmla="*/ 885524 h 885638"/>
              <a:gd name="connsiteX2" fmla="*/ 0 w 2416369"/>
              <a:gd name="connsiteY2" fmla="*/ 0 h 885638"/>
              <a:gd name="connsiteX0" fmla="*/ 2184934 w 2184934"/>
              <a:gd name="connsiteY0" fmla="*/ 48127 h 429003"/>
              <a:gd name="connsiteX1" fmla="*/ 1049154 w 2184934"/>
              <a:gd name="connsiteY1" fmla="*/ 423511 h 429003"/>
              <a:gd name="connsiteX2" fmla="*/ 0 w 2184934"/>
              <a:gd name="connsiteY2" fmla="*/ 0 h 42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4934" h="429003">
                <a:moveTo>
                  <a:pt x="2184934" y="48127"/>
                </a:moveTo>
                <a:cubicBezTo>
                  <a:pt x="1633887" y="478857"/>
                  <a:pt x="1413310" y="431532"/>
                  <a:pt x="1049154" y="423511"/>
                </a:cubicBezTo>
                <a:cubicBezTo>
                  <a:pt x="684998" y="415490"/>
                  <a:pt x="351322" y="136358"/>
                  <a:pt x="0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recto de flecha 23"/>
          <p:cNvCxnSpPr>
            <a:endCxn id="9" idx="3"/>
          </p:cNvCxnSpPr>
          <p:nvPr/>
        </p:nvCxnSpPr>
        <p:spPr>
          <a:xfrm flipV="1">
            <a:off x="2358194" y="3524374"/>
            <a:ext cx="752305" cy="60488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ángulo 24"/>
          <p:cNvSpPr/>
          <p:nvPr/>
        </p:nvSpPr>
        <p:spPr>
          <a:xfrm>
            <a:off x="3296688" y="290655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S0</a:t>
            </a:r>
          </a:p>
        </p:txBody>
      </p:sp>
      <p:sp>
        <p:nvSpPr>
          <p:cNvPr id="19" name="Rectángulo 25"/>
          <p:cNvSpPr/>
          <p:nvPr/>
        </p:nvSpPr>
        <p:spPr>
          <a:xfrm>
            <a:off x="5563651" y="290655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</a:p>
        </p:txBody>
      </p:sp>
      <p:sp>
        <p:nvSpPr>
          <p:cNvPr id="20" name="Rectángulo 27"/>
          <p:cNvSpPr/>
          <p:nvPr/>
        </p:nvSpPr>
        <p:spPr>
          <a:xfrm>
            <a:off x="4933470" y="204063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Rectángulo 31"/>
          <p:cNvSpPr/>
          <p:nvPr/>
        </p:nvSpPr>
        <p:spPr>
          <a:xfrm>
            <a:off x="4340478" y="278002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Rectángulo 34"/>
          <p:cNvSpPr/>
          <p:nvPr/>
        </p:nvSpPr>
        <p:spPr>
          <a:xfrm>
            <a:off x="4515814" y="420435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" name="Rectángulo 35"/>
          <p:cNvSpPr/>
          <p:nvPr/>
        </p:nvSpPr>
        <p:spPr>
          <a:xfrm>
            <a:off x="2630120" y="203704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4" name="Rectángulo 36"/>
          <p:cNvSpPr/>
          <p:nvPr/>
        </p:nvSpPr>
        <p:spPr>
          <a:xfrm>
            <a:off x="1859296" y="4141916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</a:p>
        </p:txBody>
      </p:sp>
      <p:sp>
        <p:nvSpPr>
          <p:cNvPr id="25" name="Rectángulo 40"/>
          <p:cNvSpPr/>
          <p:nvPr/>
        </p:nvSpPr>
        <p:spPr>
          <a:xfrm>
            <a:off x="2828325" y="203038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/ 0</a:t>
            </a:r>
          </a:p>
        </p:txBody>
      </p:sp>
      <p:sp>
        <p:nvSpPr>
          <p:cNvPr id="26" name="Rectángulo 41"/>
          <p:cNvSpPr/>
          <p:nvPr/>
        </p:nvSpPr>
        <p:spPr>
          <a:xfrm>
            <a:off x="5128670" y="203892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/ 0</a:t>
            </a:r>
          </a:p>
        </p:txBody>
      </p:sp>
      <p:sp>
        <p:nvSpPr>
          <p:cNvPr id="27" name="Rectángulo 42"/>
          <p:cNvSpPr/>
          <p:nvPr/>
        </p:nvSpPr>
        <p:spPr>
          <a:xfrm>
            <a:off x="4516316" y="278002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/ 0</a:t>
            </a:r>
          </a:p>
        </p:txBody>
      </p:sp>
      <p:sp>
        <p:nvSpPr>
          <p:cNvPr id="28" name="Rectángulo 43"/>
          <p:cNvSpPr/>
          <p:nvPr/>
        </p:nvSpPr>
        <p:spPr>
          <a:xfrm>
            <a:off x="4727264" y="421105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/ 1</a:t>
            </a:r>
          </a:p>
        </p:txBody>
      </p:sp>
    </p:spTree>
    <p:extLst>
      <p:ext uri="{BB962C8B-B14F-4D97-AF65-F5344CB8AC3E}">
        <p14:creationId xmlns:p14="http://schemas.microsoft.com/office/powerpoint/2010/main" val="367143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248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EJEMPLO: MÁQUINAS DE MOORE Y MEALY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uadroTexto 5"/>
          <p:cNvSpPr txBox="1"/>
          <p:nvPr/>
        </p:nvSpPr>
        <p:spPr>
          <a:xfrm>
            <a:off x="850900" y="1574799"/>
            <a:ext cx="77909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Detectar ahora la secuencia “10” con una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máquina 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Mealy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0" name="CuadroTexto 6"/>
          <p:cNvSpPr txBox="1"/>
          <p:nvPr/>
        </p:nvSpPr>
        <p:spPr>
          <a:xfrm>
            <a:off x="850900" y="2067242"/>
            <a:ext cx="7790930" cy="17389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Tenemos los siguientes estados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S0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Estado inicial. Sólo nos llegan ceros</a:t>
            </a: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Estado de detección. Se detecta la secuencia “10”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salida (secuencia detectada) es de 1 bit, y valdrá 1 cuando alcancemos el estado S1 y la entrada valga 0</a:t>
            </a:r>
          </a:p>
        </p:txBody>
      </p:sp>
    </p:spTree>
    <p:extLst>
      <p:ext uri="{BB962C8B-B14F-4D97-AF65-F5344CB8AC3E}">
        <p14:creationId xmlns:p14="http://schemas.microsoft.com/office/powerpoint/2010/main" val="459208875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249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COMPARATIVA MOORE VS. MEALY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7"/>
          <p:cNvSpPr txBox="1"/>
          <p:nvPr/>
        </p:nvSpPr>
        <p:spPr>
          <a:xfrm>
            <a:off x="850899" y="1574799"/>
            <a:ext cx="7560001" cy="3200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Ambas máquinas de estado son funcionalmente equivalentes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máquina de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Moore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es conceptualmente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sencilla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 diseñar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máquina de 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Mealy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normalmente requiere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menos estados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por lo que el circuito resultante tendrá menos componentes y consumirá menos energía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máquina de 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Mealy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calcula las salidas en cuanto se produce un cambio en las entradas, por lo que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 un ciclo de reloj antes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Sin embargo, la máquina de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Moore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genera señales de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salida síncronas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máquina de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Moore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robusta frente a errores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 tipo “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glitch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” producidos por rápidas variaciones en las señales de entrada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714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25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FUNDAMENTOS DE SISTEMAS DIGITALES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875314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puede representar el valor de una señal digital a lo largo del tiempo, esto se denomina </a:t>
            </a:r>
            <a:r>
              <a:rPr lang="es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de onda de la señal digital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Las señales digitales pueden ser periódicas o no periódicas. Una </a:t>
            </a:r>
            <a:r>
              <a:rPr lang="es-E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 de reloj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varía de forma periódica y tiene duración infinita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Si son periódicas se puede calcular su </a:t>
            </a:r>
            <a:r>
              <a:rPr lang="es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de trabajo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como el cociente entre el ancho del pulso y el periodo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E3EF51-63C0-F090-C5D7-94F220E98B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22" r="16318"/>
          <a:stretch/>
        </p:blipFill>
        <p:spPr>
          <a:xfrm>
            <a:off x="2585544" y="3751510"/>
            <a:ext cx="3507827" cy="1063128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15984FB-0ECB-11DF-6AF3-B73D18940AB6}"/>
              </a:ext>
            </a:extLst>
          </p:cNvPr>
          <p:cNvSpPr txBox="1"/>
          <p:nvPr/>
        </p:nvSpPr>
        <p:spPr>
          <a:xfrm>
            <a:off x="6093371" y="3726311"/>
            <a:ext cx="2532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Ciclo de trabajo = 50%</a:t>
            </a:r>
            <a:endParaRPr lang="es-ES" sz="14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EE69E5A-88C6-B234-CFC1-4F3A8AD2799E}"/>
              </a:ext>
            </a:extLst>
          </p:cNvPr>
          <p:cNvSpPr txBox="1"/>
          <p:nvPr/>
        </p:nvSpPr>
        <p:spPr>
          <a:xfrm>
            <a:off x="6093370" y="4129186"/>
            <a:ext cx="2532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Ciclo de trabajo = 80%</a:t>
            </a:r>
            <a:endParaRPr lang="es-ES" sz="14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BF8187B-A626-86DB-E788-7ACF9A2ED3FA}"/>
              </a:ext>
            </a:extLst>
          </p:cNvPr>
          <p:cNvSpPr txBox="1"/>
          <p:nvPr/>
        </p:nvSpPr>
        <p:spPr>
          <a:xfrm>
            <a:off x="6093371" y="4532061"/>
            <a:ext cx="2532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Ciclo de trabajo = 20%</a:t>
            </a:r>
            <a:endParaRPr lang="es-ES" sz="1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38AAA92-AE22-0794-8074-65CEA6490A67}"/>
              </a:ext>
            </a:extLst>
          </p:cNvPr>
          <p:cNvSpPr txBox="1"/>
          <p:nvPr/>
        </p:nvSpPr>
        <p:spPr>
          <a:xfrm>
            <a:off x="2198238" y="3726310"/>
            <a:ext cx="3126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s-ES" sz="14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4D7B3C5-5737-529B-AA8C-27273E54FF90}"/>
              </a:ext>
            </a:extLst>
          </p:cNvPr>
          <p:cNvSpPr txBox="1"/>
          <p:nvPr/>
        </p:nvSpPr>
        <p:spPr>
          <a:xfrm>
            <a:off x="2194296" y="4129928"/>
            <a:ext cx="3126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87EB7CD-793E-CB40-0460-967A9CB27E85}"/>
              </a:ext>
            </a:extLst>
          </p:cNvPr>
          <p:cNvSpPr txBox="1"/>
          <p:nvPr/>
        </p:nvSpPr>
        <p:spPr>
          <a:xfrm>
            <a:off x="2194296" y="4532803"/>
            <a:ext cx="3126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24206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250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Máquinas de estados finitos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Síntesis y análisis de máquinas de estados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 máquinas de estados con VHDL</a:t>
            </a: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11394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251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SÍNTESIS DE MÁQUINAS DE ESTADOS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3416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Identificar las señales de entrada y salida presentes en el sistema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Escoger un tipo de máquina de estados y dibujar el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diagrama de estados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Construir la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tabla de estados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y escoger una combinación de estados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Crear la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tabla de transición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Escoger un tipo de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flip-flop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y construir la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tabla de excitación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Obtener las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ecuaciones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 excitación y de salida usando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Karnaugh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Dibujar el circuito lógico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 El VHDL se puede escribir en cualquiera de estos puntos</a:t>
            </a:r>
            <a:endParaRPr lang="es-E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164894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252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EJEMPLO: SÍNTESIS CON MÁQUINA MOORE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1"/>
          <p:cNvSpPr txBox="1"/>
          <p:nvPr/>
        </p:nvSpPr>
        <p:spPr>
          <a:xfrm>
            <a:off x="850900" y="1574799"/>
            <a:ext cx="779093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Diseñar una máquina de estados que detecte la secuencia “10”: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12"/>
          <p:cNvSpPr txBox="1"/>
          <p:nvPr/>
        </p:nvSpPr>
        <p:spPr>
          <a:xfrm>
            <a:off x="850900" y="2067242"/>
            <a:ext cx="314358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Identificar las señales de entrada y salida presentes en el sistema</a:t>
            </a:r>
          </a:p>
        </p:txBody>
      </p:sp>
      <p:sp>
        <p:nvSpPr>
          <p:cNvPr id="12" name="CuadroTexto 13"/>
          <p:cNvSpPr txBox="1"/>
          <p:nvPr/>
        </p:nvSpPr>
        <p:spPr>
          <a:xfrm>
            <a:off x="4951755" y="2067241"/>
            <a:ext cx="3143584" cy="2800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 startAt="2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Escoger una máquina de estados y dibujar el diagrama de estados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 startAt="2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 startAt="2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 startAt="2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 startAt="2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 startAt="2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 startAt="2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 startAt="2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 startAt="2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 startAt="2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 startAt="2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Elegimos Moore</a:t>
            </a:r>
          </a:p>
        </p:txBody>
      </p:sp>
      <p:sp>
        <p:nvSpPr>
          <p:cNvPr id="39" name="Rectángulo 42"/>
          <p:cNvSpPr/>
          <p:nvPr/>
        </p:nvSpPr>
        <p:spPr>
          <a:xfrm>
            <a:off x="1096999" y="2619244"/>
            <a:ext cx="20094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Entrada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X</a:t>
            </a:r>
          </a:p>
          <a:p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Salida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Z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345" y="2690444"/>
            <a:ext cx="4764405" cy="1875791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25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39" grpId="0"/>
    </p:bld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253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EJEMPLO: SÍNTESIS CON MÁQUINA MOORE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uadroTexto 7"/>
          <p:cNvSpPr txBox="1"/>
          <p:nvPr/>
        </p:nvSpPr>
        <p:spPr>
          <a:xfrm>
            <a:off x="850900" y="1574799"/>
            <a:ext cx="77909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 startAt="3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Construir la tabla de estados y escoger una combinación de estados</a:t>
            </a:r>
          </a:p>
        </p:txBody>
      </p:sp>
      <p:graphicFrame>
        <p:nvGraphicFramePr>
          <p:cNvPr id="15" name="Tabla 5"/>
          <p:cNvGraphicFramePr>
            <a:graphicFrameLocks noGrp="1"/>
          </p:cNvGraphicFramePr>
          <p:nvPr/>
        </p:nvGraphicFramePr>
        <p:xfrm>
          <a:off x="1491872" y="2348339"/>
          <a:ext cx="2232788" cy="169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830"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ESTADO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i="0" dirty="0"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X=0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i="0" dirty="0"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X=1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830"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S0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S0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S1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830"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S1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S2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S1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830"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S2 / 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i="0" dirty="0"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S0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S1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345" y="2347566"/>
            <a:ext cx="4764405" cy="187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26353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254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EJEMPLO: SÍNTESIS CON MÁQUINA MOORE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ángulo 6"/>
          <p:cNvSpPr/>
          <p:nvPr/>
        </p:nvSpPr>
        <p:spPr>
          <a:xfrm>
            <a:off x="4145434" y="2348339"/>
            <a:ext cx="20094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Combinación de estados</a:t>
            </a:r>
          </a:p>
          <a:p>
            <a:pPr algn="ctr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S0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00</a:t>
            </a:r>
          </a:p>
          <a:p>
            <a:pPr algn="ctr"/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01</a:t>
            </a:r>
          </a:p>
          <a:p>
            <a:pPr algn="ctr"/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S2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10</a:t>
            </a:r>
          </a:p>
        </p:txBody>
      </p:sp>
      <p:sp>
        <p:nvSpPr>
          <p:cNvPr id="14" name="CuadroTexto 7"/>
          <p:cNvSpPr txBox="1"/>
          <p:nvPr/>
        </p:nvSpPr>
        <p:spPr>
          <a:xfrm>
            <a:off x="850900" y="1574799"/>
            <a:ext cx="77909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 startAt="3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Construir la tabla de estados y escoger una combinación de estados</a:t>
            </a:r>
          </a:p>
        </p:txBody>
      </p:sp>
      <p:graphicFrame>
        <p:nvGraphicFramePr>
          <p:cNvPr id="15" name="Tabla 5"/>
          <p:cNvGraphicFramePr>
            <a:graphicFrameLocks noGrp="1"/>
          </p:cNvGraphicFramePr>
          <p:nvPr/>
        </p:nvGraphicFramePr>
        <p:xfrm>
          <a:off x="1491872" y="2348339"/>
          <a:ext cx="2232788" cy="169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830"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ESTADO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i="0" dirty="0"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X=0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i="0" dirty="0"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X=1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830"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S0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S0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S1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830"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S1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S2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S1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830"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S2 / 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i="0" dirty="0"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S0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S1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Rectángulo 1"/>
          <p:cNvSpPr/>
          <p:nvPr/>
        </p:nvSpPr>
        <p:spPr>
          <a:xfrm>
            <a:off x="4742481" y="3083553"/>
            <a:ext cx="808522" cy="83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2"/>
          <p:cNvSpPr/>
          <p:nvPr/>
        </p:nvSpPr>
        <p:spPr>
          <a:xfrm>
            <a:off x="5372645" y="4579647"/>
            <a:ext cx="26672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¡La combinación “11” no existe!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ángulo 3"/>
              <p:cNvSpPr/>
              <p:nvPr/>
            </p:nvSpPr>
            <p:spPr>
              <a:xfrm>
                <a:off x="5746494" y="3331499"/>
                <a:ext cx="88011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</m:ctrlPr>
                        </m:sSubPr>
                        <m:e>
                          <m:r>
                            <a:rPr lang="es-ES" sz="1600" b="0" i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s-ES" sz="1600" b="0" i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m:t>Q</m:t>
                          </m:r>
                        </m:e>
                        <m:sub>
                          <m:r>
                            <a:rPr lang="es-ES" sz="1600" b="0" i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S" sz="1600" b="0" i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m:t>Q</m:t>
                          </m:r>
                        </m:e>
                        <m:sub>
                          <m:r>
                            <a:rPr lang="es-ES" sz="1600" b="0" i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m:t>0</m:t>
                          </m:r>
                        </m:sub>
                      </m:sSub>
                      <m:r>
                        <a:rPr lang="es-ES" sz="1600" b="0" i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s-ES_tradnl" sz="1600" dirty="0">
                  <a:solidFill>
                    <a:schemeClr val="dk1"/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494" y="3331499"/>
                <a:ext cx="880113" cy="338554"/>
              </a:xfrm>
              <a:prstGeom prst="rect">
                <a:avLst/>
              </a:prstGeom>
              <a:blipFill rotWithShape="0">
                <a:blip r:embed="rId4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errar llave 8"/>
          <p:cNvSpPr/>
          <p:nvPr/>
        </p:nvSpPr>
        <p:spPr>
          <a:xfrm>
            <a:off x="5599130" y="2984717"/>
            <a:ext cx="163632" cy="1029903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2"/>
          <p:cNvSpPr/>
          <p:nvPr/>
        </p:nvSpPr>
        <p:spPr>
          <a:xfrm>
            <a:off x="6949440" y="2325887"/>
            <a:ext cx="17838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Nos indica el número de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flip-flops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necesarios para diseñar la máquina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235507" y="4014620"/>
            <a:ext cx="593793" cy="525565"/>
          </a:xfrm>
          <a:prstGeom prst="straightConnector1">
            <a:avLst/>
          </a:prstGeom>
          <a:ln>
            <a:solidFill>
              <a:srgbClr val="CB001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0" idx="1"/>
            <a:endCxn id="18" idx="0"/>
          </p:cNvCxnSpPr>
          <p:nvPr/>
        </p:nvCxnSpPr>
        <p:spPr>
          <a:xfrm flipH="1">
            <a:off x="6186551" y="2802941"/>
            <a:ext cx="762889" cy="528558"/>
          </a:xfrm>
          <a:prstGeom prst="straightConnector1">
            <a:avLst/>
          </a:prstGeom>
          <a:ln>
            <a:solidFill>
              <a:srgbClr val="CB001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50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/>
    </p:bld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255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EJEMPLO: SÍNTESIS CON MÁQUINA MOORE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7"/>
          <p:cNvSpPr txBox="1"/>
          <p:nvPr/>
        </p:nvSpPr>
        <p:spPr>
          <a:xfrm>
            <a:off x="850900" y="1363049"/>
            <a:ext cx="77909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 startAt="4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Crear la tabla de transición</a:t>
            </a:r>
          </a:p>
        </p:txBody>
      </p:sp>
      <p:sp>
        <p:nvSpPr>
          <p:cNvPr id="25" name="Rectángulo 11"/>
          <p:cNvSpPr/>
          <p:nvPr/>
        </p:nvSpPr>
        <p:spPr>
          <a:xfrm>
            <a:off x="1636296" y="4131821"/>
            <a:ext cx="808522" cy="83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1"/>
          <p:cNvSpPr/>
          <p:nvPr/>
        </p:nvSpPr>
        <p:spPr>
          <a:xfrm>
            <a:off x="1431691" y="4131821"/>
            <a:ext cx="12177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S0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00</a:t>
            </a:r>
          </a:p>
          <a:p>
            <a:pPr algn="ctr"/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01</a:t>
            </a:r>
          </a:p>
          <a:p>
            <a:pPr algn="ctr"/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S2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10</a:t>
            </a:r>
          </a:p>
        </p:txBody>
      </p:sp>
      <p:graphicFrame>
        <p:nvGraphicFramePr>
          <p:cNvPr id="31" name="Tabla 5"/>
          <p:cNvGraphicFramePr>
            <a:graphicFrameLocks noGrp="1"/>
          </p:cNvGraphicFramePr>
          <p:nvPr/>
        </p:nvGraphicFramePr>
        <p:xfrm>
          <a:off x="972288" y="2088458"/>
          <a:ext cx="2232788" cy="169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830"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ESTADO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i="0" dirty="0"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X=0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i="0" dirty="0"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X=1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830"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S0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S0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S1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830"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S1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S2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S1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830"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S2 / 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i="0" dirty="0"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S0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S1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a 5"/>
              <p:cNvGraphicFramePr>
                <a:graphicFrameLocks noGrp="1"/>
              </p:cNvGraphicFramePr>
              <p:nvPr/>
            </p:nvGraphicFramePr>
            <p:xfrm>
              <a:off x="3901670" y="1818287"/>
              <a:ext cx="4688578" cy="3352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29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545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5545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7434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2864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9170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Entrada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Estado</a:t>
                          </a:r>
                          <a:r>
                            <a:rPr lang="es-ES_tradnl" sz="1600" b="1" i="0" baseline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 actual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Estado siguiente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Salida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Q</m:t>
                                    </m:r>
                                  </m:e>
                                  <m:sub>
                                    <m: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_tradnl" sz="1600" b="0" i="0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Q</m:t>
                                    </m:r>
                                  </m:e>
                                  <m:sub>
                                    <m: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_tradnl" sz="1600" b="0" i="0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ES_tradnl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Q</m:t>
                                    </m:r>
                                  </m:e>
                                  <m:sub>
                                    <m: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ES_tradnl" sz="1600" b="0" i="0" kern="1200" dirty="0">
                            <a:solidFill>
                              <a:schemeClr val="dk1"/>
                            </a:solidFill>
                            <a:latin typeface="+mn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ES_tradnl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Q</m:t>
                                    </m:r>
                                  </m:e>
                                  <m:sub>
                                    <m: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ES_tradnl" sz="1600" b="0" i="0" kern="1200" dirty="0">
                            <a:solidFill>
                              <a:schemeClr val="dk1"/>
                            </a:solidFill>
                            <a:latin typeface="+mn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Z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27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218386"/>
                  </p:ext>
                </p:extLst>
              </p:nvPr>
            </p:nvGraphicFramePr>
            <p:xfrm>
              <a:off x="3901670" y="1818287"/>
              <a:ext cx="4688578" cy="3352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296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75545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75545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77434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82864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4"/>
                        </a:ext>
                      </a:extLst>
                    </a:gridCol>
                    <a:gridCol w="69170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5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Entrada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Estado</a:t>
                          </a:r>
                          <a:r>
                            <a:rPr lang="es-ES_tradnl" sz="1600" b="1" i="0" baseline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 actual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Estado siguiente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Salida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16935" t="-105455" r="-404839" b="-8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16935" t="-105455" r="-304839" b="-8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309449" t="-105455" r="-197638" b="-8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382353" t="-105455" r="-84559" b="-8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Z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a 5"/>
              <p:cNvGraphicFramePr>
                <a:graphicFrameLocks noGrp="1"/>
              </p:cNvGraphicFramePr>
              <p:nvPr/>
            </p:nvGraphicFramePr>
            <p:xfrm>
              <a:off x="3901670" y="1818287"/>
              <a:ext cx="4688578" cy="3352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29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545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5545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7434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2864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9170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Entrada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Estado</a:t>
                          </a:r>
                          <a:r>
                            <a:rPr lang="es-ES_tradnl" sz="1600" b="1" i="0" baseline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 actual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Estado siguiente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Salida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Q</m:t>
                                    </m:r>
                                  </m:e>
                                  <m:sub>
                                    <m: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_tradnl" sz="1600" b="0" i="0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Q</m:t>
                                    </m:r>
                                  </m:e>
                                  <m:sub>
                                    <m: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_tradnl" sz="1600" b="0" i="0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ES_tradnl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Q</m:t>
                                    </m:r>
                                  </m:e>
                                  <m:sub>
                                    <m: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ES_tradnl" sz="1600" b="0" i="0" kern="1200" dirty="0">
                            <a:solidFill>
                              <a:schemeClr val="dk1"/>
                            </a:solidFill>
                            <a:latin typeface="+mn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ES_tradnl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Q</m:t>
                                    </m:r>
                                  </m:e>
                                  <m:sub>
                                    <m: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ES_tradnl" sz="1600" b="0" i="0" kern="1200" dirty="0">
                            <a:solidFill>
                              <a:schemeClr val="dk1"/>
                            </a:solidFill>
                            <a:latin typeface="+mn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Z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27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4670366"/>
                  </p:ext>
                </p:extLst>
              </p:nvPr>
            </p:nvGraphicFramePr>
            <p:xfrm>
              <a:off x="3901670" y="1818287"/>
              <a:ext cx="4688578" cy="3352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296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75545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75545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77434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82864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4"/>
                        </a:ext>
                      </a:extLst>
                    </a:gridCol>
                    <a:gridCol w="69170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5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Entrada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Estado</a:t>
                          </a:r>
                          <a:r>
                            <a:rPr lang="es-ES_tradnl" sz="1600" b="1" i="0" baseline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 actual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Estado siguiente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Salida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16935" t="-105455" r="-404839" b="-8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216935" t="-105455" r="-304839" b="-8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309449" t="-105455" r="-197638" b="-8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382353" t="-105455" r="-84559" b="-8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Z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a 5"/>
              <p:cNvGraphicFramePr>
                <a:graphicFrameLocks noGrp="1"/>
              </p:cNvGraphicFramePr>
              <p:nvPr/>
            </p:nvGraphicFramePr>
            <p:xfrm>
              <a:off x="3901670" y="1818287"/>
              <a:ext cx="4688578" cy="3352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29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545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5545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7434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2864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9170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Entrada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Estado</a:t>
                          </a:r>
                          <a:r>
                            <a:rPr lang="es-ES_tradnl" sz="1600" b="1" i="0" baseline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 actual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Estado siguiente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Salida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Q</m:t>
                                    </m:r>
                                  </m:e>
                                  <m:sub>
                                    <m: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_tradnl" sz="1600" b="0" i="0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Q</m:t>
                                    </m:r>
                                  </m:e>
                                  <m:sub>
                                    <m: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_tradnl" sz="1600" b="0" i="0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ES_tradnl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Q</m:t>
                                    </m:r>
                                  </m:e>
                                  <m:sub>
                                    <m: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ES_tradnl" sz="1600" b="0" i="0" kern="1200" dirty="0">
                            <a:solidFill>
                              <a:schemeClr val="dk1"/>
                            </a:solidFill>
                            <a:latin typeface="+mn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ES_tradnl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Q</m:t>
                                    </m:r>
                                  </m:e>
                                  <m:sub>
                                    <m: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ES_tradnl" sz="1600" b="0" i="0" kern="1200" dirty="0">
                            <a:solidFill>
                              <a:schemeClr val="dk1"/>
                            </a:solidFill>
                            <a:latin typeface="+mn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Z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27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8886414"/>
                  </p:ext>
                </p:extLst>
              </p:nvPr>
            </p:nvGraphicFramePr>
            <p:xfrm>
              <a:off x="3901670" y="1818287"/>
              <a:ext cx="4688578" cy="3352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296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75545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75545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77434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82864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4"/>
                        </a:ext>
                      </a:extLst>
                    </a:gridCol>
                    <a:gridCol w="69170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5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Entrada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Estado</a:t>
                          </a:r>
                          <a:r>
                            <a:rPr lang="es-ES_tradnl" sz="1600" b="1" i="0" baseline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 actual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Estado siguiente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Salida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16935" t="-105455" r="-404839" b="-8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216935" t="-105455" r="-304839" b="-8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309449" t="-105455" r="-197638" b="-8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382353" t="-105455" r="-84559" b="-8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Z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a 5"/>
              <p:cNvGraphicFramePr>
                <a:graphicFrameLocks noGrp="1"/>
              </p:cNvGraphicFramePr>
              <p:nvPr/>
            </p:nvGraphicFramePr>
            <p:xfrm>
              <a:off x="3901670" y="1818287"/>
              <a:ext cx="4688578" cy="3352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29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545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5545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7434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2864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9170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Entrada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Estado</a:t>
                          </a:r>
                          <a:r>
                            <a:rPr lang="es-ES_tradnl" sz="1600" b="1" i="0" baseline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 actual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Estado siguiente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Salida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Q</m:t>
                                    </m:r>
                                  </m:e>
                                  <m:sub>
                                    <m: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_tradnl" sz="1600" b="0" i="0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Q</m:t>
                                    </m:r>
                                  </m:e>
                                  <m:sub>
                                    <m: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_tradnl" sz="1600" b="0" i="0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ES_tradnl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Q</m:t>
                                    </m:r>
                                  </m:e>
                                  <m:sub>
                                    <m: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ES_tradnl" sz="1600" b="0" i="0" kern="1200" dirty="0">
                            <a:solidFill>
                              <a:schemeClr val="dk1"/>
                            </a:solidFill>
                            <a:latin typeface="+mn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ES_tradnl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Q</m:t>
                                    </m:r>
                                  </m:e>
                                  <m:sub>
                                    <m: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ES_tradnl" sz="1600" b="0" i="0" kern="1200" dirty="0">
                            <a:solidFill>
                              <a:schemeClr val="dk1"/>
                            </a:solidFill>
                            <a:latin typeface="+mn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Z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27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4934468"/>
                  </p:ext>
                </p:extLst>
              </p:nvPr>
            </p:nvGraphicFramePr>
            <p:xfrm>
              <a:off x="3901670" y="1818287"/>
              <a:ext cx="4688578" cy="3352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296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75545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75545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77434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82864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4"/>
                        </a:ext>
                      </a:extLst>
                    </a:gridCol>
                    <a:gridCol w="69170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5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Entrada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Estado</a:t>
                          </a:r>
                          <a:r>
                            <a:rPr lang="es-ES_tradnl" sz="1600" b="1" i="0" baseline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 actual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Estado siguiente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Salida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16935" t="-105455" r="-404839" b="-8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216935" t="-105455" r="-304839" b="-8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309449" t="-105455" r="-197638" b="-8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382353" t="-105455" r="-84559" b="-8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Z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4857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256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EJEMPLO: SÍNTESIS CON MÁQUINA MOORE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8"/>
          <p:cNvSpPr txBox="1"/>
          <p:nvPr/>
        </p:nvSpPr>
        <p:spPr>
          <a:xfrm>
            <a:off x="850900" y="1363049"/>
            <a:ext cx="77909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 startAt="5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Escoger un tipo de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flip-flop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y construir la tabla de excitación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0"/>
              <p:cNvSpPr/>
              <p:nvPr/>
            </p:nvSpPr>
            <p:spPr>
              <a:xfrm>
                <a:off x="850900" y="1942340"/>
                <a:ext cx="2271843" cy="1723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1600" dirty="0">
                    <a:solidFill>
                      <a:srgbClr val="CB001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Escogemos </a:t>
                </a:r>
                <a:r>
                  <a:rPr lang="es-ES" sz="1600" dirty="0" err="1">
                    <a:solidFill>
                      <a:srgbClr val="CB001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flip-flop</a:t>
                </a:r>
                <a:r>
                  <a:rPr lang="es-ES" sz="1600" dirty="0">
                    <a:solidFill>
                      <a:srgbClr val="CB001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</a:t>
                </a:r>
                <a:r>
                  <a:rPr lang="es-E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es-ES" sz="1600" dirty="0">
                  <a:solidFill>
                    <a:srgbClr val="C2132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s-E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s-ES" sz="1600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s-E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_tradnl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  <a:cs typeface="Roboto Light" panose="02000000000000000000" pitchFamily="2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s-E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  <a:cs typeface="Roboto Light" panose="02000000000000000000" pitchFamily="2" charset="0"/>
                          </a:rPr>
                          <m:t>Q</m:t>
                        </m:r>
                      </m:e>
                      <m:sub>
                        <m:r>
                          <a:rPr lang="es-E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  <a:cs typeface="Roboto Light" panose="02000000000000000000" pitchFamily="2" charset="0"/>
                          </a:rPr>
                          <m:t>0</m:t>
                        </m:r>
                      </m:sub>
                      <m:sup>
                        <m:r>
                          <a:rPr lang="es-E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  <a:cs typeface="Roboto Light" panose="02000000000000000000" pitchFamily="2" charset="0"/>
                          </a:rPr>
                          <m:t>∗</m:t>
                        </m:r>
                      </m:sup>
                    </m:sSubSup>
                  </m:oMath>
                </a14:m>
                <a:endParaRPr lang="es-ES_tradnl" sz="1600" dirty="0">
                  <a:solidFill>
                    <a:schemeClr val="tx1"/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endParaRPr>
              </a:p>
              <a:p>
                <a:r>
                  <a:rPr lang="es-E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s-ES" sz="1600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s-E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_tradnl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  <a:cs typeface="Roboto Light" panose="02000000000000000000" pitchFamily="2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s-E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  <a:cs typeface="Roboto Light" panose="02000000000000000000" pitchFamily="2" charset="0"/>
                          </a:rPr>
                          <m:t>Q</m:t>
                        </m:r>
                      </m:e>
                      <m:sub>
                        <m:r>
                          <a:rPr lang="es-E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  <a:cs typeface="Roboto Light" panose="02000000000000000000" pitchFamily="2" charset="0"/>
                          </a:rPr>
                          <m:t>1</m:t>
                        </m:r>
                      </m:sub>
                      <m:sup>
                        <m:r>
                          <a:rPr lang="es-E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  <a:cs typeface="Roboto Light" panose="02000000000000000000" pitchFamily="2" charset="0"/>
                          </a:rPr>
                          <m:t>∗</m:t>
                        </m:r>
                      </m:sup>
                    </m:sSubSup>
                  </m:oMath>
                </a14:m>
                <a:endParaRPr lang="es-ES_tradnl" sz="1400" dirty="0">
                  <a:solidFill>
                    <a:schemeClr val="dk1"/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endParaRPr>
              </a:p>
              <a:p>
                <a:endParaRPr lang="es-ES_tradnl" sz="1400" dirty="0">
                  <a:solidFill>
                    <a:schemeClr val="dk1"/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s-ES_tradnl" sz="1400" dirty="0">
                    <a:solidFill>
                      <a:schemeClr val="dk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¡Recordad su ecuación característica!</a:t>
                </a:r>
              </a:p>
            </p:txBody>
          </p:sp>
        </mc:Choice>
        <mc:Fallback xmlns="">
          <p:sp>
            <p:nvSpPr>
              <p:cNvPr id="14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00" y="1942340"/>
                <a:ext cx="2271843" cy="1723549"/>
              </a:xfrm>
              <a:prstGeom prst="rect">
                <a:avLst/>
              </a:prstGeom>
              <a:blipFill rotWithShape="0">
                <a:blip r:embed="rId3"/>
                <a:stretch>
                  <a:fillRect l="-1613" t="-1064" b="-283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errar llave 11"/>
          <p:cNvSpPr/>
          <p:nvPr/>
        </p:nvSpPr>
        <p:spPr>
          <a:xfrm>
            <a:off x="1674797" y="2478505"/>
            <a:ext cx="163632" cy="541053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a 5"/>
              <p:cNvGraphicFramePr>
                <a:graphicFrameLocks noGrp="1"/>
              </p:cNvGraphicFramePr>
              <p:nvPr/>
            </p:nvGraphicFramePr>
            <p:xfrm>
              <a:off x="3901670" y="1818287"/>
              <a:ext cx="4688578" cy="3352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29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545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5545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7434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2864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9170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Entrada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Estado</a:t>
                          </a:r>
                          <a:r>
                            <a:rPr lang="es-ES_tradnl" sz="1600" b="1" i="0" baseline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 actual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Excitación </a:t>
                          </a:r>
                          <a:r>
                            <a:rPr lang="es-ES_tradnl" sz="1600" b="1" i="0" dirty="0" err="1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FFs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Salida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Q</m:t>
                                    </m:r>
                                  </m:e>
                                  <m:sub>
                                    <m: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_tradnl" sz="1600" b="0" i="0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Q</m:t>
                                    </m:r>
                                  </m:e>
                                  <m:sub>
                                    <m: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_tradnl" sz="1600" b="0" i="0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b="1" i="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𝐃</m:t>
                                    </m:r>
                                  </m:e>
                                  <m:sub>
                                    <m:r>
                                      <a:rPr lang="es-ES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_tradnl" sz="1600" b="1" i="0" kern="1200" dirty="0">
                            <a:solidFill>
                              <a:schemeClr val="tx1"/>
                            </a:solidFill>
                            <a:latin typeface="+mn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b="1" i="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𝐃</m:t>
                                    </m:r>
                                  </m:e>
                                  <m:sub>
                                    <m:r>
                                      <a:rPr lang="es-ES" sz="1600" b="1" i="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_tradnl" sz="1600" b="1" i="0" kern="1200" dirty="0">
                            <a:solidFill>
                              <a:schemeClr val="tx1"/>
                            </a:solidFill>
                            <a:latin typeface="+mn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Z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27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2143277"/>
                  </p:ext>
                </p:extLst>
              </p:nvPr>
            </p:nvGraphicFramePr>
            <p:xfrm>
              <a:off x="3901670" y="1818287"/>
              <a:ext cx="4688578" cy="3352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296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75545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75545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77434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82864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4"/>
                        </a:ext>
                      </a:extLst>
                    </a:gridCol>
                    <a:gridCol w="69170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5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Entrada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Estado</a:t>
                          </a:r>
                          <a:r>
                            <a:rPr lang="es-ES_tradnl" sz="1600" b="1" i="0" baseline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 actual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Excitación </a:t>
                          </a:r>
                          <a:r>
                            <a:rPr lang="es-ES_tradnl" sz="1600" b="1" i="0" dirty="0" err="1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FFs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Salida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16935" t="-105455" r="-404839" b="-8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216935" t="-105455" r="-304839" b="-8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309449" t="-105455" r="-197638" b="-8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382353" t="-105455" r="-84559" b="-8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Z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93585374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257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EJEMPLO: SÍNTESIS CON MÁQUINA MOORE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a 5"/>
              <p:cNvGraphicFramePr>
                <a:graphicFrameLocks noGrp="1"/>
              </p:cNvGraphicFramePr>
              <p:nvPr/>
            </p:nvGraphicFramePr>
            <p:xfrm>
              <a:off x="3901670" y="1818287"/>
              <a:ext cx="4688578" cy="3352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29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545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5545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7434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2864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9170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Entrada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Estado</a:t>
                          </a:r>
                          <a:r>
                            <a:rPr lang="es-ES_tradnl" sz="1600" b="1" i="0" baseline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 actual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Excitación </a:t>
                          </a:r>
                          <a:r>
                            <a:rPr lang="es-ES_tradnl" sz="1600" b="1" i="0" dirty="0" err="1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FFs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Salida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Q</m:t>
                                    </m:r>
                                  </m:e>
                                  <m:sub>
                                    <m: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_tradnl" sz="1600" b="0" i="0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Q</m:t>
                                    </m:r>
                                  </m:e>
                                  <m:sub>
                                    <m: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_tradnl" sz="1600" b="0" i="0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a:rPr lang="es-E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_tradnl" sz="1600" b="0" i="0" kern="1200" dirty="0">
                            <a:solidFill>
                              <a:schemeClr val="dk1"/>
                            </a:solidFill>
                            <a:latin typeface="+mn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_tradnl" sz="1600" b="0" i="0" kern="1200" dirty="0">
                            <a:solidFill>
                              <a:schemeClr val="dk1"/>
                            </a:solidFill>
                            <a:latin typeface="+mn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Z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27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602863"/>
                  </p:ext>
                </p:extLst>
              </p:nvPr>
            </p:nvGraphicFramePr>
            <p:xfrm>
              <a:off x="3901670" y="1818287"/>
              <a:ext cx="4688578" cy="3352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296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75545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75545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77434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82864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4"/>
                        </a:ext>
                      </a:extLst>
                    </a:gridCol>
                    <a:gridCol w="69170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5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Entrada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Estado</a:t>
                          </a:r>
                          <a:r>
                            <a:rPr lang="es-ES_tradnl" sz="1600" b="1" i="0" baseline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 actual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Excitación </a:t>
                          </a:r>
                          <a:r>
                            <a:rPr lang="es-ES_tradnl" sz="1600" b="1" i="0" dirty="0" err="1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FFs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Salida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16935" t="-105455" r="-404839" b="-8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16935" t="-105455" r="-304839" b="-8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309449" t="-105455" r="-197638" b="-8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382353" t="-105455" r="-84559" b="-8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Z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CuadroTexto 8"/>
          <p:cNvSpPr txBox="1"/>
          <p:nvPr/>
        </p:nvSpPr>
        <p:spPr>
          <a:xfrm>
            <a:off x="850900" y="1363049"/>
            <a:ext cx="77909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 startAt="6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Obtener las ecuaciones de excitación y de salida usando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Karnaugh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Tabla 17"/>
          <p:cNvGraphicFramePr>
            <a:graphicFrameLocks noGrp="1"/>
          </p:cNvGraphicFramePr>
          <p:nvPr/>
        </p:nvGraphicFramePr>
        <p:xfrm>
          <a:off x="1653051" y="2663069"/>
          <a:ext cx="14046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Rectángulo 18"/>
          <p:cNvSpPr/>
          <p:nvPr/>
        </p:nvSpPr>
        <p:spPr>
          <a:xfrm>
            <a:off x="1598461" y="2300373"/>
            <a:ext cx="14806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00  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11  10</a:t>
            </a:r>
          </a:p>
        </p:txBody>
      </p:sp>
      <p:sp>
        <p:nvSpPr>
          <p:cNvPr id="28" name="Rectángulo 19"/>
          <p:cNvSpPr/>
          <p:nvPr/>
        </p:nvSpPr>
        <p:spPr>
          <a:xfrm>
            <a:off x="1319582" y="2709249"/>
            <a:ext cx="301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endParaRPr lang="es-E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29" name="Conector recto 20"/>
          <p:cNvCxnSpPr>
            <a:endCxn id="30" idx="0"/>
          </p:cNvCxnSpPr>
          <p:nvPr/>
        </p:nvCxnSpPr>
        <p:spPr>
          <a:xfrm flipH="1" flipV="1">
            <a:off x="1223062" y="2387194"/>
            <a:ext cx="429992" cy="275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ángulo 21"/>
          <p:cNvSpPr/>
          <p:nvPr/>
        </p:nvSpPr>
        <p:spPr>
          <a:xfrm>
            <a:off x="1062601" y="2387194"/>
            <a:ext cx="320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" name="Rectángulo 28"/>
          <p:cNvSpPr/>
          <p:nvPr/>
        </p:nvSpPr>
        <p:spPr>
          <a:xfrm>
            <a:off x="1215484" y="2021604"/>
            <a:ext cx="6559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Rectángulo 34"/>
          <p:cNvSpPr/>
          <p:nvPr/>
        </p:nvSpPr>
        <p:spPr>
          <a:xfrm>
            <a:off x="1934359" y="3799982"/>
            <a:ext cx="819374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Z = Q</a:t>
            </a:r>
            <a:r>
              <a:rPr lang="es-E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ES_tradnl" sz="1400" b="1" baseline="-25000" dirty="0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33" name="Tabla 51"/>
          <p:cNvGraphicFramePr>
            <a:graphicFrameLocks noGrp="1"/>
          </p:cNvGraphicFramePr>
          <p:nvPr/>
        </p:nvGraphicFramePr>
        <p:xfrm>
          <a:off x="1649753" y="2663069"/>
          <a:ext cx="14046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Rectángulo redondeado 3"/>
          <p:cNvSpPr/>
          <p:nvPr/>
        </p:nvSpPr>
        <p:spPr>
          <a:xfrm>
            <a:off x="2344046" y="2680582"/>
            <a:ext cx="716923" cy="702894"/>
          </a:xfrm>
          <a:prstGeom prst="roundRect">
            <a:avLst/>
          </a:prstGeom>
          <a:noFill/>
          <a:ln w="28575">
            <a:solidFill>
              <a:srgbClr val="CB00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6871" y="1896976"/>
            <a:ext cx="325730" cy="369332"/>
          </a:xfrm>
          <a:prstGeom prst="rect">
            <a:avLst/>
          </a:prstGeom>
          <a:ln>
            <a:solidFill>
              <a:srgbClr val="CB0017"/>
            </a:solidFill>
          </a:ln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102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 animBg="1"/>
    </p:bld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258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EJEMPLO: SÍNTESIS CON MÁQUINA MOORE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a 5"/>
              <p:cNvGraphicFramePr>
                <a:graphicFrameLocks noGrp="1"/>
              </p:cNvGraphicFramePr>
              <p:nvPr/>
            </p:nvGraphicFramePr>
            <p:xfrm>
              <a:off x="3901670" y="1818287"/>
              <a:ext cx="4688578" cy="3352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29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545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5545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7434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2864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9170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Entrada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Estado</a:t>
                          </a:r>
                          <a:r>
                            <a:rPr lang="es-ES_tradnl" sz="1600" b="1" i="0" baseline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 actual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Excitación </a:t>
                          </a:r>
                          <a:r>
                            <a:rPr lang="es-ES_tradnl" sz="1600" b="1" i="0" dirty="0" err="1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FFs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Salida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Q</m:t>
                                    </m:r>
                                  </m:e>
                                  <m:sub>
                                    <m: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_tradnl" sz="1600" b="0" i="0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Q</m:t>
                                    </m:r>
                                  </m:e>
                                  <m:sub>
                                    <m: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_tradnl" sz="1600" b="0" i="0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a:rPr lang="es-E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_tradnl" sz="1600" b="0" i="0" kern="1200" dirty="0">
                            <a:solidFill>
                              <a:schemeClr val="dk1"/>
                            </a:solidFill>
                            <a:latin typeface="+mn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_tradnl" sz="1600" b="0" i="0" kern="1200" dirty="0">
                            <a:solidFill>
                              <a:schemeClr val="dk1"/>
                            </a:solidFill>
                            <a:latin typeface="+mn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Z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27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602863"/>
                  </p:ext>
                </p:extLst>
              </p:nvPr>
            </p:nvGraphicFramePr>
            <p:xfrm>
              <a:off x="3901670" y="1818287"/>
              <a:ext cx="4688578" cy="3352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296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75545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75545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77434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82864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4"/>
                        </a:ext>
                      </a:extLst>
                    </a:gridCol>
                    <a:gridCol w="69170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5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Entrada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Estado</a:t>
                          </a:r>
                          <a:r>
                            <a:rPr lang="es-ES_tradnl" sz="1600" b="1" i="0" baseline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 actual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Excitación </a:t>
                          </a:r>
                          <a:r>
                            <a:rPr lang="es-ES_tradnl" sz="1600" b="1" i="0" dirty="0" err="1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FFs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Salida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16935" t="-105455" r="-404839" b="-8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16935" t="-105455" r="-304839" b="-8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309449" t="-105455" r="-197638" b="-8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382353" t="-105455" r="-84559" b="-8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Z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CuadroTexto 8"/>
          <p:cNvSpPr txBox="1"/>
          <p:nvPr/>
        </p:nvSpPr>
        <p:spPr>
          <a:xfrm>
            <a:off x="850900" y="1363049"/>
            <a:ext cx="77909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 startAt="6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Obtener las ecuaciones de excitación y de salida usando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Karnaugh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Tabla 17"/>
          <p:cNvGraphicFramePr>
            <a:graphicFrameLocks noGrp="1"/>
          </p:cNvGraphicFramePr>
          <p:nvPr/>
        </p:nvGraphicFramePr>
        <p:xfrm>
          <a:off x="1653051" y="2663069"/>
          <a:ext cx="14046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Rectángulo 18"/>
          <p:cNvSpPr/>
          <p:nvPr/>
        </p:nvSpPr>
        <p:spPr>
          <a:xfrm>
            <a:off x="1598461" y="2300373"/>
            <a:ext cx="14806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00  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11  10</a:t>
            </a:r>
          </a:p>
        </p:txBody>
      </p:sp>
      <p:sp>
        <p:nvSpPr>
          <p:cNvPr id="28" name="Rectángulo 19"/>
          <p:cNvSpPr/>
          <p:nvPr/>
        </p:nvSpPr>
        <p:spPr>
          <a:xfrm>
            <a:off x="1319582" y="2709249"/>
            <a:ext cx="301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endParaRPr lang="es-E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29" name="Conector recto 20"/>
          <p:cNvCxnSpPr>
            <a:endCxn id="30" idx="0"/>
          </p:cNvCxnSpPr>
          <p:nvPr/>
        </p:nvCxnSpPr>
        <p:spPr>
          <a:xfrm flipH="1" flipV="1">
            <a:off x="1223062" y="2387194"/>
            <a:ext cx="429992" cy="275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ángulo 21"/>
          <p:cNvSpPr/>
          <p:nvPr/>
        </p:nvSpPr>
        <p:spPr>
          <a:xfrm>
            <a:off x="1062601" y="2387194"/>
            <a:ext cx="320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" name="Rectángulo 28"/>
          <p:cNvSpPr/>
          <p:nvPr/>
        </p:nvSpPr>
        <p:spPr>
          <a:xfrm>
            <a:off x="1215484" y="2021604"/>
            <a:ext cx="6559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Rectángulo 34"/>
          <p:cNvSpPr/>
          <p:nvPr/>
        </p:nvSpPr>
        <p:spPr>
          <a:xfrm>
            <a:off x="1776177" y="3799982"/>
            <a:ext cx="1120015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_tradnl" sz="1400" b="1" baseline="-25000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= X’·Q</a:t>
            </a:r>
            <a:r>
              <a:rPr lang="es-E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ES_tradnl" sz="1400" b="1" baseline="-25000" dirty="0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33" name="Tabla 51"/>
          <p:cNvGraphicFramePr>
            <a:graphicFrameLocks noGrp="1"/>
          </p:cNvGraphicFramePr>
          <p:nvPr/>
        </p:nvGraphicFramePr>
        <p:xfrm>
          <a:off x="1649753" y="2663069"/>
          <a:ext cx="14046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Rectángulo redondeado 3"/>
          <p:cNvSpPr/>
          <p:nvPr/>
        </p:nvSpPr>
        <p:spPr>
          <a:xfrm>
            <a:off x="1977724" y="2680582"/>
            <a:ext cx="716923" cy="353578"/>
          </a:xfrm>
          <a:prstGeom prst="roundRect">
            <a:avLst/>
          </a:prstGeom>
          <a:noFill/>
          <a:ln w="28575">
            <a:solidFill>
              <a:srgbClr val="CB00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6871" y="1896976"/>
            <a:ext cx="436338" cy="369332"/>
          </a:xfrm>
          <a:prstGeom prst="rect">
            <a:avLst/>
          </a:prstGeom>
          <a:ln>
            <a:solidFill>
              <a:srgbClr val="CB0017"/>
            </a:solidFill>
          </a:ln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ES" baseline="-25000" dirty="0"/>
          </a:p>
        </p:txBody>
      </p:sp>
    </p:spTree>
    <p:extLst>
      <p:ext uri="{BB962C8B-B14F-4D97-AF65-F5344CB8AC3E}">
        <p14:creationId xmlns:p14="http://schemas.microsoft.com/office/powerpoint/2010/main" val="379205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 animBg="1"/>
    </p:bld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259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EJEMPLO: SÍNTESIS CON MÁQUINA MOORE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a 5"/>
              <p:cNvGraphicFramePr>
                <a:graphicFrameLocks noGrp="1"/>
              </p:cNvGraphicFramePr>
              <p:nvPr/>
            </p:nvGraphicFramePr>
            <p:xfrm>
              <a:off x="3901670" y="1818287"/>
              <a:ext cx="4688578" cy="3352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29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545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5545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7434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2864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9170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Entrada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Estado</a:t>
                          </a:r>
                          <a:r>
                            <a:rPr lang="es-ES_tradnl" sz="1600" b="1" i="0" baseline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 actual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Excitación </a:t>
                          </a:r>
                          <a:r>
                            <a:rPr lang="es-ES_tradnl" sz="1600" b="1" i="0" dirty="0" err="1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FFs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Salida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Q</m:t>
                                    </m:r>
                                  </m:e>
                                  <m:sub>
                                    <m: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_tradnl" sz="1600" b="0" i="0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Q</m:t>
                                    </m:r>
                                  </m:e>
                                  <m:sub>
                                    <m: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_tradnl" sz="1600" b="0" i="0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a:rPr lang="es-E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_tradnl" sz="1600" b="0" i="0" kern="1200" dirty="0">
                            <a:solidFill>
                              <a:schemeClr val="dk1"/>
                            </a:solidFill>
                            <a:latin typeface="+mn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a:rPr lang="es-E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Roboto Light" panose="02000000000000000000" pitchFamily="2" charset="0"/>
                                        <a:cs typeface="Roboto Light" panose="02000000000000000000" pitchFamily="2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_tradnl" sz="1600" b="0" i="0" kern="1200" dirty="0">
                            <a:solidFill>
                              <a:schemeClr val="dk1"/>
                            </a:solidFill>
                            <a:latin typeface="+mn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Z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27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18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602863"/>
                  </p:ext>
                </p:extLst>
              </p:nvPr>
            </p:nvGraphicFramePr>
            <p:xfrm>
              <a:off x="3901670" y="1818287"/>
              <a:ext cx="4688578" cy="3352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296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75545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75545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77434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82864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4"/>
                        </a:ext>
                      </a:extLst>
                    </a:gridCol>
                    <a:gridCol w="69170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5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Entrada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Estado</a:t>
                          </a:r>
                          <a:r>
                            <a:rPr lang="es-ES_tradnl" sz="1600" b="1" i="0" baseline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 actual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Excitación </a:t>
                          </a:r>
                          <a:r>
                            <a:rPr lang="es-ES_tradnl" sz="1600" b="1" i="0" dirty="0" err="1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FFs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b="1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Salida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001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16935" t="-105455" r="-404839" b="-8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16935" t="-105455" r="-304839" b="-8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309449" t="-105455" r="-197638" b="-8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382353" t="-105455" r="-84559" b="-8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Z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kern="1200" dirty="0">
                            <a:solidFill>
                              <a:schemeClr val="dk1"/>
                            </a:solidFill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0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0" i="0" dirty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1600" b="1" i="0" dirty="0" smtClean="0">
                              <a:latin typeface="+mj-lt"/>
                              <a:ea typeface="Roboto Light" panose="02000000000000000000" pitchFamily="2" charset="0"/>
                              <a:cs typeface="Roboto Light" panose="02000000000000000000" pitchFamily="2" charset="0"/>
                            </a:rPr>
                            <a:t>X</a:t>
                          </a:r>
                          <a:endParaRPr lang="es-ES_tradnl" sz="1600" b="1" i="0" dirty="0">
                            <a:latin typeface="+mj-lt"/>
                            <a:ea typeface="Roboto Light" panose="02000000000000000000" pitchFamily="2" charset="0"/>
                            <a:cs typeface="Roboto Light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CuadroTexto 8"/>
          <p:cNvSpPr txBox="1"/>
          <p:nvPr/>
        </p:nvSpPr>
        <p:spPr>
          <a:xfrm>
            <a:off x="850900" y="1363049"/>
            <a:ext cx="77909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 startAt="6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Obtener las ecuaciones de excitación y de salida usando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Karnaugh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Tabla 17"/>
          <p:cNvGraphicFramePr>
            <a:graphicFrameLocks noGrp="1"/>
          </p:cNvGraphicFramePr>
          <p:nvPr/>
        </p:nvGraphicFramePr>
        <p:xfrm>
          <a:off x="1653051" y="2663069"/>
          <a:ext cx="14046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Rectángulo 18"/>
          <p:cNvSpPr/>
          <p:nvPr/>
        </p:nvSpPr>
        <p:spPr>
          <a:xfrm>
            <a:off x="1598461" y="2300373"/>
            <a:ext cx="14806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00  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11  10</a:t>
            </a:r>
          </a:p>
        </p:txBody>
      </p:sp>
      <p:sp>
        <p:nvSpPr>
          <p:cNvPr id="28" name="Rectángulo 19"/>
          <p:cNvSpPr/>
          <p:nvPr/>
        </p:nvSpPr>
        <p:spPr>
          <a:xfrm>
            <a:off x="1319582" y="2709249"/>
            <a:ext cx="301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endParaRPr lang="es-E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29" name="Conector recto 20"/>
          <p:cNvCxnSpPr>
            <a:endCxn id="30" idx="0"/>
          </p:cNvCxnSpPr>
          <p:nvPr/>
        </p:nvCxnSpPr>
        <p:spPr>
          <a:xfrm flipH="1" flipV="1">
            <a:off x="1223062" y="2387194"/>
            <a:ext cx="429992" cy="275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ángulo 21"/>
          <p:cNvSpPr/>
          <p:nvPr/>
        </p:nvSpPr>
        <p:spPr>
          <a:xfrm>
            <a:off x="1062601" y="2387194"/>
            <a:ext cx="320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" name="Rectángulo 28"/>
          <p:cNvSpPr/>
          <p:nvPr/>
        </p:nvSpPr>
        <p:spPr>
          <a:xfrm>
            <a:off x="1215484" y="2021604"/>
            <a:ext cx="6559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Rectángulo 34"/>
          <p:cNvSpPr/>
          <p:nvPr/>
        </p:nvSpPr>
        <p:spPr>
          <a:xfrm>
            <a:off x="1951733" y="3799982"/>
            <a:ext cx="768903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_tradnl" sz="1400" b="1" baseline="-25000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= X</a:t>
            </a:r>
            <a:endParaRPr lang="es-ES_tradnl" sz="1400" b="1" baseline="-25000" dirty="0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33" name="Tabla 51"/>
          <p:cNvGraphicFramePr>
            <a:graphicFrameLocks noGrp="1"/>
          </p:cNvGraphicFramePr>
          <p:nvPr/>
        </p:nvGraphicFramePr>
        <p:xfrm>
          <a:off x="1649753" y="2663069"/>
          <a:ext cx="14046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Rectángulo redondeado 3"/>
          <p:cNvSpPr/>
          <p:nvPr/>
        </p:nvSpPr>
        <p:spPr>
          <a:xfrm>
            <a:off x="1653054" y="3036830"/>
            <a:ext cx="1401319" cy="353578"/>
          </a:xfrm>
          <a:prstGeom prst="roundRect">
            <a:avLst/>
          </a:prstGeom>
          <a:noFill/>
          <a:ln w="28575">
            <a:solidFill>
              <a:srgbClr val="CB00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6871" y="1896976"/>
            <a:ext cx="436338" cy="369332"/>
          </a:xfrm>
          <a:prstGeom prst="rect">
            <a:avLst/>
          </a:prstGeom>
          <a:ln>
            <a:solidFill>
              <a:srgbClr val="CB0017"/>
            </a:solidFill>
          </a:ln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ES" baseline="-25000" dirty="0"/>
          </a:p>
        </p:txBody>
      </p:sp>
    </p:spTree>
    <p:extLst>
      <p:ext uri="{BB962C8B-B14F-4D97-AF65-F5344CB8AC3E}">
        <p14:creationId xmlns:p14="http://schemas.microsoft.com/office/powerpoint/2010/main" val="416713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5EB396F-8857-FB7F-3C2F-63512DED9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567" y="1170852"/>
            <a:ext cx="4889170" cy="370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26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DOMINIOS Y NIVELES DE ABSTRACCIÓN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3342448" cy="2693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Un sistema digital puede describirse desde diferentes dominios conceptuales:</a:t>
            </a: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Conductual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cómo se comporta</a:t>
            </a: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Estructural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qué bloques lo componen y cómo se interconectan</a:t>
            </a: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Físico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cómo está construido realmente</a:t>
            </a:r>
          </a:p>
        </p:txBody>
      </p:sp>
    </p:spTree>
    <p:extLst>
      <p:ext uri="{BB962C8B-B14F-4D97-AF65-F5344CB8AC3E}">
        <p14:creationId xmlns:p14="http://schemas.microsoft.com/office/powerpoint/2010/main" val="4292293750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260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EJEMPLO: SÍNTESIS CON MÁQUINA MOORE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286" y="1844211"/>
            <a:ext cx="6199428" cy="2935662"/>
          </a:xfrm>
          <a:prstGeom prst="rect">
            <a:avLst/>
          </a:prstGeom>
        </p:spPr>
      </p:pic>
      <p:sp>
        <p:nvSpPr>
          <p:cNvPr id="16" name="CuadroTexto 8"/>
          <p:cNvSpPr txBox="1"/>
          <p:nvPr/>
        </p:nvSpPr>
        <p:spPr>
          <a:xfrm>
            <a:off x="850900" y="1363049"/>
            <a:ext cx="77909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 startAt="7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Dibujar el circuito lógico</a:t>
            </a:r>
          </a:p>
        </p:txBody>
      </p:sp>
      <p:sp>
        <p:nvSpPr>
          <p:cNvPr id="17" name="Rectángulo 13"/>
          <p:cNvSpPr/>
          <p:nvPr/>
        </p:nvSpPr>
        <p:spPr>
          <a:xfrm>
            <a:off x="7405544" y="1363049"/>
            <a:ext cx="1236286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Z = Q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= X’· Q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ES_tradnl" sz="1600" baseline="-25000" dirty="0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= X</a:t>
            </a:r>
            <a:endParaRPr lang="es-ES_tradnl" sz="1600" baseline="-25000" dirty="0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Cerrar llave 23"/>
          <p:cNvSpPr/>
          <p:nvPr/>
        </p:nvSpPr>
        <p:spPr>
          <a:xfrm flipH="1">
            <a:off x="7232293" y="1433050"/>
            <a:ext cx="173251" cy="690994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2"/>
          <p:cNvSpPr/>
          <p:nvPr/>
        </p:nvSpPr>
        <p:spPr>
          <a:xfrm>
            <a:off x="6381491" y="2828689"/>
            <a:ext cx="260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3"/>
          <p:cNvSpPr/>
          <p:nvPr/>
        </p:nvSpPr>
        <p:spPr>
          <a:xfrm>
            <a:off x="6899409" y="2815892"/>
            <a:ext cx="260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4"/>
          <p:cNvSpPr/>
          <p:nvPr/>
        </p:nvSpPr>
        <p:spPr>
          <a:xfrm>
            <a:off x="3118526" y="2993329"/>
            <a:ext cx="260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7"/>
          <p:cNvSpPr/>
          <p:nvPr/>
        </p:nvSpPr>
        <p:spPr>
          <a:xfrm>
            <a:off x="3628824" y="2997093"/>
            <a:ext cx="260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97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</p:bld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261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ANÁLISIS DE MÁQUINAS DE ESTADOS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uadroTexto 7"/>
          <p:cNvSpPr txBox="1"/>
          <p:nvPr/>
        </p:nvSpPr>
        <p:spPr>
          <a:xfrm>
            <a:off x="1439862" y="2256173"/>
            <a:ext cx="7071678" cy="23237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 startAt="6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Dibujar el diagrama de estados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 startAt="6"/>
            </a:pP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 startAt="5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Escoger una combinación de estados y construir la tabla de estados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 startAt="5"/>
            </a:pP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 startAt="4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Crear la tabla de transición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 startAt="4"/>
            </a:pP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 startAt="3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Construir la tabla de excitación sabiendo el tipo de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flip-flop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usado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 startAt="3"/>
            </a:pP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 startAt="2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Obtener las ecuaciones de excitación y de salida directamente del circuito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 startAt="2"/>
            </a:pP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Identificar entradas y salidas así como la máquina de estados dibujada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5"/>
          <p:cNvSpPr txBox="1"/>
          <p:nvPr/>
        </p:nvSpPr>
        <p:spPr>
          <a:xfrm>
            <a:off x="850900" y="1363049"/>
            <a:ext cx="7560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Consiste en obtener el diagrama de estados de un circuito realizando los pasos en sentido inverso</a:t>
            </a:r>
          </a:p>
        </p:txBody>
      </p:sp>
      <p:sp>
        <p:nvSpPr>
          <p:cNvPr id="24" name="Flecha abajo 1"/>
          <p:cNvSpPr/>
          <p:nvPr/>
        </p:nvSpPr>
        <p:spPr>
          <a:xfrm rot="10800000">
            <a:off x="850900" y="2274838"/>
            <a:ext cx="390525" cy="2305048"/>
          </a:xfrm>
          <a:prstGeom prst="downArrow">
            <a:avLst/>
          </a:prstGeom>
          <a:solidFill>
            <a:srgbClr val="CB0017"/>
          </a:solidFill>
          <a:ln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6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262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Máquinas de estados finitos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Síntesis y análisis de máquinas de estados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 máquinas de estados con VHDL</a:t>
            </a: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68190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263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PARTES DE UNA MÁQUINA DE ESTADOS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7"/>
          <p:cNvSpPr txBox="1"/>
          <p:nvPr/>
        </p:nvSpPr>
        <p:spPr>
          <a:xfrm>
            <a:off x="850900" y="1277598"/>
            <a:ext cx="779093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Decodificador del estado siguiente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utiliza el estado actual y el valor de las entradas para cambiar el estado de la máquina (ecuaciones de excitación)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de estados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conjunto de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flip-flops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que almacenan el estado actual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Decodificador de salida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utilizado para generar la salida deseada</a:t>
            </a:r>
          </a:p>
        </p:txBody>
      </p:sp>
      <p:pic>
        <p:nvPicPr>
          <p:cNvPr id="10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00" y="3002546"/>
            <a:ext cx="7195999" cy="24926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46777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264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EJEMPLO: MÁQUINA DE MOORE EN VHDL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uadroTexto 10"/>
          <p:cNvSpPr txBox="1"/>
          <p:nvPr/>
        </p:nvSpPr>
        <p:spPr>
          <a:xfrm>
            <a:off x="850899" y="1574799"/>
            <a:ext cx="790491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Dado el siguiente diagrama de estados de una máquina de Moore con una señal de entrada de un bit (X) y una señal de salida de un bit (Z), obtener su código VHDL</a:t>
            </a:r>
          </a:p>
        </p:txBody>
      </p:sp>
      <p:sp>
        <p:nvSpPr>
          <p:cNvPr id="20" name="Elipse 5"/>
          <p:cNvSpPr/>
          <p:nvPr/>
        </p:nvSpPr>
        <p:spPr>
          <a:xfrm>
            <a:off x="1069316" y="2838361"/>
            <a:ext cx="1193532" cy="1106905"/>
          </a:xfrm>
          <a:prstGeom prst="ellipse">
            <a:avLst/>
          </a:prstGeom>
          <a:noFill/>
          <a:ln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lipse 6"/>
          <p:cNvSpPr/>
          <p:nvPr/>
        </p:nvSpPr>
        <p:spPr>
          <a:xfrm>
            <a:off x="3348899" y="2838360"/>
            <a:ext cx="1193532" cy="1106905"/>
          </a:xfrm>
          <a:prstGeom prst="ellipse">
            <a:avLst/>
          </a:prstGeom>
          <a:noFill/>
          <a:ln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orma libre 7"/>
          <p:cNvSpPr/>
          <p:nvPr/>
        </p:nvSpPr>
        <p:spPr>
          <a:xfrm>
            <a:off x="884437" y="2609749"/>
            <a:ext cx="435135" cy="555873"/>
          </a:xfrm>
          <a:custGeom>
            <a:avLst/>
            <a:gdLst>
              <a:gd name="connsiteX0" fmla="*/ 340664 w 523544"/>
              <a:gd name="connsiteY0" fmla="*/ 793214 h 793214"/>
              <a:gd name="connsiteX1" fmla="*/ 3780 w 523544"/>
              <a:gd name="connsiteY1" fmla="*/ 302325 h 793214"/>
              <a:gd name="connsiteX2" fmla="*/ 177034 w 523544"/>
              <a:gd name="connsiteY2" fmla="*/ 52068 h 793214"/>
              <a:gd name="connsiteX3" fmla="*/ 446542 w 523544"/>
              <a:gd name="connsiteY3" fmla="*/ 13567 h 793214"/>
              <a:gd name="connsiteX4" fmla="*/ 523544 w 523544"/>
              <a:gd name="connsiteY4" fmla="*/ 225323 h 793214"/>
              <a:gd name="connsiteX0" fmla="*/ 251268 w 520775"/>
              <a:gd name="connsiteY0" fmla="*/ 533332 h 533332"/>
              <a:gd name="connsiteX1" fmla="*/ 1011 w 520775"/>
              <a:gd name="connsiteY1" fmla="*/ 302325 h 533332"/>
              <a:gd name="connsiteX2" fmla="*/ 174265 w 520775"/>
              <a:gd name="connsiteY2" fmla="*/ 52068 h 533332"/>
              <a:gd name="connsiteX3" fmla="*/ 443773 w 520775"/>
              <a:gd name="connsiteY3" fmla="*/ 13567 h 533332"/>
              <a:gd name="connsiteX4" fmla="*/ 520775 w 520775"/>
              <a:gd name="connsiteY4" fmla="*/ 225323 h 533332"/>
              <a:gd name="connsiteX0" fmla="*/ 115589 w 385096"/>
              <a:gd name="connsiteY0" fmla="*/ 530460 h 530460"/>
              <a:gd name="connsiteX1" fmla="*/ 9711 w 385096"/>
              <a:gd name="connsiteY1" fmla="*/ 203200 h 530460"/>
              <a:gd name="connsiteX2" fmla="*/ 38586 w 385096"/>
              <a:gd name="connsiteY2" fmla="*/ 49196 h 530460"/>
              <a:gd name="connsiteX3" fmla="*/ 308094 w 385096"/>
              <a:gd name="connsiteY3" fmla="*/ 10695 h 530460"/>
              <a:gd name="connsiteX4" fmla="*/ 385096 w 385096"/>
              <a:gd name="connsiteY4" fmla="*/ 222451 h 530460"/>
              <a:gd name="connsiteX0" fmla="*/ 139454 w 408961"/>
              <a:gd name="connsiteY0" fmla="*/ 641835 h 641835"/>
              <a:gd name="connsiteX1" fmla="*/ 33576 w 408961"/>
              <a:gd name="connsiteY1" fmla="*/ 314575 h 641835"/>
              <a:gd name="connsiteX2" fmla="*/ 23950 w 408961"/>
              <a:gd name="connsiteY2" fmla="*/ 6567 h 641835"/>
              <a:gd name="connsiteX3" fmla="*/ 331959 w 408961"/>
              <a:gd name="connsiteY3" fmla="*/ 122070 h 641835"/>
              <a:gd name="connsiteX4" fmla="*/ 408961 w 408961"/>
              <a:gd name="connsiteY4" fmla="*/ 333826 h 641835"/>
              <a:gd name="connsiteX0" fmla="*/ 172953 w 442460"/>
              <a:gd name="connsiteY0" fmla="*/ 641835 h 641835"/>
              <a:gd name="connsiteX1" fmla="*/ 9324 w 442460"/>
              <a:gd name="connsiteY1" fmla="*/ 314575 h 641835"/>
              <a:gd name="connsiteX2" fmla="*/ 57449 w 442460"/>
              <a:gd name="connsiteY2" fmla="*/ 6567 h 641835"/>
              <a:gd name="connsiteX3" fmla="*/ 365458 w 442460"/>
              <a:gd name="connsiteY3" fmla="*/ 122070 h 641835"/>
              <a:gd name="connsiteX4" fmla="*/ 442460 w 442460"/>
              <a:gd name="connsiteY4" fmla="*/ 333826 h 641835"/>
              <a:gd name="connsiteX0" fmla="*/ 166027 w 435534"/>
              <a:gd name="connsiteY0" fmla="*/ 550728 h 550728"/>
              <a:gd name="connsiteX1" fmla="*/ 2398 w 435534"/>
              <a:gd name="connsiteY1" fmla="*/ 223468 h 550728"/>
              <a:gd name="connsiteX2" fmla="*/ 89024 w 435534"/>
              <a:gd name="connsiteY2" fmla="*/ 21338 h 550728"/>
              <a:gd name="connsiteX3" fmla="*/ 358532 w 435534"/>
              <a:gd name="connsiteY3" fmla="*/ 30963 h 550728"/>
              <a:gd name="connsiteX4" fmla="*/ 435534 w 435534"/>
              <a:gd name="connsiteY4" fmla="*/ 242719 h 550728"/>
              <a:gd name="connsiteX0" fmla="*/ 165628 w 435135"/>
              <a:gd name="connsiteY0" fmla="*/ 555873 h 555873"/>
              <a:gd name="connsiteX1" fmla="*/ 1999 w 435135"/>
              <a:gd name="connsiteY1" fmla="*/ 228613 h 555873"/>
              <a:gd name="connsiteX2" fmla="*/ 88625 w 435135"/>
              <a:gd name="connsiteY2" fmla="*/ 26483 h 555873"/>
              <a:gd name="connsiteX3" fmla="*/ 290756 w 435135"/>
              <a:gd name="connsiteY3" fmla="*/ 26483 h 555873"/>
              <a:gd name="connsiteX4" fmla="*/ 435135 w 435135"/>
              <a:gd name="connsiteY4" fmla="*/ 247864 h 55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135" h="555873">
                <a:moveTo>
                  <a:pt x="165628" y="555873"/>
                </a:moveTo>
                <a:cubicBezTo>
                  <a:pt x="10822" y="372190"/>
                  <a:pt x="14833" y="316845"/>
                  <a:pt x="1999" y="228613"/>
                </a:cubicBezTo>
                <a:cubicBezTo>
                  <a:pt x="-10835" y="140381"/>
                  <a:pt x="40499" y="60171"/>
                  <a:pt x="88625" y="26483"/>
                </a:cubicBezTo>
                <a:cubicBezTo>
                  <a:pt x="136751" y="-7205"/>
                  <a:pt x="233004" y="-10414"/>
                  <a:pt x="290756" y="26483"/>
                </a:cubicBezTo>
                <a:cubicBezTo>
                  <a:pt x="348508" y="63380"/>
                  <a:pt x="409468" y="188508"/>
                  <a:pt x="435135" y="247864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orma libre 8"/>
          <p:cNvSpPr/>
          <p:nvPr/>
        </p:nvSpPr>
        <p:spPr>
          <a:xfrm flipH="1">
            <a:off x="4344840" y="2637149"/>
            <a:ext cx="424636" cy="555873"/>
          </a:xfrm>
          <a:custGeom>
            <a:avLst/>
            <a:gdLst>
              <a:gd name="connsiteX0" fmla="*/ 340664 w 523544"/>
              <a:gd name="connsiteY0" fmla="*/ 793214 h 793214"/>
              <a:gd name="connsiteX1" fmla="*/ 3780 w 523544"/>
              <a:gd name="connsiteY1" fmla="*/ 302325 h 793214"/>
              <a:gd name="connsiteX2" fmla="*/ 177034 w 523544"/>
              <a:gd name="connsiteY2" fmla="*/ 52068 h 793214"/>
              <a:gd name="connsiteX3" fmla="*/ 446542 w 523544"/>
              <a:gd name="connsiteY3" fmla="*/ 13567 h 793214"/>
              <a:gd name="connsiteX4" fmla="*/ 523544 w 523544"/>
              <a:gd name="connsiteY4" fmla="*/ 225323 h 793214"/>
              <a:gd name="connsiteX0" fmla="*/ 251268 w 520775"/>
              <a:gd name="connsiteY0" fmla="*/ 533332 h 533332"/>
              <a:gd name="connsiteX1" fmla="*/ 1011 w 520775"/>
              <a:gd name="connsiteY1" fmla="*/ 302325 h 533332"/>
              <a:gd name="connsiteX2" fmla="*/ 174265 w 520775"/>
              <a:gd name="connsiteY2" fmla="*/ 52068 h 533332"/>
              <a:gd name="connsiteX3" fmla="*/ 443773 w 520775"/>
              <a:gd name="connsiteY3" fmla="*/ 13567 h 533332"/>
              <a:gd name="connsiteX4" fmla="*/ 520775 w 520775"/>
              <a:gd name="connsiteY4" fmla="*/ 225323 h 533332"/>
              <a:gd name="connsiteX0" fmla="*/ 115589 w 385096"/>
              <a:gd name="connsiteY0" fmla="*/ 530460 h 530460"/>
              <a:gd name="connsiteX1" fmla="*/ 9711 w 385096"/>
              <a:gd name="connsiteY1" fmla="*/ 203200 h 530460"/>
              <a:gd name="connsiteX2" fmla="*/ 38586 w 385096"/>
              <a:gd name="connsiteY2" fmla="*/ 49196 h 530460"/>
              <a:gd name="connsiteX3" fmla="*/ 308094 w 385096"/>
              <a:gd name="connsiteY3" fmla="*/ 10695 h 530460"/>
              <a:gd name="connsiteX4" fmla="*/ 385096 w 385096"/>
              <a:gd name="connsiteY4" fmla="*/ 222451 h 530460"/>
              <a:gd name="connsiteX0" fmla="*/ 139454 w 408961"/>
              <a:gd name="connsiteY0" fmla="*/ 641835 h 641835"/>
              <a:gd name="connsiteX1" fmla="*/ 33576 w 408961"/>
              <a:gd name="connsiteY1" fmla="*/ 314575 h 641835"/>
              <a:gd name="connsiteX2" fmla="*/ 23950 w 408961"/>
              <a:gd name="connsiteY2" fmla="*/ 6567 h 641835"/>
              <a:gd name="connsiteX3" fmla="*/ 331959 w 408961"/>
              <a:gd name="connsiteY3" fmla="*/ 122070 h 641835"/>
              <a:gd name="connsiteX4" fmla="*/ 408961 w 408961"/>
              <a:gd name="connsiteY4" fmla="*/ 333826 h 641835"/>
              <a:gd name="connsiteX0" fmla="*/ 172953 w 442460"/>
              <a:gd name="connsiteY0" fmla="*/ 641835 h 641835"/>
              <a:gd name="connsiteX1" fmla="*/ 9324 w 442460"/>
              <a:gd name="connsiteY1" fmla="*/ 314575 h 641835"/>
              <a:gd name="connsiteX2" fmla="*/ 57449 w 442460"/>
              <a:gd name="connsiteY2" fmla="*/ 6567 h 641835"/>
              <a:gd name="connsiteX3" fmla="*/ 365458 w 442460"/>
              <a:gd name="connsiteY3" fmla="*/ 122070 h 641835"/>
              <a:gd name="connsiteX4" fmla="*/ 442460 w 442460"/>
              <a:gd name="connsiteY4" fmla="*/ 333826 h 641835"/>
              <a:gd name="connsiteX0" fmla="*/ 166027 w 435534"/>
              <a:gd name="connsiteY0" fmla="*/ 550728 h 550728"/>
              <a:gd name="connsiteX1" fmla="*/ 2398 w 435534"/>
              <a:gd name="connsiteY1" fmla="*/ 223468 h 550728"/>
              <a:gd name="connsiteX2" fmla="*/ 89024 w 435534"/>
              <a:gd name="connsiteY2" fmla="*/ 21338 h 550728"/>
              <a:gd name="connsiteX3" fmla="*/ 358532 w 435534"/>
              <a:gd name="connsiteY3" fmla="*/ 30963 h 550728"/>
              <a:gd name="connsiteX4" fmla="*/ 435534 w 435534"/>
              <a:gd name="connsiteY4" fmla="*/ 242719 h 550728"/>
              <a:gd name="connsiteX0" fmla="*/ 165628 w 435135"/>
              <a:gd name="connsiteY0" fmla="*/ 555873 h 555873"/>
              <a:gd name="connsiteX1" fmla="*/ 1999 w 435135"/>
              <a:gd name="connsiteY1" fmla="*/ 228613 h 555873"/>
              <a:gd name="connsiteX2" fmla="*/ 88625 w 435135"/>
              <a:gd name="connsiteY2" fmla="*/ 26483 h 555873"/>
              <a:gd name="connsiteX3" fmla="*/ 290756 w 435135"/>
              <a:gd name="connsiteY3" fmla="*/ 26483 h 555873"/>
              <a:gd name="connsiteX4" fmla="*/ 435135 w 435135"/>
              <a:gd name="connsiteY4" fmla="*/ 247864 h 55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135" h="555873">
                <a:moveTo>
                  <a:pt x="165628" y="555873"/>
                </a:moveTo>
                <a:cubicBezTo>
                  <a:pt x="10822" y="372190"/>
                  <a:pt x="14833" y="316845"/>
                  <a:pt x="1999" y="228613"/>
                </a:cubicBezTo>
                <a:cubicBezTo>
                  <a:pt x="-10835" y="140381"/>
                  <a:pt x="40499" y="60171"/>
                  <a:pt x="88625" y="26483"/>
                </a:cubicBezTo>
                <a:cubicBezTo>
                  <a:pt x="136751" y="-7205"/>
                  <a:pt x="233004" y="-10414"/>
                  <a:pt x="290756" y="26483"/>
                </a:cubicBezTo>
                <a:cubicBezTo>
                  <a:pt x="348508" y="63380"/>
                  <a:pt x="409468" y="188508"/>
                  <a:pt x="435135" y="247864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Conector recto de flecha 11"/>
          <p:cNvCxnSpPr/>
          <p:nvPr/>
        </p:nvCxnSpPr>
        <p:spPr>
          <a:xfrm flipV="1">
            <a:off x="2262848" y="3133025"/>
            <a:ext cx="1086051" cy="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12"/>
          <p:cNvCxnSpPr>
            <a:stCxn id="36" idx="0"/>
            <a:endCxn id="20" idx="3"/>
          </p:cNvCxnSpPr>
          <p:nvPr/>
        </p:nvCxnSpPr>
        <p:spPr>
          <a:xfrm flipV="1">
            <a:off x="1040123" y="3783164"/>
            <a:ext cx="203982" cy="51184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ángulo 13"/>
          <p:cNvSpPr/>
          <p:nvPr/>
        </p:nvSpPr>
        <p:spPr>
          <a:xfrm>
            <a:off x="1430294" y="3061832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S0</a:t>
            </a:r>
          </a:p>
        </p:txBody>
      </p:sp>
      <p:sp>
        <p:nvSpPr>
          <p:cNvPr id="31" name="Rectángulo 14"/>
          <p:cNvSpPr/>
          <p:nvPr/>
        </p:nvSpPr>
        <p:spPr>
          <a:xfrm>
            <a:off x="3724027" y="3061832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</a:p>
        </p:txBody>
      </p:sp>
      <p:sp>
        <p:nvSpPr>
          <p:cNvPr id="32" name="Rectángulo 15"/>
          <p:cNvSpPr/>
          <p:nvPr/>
        </p:nvSpPr>
        <p:spPr>
          <a:xfrm>
            <a:off x="4585322" y="232829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3" name="Rectángulo 16"/>
          <p:cNvSpPr/>
          <p:nvPr/>
        </p:nvSpPr>
        <p:spPr>
          <a:xfrm>
            <a:off x="2663002" y="278365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5" name="Rectángulo 17"/>
          <p:cNvSpPr/>
          <p:nvPr/>
        </p:nvSpPr>
        <p:spPr>
          <a:xfrm>
            <a:off x="772896" y="232802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6" name="Rectángulo 18"/>
          <p:cNvSpPr/>
          <p:nvPr/>
        </p:nvSpPr>
        <p:spPr>
          <a:xfrm>
            <a:off x="716957" y="429500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RST</a:t>
            </a:r>
          </a:p>
        </p:txBody>
      </p:sp>
      <p:sp>
        <p:nvSpPr>
          <p:cNvPr id="37" name="Rectángulo 19"/>
          <p:cNvSpPr/>
          <p:nvPr/>
        </p:nvSpPr>
        <p:spPr>
          <a:xfrm>
            <a:off x="1508715" y="344694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38" name="Conector recto 20"/>
          <p:cNvCxnSpPr/>
          <p:nvPr/>
        </p:nvCxnSpPr>
        <p:spPr>
          <a:xfrm>
            <a:off x="1244105" y="3429165"/>
            <a:ext cx="8373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ector recto 21"/>
          <p:cNvCxnSpPr/>
          <p:nvPr/>
        </p:nvCxnSpPr>
        <p:spPr>
          <a:xfrm>
            <a:off x="3537696" y="3429165"/>
            <a:ext cx="8373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ángulo 22"/>
          <p:cNvSpPr/>
          <p:nvPr/>
        </p:nvSpPr>
        <p:spPr>
          <a:xfrm>
            <a:off x="3789212" y="344571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41" name="Conector recto de flecha 23"/>
          <p:cNvCxnSpPr/>
          <p:nvPr/>
        </p:nvCxnSpPr>
        <p:spPr>
          <a:xfrm flipH="1">
            <a:off x="2262848" y="3626625"/>
            <a:ext cx="108605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ángulo 24"/>
          <p:cNvSpPr/>
          <p:nvPr/>
        </p:nvSpPr>
        <p:spPr>
          <a:xfrm>
            <a:off x="2649420" y="362733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3" name="Flecha derecha 27"/>
          <p:cNvSpPr/>
          <p:nvPr/>
        </p:nvSpPr>
        <p:spPr>
          <a:xfrm>
            <a:off x="4992203" y="3151240"/>
            <a:ext cx="596637" cy="583603"/>
          </a:xfrm>
          <a:prstGeom prst="rightArrow">
            <a:avLst/>
          </a:prstGeom>
          <a:solidFill>
            <a:srgbClr val="CB0017"/>
          </a:solidFill>
          <a:ln w="57150">
            <a:solidFill>
              <a:srgbClr val="CB0017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026" y="2650119"/>
            <a:ext cx="3095969" cy="159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8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265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EJEMPLO: MÁQUINA DE MOORE EN VHDL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CuadroTexto 10"/>
          <p:cNvSpPr txBox="1"/>
          <p:nvPr/>
        </p:nvSpPr>
        <p:spPr>
          <a:xfrm>
            <a:off x="850900" y="1574799"/>
            <a:ext cx="77909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Empezamos definiendo la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librería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y la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CuadroTexto 5"/>
          <p:cNvSpPr txBox="1"/>
          <p:nvPr/>
        </p:nvSpPr>
        <p:spPr>
          <a:xfrm>
            <a:off x="949280" y="2876816"/>
            <a:ext cx="4364966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entity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MY_FSM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 CLK :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        RST :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        X      :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        Z      :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MY_FSM;</a:t>
            </a:r>
          </a:p>
        </p:txBody>
      </p:sp>
      <p:sp>
        <p:nvSpPr>
          <p:cNvPr id="47" name="CuadroTexto 6"/>
          <p:cNvSpPr txBox="1"/>
          <p:nvPr/>
        </p:nvSpPr>
        <p:spPr>
          <a:xfrm>
            <a:off x="953406" y="2320256"/>
            <a:ext cx="436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IEEE;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IEEE.STD_LOGIC_1164.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pic>
        <p:nvPicPr>
          <p:cNvPr id="4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026" y="2650119"/>
            <a:ext cx="3095969" cy="159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8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266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EJEMPLO: MÁQUINA DE MOORE EN VHDL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uadroTexto 7"/>
          <p:cNvSpPr txBox="1"/>
          <p:nvPr/>
        </p:nvSpPr>
        <p:spPr>
          <a:xfrm>
            <a:off x="764640" y="1574799"/>
            <a:ext cx="3988519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MY_FSM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Declaración de variables de estado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Proceso secuencial síncrono para 	controlar los </a:t>
            </a:r>
            <a:r>
              <a:rPr lang="es-ES" sz="1400" dirty="0" err="1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flip-flop</a:t>
            </a:r>
            <a:endParaRPr lang="es-ES" sz="1400" dirty="0">
              <a:solidFill>
                <a:srgbClr val="0A8C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solidFill>
                <a:srgbClr val="0A8C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-- Proceso </a:t>
            </a:r>
            <a:r>
              <a:rPr lang="es-ES" sz="1400" dirty="0" err="1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combinacional</a:t>
            </a: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case-</a:t>
            </a:r>
            <a:r>
              <a:rPr lang="es-ES" sz="1400" dirty="0" err="1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	controlar los cambios de estado y la salida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1" name="CuadroTexto 8"/>
          <p:cNvSpPr txBox="1"/>
          <p:nvPr/>
        </p:nvSpPr>
        <p:spPr>
          <a:xfrm>
            <a:off x="4904541" y="3725694"/>
            <a:ext cx="350151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estados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(S0, S1);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current_state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next_state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: estados;</a:t>
            </a:r>
          </a:p>
        </p:txBody>
      </p:sp>
      <p:cxnSp>
        <p:nvCxnSpPr>
          <p:cNvPr id="12" name="Conector recto de flecha 11"/>
          <p:cNvCxnSpPr/>
          <p:nvPr/>
        </p:nvCxnSpPr>
        <p:spPr>
          <a:xfrm flipH="1" flipV="1">
            <a:off x="3692110" y="2027211"/>
            <a:ext cx="1716652" cy="1561378"/>
          </a:xfrm>
          <a:prstGeom prst="straightConnector1">
            <a:avLst/>
          </a:prstGeom>
          <a:ln w="38100">
            <a:solidFill>
              <a:srgbClr val="CB0017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ángulo 18"/>
          <p:cNvSpPr/>
          <p:nvPr/>
        </p:nvSpPr>
        <p:spPr>
          <a:xfrm>
            <a:off x="1236351" y="3647915"/>
            <a:ext cx="3074119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Utilizo </a:t>
            </a:r>
            <a:r>
              <a:rPr lang="es-ES" sz="1600" b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para definir los estados en VHDL</a:t>
            </a:r>
          </a:p>
        </p:txBody>
      </p:sp>
    </p:spTree>
    <p:extLst>
      <p:ext uri="{BB962C8B-B14F-4D97-AF65-F5344CB8AC3E}">
        <p14:creationId xmlns:p14="http://schemas.microsoft.com/office/powerpoint/2010/main" val="15803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267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EJEMPLO: MÁQUINA DE MOORE EN VHDL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uadroTexto 7"/>
          <p:cNvSpPr txBox="1"/>
          <p:nvPr/>
        </p:nvSpPr>
        <p:spPr>
          <a:xfrm>
            <a:off x="764640" y="1574799"/>
            <a:ext cx="4023025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MY_FSM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estados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(S0, S1);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current_state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next_state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: estados;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Proceso secuencial síncrono para 	controlar los </a:t>
            </a:r>
            <a:r>
              <a:rPr lang="es-ES" sz="1400" dirty="0" err="1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flip-flop</a:t>
            </a:r>
            <a:endParaRPr lang="es-ES" sz="1400" dirty="0">
              <a:solidFill>
                <a:srgbClr val="0A8C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solidFill>
                <a:srgbClr val="0A8C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-- Proceso </a:t>
            </a:r>
            <a:r>
              <a:rPr lang="es-ES" sz="1400" dirty="0" err="1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combinacional</a:t>
            </a: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case-</a:t>
            </a:r>
            <a:r>
              <a:rPr lang="es-ES" sz="1400" dirty="0" err="1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	controlar los cambios de estado y la salida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6" name="CuadroTexto 10"/>
          <p:cNvSpPr txBox="1"/>
          <p:nvPr/>
        </p:nvSpPr>
        <p:spPr>
          <a:xfrm>
            <a:off x="5030824" y="2679975"/>
            <a:ext cx="3601104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(CLK)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rising_edge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(CLK))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(RST = ‘1’)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current_state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S0;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current_state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next_state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cxnSp>
        <p:nvCxnSpPr>
          <p:cNvPr id="17" name="Conector recto de flecha 12"/>
          <p:cNvCxnSpPr/>
          <p:nvPr/>
        </p:nvCxnSpPr>
        <p:spPr>
          <a:xfrm flipH="1" flipV="1">
            <a:off x="2915728" y="2743200"/>
            <a:ext cx="2027207" cy="986037"/>
          </a:xfrm>
          <a:prstGeom prst="straightConnector1">
            <a:avLst/>
          </a:prstGeom>
          <a:ln w="38100">
            <a:solidFill>
              <a:srgbClr val="CB0017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ángulo 3"/>
          <p:cNvSpPr/>
          <p:nvPr/>
        </p:nvSpPr>
        <p:spPr>
          <a:xfrm>
            <a:off x="4942935" y="2652017"/>
            <a:ext cx="3812875" cy="2075258"/>
          </a:xfrm>
          <a:prstGeom prst="rect">
            <a:avLst/>
          </a:prstGeom>
          <a:noFill/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6"/>
          <p:cNvSpPr/>
          <p:nvPr/>
        </p:nvSpPr>
        <p:spPr>
          <a:xfrm>
            <a:off x="5294316" y="1788834"/>
            <a:ext cx="3074119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Utilizo </a:t>
            </a:r>
            <a:r>
              <a:rPr lang="es-ES" sz="1600" b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flip-flops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para el cambio de estado</a:t>
            </a:r>
          </a:p>
        </p:txBody>
      </p:sp>
    </p:spTree>
    <p:extLst>
      <p:ext uri="{BB962C8B-B14F-4D97-AF65-F5344CB8AC3E}">
        <p14:creationId xmlns:p14="http://schemas.microsoft.com/office/powerpoint/2010/main" val="376492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 animBg="1"/>
    </p:bld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268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EJEMPLO: MÁQUINA DE MOORE EN VHDL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7"/>
          <p:cNvSpPr txBox="1"/>
          <p:nvPr/>
        </p:nvSpPr>
        <p:spPr>
          <a:xfrm>
            <a:off x="764640" y="1574799"/>
            <a:ext cx="4135168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MY_FSM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estados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(S0, S1);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current_state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next_state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: estados;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Proceso secuencial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(CLK)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rising_edge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(CLK))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(RST = ‘1’)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current_state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S0;</a:t>
            </a: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current_state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next_state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solidFill>
                <a:srgbClr val="0A8C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-- Proceso </a:t>
            </a:r>
            <a:r>
              <a:rPr lang="es-ES" sz="1400" dirty="0" err="1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combinacional</a:t>
            </a: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case-</a:t>
            </a:r>
            <a:r>
              <a:rPr lang="es-ES" sz="1400" dirty="0" err="1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	controlar los cambios de estado y la salida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2" name="CuadroTexto 8"/>
          <p:cNvSpPr txBox="1"/>
          <p:nvPr/>
        </p:nvSpPr>
        <p:spPr>
          <a:xfrm>
            <a:off x="5084950" y="1574799"/>
            <a:ext cx="3601104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current_state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X)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case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current_state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S0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          Z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‘0’;	</a:t>
            </a: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-- Salida de Moore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(X = ‘1’)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next_state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S1;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next_state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S0;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S1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 Z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‘1’;	</a:t>
            </a: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-- Salida de Moore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(X = ‘1’)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next_state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S0;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next_state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S1;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Condición de control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 Z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‘0’;	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next_state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S0;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cxnSp>
        <p:nvCxnSpPr>
          <p:cNvPr id="14" name="Conector recto de flecha 11"/>
          <p:cNvCxnSpPr>
            <a:stCxn id="20" idx="1"/>
          </p:cNvCxnSpPr>
          <p:nvPr/>
        </p:nvCxnSpPr>
        <p:spPr>
          <a:xfrm flipH="1">
            <a:off x="3209027" y="3513791"/>
            <a:ext cx="1733908" cy="1196232"/>
          </a:xfrm>
          <a:prstGeom prst="straightConnector1">
            <a:avLst/>
          </a:prstGeom>
          <a:ln w="38100">
            <a:solidFill>
              <a:srgbClr val="CB0017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ángulo 13"/>
          <p:cNvSpPr/>
          <p:nvPr/>
        </p:nvSpPr>
        <p:spPr>
          <a:xfrm>
            <a:off x="4942935" y="1574798"/>
            <a:ext cx="3812875" cy="3877985"/>
          </a:xfrm>
          <a:prstGeom prst="rect">
            <a:avLst/>
          </a:prstGeom>
          <a:noFill/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 animBg="1"/>
    </p:bld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4508500"/>
          </a:xfrm>
          <a:prstGeom prst="rect">
            <a:avLst/>
          </a:prstGeom>
          <a:solidFill>
            <a:srgbClr val="CB0017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0" tIns="1440000" rIns="1440000" bIns="1440000"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0" y="4508500"/>
            <a:ext cx="9144000" cy="12065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0" tIns="1440000" rIns="1440000" bIns="1440000" rtlCol="0" anchor="ctr"/>
          <a:lstStyle/>
          <a:p>
            <a:pPr algn="ctr"/>
            <a:endParaRPr lang="es-E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75" y="4726724"/>
            <a:ext cx="1986600" cy="756600"/>
          </a:xfrm>
          <a:prstGeom prst="rect">
            <a:avLst/>
          </a:prstGeom>
        </p:spPr>
      </p:pic>
      <p:sp>
        <p:nvSpPr>
          <p:cNvPr id="7" name="CuadroTexto 7">
            <a:extLst>
              <a:ext uri="{FF2B5EF4-FFF2-40B4-BE49-F238E27FC236}">
                <a16:creationId xmlns:a16="http://schemas.microsoft.com/office/drawing/2014/main" id="{5508F6B6-0EA5-9A05-A05F-709BA6D34090}"/>
              </a:ext>
            </a:extLst>
          </p:cNvPr>
          <p:cNvSpPr txBox="1"/>
          <p:nvPr/>
        </p:nvSpPr>
        <p:spPr>
          <a:xfrm>
            <a:off x="807523" y="749300"/>
            <a:ext cx="794767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TECNOLOGÍA DE COMPUTADORES</a:t>
            </a:r>
          </a:p>
          <a:p>
            <a:endParaRPr lang="es-E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9: Módulos Secuenciales Básicos</a:t>
            </a:r>
          </a:p>
          <a:p>
            <a:endParaRPr lang="es-ES" sz="4000" dirty="0">
              <a:solidFill>
                <a:schemeClr val="bg1"/>
              </a:solidFill>
              <a:latin typeface="Roboto Thin"/>
              <a:cs typeface="Roboto Thin"/>
            </a:endParaRPr>
          </a:p>
          <a:p>
            <a:endParaRPr lang="es-ES" sz="2000" dirty="0">
              <a:solidFill>
                <a:schemeClr val="bg1"/>
              </a:solidFill>
              <a:latin typeface="Roboto Thin"/>
              <a:cs typeface="Roboto Thin"/>
            </a:endParaRPr>
          </a:p>
          <a:p>
            <a:pPr algn="r"/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Luis Alberto Aranda</a:t>
            </a:r>
          </a:p>
          <a:p>
            <a:pPr algn="r"/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Iván Ramírez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52CE165D-874C-025C-B8A4-3D586120CD5D}"/>
              </a:ext>
            </a:extLst>
          </p:cNvPr>
          <p:cNvGrpSpPr/>
          <p:nvPr/>
        </p:nvGrpSpPr>
        <p:grpSpPr>
          <a:xfrm>
            <a:off x="354927" y="4794483"/>
            <a:ext cx="5197312" cy="646331"/>
            <a:chOff x="354927" y="4794483"/>
            <a:chExt cx="5197312" cy="646331"/>
          </a:xfrm>
        </p:grpSpPr>
        <p:sp>
          <p:nvSpPr>
            <p:cNvPr id="4" name="CuadroTexto 2">
              <a:extLst>
                <a:ext uri="{FF2B5EF4-FFF2-40B4-BE49-F238E27FC236}">
                  <a16:creationId xmlns:a16="http://schemas.microsoft.com/office/drawing/2014/main" id="{6D977D39-5EF8-6E33-2C31-24CB41F18A69}"/>
                </a:ext>
              </a:extLst>
            </p:cNvPr>
            <p:cNvSpPr txBox="1"/>
            <p:nvPr/>
          </p:nvSpPr>
          <p:spPr>
            <a:xfrm>
              <a:off x="1864346" y="4794483"/>
              <a:ext cx="3687893" cy="64633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900" dirty="0">
                  <a:latin typeface="Times New Roman"/>
                  <a:ea typeface="+mn-lt"/>
                  <a:cs typeface="+mn-lt"/>
                </a:rPr>
                <a:t>©2023 Luis Alberto Aranda Barjola, Iván Ramírez Díaz.</a:t>
              </a:r>
              <a:br>
                <a:rPr lang="es-ES" sz="900" dirty="0">
                  <a:latin typeface="Times New Roman"/>
                  <a:ea typeface="+mn-lt"/>
                  <a:cs typeface="+mn-lt"/>
                </a:rPr>
              </a:br>
              <a:r>
                <a:rPr lang="es-ES" sz="900" dirty="0">
                  <a:latin typeface="Times New Roman"/>
                  <a:ea typeface="+mn-lt"/>
                  <a:cs typeface="+mn-lt"/>
                </a:rPr>
                <a:t>Algunos derechos reservados. Este documento se distribuye bajo la licencia “Atribución-</a:t>
              </a:r>
              <a:r>
                <a:rPr lang="es-ES" sz="900" dirty="0" err="1">
                  <a:latin typeface="Times New Roman"/>
                  <a:ea typeface="+mn-lt"/>
                  <a:cs typeface="+mn-lt"/>
                </a:rPr>
                <a:t>CompartirIgual</a:t>
              </a:r>
              <a:r>
                <a:rPr lang="es-ES" sz="900" dirty="0">
                  <a:latin typeface="Times New Roman"/>
                  <a:ea typeface="+mn-lt"/>
                  <a:cs typeface="+mn-lt"/>
                </a:rPr>
                <a:t> 4.0 Internacional” de Creative </a:t>
              </a:r>
              <a:r>
                <a:rPr lang="es-ES" sz="900" dirty="0" err="1">
                  <a:latin typeface="Times New Roman"/>
                  <a:ea typeface="+mn-lt"/>
                  <a:cs typeface="+mn-lt"/>
                </a:rPr>
                <a:t>Commons</a:t>
              </a:r>
              <a:r>
                <a:rPr lang="es-ES" sz="900" dirty="0">
                  <a:latin typeface="Times New Roman"/>
                  <a:ea typeface="+mn-lt"/>
                  <a:cs typeface="+mn-lt"/>
                </a:rPr>
                <a:t>, disponible </a:t>
              </a:r>
              <a:r>
                <a:rPr lang="es-ES" sz="900" dirty="0">
                  <a:latin typeface="Times New Roman"/>
                  <a:ea typeface="+mn-lt"/>
                  <a:cs typeface="Times New Roman"/>
                </a:rPr>
                <a:t>en </a:t>
              </a:r>
              <a:r>
                <a:rPr lang="es-ES" sz="900" dirty="0">
                  <a:solidFill>
                    <a:srgbClr val="0563C1"/>
                  </a:solidFill>
                  <a:latin typeface="Times New Roman"/>
                  <a:ea typeface="+mn-lt"/>
                  <a:cs typeface="Times New Roman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https://creativecommons.org/licenses/by-sa/4.0/deed.es</a:t>
              </a:r>
              <a:r>
                <a:rPr lang="es-ES" sz="900" dirty="0">
                  <a:latin typeface="Times New Roman"/>
                  <a:ea typeface="+mn-lt"/>
                  <a:cs typeface="Times New Roman"/>
                </a:rPr>
                <a:t>. </a:t>
              </a:r>
              <a:endParaRPr lang="es-ES" sz="900" dirty="0">
                <a:cs typeface="Calibri"/>
              </a:endParaRP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8DBDB8D0-ABCE-2D3A-E85A-429FE0F22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4927" y="4851415"/>
              <a:ext cx="1499670" cy="533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8062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5EB396F-8857-FB7F-3C2F-63512DED9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567" y="1170852"/>
            <a:ext cx="4889170" cy="370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27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DOMINIOS Y NIVELES DE ABSTRACCIÓN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3342448" cy="3093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Y con distintos niveles de abstracción:</a:t>
            </a: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Circuito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electrónica</a:t>
            </a: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Lógico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‘0’ y ‘1’ lógicos</a:t>
            </a: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 (transferencia entre registros)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palabras, señales</a:t>
            </a: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Algorítmico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estructuras y dependencias</a:t>
            </a: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protocolos de sincronización entre subsistemas</a:t>
            </a:r>
          </a:p>
        </p:txBody>
      </p:sp>
    </p:spTree>
    <p:extLst>
      <p:ext uri="{BB962C8B-B14F-4D97-AF65-F5344CB8AC3E}">
        <p14:creationId xmlns:p14="http://schemas.microsoft.com/office/powerpoint/2010/main" val="1705183735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270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Contadores</a:t>
            </a:r>
            <a:endParaRPr lang="es-ES" sz="1600" i="1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492818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271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Contadores</a:t>
            </a: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831914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272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REGISTROS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7"/>
          <p:cNvSpPr txBox="1"/>
          <p:nvPr/>
        </p:nvSpPr>
        <p:spPr>
          <a:xfrm>
            <a:off x="850900" y="1574799"/>
            <a:ext cx="7790930" cy="29392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denomina registro al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conjunto de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flip-flops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que funcionan al unísono, compartiendo las señales de control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Las entradas y salidas del registro pueden ser en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paralelo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o en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Señales de control típicas:</a:t>
            </a: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 de reloj</a:t>
            </a: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 de </a:t>
            </a:r>
            <a:r>
              <a:rPr lang="es-ES" sz="14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ES" sz="14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entrada asíncrona que carga un ‘0’ en todos los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flip-flops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 de </a:t>
            </a:r>
            <a:r>
              <a:rPr lang="es-ES" sz="14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preset</a:t>
            </a: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set: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entrada asíncrona que carga un ‘1’ en todos los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flip-flops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 de habilitación de entrada / reloj: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permite el registro de nuevos datos de entrada</a:t>
            </a: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 de habilitación de salida: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conecta/desconecta la salida del registro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82896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273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REGISTRO PARALELO / PARALELO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7"/>
          <p:cNvSpPr txBox="1"/>
          <p:nvPr/>
        </p:nvSpPr>
        <p:spPr>
          <a:xfrm>
            <a:off x="850900" y="1574799"/>
            <a:ext cx="77909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Muy comunes. Utilizados para almacenar datos</a:t>
            </a:r>
            <a:endParaRPr lang="es-ES" sz="1600" b="1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070" y="1858875"/>
            <a:ext cx="6423660" cy="312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64152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274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66826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REGISTRO PARALELO / PARALELO EN VHDL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5"/>
          <p:cNvSpPr txBox="1"/>
          <p:nvPr/>
        </p:nvSpPr>
        <p:spPr>
          <a:xfrm>
            <a:off x="1100299" y="3204159"/>
            <a:ext cx="4364966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registro8bits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4" name="CuadroTexto 6"/>
          <p:cNvSpPr txBox="1"/>
          <p:nvPr/>
        </p:nvSpPr>
        <p:spPr>
          <a:xfrm>
            <a:off x="1100299" y="1762999"/>
            <a:ext cx="436496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entity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registro8bits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	CLK, RST :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D :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std_logic_vector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(7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downto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0);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Q :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std_logic_vector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(7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downto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0)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registro8bits;</a:t>
            </a:r>
          </a:p>
        </p:txBody>
      </p:sp>
      <p:sp>
        <p:nvSpPr>
          <p:cNvPr id="15" name="CuadroTexto 8"/>
          <p:cNvSpPr txBox="1"/>
          <p:nvPr/>
        </p:nvSpPr>
        <p:spPr>
          <a:xfrm>
            <a:off x="5267668" y="2556163"/>
            <a:ext cx="2846051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(CLK)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rising_edge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(CLK))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(RST = ‘1’)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&lt;=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=&gt; ‘0’);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&lt;=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6" name="Rectángulo 10"/>
          <p:cNvSpPr/>
          <p:nvPr/>
        </p:nvSpPr>
        <p:spPr>
          <a:xfrm>
            <a:off x="1100299" y="3742919"/>
            <a:ext cx="871268" cy="250166"/>
          </a:xfrm>
          <a:prstGeom prst="rect">
            <a:avLst/>
          </a:prstGeom>
          <a:ln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recto de flecha 11"/>
          <p:cNvCxnSpPr>
            <a:stCxn id="16" idx="3"/>
            <a:endCxn id="18" idx="1"/>
          </p:cNvCxnSpPr>
          <p:nvPr/>
        </p:nvCxnSpPr>
        <p:spPr>
          <a:xfrm flipV="1">
            <a:off x="1971567" y="3418770"/>
            <a:ext cx="2950234" cy="449232"/>
          </a:xfrm>
          <a:prstGeom prst="straightConnector1">
            <a:avLst/>
          </a:prstGeom>
          <a:ln w="38100">
            <a:solidFill>
              <a:srgbClr val="CB0017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Abrir llave 12"/>
          <p:cNvSpPr/>
          <p:nvPr/>
        </p:nvSpPr>
        <p:spPr>
          <a:xfrm>
            <a:off x="4921801" y="2556163"/>
            <a:ext cx="345868" cy="1725214"/>
          </a:xfrm>
          <a:prstGeom prst="leftBrace">
            <a:avLst/>
          </a:prstGeom>
          <a:ln w="12700">
            <a:solidFill>
              <a:srgbClr val="CB001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ector recto de flecha 13"/>
          <p:cNvCxnSpPr>
            <a:stCxn id="20" idx="2"/>
          </p:cNvCxnSpPr>
          <p:nvPr/>
        </p:nvCxnSpPr>
        <p:spPr>
          <a:xfrm flipH="1">
            <a:off x="7397584" y="2356778"/>
            <a:ext cx="155620" cy="832709"/>
          </a:xfrm>
          <a:prstGeom prst="straightConnector1">
            <a:avLst/>
          </a:prstGeom>
          <a:ln>
            <a:solidFill>
              <a:srgbClr val="CB0017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ángulo 15"/>
          <p:cNvSpPr/>
          <p:nvPr/>
        </p:nvSpPr>
        <p:spPr>
          <a:xfrm>
            <a:off x="6761757" y="1833558"/>
            <a:ext cx="1582893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Es equivalente a Q &lt;= “00000000”;</a:t>
            </a:r>
          </a:p>
        </p:txBody>
      </p:sp>
    </p:spTree>
    <p:extLst>
      <p:ext uri="{BB962C8B-B14F-4D97-AF65-F5344CB8AC3E}">
        <p14:creationId xmlns:p14="http://schemas.microsoft.com/office/powerpoint/2010/main" val="279587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 animBg="1"/>
      <p:bldP spid="18" grpId="0" animBg="1"/>
      <p:bldP spid="20" grpId="0" animBg="1"/>
    </p:bld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275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66826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REGISTRO PARALELO / PARALELO EN VHDL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5"/>
          <p:cNvSpPr txBox="1"/>
          <p:nvPr/>
        </p:nvSpPr>
        <p:spPr>
          <a:xfrm>
            <a:off x="1100299" y="3204159"/>
            <a:ext cx="4364966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registro8bits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4" name="CuadroTexto 6"/>
          <p:cNvSpPr txBox="1"/>
          <p:nvPr/>
        </p:nvSpPr>
        <p:spPr>
          <a:xfrm>
            <a:off x="1100299" y="1762999"/>
            <a:ext cx="436496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entity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registro8bits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	CLK, RST :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D :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std_logic_vector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(7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downto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0);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Q :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std_logic_vector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(7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downto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0)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registro8bits;</a:t>
            </a:r>
          </a:p>
        </p:txBody>
      </p:sp>
      <p:sp>
        <p:nvSpPr>
          <p:cNvPr id="15" name="CuadroTexto 8"/>
          <p:cNvSpPr txBox="1"/>
          <p:nvPr/>
        </p:nvSpPr>
        <p:spPr>
          <a:xfrm>
            <a:off x="5267669" y="2664717"/>
            <a:ext cx="2846051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(CLK, RST)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(RST = ‘1’)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&lt;=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=&gt; ‘0’);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elsif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rising_edge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(CLK))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&lt;=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6" name="Rectángulo 10"/>
          <p:cNvSpPr/>
          <p:nvPr/>
        </p:nvSpPr>
        <p:spPr>
          <a:xfrm>
            <a:off x="1100299" y="3742919"/>
            <a:ext cx="871268" cy="250166"/>
          </a:xfrm>
          <a:prstGeom prst="rect">
            <a:avLst/>
          </a:prstGeom>
          <a:ln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recto de flecha 11"/>
          <p:cNvCxnSpPr>
            <a:stCxn id="16" idx="3"/>
            <a:endCxn id="18" idx="1"/>
          </p:cNvCxnSpPr>
          <p:nvPr/>
        </p:nvCxnSpPr>
        <p:spPr>
          <a:xfrm flipV="1">
            <a:off x="1971567" y="3418770"/>
            <a:ext cx="2950234" cy="449232"/>
          </a:xfrm>
          <a:prstGeom prst="straightConnector1">
            <a:avLst/>
          </a:prstGeom>
          <a:ln w="38100">
            <a:solidFill>
              <a:srgbClr val="CB0017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Abrir llave 12"/>
          <p:cNvSpPr/>
          <p:nvPr/>
        </p:nvSpPr>
        <p:spPr>
          <a:xfrm>
            <a:off x="4921801" y="2556163"/>
            <a:ext cx="345868" cy="1725214"/>
          </a:xfrm>
          <a:prstGeom prst="leftBrace">
            <a:avLst/>
          </a:prstGeom>
          <a:ln w="12700">
            <a:solidFill>
              <a:srgbClr val="CB001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ector recto de flecha 13"/>
          <p:cNvCxnSpPr>
            <a:stCxn id="20" idx="2"/>
          </p:cNvCxnSpPr>
          <p:nvPr/>
        </p:nvCxnSpPr>
        <p:spPr>
          <a:xfrm flipH="1">
            <a:off x="7193280" y="2356778"/>
            <a:ext cx="359924" cy="631938"/>
          </a:xfrm>
          <a:prstGeom prst="straightConnector1">
            <a:avLst/>
          </a:prstGeom>
          <a:ln>
            <a:solidFill>
              <a:srgbClr val="CB0017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ángulo 15"/>
          <p:cNvSpPr/>
          <p:nvPr/>
        </p:nvSpPr>
        <p:spPr>
          <a:xfrm>
            <a:off x="6761757" y="1833558"/>
            <a:ext cx="1582893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puede ser asíncrono</a:t>
            </a:r>
          </a:p>
        </p:txBody>
      </p:sp>
    </p:spTree>
    <p:extLst>
      <p:ext uri="{BB962C8B-B14F-4D97-AF65-F5344CB8AC3E}">
        <p14:creationId xmlns:p14="http://schemas.microsoft.com/office/powerpoint/2010/main" val="1744827388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276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REGISTRO PARALELO / PARALELO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7"/>
          <p:cNvSpPr txBox="1"/>
          <p:nvPr/>
        </p:nvSpPr>
        <p:spPr>
          <a:xfrm>
            <a:off x="850900" y="1574799"/>
            <a:ext cx="77909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pueden diseñar con habilitación de reloj (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1600" b="1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755" y="1858875"/>
            <a:ext cx="6713220" cy="313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03796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277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REGISTRO PARALELO / PARALELO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7"/>
          <p:cNvSpPr txBox="1"/>
          <p:nvPr/>
        </p:nvSpPr>
        <p:spPr>
          <a:xfrm>
            <a:off x="850900" y="1574799"/>
            <a:ext cx="77909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Con habilitación de entrada (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1600" b="1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785" y="1860482"/>
            <a:ext cx="6775905" cy="312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98066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278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REGISTRO PARALELO / PARALELO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7"/>
          <p:cNvSpPr txBox="1"/>
          <p:nvPr/>
        </p:nvSpPr>
        <p:spPr>
          <a:xfrm>
            <a:off x="850900" y="1574799"/>
            <a:ext cx="77909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Y con habilitación de salida (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1600" b="1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195" y="1861594"/>
            <a:ext cx="5947410" cy="30591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28699" y="4553392"/>
            <a:ext cx="12238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Buffer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triestado</a:t>
            </a:r>
            <a:endParaRPr lang="es-ES" sz="1200" dirty="0"/>
          </a:p>
        </p:txBody>
      </p:sp>
      <p:cxnSp>
        <p:nvCxnSpPr>
          <p:cNvPr id="14" name="Conector recto de flecha 11"/>
          <p:cNvCxnSpPr/>
          <p:nvPr/>
        </p:nvCxnSpPr>
        <p:spPr>
          <a:xfrm flipH="1" flipV="1">
            <a:off x="7498080" y="4335780"/>
            <a:ext cx="300139" cy="325632"/>
          </a:xfrm>
          <a:prstGeom prst="straightConnector1">
            <a:avLst/>
          </a:prstGeom>
          <a:ln w="38100">
            <a:solidFill>
              <a:srgbClr val="CB0017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657872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279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66826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REGISTRO PARALELO / PARALELO EN VHDL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5"/>
          <p:cNvSpPr txBox="1"/>
          <p:nvPr/>
        </p:nvSpPr>
        <p:spPr>
          <a:xfrm>
            <a:off x="556835" y="3159460"/>
            <a:ext cx="436496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registro8bits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Q_aux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std_logic_vector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(7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downto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0);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4" name="CuadroTexto 6"/>
          <p:cNvSpPr txBox="1"/>
          <p:nvPr/>
        </p:nvSpPr>
        <p:spPr>
          <a:xfrm>
            <a:off x="556835" y="1718300"/>
            <a:ext cx="436496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entity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registro8bits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	CLK, RST, LOAD, OE :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D :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std_logic_vector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(7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downto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0);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Q :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std_logic_vector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(7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downto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0)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registro8bits;</a:t>
            </a:r>
          </a:p>
        </p:txBody>
      </p:sp>
      <p:sp>
        <p:nvSpPr>
          <p:cNvPr id="15" name="CuadroTexto 8"/>
          <p:cNvSpPr txBox="1"/>
          <p:nvPr/>
        </p:nvSpPr>
        <p:spPr>
          <a:xfrm>
            <a:off x="4685030" y="1378488"/>
            <a:ext cx="4019098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Escritura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(CLK, RST)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(RST = ‘1’)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Q_aux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&lt;=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=&gt; ‘0’);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elsif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rising_edge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(CLK)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LOAD = ‘1’)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Q_aux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&lt;=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Lectura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Q_aux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OE)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(OE = ‘1’)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Q &lt;=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Q_aux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Q &lt;= (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=&gt; ‘Z’);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6" name="Rectángulo 10"/>
          <p:cNvSpPr/>
          <p:nvPr/>
        </p:nvSpPr>
        <p:spPr>
          <a:xfrm>
            <a:off x="556835" y="3887673"/>
            <a:ext cx="871268" cy="250166"/>
          </a:xfrm>
          <a:prstGeom prst="rect">
            <a:avLst/>
          </a:prstGeom>
          <a:ln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recto de flecha 11"/>
          <p:cNvCxnSpPr>
            <a:stCxn id="16" idx="3"/>
            <a:endCxn id="18" idx="1"/>
          </p:cNvCxnSpPr>
          <p:nvPr/>
        </p:nvCxnSpPr>
        <p:spPr>
          <a:xfrm flipV="1">
            <a:off x="1428103" y="2994316"/>
            <a:ext cx="2950234" cy="1018440"/>
          </a:xfrm>
          <a:prstGeom prst="straightConnector1">
            <a:avLst/>
          </a:prstGeom>
          <a:ln w="38100">
            <a:solidFill>
              <a:srgbClr val="CB0017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Abrir llave 12"/>
          <p:cNvSpPr/>
          <p:nvPr/>
        </p:nvSpPr>
        <p:spPr>
          <a:xfrm>
            <a:off x="4378337" y="1158240"/>
            <a:ext cx="345868" cy="3672151"/>
          </a:xfrm>
          <a:prstGeom prst="leftBrace">
            <a:avLst/>
          </a:prstGeom>
          <a:ln w="12700">
            <a:solidFill>
              <a:srgbClr val="CB001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93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4508500"/>
          </a:xfrm>
          <a:prstGeom prst="rect">
            <a:avLst/>
          </a:prstGeom>
          <a:solidFill>
            <a:srgbClr val="CB0017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0" tIns="1440000" rIns="1440000" bIns="1440000"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0" y="4508500"/>
            <a:ext cx="9144000" cy="12065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0" tIns="1440000" rIns="1440000" bIns="1440000" rtlCol="0" anchor="ctr"/>
          <a:lstStyle/>
          <a:p>
            <a:pPr algn="ctr"/>
            <a:endParaRPr lang="es-E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75" y="4726724"/>
            <a:ext cx="1986600" cy="756600"/>
          </a:xfrm>
          <a:prstGeom prst="rect">
            <a:avLst/>
          </a:prstGeom>
        </p:spPr>
      </p:pic>
      <p:sp>
        <p:nvSpPr>
          <p:cNvPr id="7" name="CuadroTexto 7">
            <a:extLst>
              <a:ext uri="{FF2B5EF4-FFF2-40B4-BE49-F238E27FC236}">
                <a16:creationId xmlns:a16="http://schemas.microsoft.com/office/drawing/2014/main" id="{5508F6B6-0EA5-9A05-A05F-709BA6D34090}"/>
              </a:ext>
            </a:extLst>
          </p:cNvPr>
          <p:cNvSpPr txBox="1"/>
          <p:nvPr/>
        </p:nvSpPr>
        <p:spPr>
          <a:xfrm>
            <a:off x="807523" y="749300"/>
            <a:ext cx="794767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TECNOLOGÍA DE COMPUTADORES</a:t>
            </a:r>
          </a:p>
          <a:p>
            <a:endParaRPr lang="es-E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2: Sistemas de Numeración</a:t>
            </a:r>
            <a:endParaRPr lang="es-ES" sz="4000" dirty="0">
              <a:solidFill>
                <a:schemeClr val="bg1"/>
              </a:solidFill>
              <a:latin typeface="Roboto Thin"/>
              <a:cs typeface="Roboto Thin"/>
            </a:endParaRPr>
          </a:p>
          <a:p>
            <a:endParaRPr lang="es-ES" sz="2000" dirty="0">
              <a:solidFill>
                <a:schemeClr val="bg1"/>
              </a:solidFill>
              <a:latin typeface="Roboto Thin"/>
              <a:cs typeface="Roboto Thin"/>
            </a:endParaRPr>
          </a:p>
          <a:p>
            <a:pPr algn="r"/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Luis Alberto Aranda</a:t>
            </a:r>
          </a:p>
          <a:p>
            <a:pPr algn="r"/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Iván Ramírez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52CE165D-874C-025C-B8A4-3D586120CD5D}"/>
              </a:ext>
            </a:extLst>
          </p:cNvPr>
          <p:cNvGrpSpPr/>
          <p:nvPr/>
        </p:nvGrpSpPr>
        <p:grpSpPr>
          <a:xfrm>
            <a:off x="354927" y="4794483"/>
            <a:ext cx="5197312" cy="646331"/>
            <a:chOff x="354927" y="4794483"/>
            <a:chExt cx="5197312" cy="646331"/>
          </a:xfrm>
        </p:grpSpPr>
        <p:sp>
          <p:nvSpPr>
            <p:cNvPr id="4" name="CuadroTexto 2">
              <a:extLst>
                <a:ext uri="{FF2B5EF4-FFF2-40B4-BE49-F238E27FC236}">
                  <a16:creationId xmlns:a16="http://schemas.microsoft.com/office/drawing/2014/main" id="{6D977D39-5EF8-6E33-2C31-24CB41F18A69}"/>
                </a:ext>
              </a:extLst>
            </p:cNvPr>
            <p:cNvSpPr txBox="1"/>
            <p:nvPr/>
          </p:nvSpPr>
          <p:spPr>
            <a:xfrm>
              <a:off x="1864346" y="4794483"/>
              <a:ext cx="3687893" cy="64633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900" dirty="0">
                  <a:latin typeface="Times New Roman"/>
                  <a:ea typeface="+mn-lt"/>
                  <a:cs typeface="+mn-lt"/>
                </a:rPr>
                <a:t>©2023 Luis Alberto Aranda Barjola, Iván Ramírez Díaz.</a:t>
              </a:r>
              <a:br>
                <a:rPr lang="es-ES" sz="900" dirty="0">
                  <a:latin typeface="Times New Roman"/>
                  <a:ea typeface="+mn-lt"/>
                  <a:cs typeface="+mn-lt"/>
                </a:rPr>
              </a:br>
              <a:r>
                <a:rPr lang="es-ES" sz="900" dirty="0">
                  <a:latin typeface="Times New Roman"/>
                  <a:ea typeface="+mn-lt"/>
                  <a:cs typeface="+mn-lt"/>
                </a:rPr>
                <a:t>Algunos derechos reservados. Este documento se distribuye bajo la licencia “Atribución-</a:t>
              </a:r>
              <a:r>
                <a:rPr lang="es-ES" sz="900" dirty="0" err="1">
                  <a:latin typeface="Times New Roman"/>
                  <a:ea typeface="+mn-lt"/>
                  <a:cs typeface="+mn-lt"/>
                </a:rPr>
                <a:t>CompartirIgual</a:t>
              </a:r>
              <a:r>
                <a:rPr lang="es-ES" sz="900" dirty="0">
                  <a:latin typeface="Times New Roman"/>
                  <a:ea typeface="+mn-lt"/>
                  <a:cs typeface="+mn-lt"/>
                </a:rPr>
                <a:t> 4.0 Internacional” de Creative </a:t>
              </a:r>
              <a:r>
                <a:rPr lang="es-ES" sz="900" dirty="0" err="1">
                  <a:latin typeface="Times New Roman"/>
                  <a:ea typeface="+mn-lt"/>
                  <a:cs typeface="+mn-lt"/>
                </a:rPr>
                <a:t>Commons</a:t>
              </a:r>
              <a:r>
                <a:rPr lang="es-ES" sz="900" dirty="0">
                  <a:latin typeface="Times New Roman"/>
                  <a:ea typeface="+mn-lt"/>
                  <a:cs typeface="+mn-lt"/>
                </a:rPr>
                <a:t>, disponible </a:t>
              </a:r>
              <a:r>
                <a:rPr lang="es-ES" sz="900" dirty="0">
                  <a:latin typeface="Times New Roman"/>
                  <a:ea typeface="+mn-lt"/>
                  <a:cs typeface="Times New Roman"/>
                </a:rPr>
                <a:t>en </a:t>
              </a:r>
              <a:r>
                <a:rPr lang="es-ES" sz="900" dirty="0">
                  <a:solidFill>
                    <a:srgbClr val="0563C1"/>
                  </a:solidFill>
                  <a:latin typeface="Times New Roman"/>
                  <a:ea typeface="+mn-lt"/>
                  <a:cs typeface="Times New Roman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https://creativecommons.org/licenses/by-sa/4.0/deed.es</a:t>
              </a:r>
              <a:r>
                <a:rPr lang="es-ES" sz="900" dirty="0">
                  <a:latin typeface="Times New Roman"/>
                  <a:ea typeface="+mn-lt"/>
                  <a:cs typeface="Times New Roman"/>
                </a:rPr>
                <a:t>. </a:t>
              </a:r>
              <a:endParaRPr lang="es-ES" sz="900" dirty="0">
                <a:cs typeface="Calibri"/>
              </a:endParaRP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8DBDB8D0-ABCE-2D3A-E85A-429FE0F22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927" y="4851415"/>
              <a:ext cx="1499670" cy="533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7605083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280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BANCO DE REGISTROS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7"/>
          <p:cNvSpPr txBox="1"/>
          <p:nvPr/>
        </p:nvSpPr>
        <p:spPr>
          <a:xfrm>
            <a:off x="850900" y="1574799"/>
            <a:ext cx="7790930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Conjunto de registros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que comparten las líneas de entrada y las líneas de salida</a:t>
            </a:r>
            <a:endParaRPr lang="es-ES" sz="1600" b="1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selecciona el registro que se lee o en el que se escribe mediante unos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decodificadores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 lectura y escritura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Señales típicas:</a:t>
            </a: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(</a:t>
            </a:r>
            <a:r>
              <a:rPr lang="es-ES" sz="14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habilita la escritura</a:t>
            </a: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 (</a:t>
            </a:r>
            <a:r>
              <a:rPr lang="es-ES" sz="14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dirección de escritura</a:t>
            </a: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 (</a:t>
            </a:r>
            <a:r>
              <a:rPr lang="es-ES" sz="14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habilita la lectura</a:t>
            </a: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 (</a:t>
            </a:r>
            <a:r>
              <a:rPr lang="es-ES" sz="14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dirección de lectura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977" y="2499285"/>
            <a:ext cx="2450783" cy="22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23589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281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REGISTROS DE DESPLAZAMIENTO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7"/>
          <p:cNvSpPr txBox="1"/>
          <p:nvPr/>
        </p:nvSpPr>
        <p:spPr>
          <a:xfrm>
            <a:off x="850900" y="1574799"/>
            <a:ext cx="7790930" cy="31547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Conjunto de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flip-flops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utilizados para almacenar y transferir datos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Los bits de datos se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desplazan internamente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entre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flip-flops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Existen tres configuraciones: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Serie-serie</a:t>
            </a: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Serie-paralelo</a:t>
            </a: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Paralelo-serie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Utilizados para añadir retardo entre la entrada y la salida y en interfaces que convierten datos entre serie y paralelo (ej. UART) </a:t>
            </a: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21425" y="3031398"/>
            <a:ext cx="1753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 configuración paralelo-paralelo     (vista anteriormente) no desplaza los bits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578143746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282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DESPLAZAMIENTO SERIE-SERIE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960" y="2702220"/>
            <a:ext cx="5787390" cy="281482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50900" y="1574799"/>
            <a:ext cx="779093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entrada y salida son de 1 bit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El dato de entrada se va propagando de un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biestable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a otro en cada flanco de reloj hasta llegar a la salida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salida es igual a la entrada retrasada 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ciclos de reloj (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N = nº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biestables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34519562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283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DESPLAZAMIENTO SERIE-PARALELO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entrada es de 1 bit y la salida de N bits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Se producen tantos bits a la salida como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flip-flops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internos haya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468" y="2258431"/>
            <a:ext cx="6138863" cy="260356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806730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284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Contadores</a:t>
            </a: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335226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285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CONTADORES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7"/>
          <p:cNvSpPr txBox="1"/>
          <p:nvPr/>
        </p:nvSpPr>
        <p:spPr>
          <a:xfrm>
            <a:off x="850900" y="1574799"/>
            <a:ext cx="7790930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Circuito secuencial que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 una secuencia numérica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concreta de salida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Pueden tener señales de precarga (load), de habilitación y de control de cuenta ascendente o descendente (up/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down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Pueden ser síncronos o asíncronos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Suelen tener retardo de propagación</a:t>
            </a:r>
          </a:p>
        </p:txBody>
      </p:sp>
    </p:spTree>
    <p:extLst>
      <p:ext uri="{BB962C8B-B14F-4D97-AF65-F5344CB8AC3E}">
        <p14:creationId xmlns:p14="http://schemas.microsoft.com/office/powerpoint/2010/main" val="4058136176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286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DISEÑO DE CONTADORES SÍNCRONOS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uadroTexto 7"/>
          <p:cNvSpPr txBox="1"/>
          <p:nvPr/>
        </p:nvSpPr>
        <p:spPr>
          <a:xfrm>
            <a:off x="850900" y="1574799"/>
            <a:ext cx="779093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pueden diseñar como una máquina de estados en la que cada estado representa un valor de la cuenta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transita de un estado a otro en cada ciclo de reloj o según una señal de cuenta ascendente / descendente</a:t>
            </a:r>
          </a:p>
        </p:txBody>
      </p:sp>
    </p:spTree>
    <p:extLst>
      <p:ext uri="{BB962C8B-B14F-4D97-AF65-F5344CB8AC3E}">
        <p14:creationId xmlns:p14="http://schemas.microsoft.com/office/powerpoint/2010/main" val="3131088049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287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DISEÑO DE CONTADORES EN VHDL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uadroTexto 7"/>
          <p:cNvSpPr txBox="1"/>
          <p:nvPr/>
        </p:nvSpPr>
        <p:spPr>
          <a:xfrm>
            <a:off x="850900" y="1574799"/>
            <a:ext cx="779093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Además de como una máquina de estados, se pueden diseñar describiendo el comportamiento del contador mediante procesos</a:t>
            </a:r>
          </a:p>
        </p:txBody>
      </p:sp>
      <p:sp>
        <p:nvSpPr>
          <p:cNvPr id="11" name="CuadroTexto 6"/>
          <p:cNvSpPr txBox="1"/>
          <p:nvPr/>
        </p:nvSpPr>
        <p:spPr>
          <a:xfrm>
            <a:off x="1287780" y="2438643"/>
            <a:ext cx="4364966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IEEE;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IEEE.std_logic_1164.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IEEE.numeric_std.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entity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contador8bits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	CLK, RST, LD, UP :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DIN :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std_logic_vector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(7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downto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0);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	COUNT :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std_logic_vector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(7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downto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0)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contador8bits;</a:t>
            </a:r>
          </a:p>
        </p:txBody>
      </p:sp>
      <p:cxnSp>
        <p:nvCxnSpPr>
          <p:cNvPr id="20" name="Conector recto de flecha 13"/>
          <p:cNvCxnSpPr>
            <a:stCxn id="21" idx="1"/>
          </p:cNvCxnSpPr>
          <p:nvPr/>
        </p:nvCxnSpPr>
        <p:spPr>
          <a:xfrm flipH="1" flipV="1">
            <a:off x="3442410" y="3002774"/>
            <a:ext cx="2059230" cy="107722"/>
          </a:xfrm>
          <a:prstGeom prst="straightConnector1">
            <a:avLst/>
          </a:prstGeom>
          <a:ln>
            <a:solidFill>
              <a:srgbClr val="CB0017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ángulo 15"/>
          <p:cNvSpPr/>
          <p:nvPr/>
        </p:nvSpPr>
        <p:spPr>
          <a:xfrm>
            <a:off x="5501640" y="2741164"/>
            <a:ext cx="2118360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Añadimos la librería </a:t>
            </a:r>
            <a:r>
              <a:rPr lang="es-E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numeric_std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para poder incrementar la cuenta</a:t>
            </a:r>
          </a:p>
        </p:txBody>
      </p:sp>
    </p:spTree>
    <p:extLst>
      <p:ext uri="{BB962C8B-B14F-4D97-AF65-F5344CB8AC3E}">
        <p14:creationId xmlns:p14="http://schemas.microsoft.com/office/powerpoint/2010/main" val="23397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 animBg="1"/>
    </p:bld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288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DISEÑO DE CONTADORES EN VHDL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uadroTexto 5"/>
          <p:cNvSpPr txBox="1"/>
          <p:nvPr/>
        </p:nvSpPr>
        <p:spPr>
          <a:xfrm>
            <a:off x="850900" y="1429947"/>
            <a:ext cx="7378700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contador8bits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CNT_aux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unsigned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(7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downto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0);		</a:t>
            </a: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Señal auxiliar para la cuenta interna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(CLK, RST)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(RST = ‘1’)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CNT_aux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=&gt;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‘0’);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elsif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rising_edge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(CLK))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(LD = ‘1’)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CNT_aux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unsigned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(DIN);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(UP = ‘1’)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CNT_aux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CNT_aux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+ 1;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CNT_aux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CNT_aux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– 1;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COUNT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&lt;=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std_logic_vector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CNT_aux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);	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-- Convierto a </a:t>
            </a:r>
            <a:r>
              <a:rPr lang="es-ES" sz="1400" dirty="0" err="1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std_logic_vector</a:t>
            </a:r>
            <a:endParaRPr lang="es-ES" sz="1400" dirty="0">
              <a:solidFill>
                <a:srgbClr val="215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551765688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4508500"/>
          </a:xfrm>
          <a:prstGeom prst="rect">
            <a:avLst/>
          </a:prstGeom>
          <a:solidFill>
            <a:srgbClr val="CB0017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0" tIns="1440000" rIns="1440000" bIns="1440000"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0" y="4508500"/>
            <a:ext cx="9144000" cy="12065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0" tIns="1440000" rIns="1440000" bIns="1440000" rtlCol="0" anchor="ctr"/>
          <a:lstStyle/>
          <a:p>
            <a:pPr algn="ctr"/>
            <a:endParaRPr lang="es-E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75" y="4726724"/>
            <a:ext cx="1986600" cy="756600"/>
          </a:xfrm>
          <a:prstGeom prst="rect">
            <a:avLst/>
          </a:prstGeom>
        </p:spPr>
      </p:pic>
      <p:sp>
        <p:nvSpPr>
          <p:cNvPr id="7" name="CuadroTexto 7">
            <a:extLst>
              <a:ext uri="{FF2B5EF4-FFF2-40B4-BE49-F238E27FC236}">
                <a16:creationId xmlns:a16="http://schemas.microsoft.com/office/drawing/2014/main" id="{5508F6B6-0EA5-9A05-A05F-709BA6D34090}"/>
              </a:ext>
            </a:extLst>
          </p:cNvPr>
          <p:cNvSpPr txBox="1"/>
          <p:nvPr/>
        </p:nvSpPr>
        <p:spPr>
          <a:xfrm>
            <a:off x="807523" y="749300"/>
            <a:ext cx="794767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TECNOLOGÍA DE COMPUTADORES</a:t>
            </a:r>
          </a:p>
          <a:p>
            <a:endParaRPr lang="es-E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10: Estructura de un Computador</a:t>
            </a:r>
          </a:p>
          <a:p>
            <a:endParaRPr lang="es-ES" sz="4000" dirty="0">
              <a:solidFill>
                <a:schemeClr val="bg1"/>
              </a:solidFill>
              <a:latin typeface="Roboto Thin"/>
              <a:cs typeface="Roboto Thin"/>
            </a:endParaRPr>
          </a:p>
          <a:p>
            <a:endParaRPr lang="es-ES" sz="2000" dirty="0">
              <a:solidFill>
                <a:schemeClr val="bg1"/>
              </a:solidFill>
              <a:latin typeface="Roboto Thin"/>
              <a:cs typeface="Roboto Thin"/>
            </a:endParaRPr>
          </a:p>
          <a:p>
            <a:pPr algn="r"/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Luis Alberto Aranda</a:t>
            </a:r>
          </a:p>
          <a:p>
            <a:pPr algn="r"/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Iván Ramírez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52CE165D-874C-025C-B8A4-3D586120CD5D}"/>
              </a:ext>
            </a:extLst>
          </p:cNvPr>
          <p:cNvGrpSpPr/>
          <p:nvPr/>
        </p:nvGrpSpPr>
        <p:grpSpPr>
          <a:xfrm>
            <a:off x="354927" y="4794483"/>
            <a:ext cx="5197312" cy="646331"/>
            <a:chOff x="354927" y="4794483"/>
            <a:chExt cx="5197312" cy="646331"/>
          </a:xfrm>
        </p:grpSpPr>
        <p:sp>
          <p:nvSpPr>
            <p:cNvPr id="4" name="CuadroTexto 2">
              <a:extLst>
                <a:ext uri="{FF2B5EF4-FFF2-40B4-BE49-F238E27FC236}">
                  <a16:creationId xmlns:a16="http://schemas.microsoft.com/office/drawing/2014/main" id="{6D977D39-5EF8-6E33-2C31-24CB41F18A69}"/>
                </a:ext>
              </a:extLst>
            </p:cNvPr>
            <p:cNvSpPr txBox="1"/>
            <p:nvPr/>
          </p:nvSpPr>
          <p:spPr>
            <a:xfrm>
              <a:off x="1864346" y="4794483"/>
              <a:ext cx="3687893" cy="64633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900" dirty="0">
                  <a:latin typeface="Times New Roman"/>
                  <a:ea typeface="+mn-lt"/>
                  <a:cs typeface="+mn-lt"/>
                </a:rPr>
                <a:t>©2023 Luis Alberto Aranda Barjola, Iván Ramírez Díaz.</a:t>
              </a:r>
              <a:br>
                <a:rPr lang="es-ES" sz="900" dirty="0">
                  <a:latin typeface="Times New Roman"/>
                  <a:ea typeface="+mn-lt"/>
                  <a:cs typeface="+mn-lt"/>
                </a:rPr>
              </a:br>
              <a:r>
                <a:rPr lang="es-ES" sz="900" dirty="0">
                  <a:latin typeface="Times New Roman"/>
                  <a:ea typeface="+mn-lt"/>
                  <a:cs typeface="+mn-lt"/>
                </a:rPr>
                <a:t>Algunos derechos reservados. Este documento se distribuye bajo la licencia “Atribución-</a:t>
              </a:r>
              <a:r>
                <a:rPr lang="es-ES" sz="900" dirty="0" err="1">
                  <a:latin typeface="Times New Roman"/>
                  <a:ea typeface="+mn-lt"/>
                  <a:cs typeface="+mn-lt"/>
                </a:rPr>
                <a:t>CompartirIgual</a:t>
              </a:r>
              <a:r>
                <a:rPr lang="es-ES" sz="900" dirty="0">
                  <a:latin typeface="Times New Roman"/>
                  <a:ea typeface="+mn-lt"/>
                  <a:cs typeface="+mn-lt"/>
                </a:rPr>
                <a:t> 4.0 Internacional” de Creative </a:t>
              </a:r>
              <a:r>
                <a:rPr lang="es-ES" sz="900" dirty="0" err="1">
                  <a:latin typeface="Times New Roman"/>
                  <a:ea typeface="+mn-lt"/>
                  <a:cs typeface="+mn-lt"/>
                </a:rPr>
                <a:t>Commons</a:t>
              </a:r>
              <a:r>
                <a:rPr lang="es-ES" sz="900" dirty="0">
                  <a:latin typeface="Times New Roman"/>
                  <a:ea typeface="+mn-lt"/>
                  <a:cs typeface="+mn-lt"/>
                </a:rPr>
                <a:t>, disponible </a:t>
              </a:r>
              <a:r>
                <a:rPr lang="es-ES" sz="900" dirty="0">
                  <a:latin typeface="Times New Roman"/>
                  <a:ea typeface="+mn-lt"/>
                  <a:cs typeface="Times New Roman"/>
                </a:rPr>
                <a:t>en </a:t>
              </a:r>
              <a:r>
                <a:rPr lang="es-ES" sz="900" dirty="0">
                  <a:solidFill>
                    <a:srgbClr val="0563C1"/>
                  </a:solidFill>
                  <a:latin typeface="Times New Roman"/>
                  <a:ea typeface="+mn-lt"/>
                  <a:cs typeface="Times New Roman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https://creativecommons.org/licenses/by-sa/4.0/deed.es</a:t>
              </a:r>
              <a:r>
                <a:rPr lang="es-ES" sz="900" dirty="0">
                  <a:latin typeface="Times New Roman"/>
                  <a:ea typeface="+mn-lt"/>
                  <a:cs typeface="Times New Roman"/>
                </a:rPr>
                <a:t>. </a:t>
              </a:r>
              <a:endParaRPr lang="es-ES" sz="900" dirty="0">
                <a:cs typeface="Calibri"/>
              </a:endParaRP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8DBDB8D0-ABCE-2D3A-E85A-429FE0F22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4927" y="4851415"/>
              <a:ext cx="1499670" cy="533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1681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29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de numeración. Conversión entre bases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Aritmética binaria sin signo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Aritmética binaria con signo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Otras codificaciones</a:t>
            </a: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233305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290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DISEÑO DE MICROARQUITECTURAS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7"/>
          <p:cNvSpPr txBox="1"/>
          <p:nvPr/>
        </p:nvSpPr>
        <p:spPr>
          <a:xfrm>
            <a:off x="850900" y="1574799"/>
            <a:ext cx="7790930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 temas anteriores se han sentado las bases de la electrónica digital y se han visto circuitos combinacionales y secuenciales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 este último tema se dan unas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nociones básicas de estructura y arquitectura de computadores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mediante el ejemplo de diseño de un procesador sencillo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verá la importancia del juego de instrucciones de un procesador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analizará paso a paso la creación de un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procesador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MIPS monociclo </a:t>
            </a:r>
          </a:p>
        </p:txBody>
      </p:sp>
    </p:spTree>
    <p:extLst>
      <p:ext uri="{BB962C8B-B14F-4D97-AF65-F5344CB8AC3E}">
        <p14:creationId xmlns:p14="http://schemas.microsoft.com/office/powerpoint/2010/main" val="1623921609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291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procesador MIPS. Juego de instrucciones de un procesador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monociclo de un procesador MIPS: Ruta de datos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i="1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monociclo de un procesador MIPS: Unidad de control</a:t>
            </a: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304446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292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procesador MIPS. Juego de instrucciones de un procesador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monociclo de un procesador MIPS: Ruta de datos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monociclo de un procesador MIPS: Unidad de control</a:t>
            </a: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444642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293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EL PROCESADOR MIPS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7"/>
          <p:cNvSpPr txBox="1"/>
          <p:nvPr/>
        </p:nvSpPr>
        <p:spPr>
          <a:xfrm>
            <a:off x="850900" y="1574799"/>
            <a:ext cx="7790930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MIPS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Microprocessor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Interlocked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Pipeline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Stages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 es una familia de microprocesadores de arquitectura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RISC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desarrollada por MIPS Technologies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Existen múltiples implementaciones del MIPS tanto en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como en 64 bits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Utilizados en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empotrados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rúters),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ordenadores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personales,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servidores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e incluso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videoconsolas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N64, PS1, PS2 y PSP)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Debido a su claro y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reducido juego de instrucciones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son muy utilizados en el entorno universitario para explicar arquitectura de computadores</a:t>
            </a:r>
          </a:p>
        </p:txBody>
      </p:sp>
    </p:spTree>
    <p:extLst>
      <p:ext uri="{BB962C8B-B14F-4D97-AF65-F5344CB8AC3E}">
        <p14:creationId xmlns:p14="http://schemas.microsoft.com/office/powerpoint/2010/main" val="2066478437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294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JUEGO DE INSTRUCCIONES (ISA)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7"/>
          <p:cNvSpPr txBox="1"/>
          <p:nvPr/>
        </p:nvSpPr>
        <p:spPr>
          <a:xfrm>
            <a:off x="850900" y="1574799"/>
            <a:ext cx="7790930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instrucción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es una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sentencia que le indica al computador la operación a realizar y los operandos que necesita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juego de instrucciones (ISA)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 un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conjunto de instrucciones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seleccionado de tal forma que permite ejecutar gran variedad de programas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Estas instrucciones indican al hardware lo que debe hacer, por lo que deben estar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codificadas en binario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ya que es el idioma del hardware (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lenguaje máquina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arquitectura de un procesador está definida por su juego de instrucciones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Un mismo juego de instrucciones puede dar lugar a distintas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microarquitecturas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631550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295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 DE INSTRUCCIONES DEL MIPS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280" y="1770590"/>
            <a:ext cx="6187440" cy="25031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967805" y="444434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3151644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296</a:t>
            </a:fld>
            <a:endParaRPr lang="en-US" dirty="0"/>
          </a:p>
        </p:txBody>
      </p:sp>
      <p:sp>
        <p:nvSpPr>
          <p:cNvPr id="9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 DE INSTRUCCIONES DEL MIPS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67805" y="444434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  <a:endParaRPr lang="es-E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590" y="1339462"/>
            <a:ext cx="4558820" cy="18560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0530" y="3512163"/>
            <a:ext cx="4558820" cy="185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10876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297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080" y="1689585"/>
            <a:ext cx="6187440" cy="2573767"/>
          </a:xfrm>
          <a:prstGeom prst="rect">
            <a:avLst/>
          </a:prstGeom>
        </p:spPr>
      </p:pic>
      <p:sp>
        <p:nvSpPr>
          <p:cNvPr id="9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 DE INSTRUCCIONES DEL MIPS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67805" y="444434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1891766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298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MICROARQUITECTURA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7"/>
          <p:cNvSpPr txBox="1"/>
          <p:nvPr/>
        </p:nvSpPr>
        <p:spPr>
          <a:xfrm>
            <a:off x="850900" y="1574799"/>
            <a:ext cx="7790930" cy="3185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1600" b="1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microarquitectura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detalla las conexiones y organización interna de los distintos elementos necesarios para crear una arquitectura (registros, máquinas de estados,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ALUs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memorias y otros bloques lógicos)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Un microprocesador puede tener distintas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microarquitecturas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cada una de ellas con sus cualidades de rendimiento, coste y complejidad, pero todas podrán ejecutar el mismo programa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Veremos el diseño de una microestructura monociclo del procesador MIPS que utiliza únicamente las siguientes instrucciones:</a:t>
            </a: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Instrucciones lógicas/aritméticas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400" dirty="0" err="1">
                <a:latin typeface="Consolas" panose="020B0609020204030204" pitchFamily="49" charset="0"/>
                <a:cs typeface="Arial" panose="020B0604020202020204" pitchFamily="34" charset="0"/>
              </a:rPr>
              <a:t>add</a:t>
            </a:r>
            <a:r>
              <a:rPr lang="es-ES" sz="1400" dirty="0">
                <a:latin typeface="Consolas" panose="020B0609020204030204" pitchFamily="49" charset="0"/>
                <a:cs typeface="Arial" panose="020B0604020202020204" pitchFamily="34" charset="0"/>
              </a:rPr>
              <a:t>, sub, and, </a:t>
            </a:r>
            <a:r>
              <a:rPr lang="es-ES" sz="1400" dirty="0" err="1">
                <a:latin typeface="Consolas" panose="020B0609020204030204" pitchFamily="49" charset="0"/>
                <a:cs typeface="Arial" panose="020B0604020202020204" pitchFamily="34" charset="0"/>
              </a:rPr>
              <a:t>or</a:t>
            </a:r>
            <a:r>
              <a:rPr lang="es-ES" sz="1400" dirty="0">
                <a:latin typeface="Consolas" panose="020B0609020204030204" pitchFamily="49" charset="0"/>
                <a:cs typeface="Arial" panose="020B0604020202020204" pitchFamily="34" charset="0"/>
              </a:rPr>
              <a:t>, </a:t>
            </a:r>
            <a:r>
              <a:rPr lang="es-ES" sz="1400" dirty="0" err="1">
                <a:latin typeface="Consolas" panose="020B0609020204030204" pitchFamily="49" charset="0"/>
                <a:cs typeface="Arial" panose="020B0604020202020204" pitchFamily="34" charset="0"/>
              </a:rPr>
              <a:t>slt</a:t>
            </a:r>
            <a:endParaRPr lang="es-ES" sz="14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Instrucciones de memoria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400" dirty="0" err="1">
                <a:latin typeface="Consolas" panose="020B0609020204030204" pitchFamily="49" charset="0"/>
                <a:cs typeface="Arial" panose="020B0604020202020204" pitchFamily="34" charset="0"/>
              </a:rPr>
              <a:t>lw</a:t>
            </a:r>
            <a:r>
              <a:rPr lang="es-ES" sz="1400" dirty="0">
                <a:latin typeface="Consolas" panose="020B0609020204030204" pitchFamily="49" charset="0"/>
                <a:cs typeface="Arial" panose="020B0604020202020204" pitchFamily="34" charset="0"/>
              </a:rPr>
              <a:t>, </a:t>
            </a:r>
            <a:r>
              <a:rPr lang="es-ES" sz="1400" dirty="0" err="1">
                <a:latin typeface="Consolas" panose="020B0609020204030204" pitchFamily="49" charset="0"/>
                <a:cs typeface="Arial" panose="020B0604020202020204" pitchFamily="34" charset="0"/>
              </a:rPr>
              <a:t>sw</a:t>
            </a:r>
            <a:endParaRPr lang="es-ES" sz="14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Instrucciones de salto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400" dirty="0" err="1">
                <a:latin typeface="Consolas" panose="020B0609020204030204" pitchFamily="49" charset="0"/>
                <a:cs typeface="Arial" panose="020B0604020202020204" pitchFamily="34" charset="0"/>
              </a:rPr>
              <a:t>beq</a:t>
            </a:r>
            <a:endParaRPr lang="es-ES" sz="1400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731676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299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procesador MIPS. Juego de instrucciones de un procesador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monociclo de un procesador MIPS: Ruta de datos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monociclo de un procesador MIPS: Unidad de control</a:t>
            </a: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17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4508500"/>
          </a:xfrm>
          <a:prstGeom prst="rect">
            <a:avLst/>
          </a:prstGeom>
          <a:solidFill>
            <a:srgbClr val="CB0017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0" tIns="1440000" rIns="1440000" bIns="1440000"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0" y="4508500"/>
            <a:ext cx="9144000" cy="12065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0" tIns="1440000" rIns="1440000" bIns="1440000" rtlCol="0" anchor="ctr"/>
          <a:lstStyle/>
          <a:p>
            <a:pPr algn="ctr"/>
            <a:endParaRPr lang="es-ES"/>
          </a:p>
        </p:txBody>
      </p:sp>
      <p:sp>
        <p:nvSpPr>
          <p:cNvPr id="11" name="CuadroTexto 7"/>
          <p:cNvSpPr txBox="1"/>
          <p:nvPr/>
        </p:nvSpPr>
        <p:spPr>
          <a:xfrm>
            <a:off x="807523" y="749300"/>
            <a:ext cx="794767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TECNOLOGÍA DE COMPUTADORES</a:t>
            </a:r>
          </a:p>
          <a:p>
            <a:endParaRPr lang="es-E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0: Introducción a la Asignatura</a:t>
            </a:r>
          </a:p>
          <a:p>
            <a:endParaRPr lang="es-ES" sz="4000" dirty="0">
              <a:solidFill>
                <a:schemeClr val="bg1"/>
              </a:solidFill>
              <a:latin typeface="Roboto Thin"/>
              <a:cs typeface="Roboto Thin"/>
            </a:endParaRPr>
          </a:p>
          <a:p>
            <a:pPr algn="r"/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Luis Alberto Aranda</a:t>
            </a:r>
          </a:p>
          <a:p>
            <a:pPr algn="r"/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Iván Ramírez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75" y="4726724"/>
            <a:ext cx="1986600" cy="7566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B6C6EFA-8884-A0E3-A8A0-FA135B1AB8A8}"/>
              </a:ext>
            </a:extLst>
          </p:cNvPr>
          <p:cNvSpPr txBox="1"/>
          <p:nvPr/>
        </p:nvSpPr>
        <p:spPr>
          <a:xfrm>
            <a:off x="356732" y="4142465"/>
            <a:ext cx="46448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s-ES">
              <a:latin typeface="Calibri"/>
              <a:cs typeface="Calibri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88DC64A5-2507-7FC6-8658-42226C4E82D9}"/>
              </a:ext>
            </a:extLst>
          </p:cNvPr>
          <p:cNvGrpSpPr/>
          <p:nvPr/>
        </p:nvGrpSpPr>
        <p:grpSpPr>
          <a:xfrm>
            <a:off x="354927" y="4794483"/>
            <a:ext cx="5197312" cy="646331"/>
            <a:chOff x="3594640" y="3098184"/>
            <a:chExt cx="5197312" cy="646331"/>
          </a:xfrm>
        </p:grpSpPr>
        <p:sp>
          <p:nvSpPr>
            <p:cNvPr id="5" name="CuadroTexto 2">
              <a:extLst>
                <a:ext uri="{FF2B5EF4-FFF2-40B4-BE49-F238E27FC236}">
                  <a16:creationId xmlns:a16="http://schemas.microsoft.com/office/drawing/2014/main" id="{A0CCF34B-56BE-89AB-2342-E962F82273E3}"/>
                </a:ext>
              </a:extLst>
            </p:cNvPr>
            <p:cNvSpPr txBox="1"/>
            <p:nvPr/>
          </p:nvSpPr>
          <p:spPr>
            <a:xfrm>
              <a:off x="5104059" y="3098184"/>
              <a:ext cx="3687893" cy="64633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900" dirty="0">
                  <a:latin typeface="Times New Roman"/>
                  <a:ea typeface="+mn-lt"/>
                  <a:cs typeface="+mn-lt"/>
                </a:rPr>
                <a:t>©2023 Luis Alberto Aranda Barjola, Iván Ramírez Díaz.</a:t>
              </a:r>
              <a:br>
                <a:rPr lang="es-ES" sz="900">
                  <a:latin typeface="Times New Roman"/>
                  <a:ea typeface="+mn-lt"/>
                  <a:cs typeface="+mn-lt"/>
                </a:rPr>
              </a:br>
              <a:r>
                <a:rPr lang="es-ES" sz="900" dirty="0">
                  <a:latin typeface="Times New Roman"/>
                  <a:ea typeface="+mn-lt"/>
                  <a:cs typeface="+mn-lt"/>
                </a:rPr>
                <a:t>Algunos derechos reservados. Este documento se distribuye bajo la licencia “Atribución-</a:t>
              </a:r>
              <a:r>
                <a:rPr lang="es-ES" sz="900" dirty="0" err="1">
                  <a:latin typeface="Times New Roman"/>
                  <a:ea typeface="+mn-lt"/>
                  <a:cs typeface="+mn-lt"/>
                </a:rPr>
                <a:t>CompartirIgual</a:t>
              </a:r>
              <a:r>
                <a:rPr lang="es-ES" sz="900" dirty="0">
                  <a:latin typeface="Times New Roman"/>
                  <a:ea typeface="+mn-lt"/>
                  <a:cs typeface="+mn-lt"/>
                </a:rPr>
                <a:t> 4.0 Internacional” de Creative </a:t>
              </a:r>
              <a:r>
                <a:rPr lang="es-ES" sz="900" dirty="0" err="1">
                  <a:latin typeface="Times New Roman"/>
                  <a:ea typeface="+mn-lt"/>
                  <a:cs typeface="+mn-lt"/>
                </a:rPr>
                <a:t>Commons</a:t>
              </a:r>
              <a:r>
                <a:rPr lang="es-ES" sz="900" dirty="0">
                  <a:latin typeface="Times New Roman"/>
                  <a:ea typeface="+mn-lt"/>
                  <a:cs typeface="+mn-lt"/>
                </a:rPr>
                <a:t>, disponible </a:t>
              </a:r>
              <a:r>
                <a:rPr lang="es-ES" sz="900" dirty="0">
                  <a:latin typeface="Times New Roman"/>
                  <a:ea typeface="+mn-lt"/>
                  <a:cs typeface="Times New Roman"/>
                </a:rPr>
                <a:t>en </a:t>
              </a:r>
              <a:r>
                <a:rPr lang="es-ES" sz="900" dirty="0">
                  <a:solidFill>
                    <a:srgbClr val="0563C1"/>
                  </a:solidFill>
                  <a:latin typeface="Times New Roman"/>
                  <a:ea typeface="+mn-lt"/>
                  <a:cs typeface="Times New Roman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https://creativecommons.org/licenses/by-sa/4.0/deed.es</a:t>
              </a:r>
              <a:r>
                <a:rPr lang="es-ES" sz="900" dirty="0">
                  <a:latin typeface="Times New Roman"/>
                  <a:ea typeface="+mn-lt"/>
                  <a:cs typeface="Times New Roman"/>
                </a:rPr>
                <a:t>. </a:t>
              </a:r>
              <a:endParaRPr lang="es-ES" sz="900" dirty="0">
                <a:cs typeface="Calibri"/>
              </a:endParaRPr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202D1277-5979-0B3B-8209-01843DAD8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4640" y="3155116"/>
              <a:ext cx="1499670" cy="533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3840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30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de numeración. Conversión entre bases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Aritmética binaria sin signo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Aritmética binaria con signo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Otras codificaciones</a:t>
            </a: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106128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300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DISEÑO DE LA RUTA DE DATOS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7"/>
          <p:cNvSpPr txBox="1"/>
          <p:nvPr/>
        </p:nvSpPr>
        <p:spPr>
          <a:xfrm>
            <a:off x="850900" y="1574799"/>
            <a:ext cx="7790930" cy="3200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Partimos del contador de programa o 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(registro de 32 bits), el 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 de registros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(32 registros de 32 bits) y las 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memorias de instrucciones y datos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El procesador a diseñar será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monociclo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por lo que las instrucciones se ejecutarán en un único ciclo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125" y="2167876"/>
            <a:ext cx="6888480" cy="1966200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BB26A005-B63B-B627-1520-A5C84D492698}"/>
              </a:ext>
            </a:extLst>
          </p:cNvPr>
          <p:cNvSpPr/>
          <p:nvPr/>
        </p:nvSpPr>
        <p:spPr>
          <a:xfrm>
            <a:off x="7967805" y="444434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638247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301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DISEÑO DE LA RUTA DE DATOS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7"/>
          <p:cNvSpPr txBox="1"/>
          <p:nvPr/>
        </p:nvSpPr>
        <p:spPr>
          <a:xfrm>
            <a:off x="850900" y="1574799"/>
            <a:ext cx="7790930" cy="3200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Leemos la instrucción a ejecutar (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Instr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 de la memoria de instrucciones, la cual contiene todas las instrucciones del programa en curso (etapa de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fetch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Según la instrucción obtenida, el procesador hará una cosa u otra, comenzaremos por la instrucción </a:t>
            </a:r>
            <a:r>
              <a:rPr lang="es-ES" sz="1600" dirty="0" err="1">
                <a:latin typeface="Consolas" panose="020B0609020204030204" pitchFamily="49" charset="0"/>
                <a:cs typeface="Arial" panose="020B0604020202020204" pitchFamily="34" charset="0"/>
              </a:rPr>
              <a:t>lw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017" y="2262437"/>
            <a:ext cx="6782695" cy="1972273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93F89EEB-DABB-4197-9328-56C93EA34335}"/>
              </a:ext>
            </a:extLst>
          </p:cNvPr>
          <p:cNvSpPr/>
          <p:nvPr/>
        </p:nvSpPr>
        <p:spPr>
          <a:xfrm>
            <a:off x="7967805" y="444434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7273500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302</a:t>
            </a:fld>
            <a:endParaRPr lang="en-US" dirty="0"/>
          </a:p>
        </p:txBody>
      </p:sp>
      <p:sp>
        <p:nvSpPr>
          <p:cNvPr id="9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RECORDEMOS: INSTRUCCIÓN LW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67805" y="444434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  <a:endParaRPr lang="es-E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199" y="1490682"/>
            <a:ext cx="6105601" cy="248577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827994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303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DISEÑO DE LA RUTA DE DATOS: LW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7"/>
          <p:cNvSpPr txBox="1"/>
          <p:nvPr/>
        </p:nvSpPr>
        <p:spPr>
          <a:xfrm>
            <a:off x="850900" y="1574799"/>
            <a:ext cx="77909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Obtenemos el campo 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base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leyendo del registro correspondiente</a:t>
            </a:r>
            <a:endParaRPr lang="es-ES" sz="1600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090" y="2428275"/>
            <a:ext cx="6179820" cy="164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23898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304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DISEÑO DE LA RUTA DE DATOS: LW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7"/>
          <p:cNvSpPr txBox="1"/>
          <p:nvPr/>
        </p:nvSpPr>
        <p:spPr>
          <a:xfrm>
            <a:off x="850900" y="1574799"/>
            <a:ext cx="788162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offset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está almacenado en los 16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LSBs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 la instrucción, pero este valor puede ser positivo o negativo, por lo que hay que realizar una extensión de signo a 32bits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996" y="2351074"/>
            <a:ext cx="5394008" cy="2386673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FC4475D1-7161-6184-2343-1153212F4483}"/>
              </a:ext>
            </a:extLst>
          </p:cNvPr>
          <p:cNvSpPr/>
          <p:nvPr/>
        </p:nvSpPr>
        <p:spPr>
          <a:xfrm>
            <a:off x="7967805" y="444434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5069780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305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DISEÑO DE LA RUTA DE DATOS: LW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7"/>
          <p:cNvSpPr txBox="1"/>
          <p:nvPr/>
        </p:nvSpPr>
        <p:spPr>
          <a:xfrm>
            <a:off x="850900" y="1574799"/>
            <a:ext cx="779093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Para así poder sumar 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base + offset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y obtener la dirección de memoria de la que hay que leer la palabra. Usaremos una ALU para la suma y guardaremos el resultado en la memoria de datos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867" y="2313463"/>
            <a:ext cx="6314065" cy="2445430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F3B3EE48-114B-BE3F-46B9-3AC881D85C6A}"/>
              </a:ext>
            </a:extLst>
          </p:cNvPr>
          <p:cNvSpPr/>
          <p:nvPr/>
        </p:nvSpPr>
        <p:spPr>
          <a:xfrm>
            <a:off x="7967805" y="444434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1476798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306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DISEÑO DE LA RUTA DE DATOS: LW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7"/>
          <p:cNvSpPr txBox="1"/>
          <p:nvPr/>
        </p:nvSpPr>
        <p:spPr>
          <a:xfrm>
            <a:off x="850900" y="1574799"/>
            <a:ext cx="779093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Ahora leeremos el dato de memoria y lo guardaremos en el registro de destino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rt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especificado por los bits 20:16 de la instrucción </a:t>
            </a:r>
            <a:r>
              <a:rPr lang="es-ES" sz="1600" dirty="0" err="1">
                <a:latin typeface="Consolas" panose="020B0609020204030204" pitchFamily="49" charset="0"/>
                <a:cs typeface="Arial" panose="020B0604020202020204" pitchFamily="34" charset="0"/>
              </a:rPr>
              <a:t>lw</a:t>
            </a:r>
            <a:endParaRPr lang="es-ES" sz="1600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802" y="2083707"/>
            <a:ext cx="6062395" cy="2715601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E078780B-808C-84B1-A1DA-49EB1A60A634}"/>
              </a:ext>
            </a:extLst>
          </p:cNvPr>
          <p:cNvSpPr/>
          <p:nvPr/>
        </p:nvSpPr>
        <p:spPr>
          <a:xfrm>
            <a:off x="7967805" y="444434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0235460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307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DISEÑO DE LA RUTA DE DATOS: LW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7"/>
          <p:cNvSpPr txBox="1"/>
          <p:nvPr/>
        </p:nvSpPr>
        <p:spPr>
          <a:xfrm>
            <a:off x="850900" y="1574799"/>
            <a:ext cx="779093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Mientras se ejecuta la instrucción </a:t>
            </a:r>
            <a:r>
              <a:rPr lang="es-ES" sz="1600" dirty="0" err="1">
                <a:latin typeface="Consolas" panose="020B0609020204030204" pitchFamily="49" charset="0"/>
                <a:cs typeface="Arial" panose="020B0604020202020204" pitchFamily="34" charset="0"/>
              </a:rPr>
              <a:t>lw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el procesador debe computar la dirección de la siguiente instrucción a ejecutar, como son 32 bits (PC = PC + 4 bytes)</a:t>
            </a:r>
            <a:endParaRPr lang="es-ES" sz="1600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810" y="2240768"/>
            <a:ext cx="6088380" cy="2476226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197B8AD2-F380-16DC-A855-05B2F2311C25}"/>
              </a:ext>
            </a:extLst>
          </p:cNvPr>
          <p:cNvSpPr/>
          <p:nvPr/>
        </p:nvSpPr>
        <p:spPr>
          <a:xfrm>
            <a:off x="7967805" y="444434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0106200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308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967805" y="444434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636" y="2240662"/>
            <a:ext cx="5876727" cy="2388350"/>
          </a:xfrm>
          <a:prstGeom prst="rect">
            <a:avLst/>
          </a:prstGeom>
        </p:spPr>
      </p:pic>
      <p:sp>
        <p:nvSpPr>
          <p:cNvPr id="13" name="CuadroTexto 7"/>
          <p:cNvSpPr txBox="1"/>
          <p:nvPr/>
        </p:nvSpPr>
        <p:spPr>
          <a:xfrm>
            <a:off x="850900" y="1574799"/>
            <a:ext cx="77909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Completado el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datapath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600" dirty="0" err="1">
                <a:latin typeface="Consolas" panose="020B0609020204030204" pitchFamily="49" charset="0"/>
                <a:cs typeface="Arial" panose="020B0604020202020204" pitchFamily="34" charset="0"/>
              </a:rPr>
              <a:t>lw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ahora vamos a ampliarlo para </a:t>
            </a:r>
            <a:r>
              <a:rPr lang="es-ES" sz="1600" dirty="0" err="1">
                <a:latin typeface="Consolas" panose="020B0609020204030204" pitchFamily="49" charset="0"/>
                <a:cs typeface="Arial" panose="020B0604020202020204" pitchFamily="34" charset="0"/>
              </a:rPr>
              <a:t>sw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RECORDEMOS: INSTRUCCIÓN SW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528447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309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DISEÑO DE LA RUTA DE DATOS: SW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7"/>
          <p:cNvSpPr txBox="1"/>
          <p:nvPr/>
        </p:nvSpPr>
        <p:spPr>
          <a:xfrm>
            <a:off x="850900" y="1574799"/>
            <a:ext cx="7950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Hay que leer el registro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rt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y… ¡el resto de funcionalidades ya están implementadas!</a:t>
            </a:r>
            <a:endParaRPr lang="es-ES" sz="1600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577" y="2131316"/>
            <a:ext cx="6136845" cy="2699075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ADC6E9D9-FF6F-281F-2DDC-AE8E4884EB05}"/>
              </a:ext>
            </a:extLst>
          </p:cNvPr>
          <p:cNvSpPr/>
          <p:nvPr/>
        </p:nvSpPr>
        <p:spPr>
          <a:xfrm>
            <a:off x="7967805" y="444434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40014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31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SISTEMA DE NUMERACIÓN DECIMAL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dígitos del 0 al 9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representan una cantidad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El dígito más a la derecha representa las unidades (peso 1)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Si queremos una cantidad mayor, debemos añadir más dígitos a la izquierda (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10, 100, …, </a:t>
            </a:r>
            <a:r>
              <a:rPr lang="es-E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s-ES" sz="16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). Son </a:t>
            </a:r>
            <a:r>
              <a:rPr lang="es-E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 de 10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porque tenemos 10 dígitos (</a:t>
            </a:r>
            <a:r>
              <a:rPr lang="es-E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10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A509BBE-1B3F-152D-0530-779C505DB3C5}"/>
              </a:ext>
            </a:extLst>
          </p:cNvPr>
          <p:cNvSpPr/>
          <p:nvPr/>
        </p:nvSpPr>
        <p:spPr>
          <a:xfrm>
            <a:off x="1880203" y="3247257"/>
            <a:ext cx="55013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75438 = 7x10000 + 5x1000 + 4x100 + 3x10   + 8x1 </a:t>
            </a:r>
          </a:p>
          <a:p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    =    7x10</a:t>
            </a:r>
            <a:r>
              <a:rPr lang="es-ES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+    5x10</a:t>
            </a:r>
            <a:r>
              <a:rPr lang="es-ES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 </a:t>
            </a: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+  4x10</a:t>
            </a:r>
            <a:r>
              <a:rPr lang="es-ES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+ 3x10</a:t>
            </a:r>
            <a:r>
              <a:rPr lang="es-ES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+ 8x10</a:t>
            </a:r>
            <a:r>
              <a:rPr lang="es-ES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</a:p>
          <a:p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0,3564 = 3 x 0,1 + 5 x 0,01 + 6 x 0,001 + 4 x 0,0001</a:t>
            </a:r>
          </a:p>
          <a:p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     = 3 x10</a:t>
            </a:r>
            <a:r>
              <a:rPr lang="es-ES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-1</a:t>
            </a: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+  5x10</a:t>
            </a:r>
            <a:r>
              <a:rPr lang="es-ES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-2  </a:t>
            </a: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+    6x10</a:t>
            </a:r>
            <a:r>
              <a:rPr lang="es-ES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-3</a:t>
            </a: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+   4 x10</a:t>
            </a:r>
            <a:r>
              <a:rPr lang="es-ES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-4</a:t>
            </a: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endParaRPr lang="es-ES" baseline="30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18CE0E6-4FEA-77FC-89C0-2F04F77D72BF}"/>
              </a:ext>
            </a:extLst>
          </p:cNvPr>
          <p:cNvSpPr txBox="1"/>
          <p:nvPr/>
        </p:nvSpPr>
        <p:spPr>
          <a:xfrm>
            <a:off x="850900" y="1574799"/>
            <a:ext cx="779093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Ej.</a:t>
            </a:r>
          </a:p>
        </p:txBody>
      </p:sp>
    </p:spTree>
    <p:extLst>
      <p:ext uri="{BB962C8B-B14F-4D97-AF65-F5344CB8AC3E}">
        <p14:creationId xmlns:p14="http://schemas.microsoft.com/office/powerpoint/2010/main" val="136922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310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RECORDEMOS: INSTRUCCIONES ARITMÉTICAS</a:t>
            </a:r>
            <a:endParaRPr lang="es-ES" sz="25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280" y="2258431"/>
            <a:ext cx="6187440" cy="25031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967805" y="444434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Requieren leer dos registros y realizar algún tipo de operación con la ALU. El resultado se guarda en un tercer registro. La principal diferencia es la operación</a:t>
            </a:r>
          </a:p>
        </p:txBody>
      </p:sp>
    </p:spTree>
    <p:extLst>
      <p:ext uri="{BB962C8B-B14F-4D97-AF65-F5344CB8AC3E}">
        <p14:creationId xmlns:p14="http://schemas.microsoft.com/office/powerpoint/2010/main" val="2451560960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311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DISEÑO DE LA RUTA DE DATOS: ADD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7"/>
          <p:cNvSpPr txBox="1"/>
          <p:nvPr/>
        </p:nvSpPr>
        <p:spPr>
          <a:xfrm>
            <a:off x="850900" y="1574799"/>
            <a:ext cx="779093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Añadimos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tres multiplexores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para elegir entre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SignImm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o el registro 2, el dato leído o el generado por la ALU, y entre la dirección 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Instr20:16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o la del registro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endParaRPr lang="es-ES" sz="1600" i="1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640" y="2138596"/>
            <a:ext cx="6522720" cy="2680570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56C19819-A956-1B44-DA3E-42D50B91F772}"/>
              </a:ext>
            </a:extLst>
          </p:cNvPr>
          <p:cNvSpPr/>
          <p:nvPr/>
        </p:nvSpPr>
        <p:spPr>
          <a:xfrm>
            <a:off x="7967805" y="444434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4946876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312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RECORDEMOS: INSTRUCCIÓN BEQ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67805" y="444434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Compara dos registros, si son iguales salta un determinado número de instrucciones indicado por el offset (que puede ser positivo o negativo)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Por tanto, será necesario implementar: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PC’ = PC + 4 +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SignImm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x 4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950" y="2750873"/>
            <a:ext cx="4894100" cy="203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07764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313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DISEÑO DE LA RUTA DE DATOS: BEQ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7"/>
          <p:cNvSpPr txBox="1"/>
          <p:nvPr/>
        </p:nvSpPr>
        <p:spPr>
          <a:xfrm>
            <a:off x="850900" y="1574799"/>
            <a:ext cx="77909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multiplicación x 4 la hacemos un desplazamiento</a:t>
            </a:r>
            <a:endParaRPr lang="es-ES" sz="1600" i="1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877" y="1885182"/>
            <a:ext cx="6736975" cy="2945209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37FE89E7-A87B-06E2-BCF1-94F1205FB7F0}"/>
              </a:ext>
            </a:extLst>
          </p:cNvPr>
          <p:cNvSpPr/>
          <p:nvPr/>
        </p:nvSpPr>
        <p:spPr>
          <a:xfrm>
            <a:off x="7967805" y="444434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6882346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314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procesador MIPS. Juego de instrucciones de un procesador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monociclo de un procesador MIPS: Ruta de datos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monociclo de un procesador MIPS: Unidad de control</a:t>
            </a: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144987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315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DISEÑO DE LA UNIDAD DE CONTROL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40" y="1213986"/>
            <a:ext cx="7644920" cy="4182321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B16AAC71-CD82-EC41-A2F1-3B733859F319}"/>
              </a:ext>
            </a:extLst>
          </p:cNvPr>
          <p:cNvSpPr/>
          <p:nvPr/>
        </p:nvSpPr>
        <p:spPr>
          <a:xfrm>
            <a:off x="8300011" y="497827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93836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316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DISEÑO DE LA UNIDAD DE CONTROL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7"/>
          <p:cNvSpPr txBox="1"/>
          <p:nvPr/>
        </p:nvSpPr>
        <p:spPr>
          <a:xfrm>
            <a:off x="850900" y="1574799"/>
            <a:ext cx="7790930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unidad de control computa las señales de control (en azul) basándose en los campos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opcode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funct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 cada instrucción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i="1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i="1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i="1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i="1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i="1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i="1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i="1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unidad de control tendrá, por tanto, dos decodificadores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6"/>
          <a:stretch/>
        </p:blipFill>
        <p:spPr>
          <a:xfrm>
            <a:off x="951280" y="2295047"/>
            <a:ext cx="7359239" cy="163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4084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317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DISEÑO DE LA UNIDAD DE CONTROL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7"/>
          <p:cNvSpPr txBox="1"/>
          <p:nvPr/>
        </p:nvSpPr>
        <p:spPr>
          <a:xfrm>
            <a:off x="850900" y="1574799"/>
            <a:ext cx="77909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Podemos construir una tabla de verdad para la señal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ALUOp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938" y="2263138"/>
            <a:ext cx="2504122" cy="2504122"/>
          </a:xfrm>
          <a:prstGeom prst="rect">
            <a:avLst/>
          </a:prstGeom>
        </p:spPr>
      </p:pic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5D3AFD26-C9A2-842C-7A09-8EEF31E65C67}"/>
              </a:ext>
            </a:extLst>
          </p:cNvPr>
          <p:cNvGraphicFramePr>
            <a:graphicFrameLocks noGrp="1"/>
          </p:cNvGraphicFramePr>
          <p:nvPr/>
        </p:nvGraphicFramePr>
        <p:xfrm>
          <a:off x="4425947" y="2588099"/>
          <a:ext cx="359081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9969">
                  <a:extLst>
                    <a:ext uri="{9D8B030D-6E8A-4147-A177-3AD203B41FA5}">
                      <a16:colId xmlns:a16="http://schemas.microsoft.com/office/drawing/2014/main" val="3982790743"/>
                    </a:ext>
                  </a:extLst>
                </a:gridCol>
                <a:gridCol w="2100849">
                  <a:extLst>
                    <a:ext uri="{9D8B030D-6E8A-4147-A177-3AD203B41FA5}">
                      <a16:colId xmlns:a16="http://schemas.microsoft.com/office/drawing/2014/main" val="176672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ALUOp</a:t>
                      </a:r>
                      <a:endParaRPr lang="es-E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Significado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099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add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120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subtract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Mirar el campo </a:t>
                      </a:r>
                      <a:r>
                        <a:rPr lang="es-ES" sz="16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funct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737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Nada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30072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7C68770-2289-8624-D0B3-797A75826830}"/>
              </a:ext>
            </a:extLst>
          </p:cNvPr>
          <p:cNvSpPr/>
          <p:nvPr/>
        </p:nvSpPr>
        <p:spPr>
          <a:xfrm>
            <a:off x="7967805" y="444434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4041866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318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DISEÑO DE LA UNIDAD DE CONTROL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7"/>
          <p:cNvSpPr txBox="1"/>
          <p:nvPr/>
        </p:nvSpPr>
        <p:spPr>
          <a:xfrm>
            <a:off x="850900" y="1574799"/>
            <a:ext cx="77909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Incluyendo el campo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funct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quedaría: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938" y="2263138"/>
            <a:ext cx="2504122" cy="2504122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117C2CC-5807-DDEA-CBAF-CB2E32795CED}"/>
              </a:ext>
            </a:extLst>
          </p:cNvPr>
          <p:cNvGraphicFramePr>
            <a:graphicFrameLocks noGrp="1"/>
          </p:cNvGraphicFramePr>
          <p:nvPr/>
        </p:nvGraphicFramePr>
        <p:xfrm>
          <a:off x="4342974" y="2417919"/>
          <a:ext cx="3634557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027">
                  <a:extLst>
                    <a:ext uri="{9D8B030D-6E8A-4147-A177-3AD203B41FA5}">
                      <a16:colId xmlns:a16="http://schemas.microsoft.com/office/drawing/2014/main" val="395226946"/>
                    </a:ext>
                  </a:extLst>
                </a:gridCol>
                <a:gridCol w="1127443">
                  <a:extLst>
                    <a:ext uri="{9D8B030D-6E8A-4147-A177-3AD203B41FA5}">
                      <a16:colId xmlns:a16="http://schemas.microsoft.com/office/drawing/2014/main" val="3982790743"/>
                    </a:ext>
                  </a:extLst>
                </a:gridCol>
                <a:gridCol w="1454087">
                  <a:extLst>
                    <a:ext uri="{9D8B030D-6E8A-4147-A177-3AD203B41FA5}">
                      <a16:colId xmlns:a16="http://schemas.microsoft.com/office/drawing/2014/main" val="176672819"/>
                    </a:ext>
                  </a:extLst>
                </a:gridCol>
              </a:tblGrid>
              <a:tr h="21746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ALUOp</a:t>
                      </a:r>
                      <a:endParaRPr lang="es-E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Funct</a:t>
                      </a:r>
                      <a:endParaRPr lang="es-E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ALUControl</a:t>
                      </a:r>
                      <a:endParaRPr lang="es-E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099375"/>
                  </a:ext>
                </a:extLst>
              </a:tr>
              <a:tr h="250568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010 (</a:t>
                      </a:r>
                      <a:r>
                        <a:rPr lang="es-ES" sz="12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add</a:t>
                      </a: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120958"/>
                  </a:ext>
                </a:extLst>
              </a:tr>
              <a:tr h="19696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110 (</a:t>
                      </a:r>
                      <a:r>
                        <a:rPr lang="es-ES" sz="12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subtract</a:t>
                      </a: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663"/>
                  </a:ext>
                </a:extLst>
              </a:tr>
              <a:tr h="269486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100000 (</a:t>
                      </a:r>
                      <a:r>
                        <a:rPr lang="es-ES" sz="12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add</a:t>
                      </a: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010 (</a:t>
                      </a:r>
                      <a:r>
                        <a:rPr lang="es-ES" sz="12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add</a:t>
                      </a: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737861"/>
                  </a:ext>
                </a:extLst>
              </a:tr>
              <a:tr h="21588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100010 (sub)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110 (</a:t>
                      </a:r>
                      <a:r>
                        <a:rPr lang="es-ES" sz="12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subtract</a:t>
                      </a: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300721"/>
                  </a:ext>
                </a:extLst>
              </a:tr>
              <a:tr h="25687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100100 (and)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000 (and)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717230"/>
                  </a:ext>
                </a:extLst>
              </a:tr>
              <a:tr h="179623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100101 ( </a:t>
                      </a:r>
                      <a:r>
                        <a:rPr lang="es-ES" sz="12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001 (</a:t>
                      </a:r>
                      <a:r>
                        <a:rPr lang="es-ES" sz="12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92590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101010 ( </a:t>
                      </a:r>
                      <a:r>
                        <a:rPr lang="es-ES" sz="12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slt</a:t>
                      </a: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111 (set </a:t>
                      </a:r>
                      <a:r>
                        <a:rPr lang="es-ES" sz="12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less</a:t>
                      </a: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than</a:t>
                      </a: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41266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24156DC-E9B6-F1E1-CF5F-8CBC16B07A63}"/>
              </a:ext>
            </a:extLst>
          </p:cNvPr>
          <p:cNvSpPr/>
          <p:nvPr/>
        </p:nvSpPr>
        <p:spPr>
          <a:xfrm>
            <a:off x="7967805" y="444434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2657755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319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DISEÑO DE LA UNIDAD DE CONTROL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7"/>
          <p:cNvSpPr txBox="1"/>
          <p:nvPr/>
        </p:nvSpPr>
        <p:spPr>
          <a:xfrm>
            <a:off x="850900" y="1574799"/>
            <a:ext cx="7790930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Según el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opcode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las señales a generar serían: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Ya sólo quedaría diseñar la unidad de control utilizando tu método favorito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929CA9A-7929-D03C-39E7-E1370AD8B740}"/>
              </a:ext>
            </a:extLst>
          </p:cNvPr>
          <p:cNvGraphicFramePr>
            <a:graphicFrameLocks noGrp="1"/>
          </p:cNvGraphicFramePr>
          <p:nvPr/>
        </p:nvGraphicFramePr>
        <p:xfrm>
          <a:off x="1305967" y="2125026"/>
          <a:ext cx="688079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353">
                  <a:extLst>
                    <a:ext uri="{9D8B030D-6E8A-4147-A177-3AD203B41FA5}">
                      <a16:colId xmlns:a16="http://schemas.microsoft.com/office/drawing/2014/main" val="3982790743"/>
                    </a:ext>
                  </a:extLst>
                </a:gridCol>
                <a:gridCol w="707580">
                  <a:extLst>
                    <a:ext uri="{9D8B030D-6E8A-4147-A177-3AD203B41FA5}">
                      <a16:colId xmlns:a16="http://schemas.microsoft.com/office/drawing/2014/main" val="2129358912"/>
                    </a:ext>
                  </a:extLst>
                </a:gridCol>
                <a:gridCol w="803275">
                  <a:extLst>
                    <a:ext uri="{9D8B030D-6E8A-4147-A177-3AD203B41FA5}">
                      <a16:colId xmlns:a16="http://schemas.microsoft.com/office/drawing/2014/main" val="2702926642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1833911711"/>
                    </a:ext>
                  </a:extLst>
                </a:gridCol>
                <a:gridCol w="657987">
                  <a:extLst>
                    <a:ext uri="{9D8B030D-6E8A-4147-A177-3AD203B41FA5}">
                      <a16:colId xmlns:a16="http://schemas.microsoft.com/office/drawing/2014/main" val="2726589151"/>
                    </a:ext>
                  </a:extLst>
                </a:gridCol>
                <a:gridCol w="657352">
                  <a:extLst>
                    <a:ext uri="{9D8B030D-6E8A-4147-A177-3AD203B41FA5}">
                      <a16:colId xmlns:a16="http://schemas.microsoft.com/office/drawing/2014/main" val="1597785340"/>
                    </a:ext>
                  </a:extLst>
                </a:gridCol>
                <a:gridCol w="903922">
                  <a:extLst>
                    <a:ext uri="{9D8B030D-6E8A-4147-A177-3AD203B41FA5}">
                      <a16:colId xmlns:a16="http://schemas.microsoft.com/office/drawing/2014/main" val="1249879578"/>
                    </a:ext>
                  </a:extLst>
                </a:gridCol>
                <a:gridCol w="915988">
                  <a:extLst>
                    <a:ext uri="{9D8B030D-6E8A-4147-A177-3AD203B41FA5}">
                      <a16:colId xmlns:a16="http://schemas.microsoft.com/office/drawing/2014/main" val="176672819"/>
                    </a:ext>
                  </a:extLst>
                </a:gridCol>
                <a:gridCol w="656971">
                  <a:extLst>
                    <a:ext uri="{9D8B030D-6E8A-4147-A177-3AD203B41FA5}">
                      <a16:colId xmlns:a16="http://schemas.microsoft.com/office/drawing/2014/main" val="1337609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Instrucción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Opcode</a:t>
                      </a:r>
                      <a:endParaRPr lang="es-E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RegWrite</a:t>
                      </a:r>
                      <a:endParaRPr lang="es-E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RegDst</a:t>
                      </a:r>
                      <a:endParaRPr lang="es-E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ALUSrc</a:t>
                      </a:r>
                      <a:endParaRPr lang="es-E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Branch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MemWrite</a:t>
                      </a:r>
                      <a:endParaRPr lang="es-E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MemtoReg</a:t>
                      </a:r>
                      <a:endParaRPr lang="es-E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ALUOp</a:t>
                      </a:r>
                      <a:endParaRPr lang="es-E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099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and,or,etc</a:t>
                      </a: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000000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120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lw</a:t>
                      </a:r>
                      <a:endParaRPr lang="es-ES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100011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sw</a:t>
                      </a:r>
                      <a:endParaRPr lang="es-ES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101011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737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beq</a:t>
                      </a:r>
                      <a:endParaRPr lang="es-ES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000100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300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7261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32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SISTEMA DE NUMERACIÓN BINARIO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dígitos del 0 al 1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representan una cantidad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Los pesos en este caso son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 de 2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porque tenemos 2 dígitos (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2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5E43EA9-28D3-05E4-05E2-90A902894AC7}"/>
              </a:ext>
            </a:extLst>
          </p:cNvPr>
          <p:cNvSpPr/>
          <p:nvPr/>
        </p:nvSpPr>
        <p:spPr>
          <a:xfrm>
            <a:off x="2270620" y="2504652"/>
            <a:ext cx="5501394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1100</a:t>
            </a:r>
            <a:r>
              <a:rPr lang="es-ES" sz="1600" baseline="-25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r>
              <a:rPr lang="es-E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= 1 x 2</a:t>
            </a:r>
            <a:r>
              <a:rPr lang="es-ES" sz="1600" baseline="30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</a:t>
            </a:r>
            <a:r>
              <a:rPr lang="es-E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+ 1 x 2</a:t>
            </a:r>
            <a:r>
              <a:rPr lang="es-ES" sz="1600" baseline="30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 </a:t>
            </a:r>
            <a:r>
              <a:rPr lang="es-E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+ 0 x 2</a:t>
            </a:r>
            <a:r>
              <a:rPr lang="es-ES" sz="1600" baseline="30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 </a:t>
            </a:r>
            <a:r>
              <a:rPr lang="es-E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+ 0 x 2</a:t>
            </a:r>
            <a:r>
              <a:rPr lang="es-ES" sz="1600" baseline="30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0  </a:t>
            </a:r>
            <a:endParaRPr lang="es-ES" sz="16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endParaRPr lang="es-ES" sz="1600" baseline="300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es-E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        = 1 x 8  +  1 x 4 + 0 x 2 + 0 x 1 = 12</a:t>
            </a:r>
            <a:r>
              <a:rPr lang="es-ES" sz="1600" baseline="-25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10</a:t>
            </a:r>
          </a:p>
        </p:txBody>
      </p:sp>
      <p:graphicFrame>
        <p:nvGraphicFramePr>
          <p:cNvPr id="12" name="Tabla 5">
            <a:extLst>
              <a:ext uri="{FF2B5EF4-FFF2-40B4-BE49-F238E27FC236}">
                <a16:creationId xmlns:a16="http://schemas.microsoft.com/office/drawing/2014/main" id="{26AF6BC4-2101-5D4F-2AB7-F620B8948E24}"/>
              </a:ext>
            </a:extLst>
          </p:cNvPr>
          <p:cNvGraphicFramePr>
            <a:graphicFrameLocks noGrp="1"/>
          </p:cNvGraphicFramePr>
          <p:nvPr/>
        </p:nvGraphicFramePr>
        <p:xfrm>
          <a:off x="914641" y="3536959"/>
          <a:ext cx="723665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930">
                  <a:extLst>
                    <a:ext uri="{9D8B030D-6E8A-4147-A177-3AD203B41FA5}">
                      <a16:colId xmlns:a16="http://schemas.microsoft.com/office/drawing/2014/main" val="1464965204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2116521898"/>
                    </a:ext>
                  </a:extLst>
                </a:gridCol>
                <a:gridCol w="467043">
                  <a:extLst>
                    <a:ext uri="{9D8B030D-6E8A-4147-A177-3AD203B41FA5}">
                      <a16:colId xmlns:a16="http://schemas.microsoft.com/office/drawing/2014/main" val="595431524"/>
                    </a:ext>
                  </a:extLst>
                </a:gridCol>
                <a:gridCol w="467043">
                  <a:extLst>
                    <a:ext uri="{9D8B030D-6E8A-4147-A177-3AD203B41FA5}">
                      <a16:colId xmlns:a16="http://schemas.microsoft.com/office/drawing/2014/main" val="1276757554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1772060273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1577559539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39691934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100269378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3409348688"/>
                    </a:ext>
                  </a:extLst>
                </a:gridCol>
                <a:gridCol w="524193">
                  <a:extLst>
                    <a:ext uri="{9D8B030D-6E8A-4147-A177-3AD203B41FA5}">
                      <a16:colId xmlns:a16="http://schemas.microsoft.com/office/drawing/2014/main" val="141668891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214859709"/>
                    </a:ext>
                  </a:extLst>
                </a:gridCol>
                <a:gridCol w="755968">
                  <a:extLst>
                    <a:ext uri="{9D8B030D-6E8A-4147-A177-3AD203B41FA5}">
                      <a16:colId xmlns:a16="http://schemas.microsoft.com/office/drawing/2014/main" val="2556625693"/>
                    </a:ext>
                  </a:extLst>
                </a:gridCol>
                <a:gridCol w="871855">
                  <a:extLst>
                    <a:ext uri="{9D8B030D-6E8A-4147-A177-3AD203B41FA5}">
                      <a16:colId xmlns:a16="http://schemas.microsoft.com/office/drawing/2014/main" val="1777177283"/>
                    </a:ext>
                  </a:extLst>
                </a:gridCol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es-ES" dirty="0"/>
                        <a:t>Potencias de 2 positivas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dirty="0"/>
                        <a:t>Potencias de 2 negativas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87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ES" sz="1600" baseline="300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8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ES" sz="1600" baseline="300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7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ES" sz="1600" baseline="300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6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ES" sz="1600" baseline="300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5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ES" sz="1600" baseline="300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4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ES" sz="1600" baseline="300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3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ES" sz="1600" baseline="300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ES" sz="1600" baseline="300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ES" sz="1600" baseline="300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0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ES" sz="1600" baseline="300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-1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ES" sz="1600" baseline="300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-2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ES" sz="1600" baseline="300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-3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ES" sz="1600" baseline="300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-4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700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0,125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0,0625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30855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6CDAC321-4F98-E2BA-6EB0-96653FCE7208}"/>
              </a:ext>
            </a:extLst>
          </p:cNvPr>
          <p:cNvSpPr txBox="1"/>
          <p:nvPr/>
        </p:nvSpPr>
        <p:spPr>
          <a:xfrm>
            <a:off x="850900" y="1574799"/>
            <a:ext cx="779093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	Ej.</a:t>
            </a:r>
          </a:p>
        </p:txBody>
      </p:sp>
    </p:spTree>
    <p:extLst>
      <p:ext uri="{BB962C8B-B14F-4D97-AF65-F5344CB8AC3E}">
        <p14:creationId xmlns:p14="http://schemas.microsoft.com/office/powerpoint/2010/main" val="130577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320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REFERENCIAS TEMA 10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7"/>
          <p:cNvSpPr txBox="1"/>
          <p:nvPr/>
        </p:nvSpPr>
        <p:spPr>
          <a:xfrm>
            <a:off x="850900" y="1574799"/>
            <a:ext cx="779093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Las imágenes del juego de instrucciones han sido obtenidas de: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[1] MIPS IV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Instruction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Set.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Las imágenes del procesador MIPS monociclo han sido obtenidas de: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[2] Harris D. and Harris S., “Digital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”, 2012.</a:t>
            </a:r>
          </a:p>
        </p:txBody>
      </p:sp>
    </p:spTree>
    <p:extLst>
      <p:ext uri="{BB962C8B-B14F-4D97-AF65-F5344CB8AC3E}">
        <p14:creationId xmlns:p14="http://schemas.microsoft.com/office/powerpoint/2010/main" val="946272379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4508500"/>
          </a:xfrm>
          <a:prstGeom prst="rect">
            <a:avLst/>
          </a:prstGeom>
          <a:solidFill>
            <a:srgbClr val="CB0017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0" tIns="1440000" rIns="1440000" bIns="1440000"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0" y="4508500"/>
            <a:ext cx="9144000" cy="12065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0" tIns="1440000" rIns="1440000" bIns="1440000" rtlCol="0" anchor="ctr"/>
          <a:lstStyle/>
          <a:p>
            <a:pPr algn="ctr"/>
            <a:endParaRPr lang="es-ES"/>
          </a:p>
        </p:txBody>
      </p:sp>
      <p:sp>
        <p:nvSpPr>
          <p:cNvPr id="11" name="CuadroTexto 7"/>
          <p:cNvSpPr txBox="1"/>
          <p:nvPr/>
        </p:nvSpPr>
        <p:spPr>
          <a:xfrm>
            <a:off x="807523" y="749300"/>
            <a:ext cx="794767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TECNOLOGÍA DE COMPUTADORES</a:t>
            </a:r>
          </a:p>
          <a:p>
            <a:endParaRPr lang="es-E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4000" dirty="0">
              <a:solidFill>
                <a:schemeClr val="bg1"/>
              </a:solidFill>
              <a:latin typeface="Roboto Thin"/>
              <a:cs typeface="Roboto Thin"/>
            </a:endParaRPr>
          </a:p>
          <a:p>
            <a:endParaRPr lang="es-ES" sz="4000" dirty="0">
              <a:solidFill>
                <a:schemeClr val="bg1"/>
              </a:solidFill>
              <a:latin typeface="Roboto Thin"/>
              <a:cs typeface="Roboto Thin"/>
            </a:endParaRPr>
          </a:p>
          <a:p>
            <a:pPr algn="r"/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Luis Alberto Aranda</a:t>
            </a:r>
          </a:p>
          <a:p>
            <a:pPr algn="r"/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Iván Ramírez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75" y="4726724"/>
            <a:ext cx="1986600" cy="7566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B6C6EFA-8884-A0E3-A8A0-FA135B1AB8A8}"/>
              </a:ext>
            </a:extLst>
          </p:cNvPr>
          <p:cNvSpPr txBox="1"/>
          <p:nvPr/>
        </p:nvSpPr>
        <p:spPr>
          <a:xfrm>
            <a:off x="356732" y="4142465"/>
            <a:ext cx="46448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s-ES">
              <a:latin typeface="Calibri"/>
              <a:cs typeface="Calibri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88DC64A5-2507-7FC6-8658-42226C4E82D9}"/>
              </a:ext>
            </a:extLst>
          </p:cNvPr>
          <p:cNvGrpSpPr/>
          <p:nvPr/>
        </p:nvGrpSpPr>
        <p:grpSpPr>
          <a:xfrm>
            <a:off x="354927" y="4794483"/>
            <a:ext cx="5197312" cy="646331"/>
            <a:chOff x="3594640" y="3098184"/>
            <a:chExt cx="5197312" cy="646331"/>
          </a:xfrm>
        </p:grpSpPr>
        <p:sp>
          <p:nvSpPr>
            <p:cNvPr id="5" name="CuadroTexto 2">
              <a:extLst>
                <a:ext uri="{FF2B5EF4-FFF2-40B4-BE49-F238E27FC236}">
                  <a16:creationId xmlns:a16="http://schemas.microsoft.com/office/drawing/2014/main" id="{A0CCF34B-56BE-89AB-2342-E962F82273E3}"/>
                </a:ext>
              </a:extLst>
            </p:cNvPr>
            <p:cNvSpPr txBox="1"/>
            <p:nvPr/>
          </p:nvSpPr>
          <p:spPr>
            <a:xfrm>
              <a:off x="5104059" y="3098184"/>
              <a:ext cx="3687893" cy="64633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900" dirty="0">
                  <a:latin typeface="Times New Roman"/>
                  <a:ea typeface="+mn-lt"/>
                  <a:cs typeface="+mn-lt"/>
                </a:rPr>
                <a:t>©2023 Luis Alberto Aranda Barjola, Iván Ramírez Díaz.</a:t>
              </a:r>
              <a:br>
                <a:rPr lang="es-ES" sz="900">
                  <a:latin typeface="Times New Roman"/>
                  <a:ea typeface="+mn-lt"/>
                  <a:cs typeface="+mn-lt"/>
                </a:rPr>
              </a:br>
              <a:r>
                <a:rPr lang="es-ES" sz="900" dirty="0">
                  <a:latin typeface="Times New Roman"/>
                  <a:ea typeface="+mn-lt"/>
                  <a:cs typeface="+mn-lt"/>
                </a:rPr>
                <a:t>Algunos derechos reservados. Este documento se distribuye bajo la licencia “Atribución-</a:t>
              </a:r>
              <a:r>
                <a:rPr lang="es-ES" sz="900" dirty="0" err="1">
                  <a:latin typeface="Times New Roman"/>
                  <a:ea typeface="+mn-lt"/>
                  <a:cs typeface="+mn-lt"/>
                </a:rPr>
                <a:t>CompartirIgual</a:t>
              </a:r>
              <a:r>
                <a:rPr lang="es-ES" sz="900" dirty="0">
                  <a:latin typeface="Times New Roman"/>
                  <a:ea typeface="+mn-lt"/>
                  <a:cs typeface="+mn-lt"/>
                </a:rPr>
                <a:t> 4.0 Internacional” de Creative </a:t>
              </a:r>
              <a:r>
                <a:rPr lang="es-ES" sz="900" dirty="0" err="1">
                  <a:latin typeface="Times New Roman"/>
                  <a:ea typeface="+mn-lt"/>
                  <a:cs typeface="+mn-lt"/>
                </a:rPr>
                <a:t>Commons</a:t>
              </a:r>
              <a:r>
                <a:rPr lang="es-ES" sz="900" dirty="0">
                  <a:latin typeface="Times New Roman"/>
                  <a:ea typeface="+mn-lt"/>
                  <a:cs typeface="+mn-lt"/>
                </a:rPr>
                <a:t>, disponible </a:t>
              </a:r>
              <a:r>
                <a:rPr lang="es-ES" sz="900" dirty="0">
                  <a:latin typeface="Times New Roman"/>
                  <a:ea typeface="+mn-lt"/>
                  <a:cs typeface="Times New Roman"/>
                </a:rPr>
                <a:t>en </a:t>
              </a:r>
              <a:r>
                <a:rPr lang="es-ES" sz="900" dirty="0">
                  <a:solidFill>
                    <a:srgbClr val="0563C1"/>
                  </a:solidFill>
                  <a:latin typeface="Times New Roman"/>
                  <a:ea typeface="+mn-lt"/>
                  <a:cs typeface="Times New Roman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https://creativecommons.org/licenses/by-sa/4.0/deed.es</a:t>
              </a:r>
              <a:r>
                <a:rPr lang="es-ES" sz="900" dirty="0">
                  <a:latin typeface="Times New Roman"/>
                  <a:ea typeface="+mn-lt"/>
                  <a:cs typeface="Times New Roman"/>
                </a:rPr>
                <a:t>. </a:t>
              </a:r>
              <a:endParaRPr lang="es-ES" sz="900" dirty="0">
                <a:cs typeface="Calibri"/>
              </a:endParaRPr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202D1277-5979-0B3B-8209-01843DAD8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4640" y="3155116"/>
              <a:ext cx="1499670" cy="533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6553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33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SISTEMA DE NUMERACIÓN BINARIO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4257128" cy="1308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decimal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cuando llegamos al valor máximo del dígito (9) pasamos al 0 y sumamos 1 al siguiente dígito</a:t>
            </a:r>
          </a:p>
          <a:p>
            <a:pPr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	Ej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19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20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     99  100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49BED1E1-AB1E-81B6-88BB-CCFD1A6EA092}"/>
              </a:ext>
            </a:extLst>
          </p:cNvPr>
          <p:cNvGraphicFramePr>
            <a:graphicFrameLocks noGrp="1"/>
          </p:cNvGraphicFramePr>
          <p:nvPr/>
        </p:nvGraphicFramePr>
        <p:xfrm>
          <a:off x="5453608" y="1233040"/>
          <a:ext cx="2062226" cy="354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761">
                  <a:extLst>
                    <a:ext uri="{9D8B030D-6E8A-4147-A177-3AD203B41FA5}">
                      <a16:colId xmlns:a16="http://schemas.microsoft.com/office/drawing/2014/main" val="4270419427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007993653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42353080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39353979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Número</a:t>
                      </a:r>
                      <a:br>
                        <a:rPr lang="es-ES" sz="1600" dirty="0"/>
                      </a:br>
                      <a:r>
                        <a:rPr lang="es-ES" sz="1600" dirty="0"/>
                        <a:t>decimal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Número</a:t>
                      </a:r>
                      <a:br>
                        <a:rPr lang="es-ES" sz="1600" dirty="0"/>
                      </a:br>
                      <a:r>
                        <a:rPr lang="es-ES" sz="1600" dirty="0"/>
                        <a:t>binario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9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59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998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2045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911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757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007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046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196784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09EB0523-D2AE-0B33-8A57-99B0B86C5F10}"/>
              </a:ext>
            </a:extLst>
          </p:cNvPr>
          <p:cNvSpPr txBox="1"/>
          <p:nvPr/>
        </p:nvSpPr>
        <p:spPr>
          <a:xfrm>
            <a:off x="850900" y="1574799"/>
            <a:ext cx="4257128" cy="27853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binario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cuando llegamos al valor máximo del dígito (1) pasamos al 0 y sumamos 1 al siguiente dígito</a:t>
            </a:r>
          </a:p>
          <a:p>
            <a:pPr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Ej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01  10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     011  100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ángulo 46">
            <a:extLst>
              <a:ext uri="{FF2B5EF4-FFF2-40B4-BE49-F238E27FC236}">
                <a16:creationId xmlns:a16="http://schemas.microsoft.com/office/drawing/2014/main" id="{3353D570-4D1C-0CD0-AB45-5E0602F4EA61}"/>
              </a:ext>
            </a:extLst>
          </p:cNvPr>
          <p:cNvSpPr/>
          <p:nvPr/>
        </p:nvSpPr>
        <p:spPr>
          <a:xfrm>
            <a:off x="7845773" y="3396068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0C6C138C-A021-A438-693E-2A16CD0B39C0}"/>
              </a:ext>
            </a:extLst>
          </p:cNvPr>
          <p:cNvSpPr/>
          <p:nvPr/>
        </p:nvSpPr>
        <p:spPr>
          <a:xfrm>
            <a:off x="7831378" y="3689344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3FCF6066-CA8E-DA23-399F-ABB97CD9F05F}"/>
              </a:ext>
            </a:extLst>
          </p:cNvPr>
          <p:cNvSpPr/>
          <p:nvPr/>
        </p:nvSpPr>
        <p:spPr>
          <a:xfrm>
            <a:off x="8232028" y="3657873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34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CONVERSIÓN DECIMAL A BINARIO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3334845" cy="30546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Para números enteros: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divide el número entre 2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repite el paso 1 con el cociente de la división anterior hasta que el cociente sea 0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Los restos de las divisiones conforman el número binario.</a:t>
            </a:r>
            <a:b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El primer resto es el bit menos significativo (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LSB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 y el último el bit más significativo (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MSB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468D4FD-BF79-8626-39AA-61423F1F1E5B}"/>
              </a:ext>
            </a:extLst>
          </p:cNvPr>
          <p:cNvSpPr/>
          <p:nvPr/>
        </p:nvSpPr>
        <p:spPr>
          <a:xfrm>
            <a:off x="4712324" y="1864918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133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CB7598C-8C73-B323-98A2-089BDCCE0382}"/>
              </a:ext>
            </a:extLst>
          </p:cNvPr>
          <p:cNvSpPr/>
          <p:nvPr/>
        </p:nvSpPr>
        <p:spPr>
          <a:xfrm>
            <a:off x="5286520" y="1864290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8983CA1D-02F9-DC86-3613-8A39FE3F5EDF}"/>
              </a:ext>
            </a:extLst>
          </p:cNvPr>
          <p:cNvCxnSpPr>
            <a:cxnSpLocks/>
          </p:cNvCxnSpPr>
          <p:nvPr/>
        </p:nvCxnSpPr>
        <p:spPr>
          <a:xfrm>
            <a:off x="5286520" y="2162896"/>
            <a:ext cx="3596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748302E-8C15-61C9-EEDB-B1DABE0F97F3}"/>
              </a:ext>
            </a:extLst>
          </p:cNvPr>
          <p:cNvSpPr/>
          <p:nvPr/>
        </p:nvSpPr>
        <p:spPr>
          <a:xfrm>
            <a:off x="5255725" y="2120725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66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63021B4-FD30-62B6-0F7E-991441E79C50}"/>
              </a:ext>
            </a:extLst>
          </p:cNvPr>
          <p:cNvSpPr/>
          <p:nvPr/>
        </p:nvSpPr>
        <p:spPr>
          <a:xfrm>
            <a:off x="4818339" y="2117052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13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48BD952-5CF5-1E68-3FAC-653E5A0F3E06}"/>
              </a:ext>
            </a:extLst>
          </p:cNvPr>
          <p:cNvSpPr/>
          <p:nvPr/>
        </p:nvSpPr>
        <p:spPr>
          <a:xfrm>
            <a:off x="4933755" y="2326318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A679C8F-701A-FE6E-F440-2DD5A2AF158F}"/>
              </a:ext>
            </a:extLst>
          </p:cNvPr>
          <p:cNvSpPr/>
          <p:nvPr/>
        </p:nvSpPr>
        <p:spPr>
          <a:xfrm>
            <a:off x="5688733" y="2120725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CF4E27F-23EB-D866-7A0C-6F6C62DC11A4}"/>
              </a:ext>
            </a:extLst>
          </p:cNvPr>
          <p:cNvSpPr/>
          <p:nvPr/>
        </p:nvSpPr>
        <p:spPr>
          <a:xfrm>
            <a:off x="5646151" y="2347562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DA73860-3F97-F201-15DC-4D9F058467FC}"/>
              </a:ext>
            </a:extLst>
          </p:cNvPr>
          <p:cNvSpPr/>
          <p:nvPr/>
        </p:nvSpPr>
        <p:spPr>
          <a:xfrm>
            <a:off x="5253536" y="2354140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06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98223331-77EC-1112-4BF5-BFB1AF0BF41D}"/>
              </a:ext>
            </a:extLst>
          </p:cNvPr>
          <p:cNvSpPr/>
          <p:nvPr/>
        </p:nvSpPr>
        <p:spPr>
          <a:xfrm>
            <a:off x="5374224" y="2541835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0</a:t>
            </a:r>
            <a:endParaRPr lang="es-ES" sz="14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D142C7C-B30E-909E-F997-ADC26729C875}"/>
              </a:ext>
            </a:extLst>
          </p:cNvPr>
          <p:cNvSpPr/>
          <p:nvPr/>
        </p:nvSpPr>
        <p:spPr>
          <a:xfrm>
            <a:off x="6073417" y="2362951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E057A0F9-0C89-059F-EB8F-62757B77CA2F}"/>
              </a:ext>
            </a:extLst>
          </p:cNvPr>
          <p:cNvSpPr/>
          <p:nvPr/>
        </p:nvSpPr>
        <p:spPr>
          <a:xfrm>
            <a:off x="6495254" y="2629929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4FF5436D-3CC4-3292-1CCF-2C5BDE58F55B}"/>
              </a:ext>
            </a:extLst>
          </p:cNvPr>
          <p:cNvSpPr/>
          <p:nvPr/>
        </p:nvSpPr>
        <p:spPr>
          <a:xfrm>
            <a:off x="6937520" y="2886864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C39E7D0F-D19F-DC65-A2F3-55BD78C875CD}"/>
              </a:ext>
            </a:extLst>
          </p:cNvPr>
          <p:cNvSpPr/>
          <p:nvPr/>
        </p:nvSpPr>
        <p:spPr>
          <a:xfrm>
            <a:off x="6027072" y="2599076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DE72A3E-C83B-2608-5A8A-8B1FA187488F}"/>
              </a:ext>
            </a:extLst>
          </p:cNvPr>
          <p:cNvSpPr/>
          <p:nvPr/>
        </p:nvSpPr>
        <p:spPr>
          <a:xfrm>
            <a:off x="6514497" y="2902328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44C1B21F-3A8C-89D2-1727-122651BA9790}"/>
              </a:ext>
            </a:extLst>
          </p:cNvPr>
          <p:cNvSpPr/>
          <p:nvPr/>
        </p:nvSpPr>
        <p:spPr>
          <a:xfrm>
            <a:off x="6963460" y="3137889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F53187A-5E77-AFB8-E8CB-16BA5D66CCC0}"/>
              </a:ext>
            </a:extLst>
          </p:cNvPr>
          <p:cNvSpPr/>
          <p:nvPr/>
        </p:nvSpPr>
        <p:spPr>
          <a:xfrm>
            <a:off x="7387570" y="3097911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DBCB02E1-C712-E474-BCD6-6C11735712FF}"/>
              </a:ext>
            </a:extLst>
          </p:cNvPr>
          <p:cNvSpPr/>
          <p:nvPr/>
        </p:nvSpPr>
        <p:spPr>
          <a:xfrm>
            <a:off x="7387570" y="3413265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CD91BD34-2C3F-2504-CBD7-AD57AB262C8D}"/>
              </a:ext>
            </a:extLst>
          </p:cNvPr>
          <p:cNvCxnSpPr>
            <a:cxnSpLocks/>
          </p:cNvCxnSpPr>
          <p:nvPr/>
        </p:nvCxnSpPr>
        <p:spPr>
          <a:xfrm>
            <a:off x="5656796" y="2389911"/>
            <a:ext cx="4430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C24B5053-85E8-F625-AF62-CC6B16CA4E35}"/>
              </a:ext>
            </a:extLst>
          </p:cNvPr>
          <p:cNvCxnSpPr>
            <a:cxnSpLocks/>
          </p:cNvCxnSpPr>
          <p:nvPr/>
        </p:nvCxnSpPr>
        <p:spPr>
          <a:xfrm>
            <a:off x="5286520" y="1936059"/>
            <a:ext cx="0" cy="226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7B69037C-7BC9-EAA6-6871-AB0345F9DBEB}"/>
              </a:ext>
            </a:extLst>
          </p:cNvPr>
          <p:cNvCxnSpPr>
            <a:cxnSpLocks/>
          </p:cNvCxnSpPr>
          <p:nvPr/>
        </p:nvCxnSpPr>
        <p:spPr>
          <a:xfrm>
            <a:off x="5661093" y="2162896"/>
            <a:ext cx="0" cy="2270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42D93E2C-C844-9047-EB07-AA060E5E8098}"/>
              </a:ext>
            </a:extLst>
          </p:cNvPr>
          <p:cNvCxnSpPr>
            <a:cxnSpLocks/>
          </p:cNvCxnSpPr>
          <p:nvPr/>
        </p:nvCxnSpPr>
        <p:spPr>
          <a:xfrm>
            <a:off x="6086620" y="2390539"/>
            <a:ext cx="0" cy="2393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ángulo 34">
            <a:extLst>
              <a:ext uri="{FF2B5EF4-FFF2-40B4-BE49-F238E27FC236}">
                <a16:creationId xmlns:a16="http://schemas.microsoft.com/office/drawing/2014/main" id="{1484EC1C-B23F-9307-5AEE-393F77021230}"/>
              </a:ext>
            </a:extLst>
          </p:cNvPr>
          <p:cNvSpPr/>
          <p:nvPr/>
        </p:nvSpPr>
        <p:spPr>
          <a:xfrm>
            <a:off x="5646151" y="2540998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3E1D7678-DFF5-37D9-F054-C66A1F9C478C}"/>
              </a:ext>
            </a:extLst>
          </p:cNvPr>
          <p:cNvCxnSpPr>
            <a:cxnSpLocks/>
          </p:cNvCxnSpPr>
          <p:nvPr/>
        </p:nvCxnSpPr>
        <p:spPr>
          <a:xfrm>
            <a:off x="6086620" y="2635698"/>
            <a:ext cx="4182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CDCF5821-69DA-89AF-89C7-75B980E9CE6B}"/>
              </a:ext>
            </a:extLst>
          </p:cNvPr>
          <p:cNvCxnSpPr>
            <a:cxnSpLocks/>
          </p:cNvCxnSpPr>
          <p:nvPr/>
        </p:nvCxnSpPr>
        <p:spPr>
          <a:xfrm>
            <a:off x="6504875" y="2635698"/>
            <a:ext cx="0" cy="3020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FD8350D6-C990-731D-658D-1FFD29949449}"/>
              </a:ext>
            </a:extLst>
          </p:cNvPr>
          <p:cNvCxnSpPr>
            <a:cxnSpLocks/>
          </p:cNvCxnSpPr>
          <p:nvPr/>
        </p:nvCxnSpPr>
        <p:spPr>
          <a:xfrm>
            <a:off x="6507278" y="2923206"/>
            <a:ext cx="4302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35CA72FB-B370-4E87-0891-38A2CC5D498C}"/>
              </a:ext>
            </a:extLst>
          </p:cNvPr>
          <p:cNvCxnSpPr>
            <a:cxnSpLocks/>
          </p:cNvCxnSpPr>
          <p:nvPr/>
        </p:nvCxnSpPr>
        <p:spPr>
          <a:xfrm>
            <a:off x="6937520" y="2923206"/>
            <a:ext cx="0" cy="2512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8C92E42C-02FA-174C-8669-C1AE43FCF5BE}"/>
              </a:ext>
            </a:extLst>
          </p:cNvPr>
          <p:cNvCxnSpPr>
            <a:cxnSpLocks/>
          </p:cNvCxnSpPr>
          <p:nvPr/>
        </p:nvCxnSpPr>
        <p:spPr>
          <a:xfrm>
            <a:off x="6939923" y="3174447"/>
            <a:ext cx="4221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4494AC94-6FE0-54A3-5171-2E6C2257DA9B}"/>
              </a:ext>
            </a:extLst>
          </p:cNvPr>
          <p:cNvCxnSpPr>
            <a:cxnSpLocks/>
          </p:cNvCxnSpPr>
          <p:nvPr/>
        </p:nvCxnSpPr>
        <p:spPr>
          <a:xfrm>
            <a:off x="7362078" y="3177304"/>
            <a:ext cx="0" cy="2283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C767B382-7C6B-114A-996B-FE6482D4DE5A}"/>
              </a:ext>
            </a:extLst>
          </p:cNvPr>
          <p:cNvCxnSpPr>
            <a:cxnSpLocks/>
          </p:cNvCxnSpPr>
          <p:nvPr/>
        </p:nvCxnSpPr>
        <p:spPr>
          <a:xfrm>
            <a:off x="7364481" y="3410008"/>
            <a:ext cx="4269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ADD65922-5DE9-FB06-F1A3-725FAE113183}"/>
              </a:ext>
            </a:extLst>
          </p:cNvPr>
          <p:cNvCxnSpPr>
            <a:cxnSpLocks/>
          </p:cNvCxnSpPr>
          <p:nvPr/>
        </p:nvCxnSpPr>
        <p:spPr>
          <a:xfrm>
            <a:off x="7793878" y="3416309"/>
            <a:ext cx="0" cy="2534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E3C9602D-897F-6F25-6720-3DAB99AF6777}"/>
              </a:ext>
            </a:extLst>
          </p:cNvPr>
          <p:cNvCxnSpPr>
            <a:cxnSpLocks/>
          </p:cNvCxnSpPr>
          <p:nvPr/>
        </p:nvCxnSpPr>
        <p:spPr>
          <a:xfrm>
            <a:off x="7796281" y="3680168"/>
            <a:ext cx="438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68CC9639-E71F-0EC1-A338-C897005BFDE0}"/>
              </a:ext>
            </a:extLst>
          </p:cNvPr>
          <p:cNvCxnSpPr>
            <a:cxnSpLocks/>
          </p:cNvCxnSpPr>
          <p:nvPr/>
        </p:nvCxnSpPr>
        <p:spPr>
          <a:xfrm>
            <a:off x="8232028" y="3669714"/>
            <a:ext cx="0" cy="2875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BC51D093-B76A-C8AD-001A-A9006C501304}"/>
              </a:ext>
            </a:extLst>
          </p:cNvPr>
          <p:cNvCxnSpPr/>
          <p:nvPr/>
        </p:nvCxnSpPr>
        <p:spPr>
          <a:xfrm>
            <a:off x="8234431" y="3957222"/>
            <a:ext cx="370276" cy="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ángulo 48">
            <a:extLst>
              <a:ext uri="{FF2B5EF4-FFF2-40B4-BE49-F238E27FC236}">
                <a16:creationId xmlns:a16="http://schemas.microsoft.com/office/drawing/2014/main" id="{C39BF9F1-927F-199D-9693-CAB3024E34CE}"/>
              </a:ext>
            </a:extLst>
          </p:cNvPr>
          <p:cNvSpPr/>
          <p:nvPr/>
        </p:nvSpPr>
        <p:spPr>
          <a:xfrm>
            <a:off x="8229626" y="3957222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u="sng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B6524B87-12CF-CDF3-8C29-52537A101E60}"/>
              </a:ext>
            </a:extLst>
          </p:cNvPr>
          <p:cNvSpPr/>
          <p:nvPr/>
        </p:nvSpPr>
        <p:spPr>
          <a:xfrm>
            <a:off x="5752555" y="2743676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</a:t>
            </a:r>
            <a:endParaRPr lang="es-ES" sz="14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30FA8DA3-5766-956E-92CA-6A08849B964C}"/>
              </a:ext>
            </a:extLst>
          </p:cNvPr>
          <p:cNvSpPr/>
          <p:nvPr/>
        </p:nvSpPr>
        <p:spPr>
          <a:xfrm>
            <a:off x="6142488" y="2799335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0</a:t>
            </a:r>
            <a:endParaRPr lang="es-ES" sz="14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4372B0AA-B8FE-9C95-A1C6-00094DCE2450}"/>
              </a:ext>
            </a:extLst>
          </p:cNvPr>
          <p:cNvSpPr/>
          <p:nvPr/>
        </p:nvSpPr>
        <p:spPr>
          <a:xfrm>
            <a:off x="6523409" y="3100561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0</a:t>
            </a:r>
            <a:endParaRPr lang="es-ES" sz="14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626CF547-3128-605C-BB25-920B2EF61EEC}"/>
              </a:ext>
            </a:extLst>
          </p:cNvPr>
          <p:cNvSpPr/>
          <p:nvPr/>
        </p:nvSpPr>
        <p:spPr>
          <a:xfrm>
            <a:off x="6961428" y="3347534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0</a:t>
            </a:r>
            <a:endParaRPr lang="es-ES" sz="14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E43F1BDD-13BC-EE53-6686-B1689454324A}"/>
              </a:ext>
            </a:extLst>
          </p:cNvPr>
          <p:cNvSpPr/>
          <p:nvPr/>
        </p:nvSpPr>
        <p:spPr>
          <a:xfrm>
            <a:off x="7392839" y="3617222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0</a:t>
            </a:r>
            <a:endParaRPr lang="es-ES" sz="14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13813BD5-BAEF-128C-B95D-9B2C4F761C86}"/>
              </a:ext>
            </a:extLst>
          </p:cNvPr>
          <p:cNvSpPr/>
          <p:nvPr/>
        </p:nvSpPr>
        <p:spPr>
          <a:xfrm>
            <a:off x="7831378" y="3961785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</a:t>
            </a:r>
            <a:endParaRPr lang="es-ES" sz="14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7E4D1B31-AEBC-3EAB-1F4F-738BB0649779}"/>
              </a:ext>
            </a:extLst>
          </p:cNvPr>
          <p:cNvSpPr/>
          <p:nvPr/>
        </p:nvSpPr>
        <p:spPr>
          <a:xfrm>
            <a:off x="4725940" y="3610772"/>
            <a:ext cx="2011510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El resultado final es: </a:t>
            </a: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10000101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5C97DDBA-42B8-3F6C-0772-6B5A3A947560}"/>
              </a:ext>
            </a:extLst>
          </p:cNvPr>
          <p:cNvSpPr/>
          <p:nvPr/>
        </p:nvSpPr>
        <p:spPr>
          <a:xfrm>
            <a:off x="7178032" y="4386284"/>
            <a:ext cx="5838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MSB</a:t>
            </a: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24E54001-8E83-D80F-E7A1-7D593647E14A}"/>
              </a:ext>
            </a:extLst>
          </p:cNvPr>
          <p:cNvSpPr/>
          <p:nvPr/>
        </p:nvSpPr>
        <p:spPr>
          <a:xfrm>
            <a:off x="4460524" y="2886864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LSB</a:t>
            </a: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AF228B12-9F74-7E69-3996-4AAE1D39FBF3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4921987" y="2634095"/>
            <a:ext cx="153794" cy="25284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>
            <a:extLst>
              <a:ext uri="{FF2B5EF4-FFF2-40B4-BE49-F238E27FC236}">
                <a16:creationId xmlns:a16="http://schemas.microsoft.com/office/drawing/2014/main" id="{D8ED78A5-F55B-5EF3-65A8-CC281DE34576}"/>
              </a:ext>
            </a:extLst>
          </p:cNvPr>
          <p:cNvCxnSpPr>
            <a:cxnSpLocks/>
          </p:cNvCxnSpPr>
          <p:nvPr/>
        </p:nvCxnSpPr>
        <p:spPr>
          <a:xfrm flipV="1">
            <a:off x="7748071" y="4209443"/>
            <a:ext cx="161809" cy="22206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69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  <p:bldP spid="48" grpId="0"/>
      <p:bldP spid="9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5" grpId="0"/>
      <p:bldP spid="49" grpId="0"/>
      <p:bldP spid="51" grpId="0"/>
      <p:bldP spid="52" grpId="0"/>
      <p:bldP spid="53" grpId="0"/>
      <p:bldP spid="54" grpId="0"/>
      <p:bldP spid="55" grpId="0"/>
      <p:bldP spid="56" grpId="0"/>
      <p:bldP spid="57" grpId="0" animBg="1"/>
      <p:bldP spid="58" grpId="0"/>
      <p:bldP spid="5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35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899" y="634999"/>
            <a:ext cx="7812251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CONVERSIÓN DECIMAL A BINARIO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4608EE06-391B-9BAA-08AD-39514130F9D4}"/>
              </a:ext>
            </a:extLst>
          </p:cNvPr>
          <p:cNvSpPr txBox="1"/>
          <p:nvPr/>
        </p:nvSpPr>
        <p:spPr>
          <a:xfrm>
            <a:off x="850900" y="1574799"/>
            <a:ext cx="7790930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Convertir a binario los siguientes números enteros decimales: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</p:spTree>
    <p:extLst>
      <p:ext uri="{BB962C8B-B14F-4D97-AF65-F5344CB8AC3E}">
        <p14:creationId xmlns:p14="http://schemas.microsoft.com/office/powerpoint/2010/main" val="23187681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36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CONVERSIÓN DECIMAL A BINARIO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3989114" cy="327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Para números con parte fraccionaria: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Separamos el número en parte entera y parte fraccionaria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aplica el método visto anteriormente a la parte entera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parte fraccionaria se multiplica por 2. La parte entera resultante conforma el número binario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repite el paso 3 hasta que la parte fraccionaria sea 0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7E4D1B31-AEBC-3EAB-1F4F-738BB0649779}"/>
              </a:ext>
            </a:extLst>
          </p:cNvPr>
          <p:cNvSpPr/>
          <p:nvPr/>
        </p:nvSpPr>
        <p:spPr>
          <a:xfrm>
            <a:off x="5668943" y="3496760"/>
            <a:ext cx="2011510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El resultado final es: </a:t>
            </a: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0,101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C69B9D51-4511-2864-F3D6-83D7D731B7FE}"/>
              </a:ext>
            </a:extLst>
          </p:cNvPr>
          <p:cNvSpPr txBox="1"/>
          <p:nvPr/>
        </p:nvSpPr>
        <p:spPr>
          <a:xfrm>
            <a:off x="5427506" y="2024396"/>
            <a:ext cx="24129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Ej</a:t>
            </a:r>
            <a:r>
              <a:rPr lang="es-ES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: 0,625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14671D-868E-DE3B-198B-6FDE1DAB7DBB}"/>
              </a:ext>
            </a:extLst>
          </p:cNvPr>
          <p:cNvSpPr txBox="1"/>
          <p:nvPr/>
        </p:nvSpPr>
        <p:spPr>
          <a:xfrm>
            <a:off x="5427506" y="2024396"/>
            <a:ext cx="241291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4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endParaRPr lang="es-ES" sz="14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es-ES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0,625 x 2 = 1,25 </a:t>
            </a:r>
            <a:r>
              <a:rPr lang="es-ES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1 (</a:t>
            </a:r>
            <a:r>
              <a:rPr lang="es-ES" sz="1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MSB</a:t>
            </a:r>
            <a:r>
              <a:rPr lang="es-ES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r>
              <a:rPr lang="es-ES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0,25 x 2 = 0,5  0</a:t>
            </a:r>
          </a:p>
          <a:p>
            <a:r>
              <a:rPr lang="es-ES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0,5 x 2 = 1,</a:t>
            </a:r>
            <a:r>
              <a:rPr lang="es-ES" sz="1400" u="sng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00</a:t>
            </a:r>
            <a:r>
              <a:rPr lang="es-ES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  1 (</a:t>
            </a:r>
            <a:r>
              <a:rPr lang="es-ES" sz="1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LSB</a:t>
            </a:r>
            <a:r>
              <a:rPr lang="es-ES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47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1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37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899" y="634999"/>
            <a:ext cx="7812251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CONVERSIÓN DECIMAL A BINARIO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4608EE06-391B-9BAA-08AD-39514130F9D4}"/>
              </a:ext>
            </a:extLst>
          </p:cNvPr>
          <p:cNvSpPr txBox="1"/>
          <p:nvPr/>
        </p:nvSpPr>
        <p:spPr>
          <a:xfrm>
            <a:off x="850900" y="1574799"/>
            <a:ext cx="7790930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Convertir a binario los siguientes números fraccionarios decimales: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0,6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26,5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0,375</a:t>
            </a:r>
          </a:p>
        </p:txBody>
      </p:sp>
    </p:spTree>
    <p:extLst>
      <p:ext uri="{BB962C8B-B14F-4D97-AF65-F5344CB8AC3E}">
        <p14:creationId xmlns:p14="http://schemas.microsoft.com/office/powerpoint/2010/main" val="29558067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38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de numeración. Conversión entre bases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Aritmética binaria sin signo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Aritmética binaria con signo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Otras codificaciones</a:t>
            </a: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0833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39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ARITMÉTICA BINARIA SIN SIGNO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binaria es similar a la suma decimal: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34FD8966-D421-96CE-5422-F63CBB5383D4}"/>
              </a:ext>
            </a:extLst>
          </p:cNvPr>
          <p:cNvSpPr/>
          <p:nvPr/>
        </p:nvSpPr>
        <p:spPr>
          <a:xfrm>
            <a:off x="2832808" y="2021672"/>
            <a:ext cx="2569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spc="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0 + 0 = 0 (acarreo 0)</a:t>
            </a:r>
          </a:p>
          <a:p>
            <a:r>
              <a:rPr lang="es-ES" sz="1600" spc="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0 + 1 = 1 (acarreo 0)</a:t>
            </a:r>
          </a:p>
          <a:p>
            <a:r>
              <a:rPr lang="es-ES" sz="1600" spc="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1 + 0 = 1 (acarreo 0)</a:t>
            </a:r>
            <a:endParaRPr lang="es-ES" sz="1600" spc="1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es-ES" sz="1600" spc="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1 + 1 = 0 (acarreo 1)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E72E41D0-0685-AE22-5BA0-D9FB90B27D03}"/>
              </a:ext>
            </a:extLst>
          </p:cNvPr>
          <p:cNvGrpSpPr/>
          <p:nvPr/>
        </p:nvGrpSpPr>
        <p:grpSpPr>
          <a:xfrm>
            <a:off x="1791339" y="3280616"/>
            <a:ext cx="1836997" cy="1507272"/>
            <a:chOff x="1791339" y="3280616"/>
            <a:chExt cx="1836997" cy="1507272"/>
          </a:xfrm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458F1281-DABB-9AAC-E059-8B669EEAA73A}"/>
                </a:ext>
              </a:extLst>
            </p:cNvPr>
            <p:cNvGrpSpPr/>
            <p:nvPr/>
          </p:nvGrpSpPr>
          <p:grpSpPr>
            <a:xfrm>
              <a:off x="1791339" y="3280616"/>
              <a:ext cx="1836997" cy="1507272"/>
              <a:chOff x="1581943" y="2508847"/>
              <a:chExt cx="1836997" cy="1507272"/>
            </a:xfrm>
          </p:grpSpPr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695B3D0C-6CF6-6722-3BF6-B43640906EDF}"/>
                  </a:ext>
                </a:extLst>
              </p:cNvPr>
              <p:cNvSpPr/>
              <p:nvPr/>
            </p:nvSpPr>
            <p:spPr>
              <a:xfrm>
                <a:off x="2321660" y="3021530"/>
                <a:ext cx="10972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pc="100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  <a:sym typeface="Wingdings" panose="05000000000000000000" pitchFamily="2" charset="2"/>
                  </a:rPr>
                  <a:t>  74</a:t>
                </a:r>
              </a:p>
              <a:p>
                <a:r>
                  <a:rPr lang="es-ES" spc="100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  <a:sym typeface="Wingdings" panose="05000000000000000000" pitchFamily="2" charset="2"/>
                  </a:rPr>
                  <a:t>+48</a:t>
                </a:r>
              </a:p>
            </p:txBody>
          </p:sp>
          <p:cxnSp>
            <p:nvCxnSpPr>
              <p:cNvPr id="37" name="Conector recto 36">
                <a:extLst>
                  <a:ext uri="{FF2B5EF4-FFF2-40B4-BE49-F238E27FC236}">
                    <a16:creationId xmlns:a16="http://schemas.microsoft.com/office/drawing/2014/main" id="{FAD0273B-2AB1-B2B6-71F6-14B7515EFDF1}"/>
                  </a:ext>
                </a:extLst>
              </p:cNvPr>
              <p:cNvCxnSpPr/>
              <p:nvPr/>
            </p:nvCxnSpPr>
            <p:spPr>
              <a:xfrm>
                <a:off x="2349092" y="3667861"/>
                <a:ext cx="54864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id="{41B0B040-F6E2-F913-5820-5A9CE9BA5B9E}"/>
                  </a:ext>
                </a:extLst>
              </p:cNvPr>
              <p:cNvSpPr/>
              <p:nvPr/>
            </p:nvSpPr>
            <p:spPr>
              <a:xfrm>
                <a:off x="1581943" y="2508847"/>
                <a:ext cx="1069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b="1" dirty="0">
                    <a:solidFill>
                      <a:srgbClr val="CB0017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Decimal</a:t>
                </a:r>
              </a:p>
            </p:txBody>
          </p:sp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id="{159E1134-C361-1CF7-9AD4-25993D5BDF35}"/>
                  </a:ext>
                </a:extLst>
              </p:cNvPr>
              <p:cNvSpPr/>
              <p:nvPr/>
            </p:nvSpPr>
            <p:spPr>
              <a:xfrm>
                <a:off x="2349092" y="3646787"/>
                <a:ext cx="65928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dirty="0">
                    <a:solidFill>
                      <a:srgbClr val="CB0017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122</a:t>
                </a:r>
              </a:p>
            </p:txBody>
          </p:sp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4DA8245E-2B91-7EDA-1019-223BB49AD1AF}"/>
                  </a:ext>
                </a:extLst>
              </p:cNvPr>
              <p:cNvSpPr/>
              <p:nvPr/>
            </p:nvSpPr>
            <p:spPr>
              <a:xfrm>
                <a:off x="2470311" y="2887883"/>
                <a:ext cx="269626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1000" spc="100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  <a:sym typeface="Wingdings" panose="05000000000000000000" pitchFamily="2" charset="2"/>
                  </a:rPr>
                  <a:t>1</a:t>
                </a:r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6D04818B-D45B-7E25-44D0-27AB719123BC}"/>
                  </a:ext>
                </a:extLst>
              </p:cNvPr>
              <p:cNvSpPr/>
              <p:nvPr/>
            </p:nvSpPr>
            <p:spPr>
              <a:xfrm>
                <a:off x="1595360" y="2872494"/>
                <a:ext cx="75373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1050" spc="100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  <a:sym typeface="Wingdings" panose="05000000000000000000" pitchFamily="2" charset="2"/>
                  </a:rPr>
                  <a:t>acarreo</a:t>
                </a:r>
                <a:endParaRPr lang="es-ES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2" name="Conector recto de flecha 41">
                <a:extLst>
                  <a:ext uri="{FF2B5EF4-FFF2-40B4-BE49-F238E27FC236}">
                    <a16:creationId xmlns:a16="http://schemas.microsoft.com/office/drawing/2014/main" id="{4A08E6D1-A6FE-B160-CFB1-F7343492EC19}"/>
                  </a:ext>
                </a:extLst>
              </p:cNvPr>
              <p:cNvCxnSpPr/>
              <p:nvPr/>
            </p:nvCxnSpPr>
            <p:spPr>
              <a:xfrm flipV="1">
                <a:off x="2260003" y="3021530"/>
                <a:ext cx="166939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B4F8C570-0702-A4DB-B3DC-67B58532384F}"/>
                </a:ext>
              </a:extLst>
            </p:cNvPr>
            <p:cNvSpPr/>
            <p:nvPr/>
          </p:nvSpPr>
          <p:spPr>
            <a:xfrm>
              <a:off x="2565788" y="3656743"/>
              <a:ext cx="26962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000" spc="1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Wingdings" panose="05000000000000000000" pitchFamily="2" charset="2"/>
                </a:rPr>
                <a:t>1</a:t>
              </a: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CBDDC0E4-D93B-CFCD-1336-60AE982AF2F6}"/>
              </a:ext>
            </a:extLst>
          </p:cNvPr>
          <p:cNvGrpSpPr/>
          <p:nvPr/>
        </p:nvGrpSpPr>
        <p:grpSpPr>
          <a:xfrm>
            <a:off x="5104390" y="3206252"/>
            <a:ext cx="2565155" cy="1550640"/>
            <a:chOff x="5104390" y="3206252"/>
            <a:chExt cx="2565155" cy="1550640"/>
          </a:xfrm>
        </p:grpSpPr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9E09439B-C2F1-BC37-5C97-D6D86C0A34CC}"/>
                </a:ext>
              </a:extLst>
            </p:cNvPr>
            <p:cNvSpPr/>
            <p:nvPr/>
          </p:nvSpPr>
          <p:spPr>
            <a:xfrm>
              <a:off x="5937808" y="3718935"/>
              <a:ext cx="62832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pc="1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Wingdings" panose="05000000000000000000" pitchFamily="2" charset="2"/>
                </a:rPr>
                <a:t>  11</a:t>
              </a:r>
            </a:p>
            <a:p>
              <a:r>
                <a:rPr lang="es-ES" spc="1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Wingdings" panose="05000000000000000000" pitchFamily="2" charset="2"/>
                </a:rPr>
                <a:t>+01</a:t>
              </a:r>
            </a:p>
          </p:txBody>
        </p:sp>
        <p:cxnSp>
          <p:nvCxnSpPr>
            <p:cNvPr id="44" name="Conector recto 43">
              <a:extLst>
                <a:ext uri="{FF2B5EF4-FFF2-40B4-BE49-F238E27FC236}">
                  <a16:creationId xmlns:a16="http://schemas.microsoft.com/office/drawing/2014/main" id="{9A5A5C81-51CE-3CB0-A510-F41F3E5FE62F}"/>
                </a:ext>
              </a:extLst>
            </p:cNvPr>
            <p:cNvCxnSpPr/>
            <p:nvPr/>
          </p:nvCxnSpPr>
          <p:spPr>
            <a:xfrm>
              <a:off x="5965240" y="4365266"/>
              <a:ext cx="5486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1D00F2DE-7CE6-8FB9-C560-C5AFBAF9B05A}"/>
                </a:ext>
              </a:extLst>
            </p:cNvPr>
            <p:cNvSpPr/>
            <p:nvPr/>
          </p:nvSpPr>
          <p:spPr>
            <a:xfrm>
              <a:off x="5198091" y="3206252"/>
              <a:ext cx="9797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>
                  <a:solidFill>
                    <a:srgbClr val="CB001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Binario</a:t>
              </a:r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20EAADFF-79F9-BF5C-D8EC-97303319F3DB}"/>
                </a:ext>
              </a:extLst>
            </p:cNvPr>
            <p:cNvSpPr/>
            <p:nvPr/>
          </p:nvSpPr>
          <p:spPr>
            <a:xfrm>
              <a:off x="5954002" y="4344192"/>
              <a:ext cx="6121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>
                  <a:solidFill>
                    <a:srgbClr val="CB001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100</a:t>
              </a:r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BA54A59C-95FF-A04B-AFA9-4893337FC269}"/>
                </a:ext>
              </a:extLst>
            </p:cNvPr>
            <p:cNvSpPr/>
            <p:nvPr/>
          </p:nvSpPr>
          <p:spPr>
            <a:xfrm>
              <a:off x="6104747" y="3585288"/>
              <a:ext cx="26962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000" spc="1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Wingdings" panose="05000000000000000000" pitchFamily="2" charset="2"/>
                </a:rPr>
                <a:t>1</a:t>
              </a:r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B084B8E1-343C-3478-5E08-4108AF9646BB}"/>
                </a:ext>
              </a:extLst>
            </p:cNvPr>
            <p:cNvSpPr/>
            <p:nvPr/>
          </p:nvSpPr>
          <p:spPr>
            <a:xfrm>
              <a:off x="5104390" y="3559074"/>
              <a:ext cx="75373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050" spc="1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Wingdings" panose="05000000000000000000" pitchFamily="2" charset="2"/>
                </a:rPr>
                <a:t>acarreo</a:t>
              </a:r>
              <a:endParaRPr lang="es-E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Conector recto de flecha 48">
              <a:extLst>
                <a:ext uri="{FF2B5EF4-FFF2-40B4-BE49-F238E27FC236}">
                  <a16:creationId xmlns:a16="http://schemas.microsoft.com/office/drawing/2014/main" id="{2DC86332-6DD5-BEE4-D09A-A7E305EAED92}"/>
                </a:ext>
              </a:extLst>
            </p:cNvPr>
            <p:cNvCxnSpPr/>
            <p:nvPr/>
          </p:nvCxnSpPr>
          <p:spPr>
            <a:xfrm flipV="1">
              <a:off x="5814495" y="3691284"/>
              <a:ext cx="16693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F45A0403-6037-3CE0-051F-D18AD6E4D701}"/>
                </a:ext>
              </a:extLst>
            </p:cNvPr>
            <p:cNvSpPr/>
            <p:nvPr/>
          </p:nvSpPr>
          <p:spPr>
            <a:xfrm>
              <a:off x="5981434" y="3591337"/>
              <a:ext cx="26962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000" spc="1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Wingdings" panose="05000000000000000000" pitchFamily="2" charset="2"/>
                </a:rPr>
                <a:t>1</a:t>
              </a:r>
            </a:p>
          </p:txBody>
        </p:sp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A6925403-FAD2-A5AC-0867-7CDCEA0C7CDD}"/>
                </a:ext>
              </a:extLst>
            </p:cNvPr>
            <p:cNvGrpSpPr/>
            <p:nvPr/>
          </p:nvGrpSpPr>
          <p:grpSpPr>
            <a:xfrm>
              <a:off x="7042685" y="3718935"/>
              <a:ext cx="626860" cy="1037957"/>
              <a:chOff x="6833289" y="2947166"/>
              <a:chExt cx="626860" cy="1037957"/>
            </a:xfrm>
          </p:grpSpPr>
          <p:sp>
            <p:nvSpPr>
              <p:cNvPr id="53" name="Rectángulo 52">
                <a:extLst>
                  <a:ext uri="{FF2B5EF4-FFF2-40B4-BE49-F238E27FC236}">
                    <a16:creationId xmlns:a16="http://schemas.microsoft.com/office/drawing/2014/main" id="{F1130586-F7F7-9DA9-1579-B0C2ADDFBFC1}"/>
                  </a:ext>
                </a:extLst>
              </p:cNvPr>
              <p:cNvSpPr/>
              <p:nvPr/>
            </p:nvSpPr>
            <p:spPr>
              <a:xfrm>
                <a:off x="6961113" y="2947166"/>
                <a:ext cx="3273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pc="100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  <a:sym typeface="Wingdings" panose="05000000000000000000" pitchFamily="2" charset="2"/>
                  </a:rPr>
                  <a:t>3</a:t>
                </a:r>
              </a:p>
            </p:txBody>
          </p:sp>
          <p:sp>
            <p:nvSpPr>
              <p:cNvPr id="54" name="Rectángulo 53">
                <a:extLst>
                  <a:ext uri="{FF2B5EF4-FFF2-40B4-BE49-F238E27FC236}">
                    <a16:creationId xmlns:a16="http://schemas.microsoft.com/office/drawing/2014/main" id="{E73C4B73-8289-C4B9-0ADF-F5F4AA3DA347}"/>
                  </a:ext>
                </a:extLst>
              </p:cNvPr>
              <p:cNvSpPr/>
              <p:nvPr/>
            </p:nvSpPr>
            <p:spPr>
              <a:xfrm>
                <a:off x="6833289" y="3211356"/>
                <a:ext cx="62686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pc="100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  <a:sym typeface="Wingdings" panose="05000000000000000000" pitchFamily="2" charset="2"/>
                  </a:rPr>
                  <a:t>+1</a:t>
                </a:r>
              </a:p>
            </p:txBody>
          </p:sp>
          <p:sp>
            <p:nvSpPr>
              <p:cNvPr id="55" name="Rectángulo 54">
                <a:extLst>
                  <a:ext uri="{FF2B5EF4-FFF2-40B4-BE49-F238E27FC236}">
                    <a16:creationId xmlns:a16="http://schemas.microsoft.com/office/drawing/2014/main" id="{2288E4F6-0748-CA89-8AAA-F83DE8307EDC}"/>
                  </a:ext>
                </a:extLst>
              </p:cNvPr>
              <p:cNvSpPr/>
              <p:nvPr/>
            </p:nvSpPr>
            <p:spPr>
              <a:xfrm>
                <a:off x="6961113" y="3615791"/>
                <a:ext cx="312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dirty="0">
                    <a:solidFill>
                      <a:srgbClr val="CB0017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4</a:t>
                </a:r>
              </a:p>
            </p:txBody>
          </p:sp>
          <p:cxnSp>
            <p:nvCxnSpPr>
              <p:cNvPr id="56" name="Conector recto 55">
                <a:extLst>
                  <a:ext uri="{FF2B5EF4-FFF2-40B4-BE49-F238E27FC236}">
                    <a16:creationId xmlns:a16="http://schemas.microsoft.com/office/drawing/2014/main" id="{45BDEDE7-A69F-5C54-E935-51ECB8FA13E2}"/>
                  </a:ext>
                </a:extLst>
              </p:cNvPr>
              <p:cNvCxnSpPr/>
              <p:nvPr/>
            </p:nvCxnSpPr>
            <p:spPr>
              <a:xfrm>
                <a:off x="6884077" y="3580688"/>
                <a:ext cx="40437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1266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301656" y="698277"/>
            <a:ext cx="4376676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b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TECNOLOGÍA DE COMPUTADORES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endParaRPr lang="es-ES" sz="160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s-ES" sz="160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Asignatura obligatoria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endParaRPr lang="es-ES" sz="160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s-ES" sz="160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Impartida en castellano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endParaRPr lang="es-ES" sz="1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s-ES" sz="160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Créditos: 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endParaRPr lang="es-ES" sz="160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s-ES" sz="160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Profesores: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	Dr. Luis Alberto Aranda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	Dr. Iván Ramírez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	Dr. Francisco García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	D. Sergio Hernández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Requisitos: 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ninguno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75" y="4726724"/>
            <a:ext cx="1986600" cy="75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44" y="774447"/>
            <a:ext cx="3553039" cy="373405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0" y="4556760"/>
            <a:ext cx="9144000" cy="0"/>
          </a:xfrm>
          <a:prstGeom prst="line">
            <a:avLst/>
          </a:prstGeom>
          <a:ln w="7620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5431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40</a:t>
            </a:fld>
            <a:endParaRPr lang="en-US" dirty="0"/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4608EE06-391B-9BAA-08AD-39514130F9D4}"/>
              </a:ext>
            </a:extLst>
          </p:cNvPr>
          <p:cNvSpPr txBox="1"/>
          <p:nvPr/>
        </p:nvSpPr>
        <p:spPr>
          <a:xfrm>
            <a:off x="850900" y="1574799"/>
            <a:ext cx="7790930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Sumar los siguientes números binarios: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11 + 11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100 + 10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111 + 11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110 + 100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1111 + 1100</a:t>
            </a:r>
          </a:p>
        </p:txBody>
      </p:sp>
      <p:sp>
        <p:nvSpPr>
          <p:cNvPr id="8" name="CuadroTexto 9">
            <a:extLst>
              <a:ext uri="{FF2B5EF4-FFF2-40B4-BE49-F238E27FC236}">
                <a16:creationId xmlns:a16="http://schemas.microsoft.com/office/drawing/2014/main" id="{042BE5FE-70F8-9C83-1397-35CDD002B69A}"/>
              </a:ext>
            </a:extLst>
          </p:cNvPr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ARITMÉTICA BINARIA SIN SIGNO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4993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41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ARITMÉTICA BINARIA SIN SIGNO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binaria es similar a la resta decimal: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34FD8966-D421-96CE-5422-F63CBB5383D4}"/>
              </a:ext>
            </a:extLst>
          </p:cNvPr>
          <p:cNvSpPr/>
          <p:nvPr/>
        </p:nvSpPr>
        <p:spPr>
          <a:xfrm>
            <a:off x="3628336" y="2084468"/>
            <a:ext cx="12662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spc="1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r>
              <a:rPr lang="es-ES" sz="1600" spc="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0 – 0 = 0</a:t>
            </a:r>
          </a:p>
          <a:p>
            <a:r>
              <a:rPr lang="es-ES" sz="1600" spc="1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r>
              <a:rPr lang="es-ES" sz="1600" spc="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1 – 0 = 1</a:t>
            </a:r>
            <a:endParaRPr lang="es-ES" sz="1600" spc="1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es-ES" sz="1600" spc="1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r>
              <a:rPr lang="es-ES" sz="1600" spc="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1 – 1 = 0</a:t>
            </a:r>
          </a:p>
          <a:p>
            <a:r>
              <a:rPr lang="es-ES" sz="1600" spc="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10 – 1 = 1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E72E41D0-0685-AE22-5BA0-D9FB90B27D03}"/>
              </a:ext>
            </a:extLst>
          </p:cNvPr>
          <p:cNvGrpSpPr/>
          <p:nvPr/>
        </p:nvGrpSpPr>
        <p:grpSpPr>
          <a:xfrm>
            <a:off x="1791339" y="3280616"/>
            <a:ext cx="1836997" cy="1507272"/>
            <a:chOff x="1791339" y="3280616"/>
            <a:chExt cx="1836997" cy="1507272"/>
          </a:xfrm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458F1281-DABB-9AAC-E059-8B669EEAA73A}"/>
                </a:ext>
              </a:extLst>
            </p:cNvPr>
            <p:cNvGrpSpPr/>
            <p:nvPr/>
          </p:nvGrpSpPr>
          <p:grpSpPr>
            <a:xfrm>
              <a:off x="1791339" y="3280616"/>
              <a:ext cx="1836997" cy="1507272"/>
              <a:chOff x="1581943" y="2508847"/>
              <a:chExt cx="1836997" cy="1507272"/>
            </a:xfrm>
          </p:grpSpPr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695B3D0C-6CF6-6722-3BF6-B43640906EDF}"/>
                  </a:ext>
                </a:extLst>
              </p:cNvPr>
              <p:cNvSpPr/>
              <p:nvPr/>
            </p:nvSpPr>
            <p:spPr>
              <a:xfrm>
                <a:off x="2321660" y="3021530"/>
                <a:ext cx="10972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pc="100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  <a:sym typeface="Wingdings" panose="05000000000000000000" pitchFamily="2" charset="2"/>
                  </a:rPr>
                  <a:t>  74</a:t>
                </a:r>
              </a:p>
              <a:p>
                <a:r>
                  <a:rPr lang="es-ES" spc="100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  <a:sym typeface="Wingdings" panose="05000000000000000000" pitchFamily="2" charset="2"/>
                  </a:rPr>
                  <a:t>-  </a:t>
                </a:r>
                <a:r>
                  <a:rPr lang="es-ES" sz="1100" spc="100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s-ES" spc="100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  <a:sym typeface="Wingdings" panose="05000000000000000000" pitchFamily="2" charset="2"/>
                  </a:rPr>
                  <a:t>8</a:t>
                </a:r>
              </a:p>
            </p:txBody>
          </p:sp>
          <p:cxnSp>
            <p:nvCxnSpPr>
              <p:cNvPr id="37" name="Conector recto 36">
                <a:extLst>
                  <a:ext uri="{FF2B5EF4-FFF2-40B4-BE49-F238E27FC236}">
                    <a16:creationId xmlns:a16="http://schemas.microsoft.com/office/drawing/2014/main" id="{FAD0273B-2AB1-B2B6-71F6-14B7515EFDF1}"/>
                  </a:ext>
                </a:extLst>
              </p:cNvPr>
              <p:cNvCxnSpPr/>
              <p:nvPr/>
            </p:nvCxnSpPr>
            <p:spPr>
              <a:xfrm>
                <a:off x="2349092" y="3667861"/>
                <a:ext cx="54864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id="{41B0B040-F6E2-F913-5820-5A9CE9BA5B9E}"/>
                  </a:ext>
                </a:extLst>
              </p:cNvPr>
              <p:cNvSpPr/>
              <p:nvPr/>
            </p:nvSpPr>
            <p:spPr>
              <a:xfrm>
                <a:off x="1581943" y="2508847"/>
                <a:ext cx="1069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b="1" dirty="0">
                    <a:solidFill>
                      <a:srgbClr val="CB0017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Decimal</a:t>
                </a:r>
              </a:p>
            </p:txBody>
          </p:sp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id="{159E1134-C361-1CF7-9AD4-25993D5BDF35}"/>
                  </a:ext>
                </a:extLst>
              </p:cNvPr>
              <p:cNvSpPr/>
              <p:nvPr/>
            </p:nvSpPr>
            <p:spPr>
              <a:xfrm>
                <a:off x="2349092" y="3646787"/>
                <a:ext cx="65928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pc="100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s-ES" sz="1200" spc="100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s-ES" dirty="0">
                    <a:solidFill>
                      <a:srgbClr val="CB0017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66</a:t>
                </a:r>
              </a:p>
            </p:txBody>
          </p:sp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4DA8245E-2B91-7EDA-1019-223BB49AD1AF}"/>
                  </a:ext>
                </a:extLst>
              </p:cNvPr>
              <p:cNvSpPr/>
              <p:nvPr/>
            </p:nvSpPr>
            <p:spPr>
              <a:xfrm>
                <a:off x="2470311" y="2887883"/>
                <a:ext cx="184731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s-ES" sz="1000" spc="1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6D04818B-D45B-7E25-44D0-27AB719123BC}"/>
                  </a:ext>
                </a:extLst>
              </p:cNvPr>
              <p:cNvSpPr/>
              <p:nvPr/>
            </p:nvSpPr>
            <p:spPr>
              <a:xfrm>
                <a:off x="1799839" y="3211356"/>
                <a:ext cx="75373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1050" spc="100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  <a:sym typeface="Wingdings" panose="05000000000000000000" pitchFamily="2" charset="2"/>
                  </a:rPr>
                  <a:t>acarreo</a:t>
                </a:r>
                <a:endParaRPr lang="es-ES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2" name="Conector recto de flecha 41">
                <a:extLst>
                  <a:ext uri="{FF2B5EF4-FFF2-40B4-BE49-F238E27FC236}">
                    <a16:creationId xmlns:a16="http://schemas.microsoft.com/office/drawing/2014/main" id="{4A08E6D1-A6FE-B160-CFB1-F7343492EC19}"/>
                  </a:ext>
                </a:extLst>
              </p:cNvPr>
              <p:cNvCxnSpPr/>
              <p:nvPr/>
            </p:nvCxnSpPr>
            <p:spPr>
              <a:xfrm flipV="1">
                <a:off x="2464482" y="3360392"/>
                <a:ext cx="166939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B4F8C570-0702-A4DB-B3DC-67B58532384F}"/>
                </a:ext>
              </a:extLst>
            </p:cNvPr>
            <p:cNvSpPr/>
            <p:nvPr/>
          </p:nvSpPr>
          <p:spPr>
            <a:xfrm>
              <a:off x="2770267" y="3995605"/>
              <a:ext cx="26962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000" spc="1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Wingdings" panose="05000000000000000000" pitchFamily="2" charset="2"/>
                </a:rPr>
                <a:t>1</a:t>
              </a: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CBDDC0E4-D93B-CFCD-1336-60AE982AF2F6}"/>
              </a:ext>
            </a:extLst>
          </p:cNvPr>
          <p:cNvGrpSpPr/>
          <p:nvPr/>
        </p:nvGrpSpPr>
        <p:grpSpPr>
          <a:xfrm>
            <a:off x="5198091" y="3206252"/>
            <a:ext cx="2471454" cy="1550640"/>
            <a:chOff x="5198091" y="3206252"/>
            <a:chExt cx="2471454" cy="1550640"/>
          </a:xfrm>
        </p:grpSpPr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9E09439B-C2F1-BC37-5C97-D6D86C0A34CC}"/>
                </a:ext>
              </a:extLst>
            </p:cNvPr>
            <p:cNvSpPr/>
            <p:nvPr/>
          </p:nvSpPr>
          <p:spPr>
            <a:xfrm>
              <a:off x="5937808" y="3718935"/>
              <a:ext cx="7164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pc="1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Wingdings" panose="05000000000000000000" pitchFamily="2" charset="2"/>
                </a:rPr>
                <a:t>  10</a:t>
              </a:r>
            </a:p>
            <a:p>
              <a:r>
                <a:rPr lang="es-ES" spc="1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Wingdings" panose="05000000000000000000" pitchFamily="2" charset="2"/>
                </a:rPr>
                <a:t>-  </a:t>
              </a:r>
              <a:r>
                <a:rPr lang="es-ES" sz="1050" spc="1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s-ES" spc="1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Wingdings" panose="05000000000000000000" pitchFamily="2" charset="2"/>
                </a:rPr>
                <a:t>1</a:t>
              </a:r>
            </a:p>
          </p:txBody>
        </p:sp>
        <p:cxnSp>
          <p:nvCxnSpPr>
            <p:cNvPr id="44" name="Conector recto 43">
              <a:extLst>
                <a:ext uri="{FF2B5EF4-FFF2-40B4-BE49-F238E27FC236}">
                  <a16:creationId xmlns:a16="http://schemas.microsoft.com/office/drawing/2014/main" id="{9A5A5C81-51CE-3CB0-A510-F41F3E5FE62F}"/>
                </a:ext>
              </a:extLst>
            </p:cNvPr>
            <p:cNvCxnSpPr/>
            <p:nvPr/>
          </p:nvCxnSpPr>
          <p:spPr>
            <a:xfrm>
              <a:off x="5965240" y="4365266"/>
              <a:ext cx="5486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1D00F2DE-7CE6-8FB9-C560-C5AFBAF9B05A}"/>
                </a:ext>
              </a:extLst>
            </p:cNvPr>
            <p:cNvSpPr/>
            <p:nvPr/>
          </p:nvSpPr>
          <p:spPr>
            <a:xfrm>
              <a:off x="5198091" y="3206252"/>
              <a:ext cx="9797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>
                  <a:solidFill>
                    <a:srgbClr val="CB001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Binario</a:t>
              </a:r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20EAADFF-79F9-BF5C-D8EC-97303319F3DB}"/>
                </a:ext>
              </a:extLst>
            </p:cNvPr>
            <p:cNvSpPr/>
            <p:nvPr/>
          </p:nvSpPr>
          <p:spPr>
            <a:xfrm>
              <a:off x="5954001" y="4344192"/>
              <a:ext cx="6952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pc="1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Wingdings" panose="05000000000000000000" pitchFamily="2" charset="2"/>
                </a:rPr>
                <a:t>  </a:t>
              </a:r>
              <a:r>
                <a:rPr lang="es-ES" dirty="0">
                  <a:solidFill>
                    <a:srgbClr val="CB001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01</a:t>
              </a:r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BA54A59C-95FF-A04B-AFA9-4893337FC269}"/>
                </a:ext>
              </a:extLst>
            </p:cNvPr>
            <p:cNvSpPr/>
            <p:nvPr/>
          </p:nvSpPr>
          <p:spPr>
            <a:xfrm>
              <a:off x="6104747" y="3585288"/>
              <a:ext cx="184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s-ES" sz="1000" spc="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B084B8E1-343C-3478-5E08-4108AF9646BB}"/>
                </a:ext>
              </a:extLst>
            </p:cNvPr>
            <p:cNvSpPr/>
            <p:nvPr/>
          </p:nvSpPr>
          <p:spPr>
            <a:xfrm>
              <a:off x="5300561" y="3913975"/>
              <a:ext cx="75373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050" spc="1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Wingdings" panose="05000000000000000000" pitchFamily="2" charset="2"/>
                </a:rPr>
                <a:t>acarreo</a:t>
              </a:r>
              <a:endParaRPr lang="es-E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Conector recto de flecha 48">
              <a:extLst>
                <a:ext uri="{FF2B5EF4-FFF2-40B4-BE49-F238E27FC236}">
                  <a16:creationId xmlns:a16="http://schemas.microsoft.com/office/drawing/2014/main" id="{2DC86332-6DD5-BEE4-D09A-A7E305EAED92}"/>
                </a:ext>
              </a:extLst>
            </p:cNvPr>
            <p:cNvCxnSpPr/>
            <p:nvPr/>
          </p:nvCxnSpPr>
          <p:spPr>
            <a:xfrm flipV="1">
              <a:off x="6010666" y="4046185"/>
              <a:ext cx="16693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F45A0403-6037-3CE0-051F-D18AD6E4D701}"/>
                </a:ext>
              </a:extLst>
            </p:cNvPr>
            <p:cNvSpPr/>
            <p:nvPr/>
          </p:nvSpPr>
          <p:spPr>
            <a:xfrm>
              <a:off x="6177605" y="3946238"/>
              <a:ext cx="26962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000" spc="1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Wingdings" panose="05000000000000000000" pitchFamily="2" charset="2"/>
                </a:rPr>
                <a:t>1</a:t>
              </a:r>
            </a:p>
          </p:txBody>
        </p:sp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A6925403-FAD2-A5AC-0867-7CDCEA0C7CDD}"/>
                </a:ext>
              </a:extLst>
            </p:cNvPr>
            <p:cNvGrpSpPr/>
            <p:nvPr/>
          </p:nvGrpSpPr>
          <p:grpSpPr>
            <a:xfrm>
              <a:off x="7042685" y="3718935"/>
              <a:ext cx="626860" cy="1037957"/>
              <a:chOff x="6833289" y="2947166"/>
              <a:chExt cx="626860" cy="1037957"/>
            </a:xfrm>
          </p:grpSpPr>
          <p:sp>
            <p:nvSpPr>
              <p:cNvPr id="53" name="Rectángulo 52">
                <a:extLst>
                  <a:ext uri="{FF2B5EF4-FFF2-40B4-BE49-F238E27FC236}">
                    <a16:creationId xmlns:a16="http://schemas.microsoft.com/office/drawing/2014/main" id="{F1130586-F7F7-9DA9-1579-B0C2ADDFBFC1}"/>
                  </a:ext>
                </a:extLst>
              </p:cNvPr>
              <p:cNvSpPr/>
              <p:nvPr/>
            </p:nvSpPr>
            <p:spPr>
              <a:xfrm>
                <a:off x="6961113" y="2947166"/>
                <a:ext cx="3273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pc="100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  <a:sym typeface="Wingdings" panose="05000000000000000000" pitchFamily="2" charset="2"/>
                  </a:rPr>
                  <a:t>2</a:t>
                </a:r>
              </a:p>
            </p:txBody>
          </p:sp>
          <p:sp>
            <p:nvSpPr>
              <p:cNvPr id="54" name="Rectángulo 53">
                <a:extLst>
                  <a:ext uri="{FF2B5EF4-FFF2-40B4-BE49-F238E27FC236}">
                    <a16:creationId xmlns:a16="http://schemas.microsoft.com/office/drawing/2014/main" id="{E73C4B73-8289-C4B9-0ADF-F5F4AA3DA347}"/>
                  </a:ext>
                </a:extLst>
              </p:cNvPr>
              <p:cNvSpPr/>
              <p:nvPr/>
            </p:nvSpPr>
            <p:spPr>
              <a:xfrm>
                <a:off x="6833289" y="3211356"/>
                <a:ext cx="62686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pc="100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  <a:sym typeface="Wingdings" panose="05000000000000000000" pitchFamily="2" charset="2"/>
                  </a:rPr>
                  <a:t>-</a:t>
                </a:r>
                <a:r>
                  <a:rPr lang="es-ES" sz="900" spc="100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s-ES" spc="100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  <a:sym typeface="Wingdings" panose="05000000000000000000" pitchFamily="2" charset="2"/>
                  </a:rPr>
                  <a:t>1</a:t>
                </a:r>
              </a:p>
            </p:txBody>
          </p:sp>
          <p:sp>
            <p:nvSpPr>
              <p:cNvPr id="55" name="Rectángulo 54">
                <a:extLst>
                  <a:ext uri="{FF2B5EF4-FFF2-40B4-BE49-F238E27FC236}">
                    <a16:creationId xmlns:a16="http://schemas.microsoft.com/office/drawing/2014/main" id="{2288E4F6-0748-CA89-8AAA-F83DE8307EDC}"/>
                  </a:ext>
                </a:extLst>
              </p:cNvPr>
              <p:cNvSpPr/>
              <p:nvPr/>
            </p:nvSpPr>
            <p:spPr>
              <a:xfrm>
                <a:off x="6961113" y="3615791"/>
                <a:ext cx="312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dirty="0">
                    <a:solidFill>
                      <a:srgbClr val="CB0017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1</a:t>
                </a:r>
              </a:p>
            </p:txBody>
          </p:sp>
          <p:cxnSp>
            <p:nvCxnSpPr>
              <p:cNvPr id="56" name="Conector recto 55">
                <a:extLst>
                  <a:ext uri="{FF2B5EF4-FFF2-40B4-BE49-F238E27FC236}">
                    <a16:creationId xmlns:a16="http://schemas.microsoft.com/office/drawing/2014/main" id="{45BDEDE7-A69F-5C54-E935-51ECB8FA13E2}"/>
                  </a:ext>
                </a:extLst>
              </p:cNvPr>
              <p:cNvCxnSpPr/>
              <p:nvPr/>
            </p:nvCxnSpPr>
            <p:spPr>
              <a:xfrm>
                <a:off x="6884077" y="3580688"/>
                <a:ext cx="40437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0653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42</a:t>
            </a:fld>
            <a:endParaRPr lang="en-US" dirty="0"/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4608EE06-391B-9BAA-08AD-39514130F9D4}"/>
              </a:ext>
            </a:extLst>
          </p:cNvPr>
          <p:cNvSpPr txBox="1"/>
          <p:nvPr/>
        </p:nvSpPr>
        <p:spPr>
          <a:xfrm>
            <a:off x="850900" y="1574799"/>
            <a:ext cx="7790930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Restar los siguientes números binarios: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11 – 01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11 – 10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111 – 100</a:t>
            </a:r>
          </a:p>
        </p:txBody>
      </p:sp>
      <p:sp>
        <p:nvSpPr>
          <p:cNvPr id="8" name="CuadroTexto 9">
            <a:extLst>
              <a:ext uri="{FF2B5EF4-FFF2-40B4-BE49-F238E27FC236}">
                <a16:creationId xmlns:a16="http://schemas.microsoft.com/office/drawing/2014/main" id="{042BE5FE-70F8-9C83-1397-35CDD002B69A}"/>
              </a:ext>
            </a:extLst>
          </p:cNvPr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ARITMÉTICA BINARIA SIN SIGNO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7951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43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ARITMÉTICA BINARIA SIN SIGNO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multiplicación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binaria es similar a la decimal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Primero se generan los productos parciales desplazando cada uno hacia la izquierda una posición y luego se suman verticalmente en binario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34FD8966-D421-96CE-5422-F63CBB5383D4}"/>
              </a:ext>
            </a:extLst>
          </p:cNvPr>
          <p:cNvSpPr/>
          <p:nvPr/>
        </p:nvSpPr>
        <p:spPr>
          <a:xfrm>
            <a:off x="1975104" y="3110020"/>
            <a:ext cx="12662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spc="1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r>
              <a:rPr lang="es-ES" sz="1600" spc="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0 x 0 = 0</a:t>
            </a:r>
          </a:p>
          <a:p>
            <a:r>
              <a:rPr lang="es-ES" sz="1600" spc="1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r>
              <a:rPr lang="es-ES" sz="1600" spc="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0 x 1 = 0</a:t>
            </a:r>
            <a:endParaRPr lang="es-ES" sz="1600" spc="1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es-ES" sz="1600" spc="1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r>
              <a:rPr lang="es-ES" sz="1600" spc="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1 x 0 = 0</a:t>
            </a:r>
          </a:p>
          <a:p>
            <a:r>
              <a:rPr lang="es-ES" sz="1600" spc="1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r>
              <a:rPr lang="es-ES" sz="1600" spc="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1 x 1 = 1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B472BB10-8F26-15D2-27B8-E8CBB549B31F}"/>
              </a:ext>
            </a:extLst>
          </p:cNvPr>
          <p:cNvSpPr/>
          <p:nvPr/>
        </p:nvSpPr>
        <p:spPr>
          <a:xfrm>
            <a:off x="5452040" y="2686306"/>
            <a:ext cx="1458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  0111    (7)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x 1011   (11)</a:t>
            </a:r>
          </a:p>
        </p:txBody>
      </p: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4C0E4AB3-A44B-EA4C-714A-E91678F70074}"/>
              </a:ext>
            </a:extLst>
          </p:cNvPr>
          <p:cNvCxnSpPr/>
          <p:nvPr/>
        </p:nvCxnSpPr>
        <p:spPr>
          <a:xfrm>
            <a:off x="5516248" y="3332637"/>
            <a:ext cx="785004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Rectángulo 67">
            <a:extLst>
              <a:ext uri="{FF2B5EF4-FFF2-40B4-BE49-F238E27FC236}">
                <a16:creationId xmlns:a16="http://schemas.microsoft.com/office/drawing/2014/main" id="{D29BF2DC-2877-D3F7-5C7C-955FA8F05B99}"/>
              </a:ext>
            </a:extLst>
          </p:cNvPr>
          <p:cNvSpPr/>
          <p:nvPr/>
        </p:nvSpPr>
        <p:spPr>
          <a:xfrm>
            <a:off x="5007289" y="3332980"/>
            <a:ext cx="13112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0111</a:t>
            </a:r>
          </a:p>
          <a:p>
            <a:pPr algn="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0111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0000</a:t>
            </a: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0111</a:t>
            </a: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95BB72D0-20D7-8332-F20D-09DD0F6C9E9A}"/>
              </a:ext>
            </a:extLst>
          </p:cNvPr>
          <p:cNvCxnSpPr/>
          <p:nvPr/>
        </p:nvCxnSpPr>
        <p:spPr>
          <a:xfrm>
            <a:off x="5093554" y="4533309"/>
            <a:ext cx="1207698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Rectángulo 69">
            <a:extLst>
              <a:ext uri="{FF2B5EF4-FFF2-40B4-BE49-F238E27FC236}">
                <a16:creationId xmlns:a16="http://schemas.microsoft.com/office/drawing/2014/main" id="{748AF129-CFC9-C15F-C775-B5E0EE3110F0}"/>
              </a:ext>
            </a:extLst>
          </p:cNvPr>
          <p:cNvSpPr/>
          <p:nvPr/>
        </p:nvSpPr>
        <p:spPr>
          <a:xfrm>
            <a:off x="5007289" y="4163977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93B3889E-48D2-358A-BC27-00102E9C9917}"/>
              </a:ext>
            </a:extLst>
          </p:cNvPr>
          <p:cNvSpPr/>
          <p:nvPr/>
        </p:nvSpPr>
        <p:spPr>
          <a:xfrm>
            <a:off x="5231573" y="4533309"/>
            <a:ext cx="1673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1001101</a:t>
            </a:r>
            <a:r>
              <a:rPr lang="es-ES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(77)</a:t>
            </a:r>
          </a:p>
        </p:txBody>
      </p:sp>
    </p:spTree>
    <p:extLst>
      <p:ext uri="{BB962C8B-B14F-4D97-AF65-F5344CB8AC3E}">
        <p14:creationId xmlns:p14="http://schemas.microsoft.com/office/powerpoint/2010/main" val="288512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70" grpId="0"/>
      <p:bldP spid="7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44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ARITMÉTICA BINARIA SIN SIGNO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división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binaria es también similar a la decimal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Multiplico y resto de forma binaria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EF2A978-D455-28AF-8EF3-D5A0079274B7}"/>
              </a:ext>
            </a:extLst>
          </p:cNvPr>
          <p:cNvSpPr/>
          <p:nvPr/>
        </p:nvSpPr>
        <p:spPr>
          <a:xfrm>
            <a:off x="2358422" y="2522607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1281    3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5782577C-9F6C-DE46-B724-DF6EED7DA7DA}"/>
              </a:ext>
            </a:extLst>
          </p:cNvPr>
          <p:cNvCxnSpPr/>
          <p:nvPr/>
        </p:nvCxnSpPr>
        <p:spPr>
          <a:xfrm>
            <a:off x="3104119" y="2841302"/>
            <a:ext cx="785004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0FF63C0-0DD7-F7FF-FC88-8AC36F45C4E2}"/>
              </a:ext>
            </a:extLst>
          </p:cNvPr>
          <p:cNvCxnSpPr/>
          <p:nvPr/>
        </p:nvCxnSpPr>
        <p:spPr>
          <a:xfrm flipV="1">
            <a:off x="3104119" y="2581088"/>
            <a:ext cx="0" cy="260214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59C1701-C6F9-9BBF-7C65-1CA9A069AD03}"/>
              </a:ext>
            </a:extLst>
          </p:cNvPr>
          <p:cNvSpPr/>
          <p:nvPr/>
        </p:nvSpPr>
        <p:spPr>
          <a:xfrm>
            <a:off x="3104119" y="290840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7088921-FD5B-B4A1-EDAA-5A800B32E2DF}"/>
              </a:ext>
            </a:extLst>
          </p:cNvPr>
          <p:cNvSpPr/>
          <p:nvPr/>
        </p:nvSpPr>
        <p:spPr>
          <a:xfrm>
            <a:off x="2374710" y="289978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3D2380B0-BE8A-57A8-51B9-B40AB1B6A99C}"/>
              </a:ext>
            </a:extLst>
          </p:cNvPr>
          <p:cNvCxnSpPr/>
          <p:nvPr/>
        </p:nvCxnSpPr>
        <p:spPr>
          <a:xfrm>
            <a:off x="2431980" y="3269451"/>
            <a:ext cx="309837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29B8398-76B6-95F8-C68D-16DB0F6566C6}"/>
              </a:ext>
            </a:extLst>
          </p:cNvPr>
          <p:cNvSpPr/>
          <p:nvPr/>
        </p:nvSpPr>
        <p:spPr>
          <a:xfrm>
            <a:off x="2170370" y="2707273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22EEDBB-DB1A-F99B-2E62-B20C4BDEC6DC}"/>
              </a:ext>
            </a:extLst>
          </p:cNvPr>
          <p:cNvSpPr/>
          <p:nvPr/>
        </p:nvSpPr>
        <p:spPr>
          <a:xfrm>
            <a:off x="2494324" y="33120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71388AE-0C01-D795-03AE-E2F0B80601CA}"/>
              </a:ext>
            </a:extLst>
          </p:cNvPr>
          <p:cNvSpPr/>
          <p:nvPr/>
        </p:nvSpPr>
        <p:spPr>
          <a:xfrm>
            <a:off x="2638098" y="330646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61338BA3-DA1A-641E-EB37-4936B9CBA5BD}"/>
              </a:ext>
            </a:extLst>
          </p:cNvPr>
          <p:cNvSpPr/>
          <p:nvPr/>
        </p:nvSpPr>
        <p:spPr>
          <a:xfrm>
            <a:off x="3240640" y="290538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B2C3159A-1E5A-870E-FCAB-873953ECC704}"/>
              </a:ext>
            </a:extLst>
          </p:cNvPr>
          <p:cNvSpPr/>
          <p:nvPr/>
        </p:nvSpPr>
        <p:spPr>
          <a:xfrm>
            <a:off x="3382521" y="290840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A800DFB2-B3E8-C4F3-F4FB-D907DF8AC218}"/>
              </a:ext>
            </a:extLst>
          </p:cNvPr>
          <p:cNvSpPr/>
          <p:nvPr/>
        </p:nvSpPr>
        <p:spPr>
          <a:xfrm>
            <a:off x="2631974" y="358779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EA7EBB7A-F1DC-318E-FA00-205B5A9DE67B}"/>
              </a:ext>
            </a:extLst>
          </p:cNvPr>
          <p:cNvCxnSpPr/>
          <p:nvPr/>
        </p:nvCxnSpPr>
        <p:spPr>
          <a:xfrm>
            <a:off x="2584380" y="3916844"/>
            <a:ext cx="309837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FB091FC1-5ED4-745D-9773-97236EC5EAA8}"/>
              </a:ext>
            </a:extLst>
          </p:cNvPr>
          <p:cNvSpPr/>
          <p:nvPr/>
        </p:nvSpPr>
        <p:spPr>
          <a:xfrm>
            <a:off x="2322770" y="3354666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5DB77D72-74BC-1974-F067-49524F02BF28}"/>
              </a:ext>
            </a:extLst>
          </p:cNvPr>
          <p:cNvSpPr/>
          <p:nvPr/>
        </p:nvSpPr>
        <p:spPr>
          <a:xfrm>
            <a:off x="2626411" y="395713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03585DFA-5DC8-9B01-33E0-3E0E82A8E8F7}"/>
              </a:ext>
            </a:extLst>
          </p:cNvPr>
          <p:cNvSpPr/>
          <p:nvPr/>
        </p:nvSpPr>
        <p:spPr>
          <a:xfrm>
            <a:off x="2760561" y="396088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AB762CA0-7DED-9DD0-3BF5-61213D695431}"/>
              </a:ext>
            </a:extLst>
          </p:cNvPr>
          <p:cNvSpPr/>
          <p:nvPr/>
        </p:nvSpPr>
        <p:spPr>
          <a:xfrm>
            <a:off x="2629846" y="419060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752FB923-83D1-14CD-DE7F-DC05DE01A246}"/>
              </a:ext>
            </a:extLst>
          </p:cNvPr>
          <p:cNvCxnSpPr/>
          <p:nvPr/>
        </p:nvCxnSpPr>
        <p:spPr>
          <a:xfrm>
            <a:off x="2687116" y="4560268"/>
            <a:ext cx="309837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ángulo 31">
            <a:extLst>
              <a:ext uri="{FF2B5EF4-FFF2-40B4-BE49-F238E27FC236}">
                <a16:creationId xmlns:a16="http://schemas.microsoft.com/office/drawing/2014/main" id="{AD6A1F14-1927-89A4-F4AB-BA463DAD49C4}"/>
              </a:ext>
            </a:extLst>
          </p:cNvPr>
          <p:cNvSpPr/>
          <p:nvPr/>
        </p:nvSpPr>
        <p:spPr>
          <a:xfrm>
            <a:off x="2425506" y="3998090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4603AD38-3966-E432-8182-B0B2934328DF}"/>
              </a:ext>
            </a:extLst>
          </p:cNvPr>
          <p:cNvSpPr/>
          <p:nvPr/>
        </p:nvSpPr>
        <p:spPr>
          <a:xfrm>
            <a:off x="2762152" y="457909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5877B9A-88E2-3FB2-1C7E-5D0E7DCA7E19}"/>
              </a:ext>
            </a:extLst>
          </p:cNvPr>
          <p:cNvSpPr/>
          <p:nvPr/>
        </p:nvSpPr>
        <p:spPr>
          <a:xfrm>
            <a:off x="3104119" y="2908409"/>
            <a:ext cx="591308" cy="36070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73F44370-A3AC-0B24-0AFC-665D8B8EB267}"/>
              </a:ext>
            </a:extLst>
          </p:cNvPr>
          <p:cNvSpPr/>
          <p:nvPr/>
        </p:nvSpPr>
        <p:spPr>
          <a:xfrm>
            <a:off x="4917592" y="2522607"/>
            <a:ext cx="1197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1001    11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07CE8D09-9B07-A2C1-4D95-71A1EF8B4583}"/>
              </a:ext>
            </a:extLst>
          </p:cNvPr>
          <p:cNvCxnSpPr/>
          <p:nvPr/>
        </p:nvCxnSpPr>
        <p:spPr>
          <a:xfrm>
            <a:off x="5663289" y="2841302"/>
            <a:ext cx="785004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2F98CC08-DFF3-A7DD-603F-28F6EAE17A8F}"/>
              </a:ext>
            </a:extLst>
          </p:cNvPr>
          <p:cNvCxnSpPr/>
          <p:nvPr/>
        </p:nvCxnSpPr>
        <p:spPr>
          <a:xfrm flipV="1">
            <a:off x="5663289" y="2581088"/>
            <a:ext cx="0" cy="260214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F3EA3D36-D4E9-E9EF-4055-FF5813624028}"/>
              </a:ext>
            </a:extLst>
          </p:cNvPr>
          <p:cNvSpPr/>
          <p:nvPr/>
        </p:nvSpPr>
        <p:spPr>
          <a:xfrm>
            <a:off x="5663289" y="289193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4C685223-0417-1BD3-D9D8-A322C4F55E5A}"/>
              </a:ext>
            </a:extLst>
          </p:cNvPr>
          <p:cNvSpPr/>
          <p:nvPr/>
        </p:nvSpPr>
        <p:spPr>
          <a:xfrm>
            <a:off x="5020638" y="2891939"/>
            <a:ext cx="428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0A22379C-AA8A-CE57-2B26-D53D0899DF3C}"/>
              </a:ext>
            </a:extLst>
          </p:cNvPr>
          <p:cNvCxnSpPr/>
          <p:nvPr/>
        </p:nvCxnSpPr>
        <p:spPr>
          <a:xfrm>
            <a:off x="5068098" y="3300112"/>
            <a:ext cx="309837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1FCFAD5-295E-495F-3CCD-98B7C68BEB27}"/>
              </a:ext>
            </a:extLst>
          </p:cNvPr>
          <p:cNvSpPr/>
          <p:nvPr/>
        </p:nvSpPr>
        <p:spPr>
          <a:xfrm>
            <a:off x="4806488" y="2737934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1A76758B-8D45-164B-5FBB-A3944D9D8315}"/>
              </a:ext>
            </a:extLst>
          </p:cNvPr>
          <p:cNvSpPr/>
          <p:nvPr/>
        </p:nvSpPr>
        <p:spPr>
          <a:xfrm>
            <a:off x="5010295" y="333043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6ACA214-922E-03C4-8395-5408D904FE1E}"/>
              </a:ext>
            </a:extLst>
          </p:cNvPr>
          <p:cNvSpPr/>
          <p:nvPr/>
        </p:nvSpPr>
        <p:spPr>
          <a:xfrm>
            <a:off x="5292572" y="333043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B5C60034-AF9E-52D9-0E4F-40CA193A7985}"/>
              </a:ext>
            </a:extLst>
          </p:cNvPr>
          <p:cNvSpPr/>
          <p:nvPr/>
        </p:nvSpPr>
        <p:spPr>
          <a:xfrm>
            <a:off x="5774280" y="289193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2BC013A1-B7A5-8594-4E14-D731B74B6CD7}"/>
              </a:ext>
            </a:extLst>
          </p:cNvPr>
          <p:cNvSpPr/>
          <p:nvPr/>
        </p:nvSpPr>
        <p:spPr>
          <a:xfrm>
            <a:off x="5173038" y="3573194"/>
            <a:ext cx="428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5BD070FC-48A5-AF98-F726-8D77FC7D4983}"/>
              </a:ext>
            </a:extLst>
          </p:cNvPr>
          <p:cNvCxnSpPr/>
          <p:nvPr/>
        </p:nvCxnSpPr>
        <p:spPr>
          <a:xfrm>
            <a:off x="5220498" y="3981367"/>
            <a:ext cx="309837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Rectángulo 47">
            <a:extLst>
              <a:ext uri="{FF2B5EF4-FFF2-40B4-BE49-F238E27FC236}">
                <a16:creationId xmlns:a16="http://schemas.microsoft.com/office/drawing/2014/main" id="{0EF9C7C2-6E62-9CCC-4C2C-D2B2AD324A22}"/>
              </a:ext>
            </a:extLst>
          </p:cNvPr>
          <p:cNvSpPr/>
          <p:nvPr/>
        </p:nvSpPr>
        <p:spPr>
          <a:xfrm>
            <a:off x="4919473" y="3450721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482D9E7E-827C-EAF5-761D-9E9C6B5AC52D}"/>
              </a:ext>
            </a:extLst>
          </p:cNvPr>
          <p:cNvSpPr/>
          <p:nvPr/>
        </p:nvSpPr>
        <p:spPr>
          <a:xfrm>
            <a:off x="5288519" y="40059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2BBF22E5-DD9C-9497-AFFF-01AC972E6E48}"/>
              </a:ext>
            </a:extLst>
          </p:cNvPr>
          <p:cNvSpPr/>
          <p:nvPr/>
        </p:nvSpPr>
        <p:spPr>
          <a:xfrm>
            <a:off x="5689809" y="2896252"/>
            <a:ext cx="380126" cy="36070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4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2" grpId="0"/>
      <p:bldP spid="33" grpId="0"/>
      <p:bldP spid="35" grpId="0" animBg="1"/>
      <p:bldP spid="36" grpId="0"/>
      <p:bldP spid="39" grpId="0"/>
      <p:bldP spid="40" grpId="0"/>
      <p:bldP spid="42" grpId="0"/>
      <p:bldP spid="43" grpId="0"/>
      <p:bldP spid="44" grpId="0"/>
      <p:bldP spid="45" grpId="0"/>
      <p:bldP spid="46" grpId="0"/>
      <p:bldP spid="48" grpId="0"/>
      <p:bldP spid="49" grpId="0"/>
      <p:bldP spid="5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45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de numeración. Conversión entre bases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Aritmética binaria sin signo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Aritmética binaria con signo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Otras codificaciones</a:t>
            </a: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5819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46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REPRESENTACIÓN SIGNO-MAGNITUD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El número en binario está formado por un bit de signo (el MSB) y su magnitud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Si el bit de signo = ‘0’ el número es positivo, si es ‘1’ entonces es negativo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magnitud está formada por el resto de bits del número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		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r>
              <a:rPr lang="es-E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11011      +27 </a:t>
            </a:r>
          </a:p>
          <a:p>
            <a:r>
              <a:rPr lang="es-ES" sz="1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		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</a:t>
            </a:r>
            <a:r>
              <a:rPr lang="es-E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11011      -27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887D014-32A3-2CA5-F229-927F43E262CE}"/>
              </a:ext>
            </a:extLst>
          </p:cNvPr>
          <p:cNvSpPr/>
          <p:nvPr/>
        </p:nvSpPr>
        <p:spPr>
          <a:xfrm>
            <a:off x="957965" y="4051687"/>
            <a:ext cx="6815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Signo</a:t>
            </a:r>
            <a:endParaRPr lang="es-ES" sz="1600" b="1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065B0AFD-C098-641D-7749-FD819E6334EC}"/>
              </a:ext>
            </a:extLst>
          </p:cNvPr>
          <p:cNvCxnSpPr>
            <a:cxnSpLocks/>
          </p:cNvCxnSpPr>
          <p:nvPr/>
        </p:nvCxnSpPr>
        <p:spPr>
          <a:xfrm flipV="1">
            <a:off x="1497724" y="3782246"/>
            <a:ext cx="298829" cy="2703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572CF77-79DD-92B6-D19C-0432F8603B65}"/>
              </a:ext>
            </a:extLst>
          </p:cNvPr>
          <p:cNvSpPr txBox="1"/>
          <p:nvPr/>
        </p:nvSpPr>
        <p:spPr>
          <a:xfrm>
            <a:off x="4036410" y="3120526"/>
            <a:ext cx="42566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Ventajas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El rango de números es simétrico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Desventajas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 más complejo operar aritméticamente</a:t>
            </a:r>
          </a:p>
          <a:p>
            <a:pPr marL="285750" indent="-285750">
              <a:buFontTx/>
              <a:buChar char="-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El cero tiene doble representación (± 0)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6CE4023-CBD1-4B6E-D514-BBCF2CAA0651}"/>
              </a:ext>
            </a:extLst>
          </p:cNvPr>
          <p:cNvSpPr/>
          <p:nvPr/>
        </p:nvSpPr>
        <p:spPr>
          <a:xfrm>
            <a:off x="1652182" y="4052569"/>
            <a:ext cx="9781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Magnitud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errar llave 2">
            <a:extLst>
              <a:ext uri="{FF2B5EF4-FFF2-40B4-BE49-F238E27FC236}">
                <a16:creationId xmlns:a16="http://schemas.microsoft.com/office/drawing/2014/main" id="{6DFCF943-1D55-A592-F0EF-1B792E17BADE}"/>
              </a:ext>
            </a:extLst>
          </p:cNvPr>
          <p:cNvSpPr/>
          <p:nvPr/>
        </p:nvSpPr>
        <p:spPr>
          <a:xfrm rot="5400000">
            <a:off x="2020363" y="3700801"/>
            <a:ext cx="241793" cy="426637"/>
          </a:xfrm>
          <a:prstGeom prst="rightBrac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717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47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REPRESENTACIÓN COMPLEMENTO A 1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962024" cy="141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Los números positivos se representan como signo-magnitud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Los número negativos se obtienen hallando el complemento a 1 del número positivo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		</a:t>
            </a:r>
            <a:r>
              <a:rPr lang="es-E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+27         011011 </a:t>
            </a:r>
          </a:p>
          <a:p>
            <a:r>
              <a:rPr lang="es-ES" sz="1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		</a:t>
            </a:r>
            <a:r>
              <a:rPr lang="es-E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¿-27?      Invierto todos los bits del número      100100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572CF77-79DD-92B6-D19C-0432F8603B65}"/>
              </a:ext>
            </a:extLst>
          </p:cNvPr>
          <p:cNvSpPr txBox="1"/>
          <p:nvPr/>
        </p:nvSpPr>
        <p:spPr>
          <a:xfrm>
            <a:off x="1104023" y="3060626"/>
            <a:ext cx="6352832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Ventajas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Las operaciones aritméticas son más sencillas de realizar</a:t>
            </a:r>
          </a:p>
          <a:p>
            <a:pPr marL="285750" indent="-285750">
              <a:buFontTx/>
              <a:buChar char="-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El rango de números es simétrico</a:t>
            </a:r>
          </a:p>
          <a:p>
            <a:pPr marL="285750" indent="-285750">
              <a:buFontTx/>
              <a:buChar char="-"/>
            </a:pP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Ojo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: Los </a:t>
            </a:r>
            <a:r>
              <a:rPr lang="es-ES" sz="1500" u="sng" dirty="0">
                <a:latin typeface="Arial" panose="020B0604020202020204" pitchFamily="34" charset="0"/>
                <a:cs typeface="Arial" panose="020B0604020202020204" pitchFamily="34" charset="0"/>
              </a:rPr>
              <a:t>números positivos empiezan en ‘0’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y los negativos en ‘1’</a:t>
            </a:r>
          </a:p>
          <a:p>
            <a:endParaRPr lang="es-E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Desventajas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El cero tiene doble representación (+0 = 0000 y -0 = 1111)</a:t>
            </a:r>
          </a:p>
          <a:p>
            <a:pPr marL="285750" indent="-285750">
              <a:buFontTx/>
              <a:buChar char="-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Si sumo un número y su opuesto el resultado es -0</a:t>
            </a:r>
          </a:p>
        </p:txBody>
      </p:sp>
    </p:spTree>
    <p:extLst>
      <p:ext uri="{BB962C8B-B14F-4D97-AF65-F5344CB8AC3E}">
        <p14:creationId xmlns:p14="http://schemas.microsoft.com/office/powerpoint/2010/main" val="225813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48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REPRESENTACIÓN COMPLEMENTO A 2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962024" cy="141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Los números positivos se representan como signo-magnitud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Los número negativos se obtienen hallando el complemento a 2 del número positivo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		</a:t>
            </a:r>
            <a:r>
              <a:rPr lang="es-E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+27         011011 </a:t>
            </a:r>
          </a:p>
          <a:p>
            <a:r>
              <a:rPr lang="es-ES" sz="1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		</a:t>
            </a:r>
            <a:r>
              <a:rPr lang="es-E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¿-27?      Invierto todos los bits del número y sumo 1      100101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EA96FAD-45D4-836C-62EF-ED176EAFDB08}"/>
              </a:ext>
            </a:extLst>
          </p:cNvPr>
          <p:cNvSpPr txBox="1"/>
          <p:nvPr/>
        </p:nvSpPr>
        <p:spPr>
          <a:xfrm>
            <a:off x="1104023" y="3060626"/>
            <a:ext cx="6352832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Ventajas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Las operaciones aritméticas son más sencillas de realizar</a:t>
            </a:r>
          </a:p>
          <a:p>
            <a:pPr marL="285750" indent="-285750">
              <a:buFontTx/>
              <a:buChar char="-"/>
            </a:pP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Ojo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: Los </a:t>
            </a:r>
            <a:r>
              <a:rPr lang="es-ES" sz="1500" u="sng" dirty="0">
                <a:latin typeface="Arial" panose="020B0604020202020204" pitchFamily="34" charset="0"/>
                <a:cs typeface="Arial" panose="020B0604020202020204" pitchFamily="34" charset="0"/>
              </a:rPr>
              <a:t>números positivos empiezan en ‘0’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y los negativos en ‘1’</a:t>
            </a:r>
          </a:p>
          <a:p>
            <a:pPr marL="285750" indent="-285750">
              <a:buFontTx/>
              <a:buChar char="-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El cero tiene una única representación</a:t>
            </a:r>
          </a:p>
          <a:p>
            <a:pPr marL="285750" indent="-285750">
              <a:buFontTx/>
              <a:buChar char="-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Si sumo un número y su opuesto el resultado es 0</a:t>
            </a:r>
          </a:p>
          <a:p>
            <a:endParaRPr lang="es-E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Desventajas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El rango de números no es simétrico [−2</a:t>
            </a:r>
            <a:r>
              <a:rPr lang="es-ES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N−1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, 2</a:t>
            </a:r>
            <a:r>
              <a:rPr lang="es-ES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N−1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− 1]</a:t>
            </a:r>
          </a:p>
        </p:txBody>
      </p:sp>
    </p:spTree>
    <p:extLst>
      <p:ext uri="{BB962C8B-B14F-4D97-AF65-F5344CB8AC3E}">
        <p14:creationId xmlns:p14="http://schemas.microsoft.com/office/powerpoint/2010/main" val="359080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49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COMPLEMENTO A 2 A DECIMAL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Para convertir a decimal un número expresado en complemento a 2: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Si el número es positivo se convierte normalmente como suma de pesos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Si el número es negativo se convierte como suma de pesos salvo por el peso del bit de signo (MSB), que se resta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40EA838-E1A9-436F-F43D-1180AEF277A6}"/>
              </a:ext>
            </a:extLst>
          </p:cNvPr>
          <p:cNvSpPr txBox="1"/>
          <p:nvPr/>
        </p:nvSpPr>
        <p:spPr>
          <a:xfrm>
            <a:off x="850900" y="1574799"/>
            <a:ext cx="7790930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01010100 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0x2</a:t>
            </a:r>
            <a:r>
              <a:rPr lang="es-ES" sz="16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7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+ 1x2</a:t>
            </a:r>
            <a:r>
              <a:rPr lang="es-ES" sz="16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6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+ 0x2</a:t>
            </a:r>
            <a:r>
              <a:rPr lang="es-ES" sz="16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5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+ 1x2</a:t>
            </a:r>
            <a:r>
              <a:rPr lang="es-ES" sz="16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+ 0x2</a:t>
            </a:r>
            <a:r>
              <a:rPr lang="es-ES" sz="16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+ 1x2</a:t>
            </a:r>
            <a:r>
              <a:rPr lang="es-ES" sz="16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+ 0x2</a:t>
            </a:r>
            <a:r>
              <a:rPr lang="es-ES" sz="16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+ 0x2</a:t>
            </a:r>
            <a:r>
              <a:rPr lang="es-ES" sz="16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    = 0 + 64 + 0 + 16 + 0 + 4 + 0 + 0 = 84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10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10101100    1x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(-2</a:t>
            </a:r>
            <a:r>
              <a:rPr lang="es-ES" sz="1600" b="1" baseline="300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7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+ 0x2</a:t>
            </a:r>
            <a:r>
              <a:rPr lang="es-ES" sz="16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6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+ 1x2</a:t>
            </a:r>
            <a:r>
              <a:rPr lang="es-ES" sz="16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5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+ 0x2</a:t>
            </a:r>
            <a:r>
              <a:rPr lang="es-ES" sz="16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+ 1x2</a:t>
            </a:r>
            <a:r>
              <a:rPr lang="es-ES" sz="16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+ 1x2</a:t>
            </a:r>
            <a:r>
              <a:rPr lang="es-ES" sz="16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+ 0x2</a:t>
            </a:r>
            <a:r>
              <a:rPr lang="es-ES" sz="16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+ 0x2</a:t>
            </a:r>
            <a:r>
              <a:rPr lang="es-ES" sz="16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    = -128 + 0 + 32 + 0 + 8 + 4 + 0 + 0 = -84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33715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301656" y="698277"/>
            <a:ext cx="4376676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b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CRITERIOS DE EVALUACIÓN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endParaRPr lang="es-ES" sz="160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s-ES" sz="160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Convocatoria ordinaria</a:t>
            </a: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Examen teórico parte 1 (≥ 5):</a:t>
            </a:r>
            <a:r>
              <a:rPr lang="es-ES" sz="1600">
                <a:solidFill>
                  <a:srgbClr val="C20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30%</a:t>
            </a: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Prácticas parte 1 (≥ 5):</a:t>
            </a:r>
            <a:r>
              <a:rPr lang="es-ES" sz="1600">
                <a:solidFill>
                  <a:srgbClr val="C20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20%</a:t>
            </a: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Examen teórico parte 2 (≥ 5):</a:t>
            </a:r>
            <a:r>
              <a:rPr lang="es-ES" sz="1600">
                <a:solidFill>
                  <a:srgbClr val="C20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30%</a:t>
            </a: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Prácticas parte 2 (≥ 5):</a:t>
            </a:r>
            <a:r>
              <a:rPr lang="es-ES" sz="1600">
                <a:solidFill>
                  <a:srgbClr val="C20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20%</a:t>
            </a: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endParaRPr lang="es-ES" sz="160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>
                <a:solidFill>
                  <a:srgbClr val="C20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Aprobado 	</a:t>
            </a:r>
            <a:r>
              <a:rPr lang="es-ES" sz="1600" b="1">
                <a:solidFill>
                  <a:srgbClr val="C20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final ≥ 5</a:t>
            </a: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endParaRPr lang="es-ES" sz="160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Convocatoria extraordinaria</a:t>
            </a: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Mismas condiciones que en ordinaria</a:t>
            </a: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Se guarda la nota de aquellas     actividades aprobadas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75" y="4726724"/>
            <a:ext cx="1986600" cy="75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44" y="774447"/>
            <a:ext cx="3553039" cy="373405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0" y="4556760"/>
            <a:ext cx="9144000" cy="0"/>
          </a:xfrm>
          <a:prstGeom prst="line">
            <a:avLst/>
          </a:prstGeom>
          <a:ln w="7620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BDBF6F9B-69BD-BD8F-F2D6-FC6C896B0FC2}"/>
              </a:ext>
            </a:extLst>
          </p:cNvPr>
          <p:cNvCxnSpPr/>
          <p:nvPr/>
        </p:nvCxnSpPr>
        <p:spPr>
          <a:xfrm>
            <a:off x="5731727" y="2780371"/>
            <a:ext cx="34197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677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50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ARITMÉTICA BINARIA CON SIGNO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 números en complemento a 2 se hace igual que la sin signo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Únicamente hay que tener cuidado con los 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desbordamientos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overflow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4D7FB3B-21F1-5F3B-DC1B-D2019DE1B92F}"/>
              </a:ext>
            </a:extLst>
          </p:cNvPr>
          <p:cNvGrpSpPr/>
          <p:nvPr/>
        </p:nvGrpSpPr>
        <p:grpSpPr>
          <a:xfrm>
            <a:off x="1014350" y="2543473"/>
            <a:ext cx="1911096" cy="1067494"/>
            <a:chOff x="438912" y="1435877"/>
            <a:chExt cx="1556210" cy="1067494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9E4EC102-1286-37D0-E8F2-D426711C6671}"/>
                </a:ext>
              </a:extLst>
            </p:cNvPr>
            <p:cNvSpPr/>
            <p:nvPr/>
          </p:nvSpPr>
          <p:spPr>
            <a:xfrm>
              <a:off x="548640" y="1435877"/>
              <a:ext cx="13624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6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Wingdings" panose="05000000000000000000" pitchFamily="2" charset="2"/>
                </a:rPr>
                <a:t>00000111  (+7)</a:t>
              </a:r>
            </a:p>
            <a:p>
              <a:r>
                <a:rPr lang="es-ES" sz="16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Wingdings" panose="05000000000000000000" pitchFamily="2" charset="2"/>
                </a:rPr>
                <a:t>00000100  (+4)</a:t>
              </a:r>
            </a:p>
          </p:txBody>
        </p: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AAD7E343-31F9-5ED6-E898-AA4E0D8FA7FA}"/>
                </a:ext>
              </a:extLst>
            </p:cNvPr>
            <p:cNvCxnSpPr/>
            <p:nvPr/>
          </p:nvCxnSpPr>
          <p:spPr>
            <a:xfrm>
              <a:off x="438912" y="2157984"/>
              <a:ext cx="147218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02AE9A4E-A8EC-9188-2D6D-499429DC3948}"/>
                </a:ext>
              </a:extLst>
            </p:cNvPr>
            <p:cNvSpPr/>
            <p:nvPr/>
          </p:nvSpPr>
          <p:spPr>
            <a:xfrm>
              <a:off x="548639" y="2164817"/>
              <a:ext cx="144648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6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Wingdings" panose="05000000000000000000" pitchFamily="2" charset="2"/>
                </a:rPr>
                <a:t>00001011  (+11)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AAFE19B8-29AD-EEED-B0C3-CC0F441EFB4F}"/>
              </a:ext>
            </a:extLst>
          </p:cNvPr>
          <p:cNvGrpSpPr/>
          <p:nvPr/>
        </p:nvGrpSpPr>
        <p:grpSpPr>
          <a:xfrm>
            <a:off x="2956976" y="2541259"/>
            <a:ext cx="2190792" cy="1067494"/>
            <a:chOff x="2729124" y="1435877"/>
            <a:chExt cx="1791408" cy="1067494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2D05FEA1-2B5A-153A-C964-E28DB3F553C6}"/>
                </a:ext>
              </a:extLst>
            </p:cNvPr>
            <p:cNvSpPr/>
            <p:nvPr/>
          </p:nvSpPr>
          <p:spPr>
            <a:xfrm>
              <a:off x="2959607" y="1435877"/>
              <a:ext cx="13624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6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Wingdings" panose="05000000000000000000" pitchFamily="2" charset="2"/>
                </a:rPr>
                <a:t>00001111 (+15)</a:t>
              </a:r>
            </a:p>
            <a:p>
              <a:r>
                <a:rPr lang="es-ES" sz="16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Wingdings" panose="05000000000000000000" pitchFamily="2" charset="2"/>
                </a:rPr>
                <a:t>11111010 (-6)</a:t>
              </a:r>
            </a:p>
          </p:txBody>
        </p: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06127249-74A2-93B8-9B34-DD650C621280}"/>
                </a:ext>
              </a:extLst>
            </p:cNvPr>
            <p:cNvCxnSpPr/>
            <p:nvPr/>
          </p:nvCxnSpPr>
          <p:spPr>
            <a:xfrm>
              <a:off x="2904744" y="2157984"/>
              <a:ext cx="147218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715C9C88-9F75-D30F-ECA4-40B839C0808D}"/>
                </a:ext>
              </a:extLst>
            </p:cNvPr>
            <p:cNvSpPr/>
            <p:nvPr/>
          </p:nvSpPr>
          <p:spPr>
            <a:xfrm>
              <a:off x="2729124" y="2164817"/>
              <a:ext cx="17914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6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Wingdings" panose="05000000000000000000" pitchFamily="2" charset="2"/>
                </a:rPr>
                <a:t>  1 00001001  (+9)</a:t>
              </a:r>
            </a:p>
          </p:txBody>
        </p:sp>
      </p:grp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48E5423-2105-4DD1-58D9-A17B952D409D}"/>
              </a:ext>
            </a:extLst>
          </p:cNvPr>
          <p:cNvSpPr/>
          <p:nvPr/>
        </p:nvSpPr>
        <p:spPr>
          <a:xfrm>
            <a:off x="2112602" y="3830884"/>
            <a:ext cx="1516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4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Overflow</a:t>
            </a:r>
          </a:p>
          <a:p>
            <a:pPr algn="ctr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(lo descartamos)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2218591A-3EE8-84AB-B529-2CADD8068451}"/>
              </a:ext>
            </a:extLst>
          </p:cNvPr>
          <p:cNvCxnSpPr>
            <a:cxnSpLocks/>
          </p:cNvCxnSpPr>
          <p:nvPr/>
        </p:nvCxnSpPr>
        <p:spPr>
          <a:xfrm flipV="1">
            <a:off x="2927070" y="3585709"/>
            <a:ext cx="153794" cy="2528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upo 20">
            <a:extLst>
              <a:ext uri="{FF2B5EF4-FFF2-40B4-BE49-F238E27FC236}">
                <a16:creationId xmlns:a16="http://schemas.microsoft.com/office/drawing/2014/main" id="{1C8E1242-BFD5-17CF-33D7-DE43001166AD}"/>
              </a:ext>
            </a:extLst>
          </p:cNvPr>
          <p:cNvGrpSpPr/>
          <p:nvPr/>
        </p:nvGrpSpPr>
        <p:grpSpPr>
          <a:xfrm>
            <a:off x="6909162" y="2580978"/>
            <a:ext cx="1977286" cy="1067494"/>
            <a:chOff x="6996324" y="1387805"/>
            <a:chExt cx="1620569" cy="1067494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30D04DCE-78CD-671C-DF53-0C798147A87C}"/>
                </a:ext>
              </a:extLst>
            </p:cNvPr>
            <p:cNvSpPr/>
            <p:nvPr/>
          </p:nvSpPr>
          <p:spPr>
            <a:xfrm>
              <a:off x="7236697" y="1387805"/>
              <a:ext cx="138019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6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Wingdings" panose="05000000000000000000" pitchFamily="2" charset="2"/>
                </a:rPr>
                <a:t>11111011 (-5)</a:t>
              </a:r>
            </a:p>
            <a:p>
              <a:r>
                <a:rPr lang="es-ES" sz="16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Wingdings" panose="05000000000000000000" pitchFamily="2" charset="2"/>
                </a:rPr>
                <a:t>11110111 (-9)</a:t>
              </a:r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1ABE90DE-CBC9-4634-F058-2EB71F42E0E5}"/>
                </a:ext>
              </a:extLst>
            </p:cNvPr>
            <p:cNvSpPr/>
            <p:nvPr/>
          </p:nvSpPr>
          <p:spPr>
            <a:xfrm>
              <a:off x="6996324" y="2116745"/>
              <a:ext cx="162056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6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Wingdings" panose="05000000000000000000" pitchFamily="2" charset="2"/>
                </a:rPr>
                <a:t>  1 11110010 (-14)</a:t>
              </a:r>
            </a:p>
          </p:txBody>
        </p: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AE4AA080-59AA-836D-FE2A-850A781D95A6}"/>
                </a:ext>
              </a:extLst>
            </p:cNvPr>
            <p:cNvCxnSpPr>
              <a:cxnSpLocks/>
            </p:cNvCxnSpPr>
            <p:nvPr/>
          </p:nvCxnSpPr>
          <p:spPr>
            <a:xfrm>
              <a:off x="7180513" y="2070016"/>
              <a:ext cx="128799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4BF39DDC-5064-9E86-A2A8-9807BFA80596}"/>
              </a:ext>
            </a:extLst>
          </p:cNvPr>
          <p:cNvGrpSpPr/>
          <p:nvPr/>
        </p:nvGrpSpPr>
        <p:grpSpPr>
          <a:xfrm>
            <a:off x="5134577" y="2580978"/>
            <a:ext cx="1725562" cy="1067494"/>
            <a:chOff x="5190138" y="1470414"/>
            <a:chExt cx="1398918" cy="1067494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FC693BD2-C882-606E-11D7-7E43CA37C1ED}"/>
                </a:ext>
              </a:extLst>
            </p:cNvPr>
            <p:cNvSpPr/>
            <p:nvPr/>
          </p:nvSpPr>
          <p:spPr>
            <a:xfrm>
              <a:off x="5226600" y="1470414"/>
              <a:ext cx="13624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6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Wingdings" panose="05000000000000000000" pitchFamily="2" charset="2"/>
                </a:rPr>
                <a:t>00010000 (+16)</a:t>
              </a:r>
            </a:p>
            <a:p>
              <a:r>
                <a:rPr lang="es-ES" sz="16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Wingdings" panose="05000000000000000000" pitchFamily="2" charset="2"/>
                </a:rPr>
                <a:t>11101000 (-24)</a:t>
              </a:r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101A4A33-93A4-16C3-4130-6377DF26A256}"/>
                </a:ext>
              </a:extLst>
            </p:cNvPr>
            <p:cNvSpPr/>
            <p:nvPr/>
          </p:nvSpPr>
          <p:spPr>
            <a:xfrm>
              <a:off x="5190138" y="2199354"/>
              <a:ext cx="128553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6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Wingdings" panose="05000000000000000000" pitchFamily="2" charset="2"/>
                </a:rPr>
                <a:t> 11111000 (-8)</a:t>
              </a:r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08206123-7838-CB17-2D78-E93516D4E4EE}"/>
                </a:ext>
              </a:extLst>
            </p:cNvPr>
            <p:cNvCxnSpPr>
              <a:cxnSpLocks/>
            </p:cNvCxnSpPr>
            <p:nvPr/>
          </p:nvCxnSpPr>
          <p:spPr>
            <a:xfrm>
              <a:off x="5290030" y="2152625"/>
              <a:ext cx="122399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BBF0640-6D6C-CF81-9258-BB5C08388FD6}"/>
              </a:ext>
            </a:extLst>
          </p:cNvPr>
          <p:cNvSpPr/>
          <p:nvPr/>
        </p:nvSpPr>
        <p:spPr>
          <a:xfrm>
            <a:off x="6150781" y="3830884"/>
            <a:ext cx="1516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4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Overflow</a:t>
            </a:r>
          </a:p>
          <a:p>
            <a:pPr algn="ctr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(lo descartamos)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EB17D662-8A5A-B954-17B4-878B3004387A}"/>
              </a:ext>
            </a:extLst>
          </p:cNvPr>
          <p:cNvCxnSpPr>
            <a:cxnSpLocks/>
          </p:cNvCxnSpPr>
          <p:nvPr/>
        </p:nvCxnSpPr>
        <p:spPr>
          <a:xfrm flipV="1">
            <a:off x="6965249" y="3585709"/>
            <a:ext cx="153794" cy="2528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28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51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ARITMÉTICA BINARIA CON SIGNO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¿Y si hago 125 + 58?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E4EC102-1286-37D0-E8F2-D426711C6671}"/>
              </a:ext>
            </a:extLst>
          </p:cNvPr>
          <p:cNvSpPr/>
          <p:nvPr/>
        </p:nvSpPr>
        <p:spPr>
          <a:xfrm>
            <a:off x="3624287" y="2089330"/>
            <a:ext cx="1776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01111101  (+125)</a:t>
            </a:r>
          </a:p>
          <a:p>
            <a:r>
              <a:rPr lang="es-E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00111010  (+58)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AD7E343-31F9-5ED6-E898-AA4E0D8FA7FA}"/>
              </a:ext>
            </a:extLst>
          </p:cNvPr>
          <p:cNvCxnSpPr/>
          <p:nvPr/>
        </p:nvCxnSpPr>
        <p:spPr>
          <a:xfrm>
            <a:off x="3489536" y="2811437"/>
            <a:ext cx="18079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2AE9A4E-A8EC-9188-2D6D-499429DC3948}"/>
              </a:ext>
            </a:extLst>
          </p:cNvPr>
          <p:cNvSpPr/>
          <p:nvPr/>
        </p:nvSpPr>
        <p:spPr>
          <a:xfrm>
            <a:off x="3624286" y="2818270"/>
            <a:ext cx="17763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10110111  (+183)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8F274AD1-0DFA-A463-2746-59DC74B1D270}"/>
              </a:ext>
            </a:extLst>
          </p:cNvPr>
          <p:cNvSpPr/>
          <p:nvPr/>
        </p:nvSpPr>
        <p:spPr>
          <a:xfrm>
            <a:off x="1340026" y="3359618"/>
            <a:ext cx="429906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4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CUIDADO: También se produce desbordamiento</a:t>
            </a:r>
          </a:p>
          <a:p>
            <a:pPr algn="ctr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(Entramos en el rango de números negativos</a:t>
            </a:r>
            <a:b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por lo que habría que añadir un 0 a la izquierda</a:t>
            </a:r>
            <a:b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o si no </a:t>
            </a:r>
            <a:r>
              <a:rPr lang="es-ES" sz="1400" u="sng" dirty="0">
                <a:latin typeface="Arial" panose="020B0604020202020204" pitchFamily="34" charset="0"/>
                <a:cs typeface="Arial" panose="020B0604020202020204" pitchFamily="34" charset="0"/>
              </a:rPr>
              <a:t>sería considerado como -73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D8467080-6151-A086-1776-54087BC7B068}"/>
              </a:ext>
            </a:extLst>
          </p:cNvPr>
          <p:cNvCxnSpPr>
            <a:cxnSpLocks/>
          </p:cNvCxnSpPr>
          <p:nvPr/>
        </p:nvCxnSpPr>
        <p:spPr>
          <a:xfrm flipV="1">
            <a:off x="3545623" y="3114443"/>
            <a:ext cx="153794" cy="2528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E9C3D8F-A60C-E2BE-A900-5FC34307D811}"/>
              </a:ext>
            </a:extLst>
          </p:cNvPr>
          <p:cNvSpPr txBox="1"/>
          <p:nvPr/>
        </p:nvSpPr>
        <p:spPr>
          <a:xfrm>
            <a:off x="6122930" y="2064352"/>
            <a:ext cx="22879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¿Cuál es el número positivo más grande que puedo representar con 8 bits?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948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  <p:bldP spid="3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52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ARITMÉTICA BINARIA CON SIGNO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se hace sumando al minuendo el complemento a 2 del sustraendo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16 – 24 = 16 + (-24) = 00010000 + 11101000 = 11111000 = -8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5799EE1-8B1E-6B49-0B35-B2592A40335F}"/>
              </a:ext>
            </a:extLst>
          </p:cNvPr>
          <p:cNvSpPr txBox="1"/>
          <p:nvPr/>
        </p:nvSpPr>
        <p:spPr>
          <a:xfrm>
            <a:off x="850900" y="1574799"/>
            <a:ext cx="7790930" cy="2754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multiplicación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contempla varios casos:</a:t>
            </a: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ambos números son positivos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se añade un ‘0’ en el MSB del resultado</a:t>
            </a: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 ambos números son negativos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se hace el complemento a 2 de ambos números, se multiplican y se añade un ‘0’ en el MSB del resultado</a:t>
            </a: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 uno es negativo y el otro positivo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se hace el complemento a 2 del negativo, se realiza la multiplicación y al resultado se le hace el complemento a 2 y se le añade un ‘1’ en el MSB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6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53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ARITMÉTICA BINARIA CON SIGNO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división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se realiza sumando el complemento a 2 del divisor (en vez de restar)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1A84BF3B-3BE1-FBFB-2076-64E780684B6A}"/>
              </a:ext>
            </a:extLst>
          </p:cNvPr>
          <p:cNvSpPr/>
          <p:nvPr/>
        </p:nvSpPr>
        <p:spPr>
          <a:xfrm>
            <a:off x="2166245" y="2247686"/>
            <a:ext cx="1197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1001    11</a:t>
            </a: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138F5AA-5051-E4EA-692F-5D2BF9A37F52}"/>
              </a:ext>
            </a:extLst>
          </p:cNvPr>
          <p:cNvCxnSpPr/>
          <p:nvPr/>
        </p:nvCxnSpPr>
        <p:spPr>
          <a:xfrm>
            <a:off x="2911942" y="2566381"/>
            <a:ext cx="785004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476795D7-365A-0E26-A7E1-88B0862B6BE3}"/>
              </a:ext>
            </a:extLst>
          </p:cNvPr>
          <p:cNvCxnSpPr/>
          <p:nvPr/>
        </p:nvCxnSpPr>
        <p:spPr>
          <a:xfrm flipV="1">
            <a:off x="2911942" y="2306167"/>
            <a:ext cx="0" cy="260214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ángulo 28">
            <a:extLst>
              <a:ext uri="{FF2B5EF4-FFF2-40B4-BE49-F238E27FC236}">
                <a16:creationId xmlns:a16="http://schemas.microsoft.com/office/drawing/2014/main" id="{04593255-5D9D-CB8F-BDE5-A79FDBD9E85E}"/>
              </a:ext>
            </a:extLst>
          </p:cNvPr>
          <p:cNvSpPr/>
          <p:nvPr/>
        </p:nvSpPr>
        <p:spPr>
          <a:xfrm>
            <a:off x="2911942" y="261701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13044A9B-6895-8100-38C0-7899F90328F9}"/>
              </a:ext>
            </a:extLst>
          </p:cNvPr>
          <p:cNvSpPr/>
          <p:nvPr/>
        </p:nvSpPr>
        <p:spPr>
          <a:xfrm>
            <a:off x="2269291" y="2617018"/>
            <a:ext cx="428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7DE065D3-225E-30FF-61AA-BE4146FD8DD8}"/>
              </a:ext>
            </a:extLst>
          </p:cNvPr>
          <p:cNvCxnSpPr/>
          <p:nvPr/>
        </p:nvCxnSpPr>
        <p:spPr>
          <a:xfrm>
            <a:off x="2316751" y="3025191"/>
            <a:ext cx="309837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ángulo 31">
            <a:extLst>
              <a:ext uri="{FF2B5EF4-FFF2-40B4-BE49-F238E27FC236}">
                <a16:creationId xmlns:a16="http://schemas.microsoft.com/office/drawing/2014/main" id="{73637763-A972-F30A-420D-10823B1A3A11}"/>
              </a:ext>
            </a:extLst>
          </p:cNvPr>
          <p:cNvSpPr/>
          <p:nvPr/>
        </p:nvSpPr>
        <p:spPr>
          <a:xfrm>
            <a:off x="2055141" y="2463013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65E22B3E-0896-4FDA-5C97-18C6EC9DFA81}"/>
              </a:ext>
            </a:extLst>
          </p:cNvPr>
          <p:cNvSpPr/>
          <p:nvPr/>
        </p:nvSpPr>
        <p:spPr>
          <a:xfrm>
            <a:off x="2258948" y="305551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6512CF3D-9CA7-8289-8495-654B3666326F}"/>
              </a:ext>
            </a:extLst>
          </p:cNvPr>
          <p:cNvSpPr/>
          <p:nvPr/>
        </p:nvSpPr>
        <p:spPr>
          <a:xfrm>
            <a:off x="2541225" y="305551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7A774AA-712C-C7DA-F6D2-1702B4A9DBA4}"/>
              </a:ext>
            </a:extLst>
          </p:cNvPr>
          <p:cNvSpPr/>
          <p:nvPr/>
        </p:nvSpPr>
        <p:spPr>
          <a:xfrm>
            <a:off x="3022933" y="261701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F95FC4B5-4649-DF83-20F7-B099442DB452}"/>
              </a:ext>
            </a:extLst>
          </p:cNvPr>
          <p:cNvSpPr/>
          <p:nvPr/>
        </p:nvSpPr>
        <p:spPr>
          <a:xfrm>
            <a:off x="2421691" y="3298273"/>
            <a:ext cx="428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37B393A1-F0CA-B693-9446-E2375888A1EF}"/>
              </a:ext>
            </a:extLst>
          </p:cNvPr>
          <p:cNvCxnSpPr/>
          <p:nvPr/>
        </p:nvCxnSpPr>
        <p:spPr>
          <a:xfrm>
            <a:off x="2469151" y="3706446"/>
            <a:ext cx="309837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ángulo 37">
            <a:extLst>
              <a:ext uri="{FF2B5EF4-FFF2-40B4-BE49-F238E27FC236}">
                <a16:creationId xmlns:a16="http://schemas.microsoft.com/office/drawing/2014/main" id="{3DBCF034-D585-1007-6E9D-76F5FA53A368}"/>
              </a:ext>
            </a:extLst>
          </p:cNvPr>
          <p:cNvSpPr/>
          <p:nvPr/>
        </p:nvSpPr>
        <p:spPr>
          <a:xfrm>
            <a:off x="2168126" y="3175800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380DFB0C-95EA-2598-1F1C-F5F9FFA39277}"/>
              </a:ext>
            </a:extLst>
          </p:cNvPr>
          <p:cNvSpPr/>
          <p:nvPr/>
        </p:nvSpPr>
        <p:spPr>
          <a:xfrm>
            <a:off x="2537172" y="373101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D874080E-29F8-5575-DB41-8E83207E8250}"/>
              </a:ext>
            </a:extLst>
          </p:cNvPr>
          <p:cNvSpPr/>
          <p:nvPr/>
        </p:nvSpPr>
        <p:spPr>
          <a:xfrm>
            <a:off x="2938462" y="2621331"/>
            <a:ext cx="380126" cy="36070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BD79F4FE-260D-F5BE-5B01-9F62DAADC509}"/>
              </a:ext>
            </a:extLst>
          </p:cNvPr>
          <p:cNvSpPr/>
          <p:nvPr/>
        </p:nvSpPr>
        <p:spPr>
          <a:xfrm>
            <a:off x="5065957" y="2216262"/>
            <a:ext cx="1197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1001    11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21454703-77D2-8129-78A7-EE820111D2CC}"/>
              </a:ext>
            </a:extLst>
          </p:cNvPr>
          <p:cNvCxnSpPr/>
          <p:nvPr/>
        </p:nvCxnSpPr>
        <p:spPr>
          <a:xfrm>
            <a:off x="5811654" y="2534957"/>
            <a:ext cx="785004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E2ECE4FA-FBD1-4925-6246-C05357A269BB}"/>
              </a:ext>
            </a:extLst>
          </p:cNvPr>
          <p:cNvCxnSpPr/>
          <p:nvPr/>
        </p:nvCxnSpPr>
        <p:spPr>
          <a:xfrm flipV="1">
            <a:off x="5811654" y="2274743"/>
            <a:ext cx="0" cy="260214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Rectángulo 45">
            <a:extLst>
              <a:ext uri="{FF2B5EF4-FFF2-40B4-BE49-F238E27FC236}">
                <a16:creationId xmlns:a16="http://schemas.microsoft.com/office/drawing/2014/main" id="{D711F3E5-04FF-9471-6352-30E5DEC95571}"/>
              </a:ext>
            </a:extLst>
          </p:cNvPr>
          <p:cNvSpPr/>
          <p:nvPr/>
        </p:nvSpPr>
        <p:spPr>
          <a:xfrm>
            <a:off x="5811654" y="258559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CC38E590-91C6-17C7-0FAF-E323208FC681}"/>
              </a:ext>
            </a:extLst>
          </p:cNvPr>
          <p:cNvSpPr/>
          <p:nvPr/>
        </p:nvSpPr>
        <p:spPr>
          <a:xfrm>
            <a:off x="5065957" y="2594220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101</a:t>
            </a:r>
          </a:p>
        </p:txBody>
      </p: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CBE493C9-BA5A-EC1E-496E-58637780DA58}"/>
              </a:ext>
            </a:extLst>
          </p:cNvPr>
          <p:cNvCxnSpPr/>
          <p:nvPr/>
        </p:nvCxnSpPr>
        <p:spPr>
          <a:xfrm>
            <a:off x="5114512" y="2992272"/>
            <a:ext cx="411788" cy="1495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Rectángulo 48">
            <a:extLst>
              <a:ext uri="{FF2B5EF4-FFF2-40B4-BE49-F238E27FC236}">
                <a16:creationId xmlns:a16="http://schemas.microsoft.com/office/drawing/2014/main" id="{6CF6EEED-9ED8-56D8-ABD3-633E73FAA56A}"/>
              </a:ext>
            </a:extLst>
          </p:cNvPr>
          <p:cNvSpPr/>
          <p:nvPr/>
        </p:nvSpPr>
        <p:spPr>
          <a:xfrm>
            <a:off x="4954853" y="2431589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ED057130-03CD-BCA1-BDDC-C6CA23F274F9}"/>
              </a:ext>
            </a:extLst>
          </p:cNvPr>
          <p:cNvSpPr/>
          <p:nvPr/>
        </p:nvSpPr>
        <p:spPr>
          <a:xfrm>
            <a:off x="5075429" y="301624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001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569151B1-5722-4790-E95C-E2563828A77C}"/>
              </a:ext>
            </a:extLst>
          </p:cNvPr>
          <p:cNvSpPr/>
          <p:nvPr/>
        </p:nvSpPr>
        <p:spPr>
          <a:xfrm>
            <a:off x="5454540" y="301624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EDA2C4DB-C39E-6C83-F91E-4B8FADF528AC}"/>
              </a:ext>
            </a:extLst>
          </p:cNvPr>
          <p:cNvSpPr/>
          <p:nvPr/>
        </p:nvSpPr>
        <p:spPr>
          <a:xfrm>
            <a:off x="5939442" y="258256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711A99F5-7236-21ED-8697-31118CE3CCBA}"/>
              </a:ext>
            </a:extLst>
          </p:cNvPr>
          <p:cNvSpPr/>
          <p:nvPr/>
        </p:nvSpPr>
        <p:spPr>
          <a:xfrm>
            <a:off x="5201535" y="331559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101</a:t>
            </a:r>
          </a:p>
        </p:txBody>
      </p: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C564AE4F-E760-0646-3D23-E4FE9D23A342}"/>
              </a:ext>
            </a:extLst>
          </p:cNvPr>
          <p:cNvCxnSpPr/>
          <p:nvPr/>
        </p:nvCxnSpPr>
        <p:spPr>
          <a:xfrm>
            <a:off x="5250090" y="3713650"/>
            <a:ext cx="411788" cy="1495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Rectángulo 54">
            <a:extLst>
              <a:ext uri="{FF2B5EF4-FFF2-40B4-BE49-F238E27FC236}">
                <a16:creationId xmlns:a16="http://schemas.microsoft.com/office/drawing/2014/main" id="{E5472F05-16D7-AA12-93CA-2F5F85F79CB6}"/>
              </a:ext>
            </a:extLst>
          </p:cNvPr>
          <p:cNvSpPr/>
          <p:nvPr/>
        </p:nvSpPr>
        <p:spPr>
          <a:xfrm>
            <a:off x="5001088" y="3238655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7DE22CFC-5C3D-F3D6-C24A-87F7C1565A96}"/>
              </a:ext>
            </a:extLst>
          </p:cNvPr>
          <p:cNvSpPr/>
          <p:nvPr/>
        </p:nvSpPr>
        <p:spPr>
          <a:xfrm>
            <a:off x="5198904" y="37528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07B44E26-72FD-3BEE-CF9F-4A3773EFCE90}"/>
              </a:ext>
            </a:extLst>
          </p:cNvPr>
          <p:cNvSpPr/>
          <p:nvPr/>
        </p:nvSpPr>
        <p:spPr>
          <a:xfrm>
            <a:off x="5841080" y="2591195"/>
            <a:ext cx="382308" cy="36070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3EA0C18C-B906-AEEB-EC4B-0795D3506E7C}"/>
              </a:ext>
            </a:extLst>
          </p:cNvPr>
          <p:cNvSpPr/>
          <p:nvPr/>
        </p:nvSpPr>
        <p:spPr>
          <a:xfrm>
            <a:off x="2887720" y="4348809"/>
            <a:ext cx="25635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Sumamos el Ca2 del divisor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Conector recto de flecha 58">
            <a:extLst>
              <a:ext uri="{FF2B5EF4-FFF2-40B4-BE49-F238E27FC236}">
                <a16:creationId xmlns:a16="http://schemas.microsoft.com/office/drawing/2014/main" id="{36AB4295-9FBD-0C2A-B486-E0C394AD9AC0}"/>
              </a:ext>
            </a:extLst>
          </p:cNvPr>
          <p:cNvCxnSpPr>
            <a:cxnSpLocks/>
          </p:cNvCxnSpPr>
          <p:nvPr/>
        </p:nvCxnSpPr>
        <p:spPr>
          <a:xfrm flipV="1">
            <a:off x="4172556" y="2847958"/>
            <a:ext cx="898848" cy="14777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86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 animBg="1"/>
      <p:bldP spid="43" grpId="0"/>
      <p:bldP spid="46" grpId="0"/>
      <p:bldP spid="47" grpId="0"/>
      <p:bldP spid="49" grpId="0"/>
      <p:bldP spid="50" grpId="0"/>
      <p:bldP spid="51" grpId="0"/>
      <p:bldP spid="52" grpId="0"/>
      <p:bldP spid="53" grpId="0"/>
      <p:bldP spid="55" grpId="0"/>
      <p:bldP spid="56" grpId="0"/>
      <p:bldP spid="57" grpId="0" animBg="1"/>
      <p:bldP spid="5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54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de numeración. Conversión entre bases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Aritmética binaria sin signo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Aritmética binaria con signo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Otras codificaciones</a:t>
            </a: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366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55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SISTEMA DE NUMERACIÓN HEXADECIMAL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Tenemos 16 caracteres para representar una cantidad: números 0-9 y letras A-F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9B6BECAE-754B-7723-5137-D10E907826AB}"/>
              </a:ext>
            </a:extLst>
          </p:cNvPr>
          <p:cNvGraphicFramePr>
            <a:graphicFrameLocks noGrp="1"/>
          </p:cNvGraphicFramePr>
          <p:nvPr/>
        </p:nvGraphicFramePr>
        <p:xfrm>
          <a:off x="1413965" y="2107070"/>
          <a:ext cx="5480497" cy="25958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027367">
                  <a:extLst>
                    <a:ext uri="{9D8B030D-6E8A-4147-A177-3AD203B41FA5}">
                      <a16:colId xmlns:a16="http://schemas.microsoft.com/office/drawing/2014/main" val="4192714379"/>
                    </a:ext>
                  </a:extLst>
                </a:gridCol>
                <a:gridCol w="562293">
                  <a:extLst>
                    <a:ext uri="{9D8B030D-6E8A-4147-A177-3AD203B41FA5}">
                      <a16:colId xmlns:a16="http://schemas.microsoft.com/office/drawing/2014/main" val="1694351150"/>
                    </a:ext>
                  </a:extLst>
                </a:gridCol>
                <a:gridCol w="562293">
                  <a:extLst>
                    <a:ext uri="{9D8B030D-6E8A-4147-A177-3AD203B41FA5}">
                      <a16:colId xmlns:a16="http://schemas.microsoft.com/office/drawing/2014/main" val="3787926389"/>
                    </a:ext>
                  </a:extLst>
                </a:gridCol>
                <a:gridCol w="562293">
                  <a:extLst>
                    <a:ext uri="{9D8B030D-6E8A-4147-A177-3AD203B41FA5}">
                      <a16:colId xmlns:a16="http://schemas.microsoft.com/office/drawing/2014/main" val="806025949"/>
                    </a:ext>
                  </a:extLst>
                </a:gridCol>
                <a:gridCol w="550989">
                  <a:extLst>
                    <a:ext uri="{9D8B030D-6E8A-4147-A177-3AD203B41FA5}">
                      <a16:colId xmlns:a16="http://schemas.microsoft.com/office/drawing/2014/main" val="2568407146"/>
                    </a:ext>
                  </a:extLst>
                </a:gridCol>
                <a:gridCol w="562293">
                  <a:extLst>
                    <a:ext uri="{9D8B030D-6E8A-4147-A177-3AD203B41FA5}">
                      <a16:colId xmlns:a16="http://schemas.microsoft.com/office/drawing/2014/main" val="3825767930"/>
                    </a:ext>
                  </a:extLst>
                </a:gridCol>
                <a:gridCol w="562293">
                  <a:extLst>
                    <a:ext uri="{9D8B030D-6E8A-4147-A177-3AD203B41FA5}">
                      <a16:colId xmlns:a16="http://schemas.microsoft.com/office/drawing/2014/main" val="3191862443"/>
                    </a:ext>
                  </a:extLst>
                </a:gridCol>
                <a:gridCol w="550989">
                  <a:extLst>
                    <a:ext uri="{9D8B030D-6E8A-4147-A177-3AD203B41FA5}">
                      <a16:colId xmlns:a16="http://schemas.microsoft.com/office/drawing/2014/main" val="3783500749"/>
                    </a:ext>
                  </a:extLst>
                </a:gridCol>
                <a:gridCol w="539687">
                  <a:extLst>
                    <a:ext uri="{9D8B030D-6E8A-4147-A177-3AD203B41FA5}">
                      <a16:colId xmlns:a16="http://schemas.microsoft.com/office/drawing/2014/main" val="2664800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Decimal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136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Binario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635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Hexadecimal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155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s-ES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s-ES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s-ES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s-ES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s-ES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s-ES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s-ES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s-ES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847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E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771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b="1" kern="12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846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s-E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3512466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459D0ED2-3923-23DD-94D4-EEA7393A2D15}"/>
              </a:ext>
            </a:extLst>
          </p:cNvPr>
          <p:cNvSpPr txBox="1"/>
          <p:nvPr/>
        </p:nvSpPr>
        <p:spPr>
          <a:xfrm>
            <a:off x="7206809" y="2913468"/>
            <a:ext cx="129080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carácter hexadecimal se corresponde con un número binario de 4 bits</a:t>
            </a:r>
          </a:p>
        </p:txBody>
      </p:sp>
    </p:spTree>
    <p:extLst>
      <p:ext uri="{BB962C8B-B14F-4D97-AF65-F5344CB8AC3E}">
        <p14:creationId xmlns:p14="http://schemas.microsoft.com/office/powerpoint/2010/main" val="356010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DDDDF3C6-65BA-E185-A02C-AE524A4D865F}"/>
              </a:ext>
            </a:extLst>
          </p:cNvPr>
          <p:cNvSpPr txBox="1"/>
          <p:nvPr/>
        </p:nvSpPr>
        <p:spPr>
          <a:xfrm>
            <a:off x="850900" y="1574799"/>
            <a:ext cx="779093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lvl="2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        F x 16</a:t>
            </a:r>
            <a:r>
              <a:rPr lang="es-ES" sz="1600" baseline="30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r>
              <a:rPr lang="es-E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+ 1 x 16</a:t>
            </a:r>
            <a:r>
              <a:rPr lang="es-ES" sz="1600" baseline="30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 </a:t>
            </a:r>
            <a:r>
              <a:rPr lang="es-E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+ A x 16</a:t>
            </a:r>
            <a:r>
              <a:rPr lang="es-ES" sz="1600" baseline="30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0 </a:t>
            </a:r>
            <a:r>
              <a:rPr lang="es-E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=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6B81D2B-E822-D075-1593-B1B7139F31A3}"/>
              </a:ext>
            </a:extLst>
          </p:cNvPr>
          <p:cNvSpPr txBox="1"/>
          <p:nvPr/>
        </p:nvSpPr>
        <p:spPr>
          <a:xfrm>
            <a:off x="850900" y="1574799"/>
            <a:ext cx="779093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lvl="2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                                                     15 x 16</a:t>
            </a:r>
            <a:r>
              <a:rPr lang="es-ES" sz="1600" baseline="30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r>
              <a:rPr lang="es-E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+ 1 x 16</a:t>
            </a:r>
            <a:r>
              <a:rPr lang="es-ES" sz="1600" baseline="30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 </a:t>
            </a:r>
            <a:r>
              <a:rPr lang="es-E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+ 10 x 16</a:t>
            </a:r>
            <a:r>
              <a:rPr lang="es-ES" sz="1600" baseline="30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0</a:t>
            </a:r>
            <a:r>
              <a:rPr lang="es-E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= 3866</a:t>
            </a:r>
            <a:r>
              <a:rPr lang="es-ES" sz="1600" baseline="-25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362129C-6E8B-5488-E4E8-B79085DD702E}"/>
              </a:ext>
            </a:extLst>
          </p:cNvPr>
          <p:cNvSpPr txBox="1"/>
          <p:nvPr/>
        </p:nvSpPr>
        <p:spPr>
          <a:xfrm>
            <a:off x="850900" y="1574799"/>
            <a:ext cx="779093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Para pasar de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hexadecimal a binario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convertimos cada dígito a binario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		10A4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E8A2D0F-68D1-1CA5-2B3F-D2251A2DCB1D}"/>
              </a:ext>
            </a:extLst>
          </p:cNvPr>
          <p:cNvSpPr txBox="1"/>
          <p:nvPr/>
        </p:nvSpPr>
        <p:spPr>
          <a:xfrm>
            <a:off x="850900" y="1574799"/>
            <a:ext cx="779093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Clr>
                <a:schemeClr val="bg1">
                  <a:lumMod val="75000"/>
                </a:schemeClr>
              </a:buClr>
              <a:buSzPct val="120000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1   0   10   4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0001   0000   1010   0100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14661B6-A328-3217-AA4D-2E726B25EE8F}"/>
              </a:ext>
            </a:extLst>
          </p:cNvPr>
          <p:cNvSpPr txBox="1"/>
          <p:nvPr/>
        </p:nvSpPr>
        <p:spPr>
          <a:xfrm>
            <a:off x="850900" y="1574799"/>
            <a:ext cx="7790930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Para pasar de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binario a hexadecimal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tomamos los bits de 4 en 4 y convertimos</a:t>
            </a: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	11111100011001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5A07989-C057-B234-78DA-4989A9D47B5D}"/>
              </a:ext>
            </a:extLst>
          </p:cNvPr>
          <p:cNvSpPr txBox="1"/>
          <p:nvPr/>
        </p:nvSpPr>
        <p:spPr>
          <a:xfrm>
            <a:off x="1752162" y="4004344"/>
            <a:ext cx="665873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		11   1111   0001   1001  3   15   1   9  3F19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16</a:t>
            </a:r>
            <a:endParaRPr lang="es-ES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56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SISTEMA DE NUMERACIÓN HEXADECIMAL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696D7BA-82B3-8AD8-918E-2B0170BE8CDD}"/>
              </a:ext>
            </a:extLst>
          </p:cNvPr>
          <p:cNvSpPr txBox="1"/>
          <p:nvPr/>
        </p:nvSpPr>
        <p:spPr>
          <a:xfrm>
            <a:off x="850900" y="1574799"/>
            <a:ext cx="779093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Los pesos en este caso son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 de 16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16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 por lo que: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	Ej.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r>
              <a:rPr lang="es-E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F1A</a:t>
            </a:r>
            <a:r>
              <a:rPr lang="es-ES" sz="1600" baseline="-25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16</a:t>
            </a:r>
            <a:r>
              <a:rPr lang="es-E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=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65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4" grpId="0"/>
      <p:bldP spid="15" grpId="0"/>
      <p:bldP spid="2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3593C2F-6106-9F10-7A5A-E2F789B62407}"/>
              </a:ext>
            </a:extLst>
          </p:cNvPr>
          <p:cNvSpPr txBox="1"/>
          <p:nvPr/>
        </p:nvSpPr>
        <p:spPr>
          <a:xfrm>
            <a:off x="850900" y="1574799"/>
            <a:ext cx="7790930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Los pesos en este caso son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 de 8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8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 por lo que: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		174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= 1 x 8</a:t>
            </a:r>
            <a:r>
              <a:rPr lang="es-E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+ 7 x 8</a:t>
            </a:r>
            <a:r>
              <a:rPr lang="es-E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+ 4 x 8</a:t>
            </a:r>
            <a:r>
              <a:rPr lang="es-E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= 124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57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SISTEMA DE NUMERACIÓN OCTAL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Tenemos 8 dígitos (0-7) para representar una cantidad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9B6BECAE-754B-7723-5137-D10E907826AB}"/>
              </a:ext>
            </a:extLst>
          </p:cNvPr>
          <p:cNvGraphicFramePr>
            <a:graphicFrameLocks noGrp="1"/>
          </p:cNvGraphicFramePr>
          <p:nvPr/>
        </p:nvGraphicFramePr>
        <p:xfrm>
          <a:off x="1287780" y="2117326"/>
          <a:ext cx="5480497" cy="11125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027367">
                  <a:extLst>
                    <a:ext uri="{9D8B030D-6E8A-4147-A177-3AD203B41FA5}">
                      <a16:colId xmlns:a16="http://schemas.microsoft.com/office/drawing/2014/main" val="4192714379"/>
                    </a:ext>
                  </a:extLst>
                </a:gridCol>
                <a:gridCol w="562293">
                  <a:extLst>
                    <a:ext uri="{9D8B030D-6E8A-4147-A177-3AD203B41FA5}">
                      <a16:colId xmlns:a16="http://schemas.microsoft.com/office/drawing/2014/main" val="1694351150"/>
                    </a:ext>
                  </a:extLst>
                </a:gridCol>
                <a:gridCol w="562293">
                  <a:extLst>
                    <a:ext uri="{9D8B030D-6E8A-4147-A177-3AD203B41FA5}">
                      <a16:colId xmlns:a16="http://schemas.microsoft.com/office/drawing/2014/main" val="3787926389"/>
                    </a:ext>
                  </a:extLst>
                </a:gridCol>
                <a:gridCol w="562293">
                  <a:extLst>
                    <a:ext uri="{9D8B030D-6E8A-4147-A177-3AD203B41FA5}">
                      <a16:colId xmlns:a16="http://schemas.microsoft.com/office/drawing/2014/main" val="806025949"/>
                    </a:ext>
                  </a:extLst>
                </a:gridCol>
                <a:gridCol w="550989">
                  <a:extLst>
                    <a:ext uri="{9D8B030D-6E8A-4147-A177-3AD203B41FA5}">
                      <a16:colId xmlns:a16="http://schemas.microsoft.com/office/drawing/2014/main" val="2568407146"/>
                    </a:ext>
                  </a:extLst>
                </a:gridCol>
                <a:gridCol w="562293">
                  <a:extLst>
                    <a:ext uri="{9D8B030D-6E8A-4147-A177-3AD203B41FA5}">
                      <a16:colId xmlns:a16="http://schemas.microsoft.com/office/drawing/2014/main" val="3825767930"/>
                    </a:ext>
                  </a:extLst>
                </a:gridCol>
                <a:gridCol w="562293">
                  <a:extLst>
                    <a:ext uri="{9D8B030D-6E8A-4147-A177-3AD203B41FA5}">
                      <a16:colId xmlns:a16="http://schemas.microsoft.com/office/drawing/2014/main" val="3191862443"/>
                    </a:ext>
                  </a:extLst>
                </a:gridCol>
                <a:gridCol w="550989">
                  <a:extLst>
                    <a:ext uri="{9D8B030D-6E8A-4147-A177-3AD203B41FA5}">
                      <a16:colId xmlns:a16="http://schemas.microsoft.com/office/drawing/2014/main" val="3783500749"/>
                    </a:ext>
                  </a:extLst>
                </a:gridCol>
                <a:gridCol w="539687">
                  <a:extLst>
                    <a:ext uri="{9D8B030D-6E8A-4147-A177-3AD203B41FA5}">
                      <a16:colId xmlns:a16="http://schemas.microsoft.com/office/drawing/2014/main" val="2664800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Decimal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136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Binario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635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155825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459D0ED2-3923-23DD-94D4-EEA7393A2D15}"/>
              </a:ext>
            </a:extLst>
          </p:cNvPr>
          <p:cNvSpPr txBox="1"/>
          <p:nvPr/>
        </p:nvSpPr>
        <p:spPr>
          <a:xfrm>
            <a:off x="7210817" y="2165754"/>
            <a:ext cx="129080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carácter octal se corresponde con un número binario de 3 bits</a:t>
            </a:r>
          </a:p>
        </p:txBody>
      </p:sp>
    </p:spTree>
    <p:extLst>
      <p:ext uri="{BB962C8B-B14F-4D97-AF65-F5344CB8AC3E}">
        <p14:creationId xmlns:p14="http://schemas.microsoft.com/office/powerpoint/2010/main" val="247448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2A8AC83-2F5F-53E4-3340-101DA0B34BB5}"/>
              </a:ext>
            </a:extLst>
          </p:cNvPr>
          <p:cNvSpPr txBox="1"/>
          <p:nvPr/>
        </p:nvSpPr>
        <p:spPr>
          <a:xfrm>
            <a:off x="850900" y="1574799"/>
            <a:ext cx="779093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    001   000   111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F18C66D-30A6-3CE4-56B9-8B9C3484DC85}"/>
              </a:ext>
            </a:extLst>
          </p:cNvPr>
          <p:cNvSpPr txBox="1"/>
          <p:nvPr/>
        </p:nvSpPr>
        <p:spPr>
          <a:xfrm>
            <a:off x="850900" y="1574799"/>
            <a:ext cx="779093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Para pasar de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binario a octal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tomamos los bits de 3 en 3 y convertimos</a:t>
            </a: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	11111100011001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58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SISTEMA DE NUMERACIÓN OCTAL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696D7BA-82B3-8AD8-918E-2B0170BE8CDD}"/>
              </a:ext>
            </a:extLst>
          </p:cNvPr>
          <p:cNvSpPr txBox="1"/>
          <p:nvPr/>
        </p:nvSpPr>
        <p:spPr>
          <a:xfrm>
            <a:off x="850900" y="1574799"/>
            <a:ext cx="779093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Para pasar de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octal a binario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convertimos cada dígito a binario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		107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F623089-C960-C53A-7428-40EC6B1F7F72}"/>
              </a:ext>
            </a:extLst>
          </p:cNvPr>
          <p:cNvSpPr txBox="1"/>
          <p:nvPr/>
        </p:nvSpPr>
        <p:spPr>
          <a:xfrm>
            <a:off x="3607763" y="3036202"/>
            <a:ext cx="503406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11  111  100  011  001  3  7  4  3  1  37431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8</a:t>
            </a:r>
            <a:endParaRPr lang="es-ES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56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4508500"/>
          </a:xfrm>
          <a:prstGeom prst="rect">
            <a:avLst/>
          </a:prstGeom>
          <a:solidFill>
            <a:srgbClr val="CB0017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0" tIns="1440000" rIns="1440000" bIns="1440000"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0" y="4508500"/>
            <a:ext cx="9144000" cy="12065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0" tIns="1440000" rIns="1440000" bIns="1440000" rtlCol="0" anchor="ctr"/>
          <a:lstStyle/>
          <a:p>
            <a:pPr algn="ctr"/>
            <a:endParaRPr lang="es-E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75" y="4726724"/>
            <a:ext cx="1986600" cy="756600"/>
          </a:xfrm>
          <a:prstGeom prst="rect">
            <a:avLst/>
          </a:prstGeom>
        </p:spPr>
      </p:pic>
      <p:sp>
        <p:nvSpPr>
          <p:cNvPr id="7" name="CuadroTexto 7">
            <a:extLst>
              <a:ext uri="{FF2B5EF4-FFF2-40B4-BE49-F238E27FC236}">
                <a16:creationId xmlns:a16="http://schemas.microsoft.com/office/drawing/2014/main" id="{5508F6B6-0EA5-9A05-A05F-709BA6D34090}"/>
              </a:ext>
            </a:extLst>
          </p:cNvPr>
          <p:cNvSpPr txBox="1"/>
          <p:nvPr/>
        </p:nvSpPr>
        <p:spPr>
          <a:xfrm>
            <a:off x="807523" y="749300"/>
            <a:ext cx="7947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TECNOLOGÍA DE COMPUTADORES</a:t>
            </a:r>
          </a:p>
          <a:p>
            <a:endParaRPr lang="es-E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3: Introducción a los Lenguajes de Descripción de Hardware</a:t>
            </a:r>
            <a:endParaRPr lang="es-ES" sz="4000" dirty="0">
              <a:solidFill>
                <a:schemeClr val="bg1"/>
              </a:solidFill>
              <a:latin typeface="Roboto Thin"/>
              <a:cs typeface="Roboto Thin"/>
            </a:endParaRPr>
          </a:p>
          <a:p>
            <a:endParaRPr lang="es-ES" sz="2000" dirty="0">
              <a:solidFill>
                <a:schemeClr val="bg1"/>
              </a:solidFill>
              <a:latin typeface="Roboto Thin"/>
              <a:cs typeface="Roboto Thin"/>
            </a:endParaRPr>
          </a:p>
          <a:p>
            <a:pPr algn="r"/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Luis Alberto Aranda</a:t>
            </a:r>
          </a:p>
          <a:p>
            <a:pPr algn="r"/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Iván Ramírez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52CE165D-874C-025C-B8A4-3D586120CD5D}"/>
              </a:ext>
            </a:extLst>
          </p:cNvPr>
          <p:cNvGrpSpPr/>
          <p:nvPr/>
        </p:nvGrpSpPr>
        <p:grpSpPr>
          <a:xfrm>
            <a:off x="354927" y="4794483"/>
            <a:ext cx="5197312" cy="646331"/>
            <a:chOff x="354927" y="4794483"/>
            <a:chExt cx="5197312" cy="646331"/>
          </a:xfrm>
        </p:grpSpPr>
        <p:sp>
          <p:nvSpPr>
            <p:cNvPr id="4" name="CuadroTexto 2">
              <a:extLst>
                <a:ext uri="{FF2B5EF4-FFF2-40B4-BE49-F238E27FC236}">
                  <a16:creationId xmlns:a16="http://schemas.microsoft.com/office/drawing/2014/main" id="{6D977D39-5EF8-6E33-2C31-24CB41F18A69}"/>
                </a:ext>
              </a:extLst>
            </p:cNvPr>
            <p:cNvSpPr txBox="1"/>
            <p:nvPr/>
          </p:nvSpPr>
          <p:spPr>
            <a:xfrm>
              <a:off x="1864346" y="4794483"/>
              <a:ext cx="3687893" cy="64633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900" dirty="0">
                  <a:latin typeface="Times New Roman"/>
                  <a:ea typeface="+mn-lt"/>
                  <a:cs typeface="+mn-lt"/>
                </a:rPr>
                <a:t>©2023 Luis Alberto Aranda Barjola, Iván Ramírez Díaz.</a:t>
              </a:r>
              <a:br>
                <a:rPr lang="es-ES" sz="900" dirty="0">
                  <a:latin typeface="Times New Roman"/>
                  <a:ea typeface="+mn-lt"/>
                  <a:cs typeface="+mn-lt"/>
                </a:rPr>
              </a:br>
              <a:r>
                <a:rPr lang="es-ES" sz="900" dirty="0">
                  <a:latin typeface="Times New Roman"/>
                  <a:ea typeface="+mn-lt"/>
                  <a:cs typeface="+mn-lt"/>
                </a:rPr>
                <a:t>Algunos derechos reservados. Este documento se distribuye bajo la licencia “Atribución-</a:t>
              </a:r>
              <a:r>
                <a:rPr lang="es-ES" sz="900" dirty="0" err="1">
                  <a:latin typeface="Times New Roman"/>
                  <a:ea typeface="+mn-lt"/>
                  <a:cs typeface="+mn-lt"/>
                </a:rPr>
                <a:t>CompartirIgual</a:t>
              </a:r>
              <a:r>
                <a:rPr lang="es-ES" sz="900" dirty="0">
                  <a:latin typeface="Times New Roman"/>
                  <a:ea typeface="+mn-lt"/>
                  <a:cs typeface="+mn-lt"/>
                </a:rPr>
                <a:t> 4.0 Internacional” de Creative </a:t>
              </a:r>
              <a:r>
                <a:rPr lang="es-ES" sz="900" dirty="0" err="1">
                  <a:latin typeface="Times New Roman"/>
                  <a:ea typeface="+mn-lt"/>
                  <a:cs typeface="+mn-lt"/>
                </a:rPr>
                <a:t>Commons</a:t>
              </a:r>
              <a:r>
                <a:rPr lang="es-ES" sz="900" dirty="0">
                  <a:latin typeface="Times New Roman"/>
                  <a:ea typeface="+mn-lt"/>
                  <a:cs typeface="+mn-lt"/>
                </a:rPr>
                <a:t>, disponible </a:t>
              </a:r>
              <a:r>
                <a:rPr lang="es-ES" sz="900" dirty="0">
                  <a:latin typeface="Times New Roman"/>
                  <a:ea typeface="+mn-lt"/>
                  <a:cs typeface="Times New Roman"/>
                </a:rPr>
                <a:t>en </a:t>
              </a:r>
              <a:r>
                <a:rPr lang="es-ES" sz="900" dirty="0">
                  <a:solidFill>
                    <a:srgbClr val="0563C1"/>
                  </a:solidFill>
                  <a:latin typeface="Times New Roman"/>
                  <a:ea typeface="+mn-lt"/>
                  <a:cs typeface="Times New Roman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https://creativecommons.org/licenses/by-sa/4.0/deed.es</a:t>
              </a:r>
              <a:r>
                <a:rPr lang="es-ES" sz="900" dirty="0">
                  <a:latin typeface="Times New Roman"/>
                  <a:ea typeface="+mn-lt"/>
                  <a:cs typeface="Times New Roman"/>
                </a:rPr>
                <a:t>. </a:t>
              </a:r>
              <a:endParaRPr lang="es-ES" sz="900" dirty="0">
                <a:cs typeface="Calibri"/>
              </a:endParaRP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8DBDB8D0-ABCE-2D3A-E85A-429FE0F22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927" y="4851415"/>
              <a:ext cx="1499670" cy="533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7628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301656" y="698277"/>
            <a:ext cx="4376676" cy="34932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b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TEMARIO DE LA ASIGNATURA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endParaRPr lang="es-ES" sz="160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500">
                <a:latin typeface="Arial" panose="020B0604020202020204" pitchFamily="34" charset="0"/>
                <a:cs typeface="Arial" panose="020B0604020202020204" pitchFamily="34" charset="0"/>
              </a:rPr>
              <a:t>Introducción a la asignatura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500">
                <a:latin typeface="Arial" panose="020B0604020202020204" pitchFamily="34" charset="0"/>
                <a:cs typeface="Arial" panose="020B0604020202020204" pitchFamily="34" charset="0"/>
              </a:rPr>
              <a:t>Fundamentos de los sistemas digitales</a:t>
            </a:r>
          </a:p>
          <a:p>
            <a:pPr marL="800100" lvl="1" indent="-342900"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500">
                <a:latin typeface="Arial" panose="020B0604020202020204" pitchFamily="34" charset="0"/>
                <a:cs typeface="Arial" panose="020B0604020202020204" pitchFamily="34" charset="0"/>
              </a:rPr>
              <a:t>Sistemas de numeración: binario</a:t>
            </a:r>
          </a:p>
          <a:p>
            <a:pPr marL="800100" lvl="1" indent="-342900"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500">
                <a:latin typeface="Arial" panose="020B0604020202020204" pitchFamily="34" charset="0"/>
                <a:cs typeface="Arial" panose="020B0604020202020204" pitchFamily="34" charset="0"/>
              </a:rPr>
              <a:t>Lenguajes de descripción hardware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500">
                <a:latin typeface="Arial" panose="020B0604020202020204" pitchFamily="34" charset="0"/>
                <a:cs typeface="Arial" panose="020B0604020202020204" pitchFamily="34" charset="0"/>
              </a:rPr>
              <a:t>Sistemas combinacionales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500">
                <a:latin typeface="Arial" panose="020B0604020202020204" pitchFamily="34" charset="0"/>
                <a:cs typeface="Arial" panose="020B0604020202020204" pitchFamily="34" charset="0"/>
              </a:rPr>
              <a:t>Álgebra de Boole. Mapas de Karnaugh</a:t>
            </a:r>
          </a:p>
          <a:p>
            <a:pPr marL="800100" lvl="1" indent="-342900"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500">
                <a:latin typeface="Arial" panose="020B0604020202020204" pitchFamily="34" charset="0"/>
                <a:cs typeface="Arial" panose="020B0604020202020204" pitchFamily="34" charset="0"/>
              </a:rPr>
              <a:t>Análisis y síntesis de circuitos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500">
                <a:latin typeface="Arial" panose="020B0604020202020204" pitchFamily="34" charset="0"/>
                <a:cs typeface="Arial" panose="020B0604020202020204" pitchFamily="34" charset="0"/>
              </a:rPr>
              <a:t>Sistemas secuenciales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500">
                <a:latin typeface="Arial" panose="020B0604020202020204" pitchFamily="34" charset="0"/>
                <a:cs typeface="Arial" panose="020B0604020202020204" pitchFamily="34" charset="0"/>
              </a:rPr>
              <a:t>Elementos de memoria: biestables</a:t>
            </a:r>
          </a:p>
          <a:p>
            <a:pPr marL="800100" lvl="1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500">
                <a:latin typeface="Arial" panose="020B0604020202020204" pitchFamily="34" charset="0"/>
                <a:cs typeface="Arial" panose="020B0604020202020204" pitchFamily="34" charset="0"/>
              </a:rPr>
              <a:t>Máquinas de estado y otros circuitos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75" y="4726724"/>
            <a:ext cx="1986600" cy="75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44" y="774447"/>
            <a:ext cx="3553039" cy="373405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0" y="4556760"/>
            <a:ext cx="9144000" cy="0"/>
          </a:xfrm>
          <a:prstGeom prst="line">
            <a:avLst/>
          </a:prstGeom>
          <a:ln w="7620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5021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60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 a los dispositivos hardware. FPGA vs. ASIC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Flujo de diseño hardware. Herramientas para el diseño hardware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 a los lenguajes de descripción hardware. VHDL</a:t>
            </a: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7658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61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 a los dispositivos hardware. FPGA vs. ASIC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Flujo de diseño hardware. Herramientas para el diseño hardware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 a los lenguajes de descripción hardware. VHDL</a:t>
            </a: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810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62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INTRODUCCIÓN A LOS DISPOSITIVOS HW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26161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dispositivo hardware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 un componente físico que forma parte del computador 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Comprende desde el teclado o el ratón, hasta la memoria RAM o la CPU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 esta asignatura aprenderemos:</a:t>
            </a: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 diseñar circuitos que forman parte de estos dispositivos hardware</a:t>
            </a: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 usar las herramientas que permiten crearlos y verificarlos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Para ello tendremos que aprender un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lenguaje de descripción hardware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junto con los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fundamentos de la electrónica digital</a:t>
            </a:r>
          </a:p>
        </p:txBody>
      </p:sp>
    </p:spTree>
    <p:extLst>
      <p:ext uri="{BB962C8B-B14F-4D97-AF65-F5344CB8AC3E}">
        <p14:creationId xmlns:p14="http://schemas.microsoft.com/office/powerpoint/2010/main" val="38956357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63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FPGA vs. ASIC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Una FPGA (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Field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Programmable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Gate Array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 es un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dispositivo semiconductor reprogramable tras su fabricación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Un ASIC (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Circuit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 es un 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dispositivo semiconductor fabricado para un propósito concreto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8CCE2C3-03AE-D800-9F40-E4C965E35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2085" y="3045770"/>
            <a:ext cx="3199829" cy="1476844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FF48C18-C06C-B3E3-8C62-CEA390065639}"/>
              </a:ext>
            </a:extLst>
          </p:cNvPr>
          <p:cNvSpPr/>
          <p:nvPr/>
        </p:nvSpPr>
        <p:spPr>
          <a:xfrm>
            <a:off x="3396325" y="4522614"/>
            <a:ext cx="683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FPGA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2771669-CE3C-F4B6-0F65-3068E4B9DA6F}"/>
              </a:ext>
            </a:extLst>
          </p:cNvPr>
          <p:cNvSpPr/>
          <p:nvPr/>
        </p:nvSpPr>
        <p:spPr>
          <a:xfrm>
            <a:off x="5133804" y="4522614"/>
            <a:ext cx="6142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ASIC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8CBFEE3-1166-4A28-6051-3A8118079499}"/>
              </a:ext>
            </a:extLst>
          </p:cNvPr>
          <p:cNvSpPr/>
          <p:nvPr/>
        </p:nvSpPr>
        <p:spPr>
          <a:xfrm>
            <a:off x="4790611" y="3186596"/>
            <a:ext cx="1300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Lienzo en blanco</a:t>
            </a:r>
          </a:p>
          <a:p>
            <a:pPr algn="ctr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para crear nuestro</a:t>
            </a:r>
          </a:p>
          <a:p>
            <a:pPr algn="ctr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diseño hardware</a:t>
            </a:r>
          </a:p>
        </p:txBody>
      </p:sp>
    </p:spTree>
    <p:extLst>
      <p:ext uri="{BB962C8B-B14F-4D97-AF65-F5344CB8AC3E}">
        <p14:creationId xmlns:p14="http://schemas.microsoft.com/office/powerpoint/2010/main" val="27404148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64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FPGA vs. ASIC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BE77ED20-D8D0-FFD0-C7D6-C3C89A492D15}"/>
              </a:ext>
            </a:extLst>
          </p:cNvPr>
          <p:cNvGraphicFramePr>
            <a:graphicFrameLocks noGrp="1"/>
          </p:cNvGraphicFramePr>
          <p:nvPr/>
        </p:nvGraphicFramePr>
        <p:xfrm>
          <a:off x="1504445" y="1559560"/>
          <a:ext cx="6252909" cy="25958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146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8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7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213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FPGA</a:t>
                      </a:r>
                    </a:p>
                  </a:txBody>
                  <a:tcPr anchor="ctr">
                    <a:solidFill>
                      <a:srgbClr val="C213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ASIC</a:t>
                      </a:r>
                    </a:p>
                  </a:txBody>
                  <a:tcPr anchor="ctr">
                    <a:solidFill>
                      <a:srgbClr val="C213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Reprogramable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Sí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Fabricación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Rápida / Sencilla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Lenta / Compleja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Coste</a:t>
                      </a:r>
                      <a:r>
                        <a:rPr lang="es-ES" baseline="0" dirty="0"/>
                        <a:t> unitario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Alto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Bajo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Consumo de energía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Alto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Bajo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Rendimiento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Medio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Alto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Utilización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Prototipado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Aplicaciones concretas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4519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65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 a los dispositivos hardware. FPGA vs. ASIC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Flujo de diseño hardware. Herramientas para el diseño hardware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 a los lenguajes de descripción hardware. VHDL</a:t>
            </a: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7357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66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FLUJO DE DISEÑO HARDWARE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2690A5D-1567-C03D-1620-96FCFCE5D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704" y="1414732"/>
            <a:ext cx="1916391" cy="3933645"/>
          </a:xfrm>
          <a:prstGeom prst="rect">
            <a:avLst/>
          </a:prstGeom>
        </p:spPr>
      </p:pic>
      <p:sp>
        <p:nvSpPr>
          <p:cNvPr id="9" name="Cerrar llave 8">
            <a:extLst>
              <a:ext uri="{FF2B5EF4-FFF2-40B4-BE49-F238E27FC236}">
                <a16:creationId xmlns:a16="http://schemas.microsoft.com/office/drawing/2014/main" id="{9263978F-B279-78A2-A57E-133EDB5EB16E}"/>
              </a:ext>
            </a:extLst>
          </p:cNvPr>
          <p:cNvSpPr/>
          <p:nvPr/>
        </p:nvSpPr>
        <p:spPr>
          <a:xfrm>
            <a:off x="6003985" y="1337094"/>
            <a:ext cx="293298" cy="1656272"/>
          </a:xfrm>
          <a:prstGeom prst="righ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errar llave 9">
            <a:extLst>
              <a:ext uri="{FF2B5EF4-FFF2-40B4-BE49-F238E27FC236}">
                <a16:creationId xmlns:a16="http://schemas.microsoft.com/office/drawing/2014/main" id="{F7EED6F4-C4B5-BB9E-48D8-D3BD441284B7}"/>
              </a:ext>
            </a:extLst>
          </p:cNvPr>
          <p:cNvSpPr/>
          <p:nvPr/>
        </p:nvSpPr>
        <p:spPr>
          <a:xfrm>
            <a:off x="6003985" y="3122762"/>
            <a:ext cx="293298" cy="2225615"/>
          </a:xfrm>
          <a:prstGeom prst="righ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CB5338B-2737-4E34-5D4B-746B93C7902F}"/>
              </a:ext>
            </a:extLst>
          </p:cNvPr>
          <p:cNvSpPr/>
          <p:nvPr/>
        </p:nvSpPr>
        <p:spPr>
          <a:xfrm>
            <a:off x="6421067" y="1996429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Nosotros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253AD59-7D3B-317C-6780-E11629B14D78}"/>
              </a:ext>
            </a:extLst>
          </p:cNvPr>
          <p:cNvSpPr/>
          <p:nvPr/>
        </p:nvSpPr>
        <p:spPr>
          <a:xfrm>
            <a:off x="6421067" y="4066292"/>
            <a:ext cx="11993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software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94092DC-229E-6BDB-695B-4B68B5049BBF}"/>
              </a:ext>
            </a:extLst>
          </p:cNvPr>
          <p:cNvSpPr/>
          <p:nvPr/>
        </p:nvSpPr>
        <p:spPr>
          <a:xfrm>
            <a:off x="850900" y="2537986"/>
            <a:ext cx="2286000" cy="116955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Una vez verificado el correcto funcionamiento del diseño, se procedería a su fabricación o implementación en FPGA</a:t>
            </a:r>
          </a:p>
        </p:txBody>
      </p:sp>
    </p:spTree>
    <p:extLst>
      <p:ext uri="{BB962C8B-B14F-4D97-AF65-F5344CB8AC3E}">
        <p14:creationId xmlns:p14="http://schemas.microsoft.com/office/powerpoint/2010/main" val="289810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14" grpId="0"/>
      <p:bldP spid="1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67</a:t>
            </a:fld>
            <a:endParaRPr lang="en-US" dirty="0"/>
          </a:p>
        </p:txBody>
      </p:sp>
      <p:sp>
        <p:nvSpPr>
          <p:cNvPr id="8" name="CuadroTexto 9">
            <a:extLst>
              <a:ext uri="{FF2B5EF4-FFF2-40B4-BE49-F238E27FC236}">
                <a16:creationId xmlns:a16="http://schemas.microsoft.com/office/drawing/2014/main" id="{F287BC00-BB6F-38B5-E22D-BD1A2EB0D206}"/>
              </a:ext>
            </a:extLst>
          </p:cNvPr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FLUJO DE DISEÑO HARDWARE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3EC4B43-5291-C6E5-ACCB-AEA5A143E12C}"/>
              </a:ext>
            </a:extLst>
          </p:cNvPr>
          <p:cNvSpPr txBox="1"/>
          <p:nvPr/>
        </p:nvSpPr>
        <p:spPr>
          <a:xfrm>
            <a:off x="850899" y="1574799"/>
            <a:ext cx="7646715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Especificación y comportamiento del circuito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descripción de su funcionalidad a alto nivel, los módulos que lo forman y sus interacciones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 hardware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escritura del código VHDL/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Verilog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que describe el circuito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Síntesis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conversión del circuito a nivel de puertas lógicas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conversión de esas puertas lógicas a recursos físicos hardware y sus interconexiones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Generación del </a:t>
            </a:r>
            <a:r>
              <a:rPr lang="es-ES" sz="1600" dirty="0" err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bitstream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creación de un fichero que contiene una cadena de ceros y unos con la información de la implementación del circuito</a:t>
            </a:r>
          </a:p>
        </p:txBody>
      </p:sp>
    </p:spTree>
    <p:extLst>
      <p:ext uri="{BB962C8B-B14F-4D97-AF65-F5344CB8AC3E}">
        <p14:creationId xmlns:p14="http://schemas.microsoft.com/office/powerpoint/2010/main" val="11789616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68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FLUJO DE DISEÑO HARDWARE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2CD7F94-1824-094F-5A64-97D161A77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1099688" y="1396446"/>
            <a:ext cx="3050036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52F37A6-16FD-3730-AF5E-70BE66A533BB}"/>
              </a:ext>
            </a:extLst>
          </p:cNvPr>
          <p:cNvSpPr/>
          <p:nvPr/>
        </p:nvSpPr>
        <p:spPr>
          <a:xfrm>
            <a:off x="954216" y="4171644"/>
            <a:ext cx="334097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Oblea de silicio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uente: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wikipedia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200" dirty="0">
                <a:hlinkClick r:id="rId6"/>
              </a:rPr>
              <a:t>https://www.youtube.com/watch?v=UvluuAIiA50</a:t>
            </a:r>
            <a:endParaRPr lang="es-ES" sz="12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D144CAD-3E9C-4970-B00A-3BA5C006C6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3" r="17013"/>
          <a:stretch/>
        </p:blipFill>
        <p:spPr>
          <a:xfrm>
            <a:off x="5434642" y="1378621"/>
            <a:ext cx="2484407" cy="2473778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F936297A-0A95-3D29-9D5F-300781781ABC}"/>
              </a:ext>
            </a:extLst>
          </p:cNvPr>
          <p:cNvSpPr/>
          <p:nvPr/>
        </p:nvSpPr>
        <p:spPr>
          <a:xfrm>
            <a:off x="5218721" y="4110441"/>
            <a:ext cx="2916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Espectrómetro ASIC 65nm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(vista de microscopio)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81006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69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HERRAMIENTAS DE DISEÑO HARDWARE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9D0CD21-75C1-8904-E825-FE7AC9C5E508}"/>
              </a:ext>
            </a:extLst>
          </p:cNvPr>
          <p:cNvSpPr txBox="1"/>
          <p:nvPr/>
        </p:nvSpPr>
        <p:spPr>
          <a:xfrm>
            <a:off x="850899" y="1574799"/>
            <a:ext cx="749947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de diseño de circuitos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facilitan la creación y verificación de diseños físicos mediante la automatización de algunas tareas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5B77C17-2F7E-A9CE-C231-6B39E2C8BFC4}"/>
              </a:ext>
            </a:extLst>
          </p:cNvPr>
          <p:cNvSpPr txBox="1"/>
          <p:nvPr/>
        </p:nvSpPr>
        <p:spPr>
          <a:xfrm>
            <a:off x="4216812" y="5080000"/>
            <a:ext cx="7227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Vivado</a:t>
            </a:r>
            <a:endParaRPr lang="es-ES" sz="14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DB19BB3-6675-99F5-7848-CA0EDAE2DE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6" r="2417" b="4209"/>
          <a:stretch/>
        </p:blipFill>
        <p:spPr bwMode="auto">
          <a:xfrm>
            <a:off x="2601509" y="2206498"/>
            <a:ext cx="3940982" cy="28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476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301656" y="698277"/>
            <a:ext cx="4470637" cy="3185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b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BIBLIOGRAFÍA RECOMENDADA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endParaRPr lang="es-ES" sz="160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500">
                <a:latin typeface="Arial" panose="020B0604020202020204" pitchFamily="34" charset="0"/>
                <a:cs typeface="Arial" panose="020B0604020202020204" pitchFamily="34" charset="0"/>
              </a:rPr>
              <a:t>Hermida, R. (1998), Fundamentos de computadores.</a:t>
            </a:r>
          </a:p>
          <a:p>
            <a:pPr marL="342900" indent="-342900">
              <a:spcBef>
                <a:spcPts val="1200"/>
              </a:spcBef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500">
                <a:latin typeface="Arial" panose="020B0604020202020204" pitchFamily="34" charset="0"/>
                <a:cs typeface="Arial" panose="020B0604020202020204" pitchFamily="34" charset="0"/>
              </a:rPr>
              <a:t>Floyd, T. L. (2006), Fundamentos de sistemas digitales.</a:t>
            </a:r>
          </a:p>
          <a:p>
            <a:pPr marL="342900" indent="-342900">
              <a:spcBef>
                <a:spcPts val="1200"/>
              </a:spcBef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500">
                <a:latin typeface="Arial" panose="020B0604020202020204" pitchFamily="34" charset="0"/>
                <a:cs typeface="Arial" panose="020B0604020202020204" pitchFamily="34" charset="0"/>
              </a:rPr>
              <a:t>Cuesta, A. (2009), Problemas de fundamentos y estructura de computadores.</a:t>
            </a:r>
          </a:p>
          <a:p>
            <a:pPr marL="342900" indent="-342900">
              <a:spcBef>
                <a:spcPts val="1200"/>
              </a:spcBef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500">
                <a:latin typeface="Arial" panose="020B0604020202020204" pitchFamily="34" charset="0"/>
                <a:cs typeface="Arial" panose="020B0604020202020204" pitchFamily="34" charset="0"/>
              </a:rPr>
              <a:t>Harris, D. M. y Harris, S. L. (2015), Digital </a:t>
            </a:r>
            <a:r>
              <a:rPr lang="es-ES" sz="1500" err="1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es-ES" sz="150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500" err="1"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  <a:r>
              <a:rPr lang="es-ES" sz="15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err="1"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r>
              <a:rPr lang="es-ES" sz="15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200"/>
              </a:spcBef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500" err="1">
                <a:latin typeface="Arial" panose="020B0604020202020204" pitchFamily="34" charset="0"/>
                <a:cs typeface="Arial" panose="020B0604020202020204" pitchFamily="34" charset="0"/>
              </a:rPr>
              <a:t>Mealy</a:t>
            </a:r>
            <a:r>
              <a:rPr lang="es-ES" sz="1500">
                <a:latin typeface="Arial" panose="020B0604020202020204" pitchFamily="34" charset="0"/>
                <a:cs typeface="Arial" panose="020B0604020202020204" pitchFamily="34" charset="0"/>
              </a:rPr>
              <a:t>, B. y </a:t>
            </a:r>
            <a:r>
              <a:rPr lang="es-ES" sz="1500" err="1">
                <a:latin typeface="Arial" panose="020B0604020202020204" pitchFamily="34" charset="0"/>
                <a:cs typeface="Arial" panose="020B0604020202020204" pitchFamily="34" charset="0"/>
              </a:rPr>
              <a:t>Tappero</a:t>
            </a:r>
            <a:r>
              <a:rPr lang="es-ES" sz="1500">
                <a:latin typeface="Arial" panose="020B0604020202020204" pitchFamily="34" charset="0"/>
                <a:cs typeface="Arial" panose="020B0604020202020204" pitchFamily="34" charset="0"/>
              </a:rPr>
              <a:t>, F. (2013), Free </a:t>
            </a:r>
            <a:r>
              <a:rPr lang="es-ES" sz="1500" err="1"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r>
              <a:rPr lang="es-ES" sz="1500">
                <a:latin typeface="Arial" panose="020B0604020202020204" pitchFamily="34" charset="0"/>
                <a:cs typeface="Arial" panose="020B0604020202020204" pitchFamily="34" charset="0"/>
              </a:rPr>
              <a:t> VHDL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75" y="4726724"/>
            <a:ext cx="1986600" cy="75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44" y="774447"/>
            <a:ext cx="3553039" cy="373405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0" y="4556760"/>
            <a:ext cx="9144000" cy="0"/>
          </a:xfrm>
          <a:prstGeom prst="line">
            <a:avLst/>
          </a:prstGeom>
          <a:ln w="7620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24962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70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HERRAMIENTAS DE DISEÑO HARDWARE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022E446-C292-D63E-FEF4-D1471E63E60B}"/>
              </a:ext>
            </a:extLst>
          </p:cNvPr>
          <p:cNvSpPr txBox="1"/>
          <p:nvPr/>
        </p:nvSpPr>
        <p:spPr>
          <a:xfrm>
            <a:off x="850900" y="1574799"/>
            <a:ext cx="7378700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Esquemáticos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diagramas de cajas y flechas que representan la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del sistema. Pueden incluir información sobre tiempos, señales, etc.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Grafos y diagramas de flujo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permiten describir el sistema desde el punto de vista funcional o de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comportamiento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Lenguajes de descripción hardware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permiten describir un circuito digital desde diferentes niveles de abstracción.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VHDL,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Verilog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4825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71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 a los dispositivos hardware. FPGA vs. ASIC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Flujo de diseño hardware. Herramientas para el diseño hardware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 a los lenguajes de descripción hardware. VHDL</a:t>
            </a: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036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72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INTRODUCCIÓN A VHDL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3BCC2EB-ADD8-842A-7DB4-A2FEB3F01D60}"/>
              </a:ext>
            </a:extLst>
          </p:cNvPr>
          <p:cNvSpPr txBox="1"/>
          <p:nvPr/>
        </p:nvSpPr>
        <p:spPr>
          <a:xfrm>
            <a:off x="850900" y="1574799"/>
            <a:ext cx="737870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Lenguaje de descripción hardware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definido por el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IEEE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Institute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Electrical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Electronics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Engineers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 en los años 80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VHDL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1600" dirty="0">
                <a:solidFill>
                  <a:srgbClr val="C20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Contracción de las siglas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HSIC +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HDL</a:t>
            </a: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VHSIC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High-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Speed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Circuit</a:t>
            </a:r>
            <a:endParaRPr lang="es-E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HDL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Hardware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endParaRPr lang="es-E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DFAD00C-CA3B-0C8B-C837-5B76123ABBB4}"/>
              </a:ext>
            </a:extLst>
          </p:cNvPr>
          <p:cNvSpPr/>
          <p:nvPr/>
        </p:nvSpPr>
        <p:spPr>
          <a:xfrm>
            <a:off x="3254973" y="3745820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 qué es necesario?</a:t>
            </a:r>
          </a:p>
        </p:txBody>
      </p:sp>
    </p:spTree>
    <p:extLst>
      <p:ext uri="{BB962C8B-B14F-4D97-AF65-F5344CB8AC3E}">
        <p14:creationId xmlns:p14="http://schemas.microsoft.com/office/powerpoint/2010/main" val="202733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73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INTRODUCCIÓN A VHDL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D0D982-190E-0A74-AB8F-448B15A94A52}"/>
              </a:ext>
            </a:extLst>
          </p:cNvPr>
          <p:cNvSpPr txBox="1"/>
          <p:nvPr/>
        </p:nvSpPr>
        <p:spPr>
          <a:xfrm>
            <a:off x="850900" y="1574799"/>
            <a:ext cx="7378700" cy="28623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Describir las conexiones de circuitos digitales complejos a nivel de puerta lógica o de transistor puede ser inabordable o muy tedioso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VHDL nos permite definir un nivel de abstracción superior:</a:t>
            </a:r>
          </a:p>
          <a:p>
            <a:pPr marL="742950" lvl="1" indent="-285750">
              <a:lnSpc>
                <a:spcPct val="20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Describimos las </a:t>
            </a: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entradas/salidas del circuito y su comportamiento</a:t>
            </a: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Una herramienta software genera las puertas lógicas y conexiones por nosotros</a:t>
            </a: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Podemos </a:t>
            </a: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reutilizar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circuitos ya descritos, facilitando la </a:t>
            </a: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modularidad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Cualquier circuito digital puede ser descrito en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pocas líneas de código utilizando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lenguaje VHDL</a:t>
            </a:r>
          </a:p>
        </p:txBody>
      </p:sp>
    </p:spTree>
    <p:extLst>
      <p:ext uri="{BB962C8B-B14F-4D97-AF65-F5344CB8AC3E}">
        <p14:creationId xmlns:p14="http://schemas.microsoft.com/office/powerpoint/2010/main" val="3155705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74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OTROS LENGUAJES. SYSTEMVERILOG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F8561B1-A59A-EA03-9310-ED02CE98C958}"/>
              </a:ext>
            </a:extLst>
          </p:cNvPr>
          <p:cNvSpPr txBox="1"/>
          <p:nvPr/>
        </p:nvSpPr>
        <p:spPr>
          <a:xfrm>
            <a:off x="850900" y="1574799"/>
            <a:ext cx="73787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SystemVerilog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es otro lenguaje ampliamente usado. ¿Por qué VHDL?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AF497C52-B9C5-B3EA-EEB7-48FCCCF1D04D}"/>
              </a:ext>
            </a:extLst>
          </p:cNvPr>
          <p:cNvGraphicFramePr>
            <a:graphicFrameLocks noGrp="1"/>
          </p:cNvGraphicFramePr>
          <p:nvPr/>
        </p:nvGraphicFramePr>
        <p:xfrm>
          <a:off x="1247955" y="2119463"/>
          <a:ext cx="5230242" cy="25958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793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VHDL</a:t>
                      </a:r>
                    </a:p>
                  </a:txBody>
                  <a:tcP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SystemVerilog</a:t>
                      </a:r>
                      <a:endParaRPr lang="es-ES" dirty="0"/>
                    </a:p>
                  </a:txBody>
                  <a:tcPr>
                    <a:solidFill>
                      <a:srgbClr val="CB00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Desarrollado por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Un</a:t>
                      </a:r>
                      <a:r>
                        <a:rPr lang="es-ES" baseline="0" dirty="0"/>
                        <a:t> comité (IEEE)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Una empresa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Basado 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Lenguaje 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Lenguaje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Enfoque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Top-</a:t>
                      </a:r>
                      <a:r>
                        <a:rPr lang="es-ES" dirty="0" err="1"/>
                        <a:t>down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Bottom</a:t>
                      </a:r>
                      <a:r>
                        <a:rPr lang="es-ES" dirty="0"/>
                        <a:t>-up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/>
                        <a:t>Tipado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Fuertemente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Medianamente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Librerías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Permitidas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No permitidas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Aprendizaje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Difícil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Fácil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744B5528-A8EF-C0FE-DE3C-A54AEF925263}"/>
              </a:ext>
            </a:extLst>
          </p:cNvPr>
          <p:cNvSpPr/>
          <p:nvPr/>
        </p:nvSpPr>
        <p:spPr>
          <a:xfrm>
            <a:off x="6832127" y="2940120"/>
            <a:ext cx="1915064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Sabiendo un lenguaje se puede aprender el otro sin demasiado esfuerzo</a:t>
            </a:r>
          </a:p>
        </p:txBody>
      </p:sp>
    </p:spTree>
    <p:extLst>
      <p:ext uri="{BB962C8B-B14F-4D97-AF65-F5344CB8AC3E}">
        <p14:creationId xmlns:p14="http://schemas.microsoft.com/office/powerpoint/2010/main" val="150275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75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REGLAS DE ORO DE VHDL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135AE44-8B8B-591F-CF79-393CCE7D3F9E}"/>
              </a:ext>
            </a:extLst>
          </p:cNvPr>
          <p:cNvSpPr txBox="1"/>
          <p:nvPr/>
        </p:nvSpPr>
        <p:spPr>
          <a:xfrm>
            <a:off x="850900" y="1574799"/>
            <a:ext cx="7378700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Regla 4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Todo hardware descrito en VHDL se puede implementar en una FPGA o se puede usar para fabricar un ASIC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4F19FD8-FF1B-E444-1716-335EC6425BBE}"/>
              </a:ext>
            </a:extLst>
          </p:cNvPr>
          <p:cNvSpPr txBox="1"/>
          <p:nvPr/>
        </p:nvSpPr>
        <p:spPr>
          <a:xfrm>
            <a:off x="850900" y="1574799"/>
            <a:ext cx="737870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Regla 3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Es necesario conocer previamente el circuito a diseñar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1380287-1E8B-B6B7-F2F1-4FD0207C2700}"/>
              </a:ext>
            </a:extLst>
          </p:cNvPr>
          <p:cNvSpPr txBox="1"/>
          <p:nvPr/>
        </p:nvSpPr>
        <p:spPr>
          <a:xfrm>
            <a:off x="850900" y="1574799"/>
            <a:ext cx="737870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Regla 2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Describe un hardware que se ejecuta </a:t>
            </a:r>
            <a:r>
              <a:rPr lang="es-ES" sz="1600" b="1" dirty="0">
                <a:solidFill>
                  <a:srgbClr val="C20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>
                <a:solidFill>
                  <a:srgbClr val="C20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paralelo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D9C6BE8-CF18-AD3D-B7C1-0D662D6E7AFC}"/>
              </a:ext>
            </a:extLst>
          </p:cNvPr>
          <p:cNvSpPr txBox="1"/>
          <p:nvPr/>
        </p:nvSpPr>
        <p:spPr>
          <a:xfrm>
            <a:off x="850900" y="1574799"/>
            <a:ext cx="73787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Regla 1: NO ES UN LENGUAJE DE PROGRAMACIÓN</a:t>
            </a:r>
          </a:p>
        </p:txBody>
      </p:sp>
    </p:spTree>
    <p:extLst>
      <p:ext uri="{BB962C8B-B14F-4D97-AF65-F5344CB8AC3E}">
        <p14:creationId xmlns:p14="http://schemas.microsoft.com/office/powerpoint/2010/main" val="167089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>
            <a:extLst>
              <a:ext uri="{FF2B5EF4-FFF2-40B4-BE49-F238E27FC236}">
                <a16:creationId xmlns:a16="http://schemas.microsoft.com/office/drawing/2014/main" id="{5EF742E4-59B1-830E-5ABE-127EBAD54476}"/>
              </a:ext>
            </a:extLst>
          </p:cNvPr>
          <p:cNvSpPr txBox="1"/>
          <p:nvPr/>
        </p:nvSpPr>
        <p:spPr>
          <a:xfrm>
            <a:off x="850899" y="1574799"/>
            <a:ext cx="748221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Sensibilidad: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VHDL no es sensible ni a mayúsculas ni a espacios en blanco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DEFB5BE-5137-7A0E-678D-7113B49E825B}"/>
              </a:ext>
            </a:extLst>
          </p:cNvPr>
          <p:cNvSpPr txBox="1"/>
          <p:nvPr/>
        </p:nvSpPr>
        <p:spPr>
          <a:xfrm>
            <a:off x="850899" y="1574799"/>
            <a:ext cx="748221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C20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b="1" dirty="0">
                <a:solidFill>
                  <a:srgbClr val="C20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  <a:r>
              <a:rPr lang="es-ES" sz="1600" b="1" dirty="0">
                <a:solidFill>
                  <a:srgbClr val="C20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600" b="1" dirty="0">
                <a:solidFill>
                  <a:srgbClr val="C20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1600" b="1" dirty="0">
                <a:solidFill>
                  <a:srgbClr val="C20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s-ES" sz="1600" b="1" dirty="0">
                <a:solidFill>
                  <a:srgbClr val="C20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B;</a:t>
            </a:r>
            <a:r>
              <a:rPr lang="es-ES" sz="1600" b="1" dirty="0">
                <a:solidFill>
                  <a:srgbClr val="C20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  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s-ES" sz="1600" b="1" dirty="0">
                <a:solidFill>
                  <a:srgbClr val="C20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  <a:r>
              <a:rPr lang="es-ES" sz="1600" b="1" dirty="0">
                <a:solidFill>
                  <a:srgbClr val="C20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es-ES" sz="1400" dirty="0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s-ES" sz="1600" b="1" dirty="0">
                <a:solidFill>
                  <a:srgbClr val="C20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1600" b="1" dirty="0">
                <a:solidFill>
                  <a:srgbClr val="C20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215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s-ES" sz="1600" b="1" dirty="0">
                <a:solidFill>
                  <a:srgbClr val="C20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B;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699FABF-1AE9-F733-6F79-9FFFF77B45BC}"/>
              </a:ext>
            </a:extLst>
          </p:cNvPr>
          <p:cNvSpPr txBox="1"/>
          <p:nvPr/>
        </p:nvSpPr>
        <p:spPr>
          <a:xfrm>
            <a:off x="850899" y="1574799"/>
            <a:ext cx="7482217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C20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b="1" dirty="0">
                <a:solidFill>
                  <a:srgbClr val="C20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Comentarios:</a:t>
            </a:r>
            <a:r>
              <a:rPr lang="es-ES" sz="1600" dirty="0">
                <a:solidFill>
                  <a:srgbClr val="C20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empiezan con dos guiones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b="1" dirty="0">
                <a:solidFill>
                  <a:srgbClr val="C20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6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0A8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Esto es un comentario en VHDL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2393E25-41CC-E6CE-F240-E69033022190}"/>
              </a:ext>
            </a:extLst>
          </p:cNvPr>
          <p:cNvSpPr txBox="1"/>
          <p:nvPr/>
        </p:nvSpPr>
        <p:spPr>
          <a:xfrm>
            <a:off x="850899" y="1574799"/>
            <a:ext cx="7482217" cy="2677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C20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0A8C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Paréntesis: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se ponen por claridad, las operaciones tienen prioridad establecida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76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CARACTERÍSTICAS DE VHDL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4C23A2B-F23A-B28C-D6ED-FD10F80F84C0}"/>
              </a:ext>
            </a:extLst>
          </p:cNvPr>
          <p:cNvSpPr txBox="1"/>
          <p:nvPr/>
        </p:nvSpPr>
        <p:spPr>
          <a:xfrm>
            <a:off x="850899" y="1574799"/>
            <a:ext cx="748221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 de línea: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las instrucciones acaban con punto y coma </a:t>
            </a:r>
            <a:r>
              <a:rPr lang="es-ES" sz="1600" b="1" dirty="0">
                <a:solidFill>
                  <a:srgbClr val="C20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40284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0" grpId="0"/>
      <p:bldP spid="1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77</a:t>
            </a:fld>
            <a:endParaRPr lang="en-US" dirty="0"/>
          </a:p>
        </p:txBody>
      </p:sp>
      <p:sp>
        <p:nvSpPr>
          <p:cNvPr id="6" name="CuadroTexto 9">
            <a:extLst>
              <a:ext uri="{FF2B5EF4-FFF2-40B4-BE49-F238E27FC236}">
                <a16:creationId xmlns:a16="http://schemas.microsoft.com/office/drawing/2014/main" id="{C5EACD09-707B-DF8D-E7F6-EBC8A6E957D1}"/>
              </a:ext>
            </a:extLst>
          </p:cNvPr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CARACTERÍSTICAS DE VHDL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E7862E-6E85-CF7F-4A66-545E0F033869}"/>
              </a:ext>
            </a:extLst>
          </p:cNvPr>
          <p:cNvSpPr txBox="1"/>
          <p:nvPr/>
        </p:nvSpPr>
        <p:spPr>
          <a:xfrm>
            <a:off x="850900" y="1574799"/>
            <a:ext cx="73787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Palabras reservadas en VHDL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21B2FDE-604D-8D57-8E2D-75D8BCDCC9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859" b="4243"/>
          <a:stretch/>
        </p:blipFill>
        <p:spPr>
          <a:xfrm>
            <a:off x="1197095" y="2221082"/>
            <a:ext cx="6756460" cy="142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657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78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REPRESENTACIÓN DE CARACTERES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1022446-3349-C00E-4A00-D212A9498C94}"/>
              </a:ext>
            </a:extLst>
          </p:cNvPr>
          <p:cNvSpPr txBox="1"/>
          <p:nvPr/>
        </p:nvSpPr>
        <p:spPr>
          <a:xfrm>
            <a:off x="850899" y="1574799"/>
            <a:ext cx="7482217" cy="2600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Caracteres:</a:t>
            </a:r>
            <a:r>
              <a:rPr lang="es-ES" sz="1600" dirty="0">
                <a:solidFill>
                  <a:srgbClr val="C20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definen entre comillas simples 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Cadenas de caracteres: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definen con comillas dobles 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Una cadena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1010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Cadenas de bits: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escribe la base seguida de la cadena de caracteres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Binario (B)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B“1010”</a:t>
            </a: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Hexadecimal (X)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X“FA0”</a:t>
            </a: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Octal (O)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O“372”</a:t>
            </a: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Decimal (D)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D“23”</a:t>
            </a:r>
          </a:p>
        </p:txBody>
      </p:sp>
      <p:sp>
        <p:nvSpPr>
          <p:cNvPr id="8" name="Rectángulo 6">
            <a:extLst>
              <a:ext uri="{FF2B5EF4-FFF2-40B4-BE49-F238E27FC236}">
                <a16:creationId xmlns:a16="http://schemas.microsoft.com/office/drawing/2014/main" id="{23893BA9-8320-D3BE-74AB-381C854E5116}"/>
              </a:ext>
            </a:extLst>
          </p:cNvPr>
          <p:cNvSpPr/>
          <p:nvPr/>
        </p:nvSpPr>
        <p:spPr>
          <a:xfrm>
            <a:off x="1431145" y="4425886"/>
            <a:ext cx="6399509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¡Ojo! Si se omite la base se considera que es una cadena en binario</a:t>
            </a:r>
          </a:p>
        </p:txBody>
      </p:sp>
    </p:spTree>
    <p:extLst>
      <p:ext uri="{BB962C8B-B14F-4D97-AF65-F5344CB8AC3E}">
        <p14:creationId xmlns:p14="http://schemas.microsoft.com/office/powerpoint/2010/main" val="375406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79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TIPOS STD_LOGIC Y STD_LOGIC_VECTOR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A56291-3114-AD49-7E2D-19760954E4D8}"/>
              </a:ext>
            </a:extLst>
          </p:cNvPr>
          <p:cNvSpPr txBox="1"/>
          <p:nvPr/>
        </p:nvSpPr>
        <p:spPr>
          <a:xfrm>
            <a:off x="850899" y="1574799"/>
            <a:ext cx="7482217" cy="330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Son un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estándar industrial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y los utilizaremos 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SIEMPRE</a:t>
            </a:r>
            <a:r>
              <a:rPr lang="es-E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para definir puertos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STD_LOGIC: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valor presente en un cable de 1 bit</a:t>
            </a: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STD_LOGIC_VECTOR: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para definir buses de datos (vector de bits)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Valores que pueden tomar:</a:t>
            </a: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‘0’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Nivel lógico bajo</a:t>
            </a: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‘1’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Nivel lógico alto</a:t>
            </a: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‘U’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Valor no definido, debido a que la señal no está inicializada</a:t>
            </a: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‘X’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Valor desconocido, debido a un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cortocircuito</a:t>
            </a: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‘Z’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Alta impedancia, utilizado para “desconectar” señales</a:t>
            </a:r>
          </a:p>
        </p:txBody>
      </p:sp>
    </p:spTree>
    <p:extLst>
      <p:ext uri="{BB962C8B-B14F-4D97-AF65-F5344CB8AC3E}">
        <p14:creationId xmlns:p14="http://schemas.microsoft.com/office/powerpoint/2010/main" val="3483183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8</a:t>
            </a:fld>
            <a:endParaRPr lang="en-US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MOTIVACIÓN</a:t>
            </a:r>
            <a:endParaRPr lang="es-ES" sz="280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1600" b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digitales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 están presentes en multitud de dispositivos actuales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Gracias a los avances en electrónica digital se desarrollaron microprocesadores, memorias y otros componentes más básicos que estudiaremos durante el curso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Se pueden construir circuitos más complejos partiendo de módulos básicos: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>
                <a:latin typeface="Arial" panose="020B0604020202020204" pitchFamily="34" charset="0"/>
                <a:cs typeface="Arial" panose="020B0604020202020204" pitchFamily="34" charset="0"/>
              </a:rPr>
              <a:t>Circuitos que </a:t>
            </a:r>
            <a:r>
              <a:rPr lang="es-ES" sz="140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codifican</a:t>
            </a:r>
            <a:r>
              <a:rPr lang="es-ES" sz="140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140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decodifican</a:t>
            </a:r>
            <a:r>
              <a:rPr lang="es-ES" sz="1400">
                <a:latin typeface="Arial" panose="020B0604020202020204" pitchFamily="34" charset="0"/>
                <a:cs typeface="Arial" panose="020B0604020202020204" pitchFamily="34" charset="0"/>
              </a:rPr>
              <a:t> datos</a:t>
            </a: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>
                <a:latin typeface="Arial" panose="020B0604020202020204" pitchFamily="34" charset="0"/>
                <a:cs typeface="Arial" panose="020B0604020202020204" pitchFamily="34" charset="0"/>
              </a:rPr>
              <a:t>Circuitos que </a:t>
            </a:r>
            <a:r>
              <a:rPr lang="es-ES" sz="140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transmiten</a:t>
            </a:r>
            <a:r>
              <a:rPr lang="es-ES" sz="140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140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reciben</a:t>
            </a:r>
            <a:r>
              <a:rPr lang="es-ES" sz="1400">
                <a:latin typeface="Arial" panose="020B0604020202020204" pitchFamily="34" charset="0"/>
                <a:cs typeface="Arial" panose="020B0604020202020204" pitchFamily="34" charset="0"/>
              </a:rPr>
              <a:t> información con buses de datos</a:t>
            </a: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>
                <a:latin typeface="Arial" panose="020B0604020202020204" pitchFamily="34" charset="0"/>
                <a:cs typeface="Arial" panose="020B0604020202020204" pitchFamily="34" charset="0"/>
              </a:rPr>
              <a:t>Circuitos que </a:t>
            </a:r>
            <a:r>
              <a:rPr lang="es-ES" sz="140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procesan</a:t>
            </a:r>
            <a:r>
              <a:rPr lang="es-ES" sz="1400">
                <a:latin typeface="Arial" panose="020B0604020202020204" pitchFamily="34" charset="0"/>
                <a:cs typeface="Arial" panose="020B0604020202020204" pitchFamily="34" charset="0"/>
              </a:rPr>
              <a:t> datos realizando operaciones lógicas y aritméticas</a:t>
            </a: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>
                <a:latin typeface="Arial" panose="020B0604020202020204" pitchFamily="34" charset="0"/>
                <a:cs typeface="Arial" panose="020B0604020202020204" pitchFamily="34" charset="0"/>
              </a:rPr>
              <a:t>Circuitos que </a:t>
            </a:r>
            <a:r>
              <a:rPr lang="es-ES" sz="140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almacenan</a:t>
            </a:r>
            <a:r>
              <a:rPr lang="es-ES" sz="1400">
                <a:latin typeface="Arial" panose="020B0604020202020204" pitchFamily="34" charset="0"/>
                <a:cs typeface="Arial" panose="020B0604020202020204" pitchFamily="34" charset="0"/>
              </a:rPr>
              <a:t> la información temporalmente</a:t>
            </a: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endParaRPr lang="es-E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ES" sz="1600" b="1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abstraernos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 de las ecuaciones físicas, se reduce el esfuerzo de diseño</a:t>
            </a:r>
          </a:p>
        </p:txBody>
      </p:sp>
    </p:spTree>
    <p:extLst>
      <p:ext uri="{BB962C8B-B14F-4D97-AF65-F5344CB8AC3E}">
        <p14:creationId xmlns:p14="http://schemas.microsoft.com/office/powerpoint/2010/main" val="277829511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80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ESTRUCTURA DEL CÓDIGO VHDL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3B9D9C3-8598-F984-4B94-0A534BCB7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00" y="1964673"/>
            <a:ext cx="2875711" cy="223300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E071419-D0C4-AB3D-6A01-F5887E0B50C6}"/>
              </a:ext>
            </a:extLst>
          </p:cNvPr>
          <p:cNvSpPr txBox="1"/>
          <p:nvPr/>
        </p:nvSpPr>
        <p:spPr>
          <a:xfrm>
            <a:off x="4045934" y="1988567"/>
            <a:ext cx="4364966" cy="21852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Los diseños hardware en VHDL constan de: 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Librerías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se añaden en el encabezado para incluir otros circuitos, variables, etc.</a:t>
            </a:r>
          </a:p>
          <a:p>
            <a:pPr marL="742950" lvl="1" indent="-285750" algn="just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describe nuestro circuito como una caja negra con sus puertos de entrada/salida</a:t>
            </a:r>
          </a:p>
          <a:p>
            <a:pPr marL="742950" lvl="1" indent="-285750" algn="just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Arquitectura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describe el contenido de la caja negra y su comportamiento</a:t>
            </a:r>
          </a:p>
        </p:txBody>
      </p:sp>
    </p:spTree>
    <p:extLst>
      <p:ext uri="{BB962C8B-B14F-4D97-AF65-F5344CB8AC3E}">
        <p14:creationId xmlns:p14="http://schemas.microsoft.com/office/powerpoint/2010/main" val="127877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4508500"/>
          </a:xfrm>
          <a:prstGeom prst="rect">
            <a:avLst/>
          </a:prstGeom>
          <a:solidFill>
            <a:srgbClr val="CB0017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0" tIns="1440000" rIns="1440000" bIns="1440000"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0" y="4508500"/>
            <a:ext cx="9144000" cy="12065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0" tIns="1440000" rIns="1440000" bIns="1440000" rtlCol="0" anchor="ctr"/>
          <a:lstStyle/>
          <a:p>
            <a:pPr algn="ctr"/>
            <a:endParaRPr lang="es-E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75" y="4726724"/>
            <a:ext cx="1986600" cy="756600"/>
          </a:xfrm>
          <a:prstGeom prst="rect">
            <a:avLst/>
          </a:prstGeom>
        </p:spPr>
      </p:pic>
      <p:sp>
        <p:nvSpPr>
          <p:cNvPr id="7" name="CuadroTexto 7">
            <a:extLst>
              <a:ext uri="{FF2B5EF4-FFF2-40B4-BE49-F238E27FC236}">
                <a16:creationId xmlns:a16="http://schemas.microsoft.com/office/drawing/2014/main" id="{5508F6B6-0EA5-9A05-A05F-709BA6D34090}"/>
              </a:ext>
            </a:extLst>
          </p:cNvPr>
          <p:cNvSpPr txBox="1"/>
          <p:nvPr/>
        </p:nvSpPr>
        <p:spPr>
          <a:xfrm>
            <a:off x="807523" y="749300"/>
            <a:ext cx="794767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TECNOLOGÍA DE COMPUTADORES</a:t>
            </a:r>
          </a:p>
          <a:p>
            <a:endParaRPr lang="es-E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4: Álgebra de Boole</a:t>
            </a:r>
          </a:p>
          <a:p>
            <a:endParaRPr lang="es-ES" sz="4000" dirty="0">
              <a:solidFill>
                <a:schemeClr val="bg1"/>
              </a:solidFill>
              <a:latin typeface="Roboto Thin"/>
              <a:cs typeface="Roboto Thin"/>
            </a:endParaRPr>
          </a:p>
          <a:p>
            <a:endParaRPr lang="es-ES" sz="2000" dirty="0">
              <a:solidFill>
                <a:schemeClr val="bg1"/>
              </a:solidFill>
              <a:latin typeface="Roboto Thin"/>
              <a:cs typeface="Roboto Thin"/>
            </a:endParaRPr>
          </a:p>
          <a:p>
            <a:pPr algn="r"/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Luis Alberto Aranda</a:t>
            </a:r>
          </a:p>
          <a:p>
            <a:pPr algn="r"/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Iván Ramírez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52CE165D-874C-025C-B8A4-3D586120CD5D}"/>
              </a:ext>
            </a:extLst>
          </p:cNvPr>
          <p:cNvGrpSpPr/>
          <p:nvPr/>
        </p:nvGrpSpPr>
        <p:grpSpPr>
          <a:xfrm>
            <a:off x="354927" y="4794483"/>
            <a:ext cx="5197312" cy="646331"/>
            <a:chOff x="354927" y="4794483"/>
            <a:chExt cx="5197312" cy="646331"/>
          </a:xfrm>
        </p:grpSpPr>
        <p:sp>
          <p:nvSpPr>
            <p:cNvPr id="4" name="CuadroTexto 2">
              <a:extLst>
                <a:ext uri="{FF2B5EF4-FFF2-40B4-BE49-F238E27FC236}">
                  <a16:creationId xmlns:a16="http://schemas.microsoft.com/office/drawing/2014/main" id="{6D977D39-5EF8-6E33-2C31-24CB41F18A69}"/>
                </a:ext>
              </a:extLst>
            </p:cNvPr>
            <p:cNvSpPr txBox="1"/>
            <p:nvPr/>
          </p:nvSpPr>
          <p:spPr>
            <a:xfrm>
              <a:off x="1864346" y="4794483"/>
              <a:ext cx="3687893" cy="64633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900" dirty="0">
                  <a:latin typeface="Times New Roman"/>
                  <a:ea typeface="+mn-lt"/>
                  <a:cs typeface="+mn-lt"/>
                </a:rPr>
                <a:t>©2023 Luis Alberto Aranda Barjola, Iván Ramírez Díaz.</a:t>
              </a:r>
              <a:br>
                <a:rPr lang="es-ES" sz="900" dirty="0">
                  <a:latin typeface="Times New Roman"/>
                  <a:ea typeface="+mn-lt"/>
                  <a:cs typeface="+mn-lt"/>
                </a:rPr>
              </a:br>
              <a:r>
                <a:rPr lang="es-ES" sz="900" dirty="0">
                  <a:latin typeface="Times New Roman"/>
                  <a:ea typeface="+mn-lt"/>
                  <a:cs typeface="+mn-lt"/>
                </a:rPr>
                <a:t>Algunos derechos reservados. Este documento se distribuye bajo la licencia “Atribución-</a:t>
              </a:r>
              <a:r>
                <a:rPr lang="es-ES" sz="900" dirty="0" err="1">
                  <a:latin typeface="Times New Roman"/>
                  <a:ea typeface="+mn-lt"/>
                  <a:cs typeface="+mn-lt"/>
                </a:rPr>
                <a:t>CompartirIgual</a:t>
              </a:r>
              <a:r>
                <a:rPr lang="es-ES" sz="900" dirty="0">
                  <a:latin typeface="Times New Roman"/>
                  <a:ea typeface="+mn-lt"/>
                  <a:cs typeface="+mn-lt"/>
                </a:rPr>
                <a:t> 4.0 Internacional” de Creative </a:t>
              </a:r>
              <a:r>
                <a:rPr lang="es-ES" sz="900" dirty="0" err="1">
                  <a:latin typeface="Times New Roman"/>
                  <a:ea typeface="+mn-lt"/>
                  <a:cs typeface="+mn-lt"/>
                </a:rPr>
                <a:t>Commons</a:t>
              </a:r>
              <a:r>
                <a:rPr lang="es-ES" sz="900" dirty="0">
                  <a:latin typeface="Times New Roman"/>
                  <a:ea typeface="+mn-lt"/>
                  <a:cs typeface="+mn-lt"/>
                </a:rPr>
                <a:t>, disponible </a:t>
              </a:r>
              <a:r>
                <a:rPr lang="es-ES" sz="900" dirty="0">
                  <a:latin typeface="Times New Roman"/>
                  <a:ea typeface="+mn-lt"/>
                  <a:cs typeface="Times New Roman"/>
                </a:rPr>
                <a:t>en </a:t>
              </a:r>
              <a:r>
                <a:rPr lang="es-ES" sz="900" dirty="0">
                  <a:solidFill>
                    <a:srgbClr val="0563C1"/>
                  </a:solidFill>
                  <a:latin typeface="Times New Roman"/>
                  <a:ea typeface="+mn-lt"/>
                  <a:cs typeface="Times New Roman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https://creativecommons.org/licenses/by-sa/4.0/deed.es</a:t>
              </a:r>
              <a:r>
                <a:rPr lang="es-ES" sz="900" dirty="0">
                  <a:latin typeface="Times New Roman"/>
                  <a:ea typeface="+mn-lt"/>
                  <a:cs typeface="Times New Roman"/>
                </a:rPr>
                <a:t>. </a:t>
              </a:r>
              <a:endParaRPr lang="es-ES" sz="900" dirty="0">
                <a:cs typeface="Calibri"/>
              </a:endParaRP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8DBDB8D0-ABCE-2D3A-E85A-429FE0F22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927" y="4851415"/>
              <a:ext cx="1499670" cy="533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178814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82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álgebra de Boole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Propiedades y teoremas del álgebra de Boole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Puertas lógicas NOT, AND, OR y XOR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de puertas lógicas en VHDL</a:t>
            </a: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1270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83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álgebra de Boole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Propiedades y teoremas del álgebra de Boole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Puertas lógicas NOT, AND, OR y XOR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de puertas lógicas en VHDL</a:t>
            </a: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17328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84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EL ÁLGEBRA DE BOOLE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Reglas algebraicas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basadas en lógica matemática y teoría de conjuntos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Denominado así en honor a </a:t>
            </a: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George Boole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quien lo introdujo en 1854 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Claude E. Shannon lo aplicó a circuitos digitales en 1948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puede utilizar como herramienta para el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(crear circuitos) y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 circuitos digitales (cómo funcionan)</a:t>
            </a: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79241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85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EL ÁLGEBRA DE BOOLE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usan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 simbólicas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(A, B, etc.) para representar las señales digitales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Estas variables únicamente pueden tomar dos valores ‘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’ (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 y ‘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’ (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Como sabemos,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hacen referencia al voltaje de la señal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Si, por ejemplo, se definen LOW = 0 V y HIGH = 5 V, entonces la señal conmuta entre esos dos valores de tensión y no puede tomar ningún otro</a:t>
            </a:r>
          </a:p>
        </p:txBody>
      </p:sp>
    </p:spTree>
    <p:extLst>
      <p:ext uri="{BB962C8B-B14F-4D97-AF65-F5344CB8AC3E}">
        <p14:creationId xmlns:p14="http://schemas.microsoft.com/office/powerpoint/2010/main" val="242021417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86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OPERACIONES DEL ÁLGEBRA DE BOOLE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 el álgebra de Boole sólo están definidas tres operaciones lógicas:</a:t>
            </a:r>
          </a:p>
          <a:p>
            <a:pPr marL="742950" lvl="1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5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Suma lógica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): denominada también operación 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5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 lógico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): denominado también operación 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5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Negación lógica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(A’ o Ā): denominada también operación 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3739454C-19E9-7ED4-17B5-9BBF21F2E7BD}"/>
              </a:ext>
            </a:extLst>
          </p:cNvPr>
          <p:cNvGraphicFramePr>
            <a:graphicFrameLocks noGrp="1"/>
          </p:cNvGraphicFramePr>
          <p:nvPr/>
        </p:nvGraphicFramePr>
        <p:xfrm>
          <a:off x="1523265" y="2878921"/>
          <a:ext cx="212693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3982790743"/>
                    </a:ext>
                  </a:extLst>
                </a:gridCol>
                <a:gridCol w="363855">
                  <a:extLst>
                    <a:ext uri="{9D8B030D-6E8A-4147-A177-3AD203B41FA5}">
                      <a16:colId xmlns:a16="http://schemas.microsoft.com/office/drawing/2014/main" val="4192850565"/>
                    </a:ext>
                  </a:extLst>
                </a:gridCol>
                <a:gridCol w="721043">
                  <a:extLst>
                    <a:ext uri="{9D8B030D-6E8A-4147-A177-3AD203B41FA5}">
                      <a16:colId xmlns:a16="http://schemas.microsoft.com/office/drawing/2014/main" val="2601810554"/>
                    </a:ext>
                  </a:extLst>
                </a:gridCol>
                <a:gridCol w="668655">
                  <a:extLst>
                    <a:ext uri="{9D8B030D-6E8A-4147-A177-3AD203B41FA5}">
                      <a16:colId xmlns:a16="http://schemas.microsoft.com/office/drawing/2014/main" val="176672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 + 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 · 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099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120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737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300721"/>
                  </a:ext>
                </a:extLst>
              </a:tr>
            </a:tbl>
          </a:graphicData>
        </a:graphic>
      </p:graphicFrame>
      <p:graphicFrame>
        <p:nvGraphicFramePr>
          <p:cNvPr id="9" name="Tabla 3">
            <a:extLst>
              <a:ext uri="{FF2B5EF4-FFF2-40B4-BE49-F238E27FC236}">
                <a16:creationId xmlns:a16="http://schemas.microsoft.com/office/drawing/2014/main" id="{60468700-D165-381F-6031-779AA676195E}"/>
              </a:ext>
            </a:extLst>
          </p:cNvPr>
          <p:cNvGraphicFramePr>
            <a:graphicFrameLocks noGrp="1"/>
          </p:cNvGraphicFramePr>
          <p:nvPr/>
        </p:nvGraphicFramePr>
        <p:xfrm>
          <a:off x="4148183" y="3249761"/>
          <a:ext cx="73723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3982790743"/>
                    </a:ext>
                  </a:extLst>
                </a:gridCol>
                <a:gridCol w="363855">
                  <a:extLst>
                    <a:ext uri="{9D8B030D-6E8A-4147-A177-3AD203B41FA5}">
                      <a16:colId xmlns:a16="http://schemas.microsoft.com/office/drawing/2014/main" val="41928505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A’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099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120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663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95ACA0DC-6958-86FD-FEBF-E330B0397ED9}"/>
              </a:ext>
            </a:extLst>
          </p:cNvPr>
          <p:cNvSpPr txBox="1"/>
          <p:nvPr/>
        </p:nvSpPr>
        <p:spPr>
          <a:xfrm>
            <a:off x="5383403" y="3221245"/>
            <a:ext cx="258357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suma = 1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cuando </a:t>
            </a: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alguna señal vale 1</a:t>
            </a:r>
          </a:p>
          <a:p>
            <a:endParaRPr lang="es-ES" sz="12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producto = 1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cuando </a:t>
            </a:r>
            <a:r>
              <a:rPr lang="es-ES" sz="14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ambas señales valen 1</a:t>
            </a:r>
          </a:p>
        </p:txBody>
      </p:sp>
    </p:spTree>
    <p:extLst>
      <p:ext uri="{BB962C8B-B14F-4D97-AF65-F5344CB8AC3E}">
        <p14:creationId xmlns:p14="http://schemas.microsoft.com/office/powerpoint/2010/main" val="219084129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87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PUERTAS LÓGICAS BÁSICAS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Estas tres operaciones se representan en circuitos digitales con puertas lógicas: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8764A5D-EC8F-15C7-0A37-3D9732934882}"/>
              </a:ext>
            </a:extLst>
          </p:cNvPr>
          <p:cNvSpPr txBox="1"/>
          <p:nvPr/>
        </p:nvSpPr>
        <p:spPr>
          <a:xfrm>
            <a:off x="3875361" y="2453225"/>
            <a:ext cx="13932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Puerta AND</a:t>
            </a:r>
            <a:endParaRPr lang="es-ES" sz="16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C3D8675-EE5A-5DCA-A2D0-53420BDBD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899" y="2910659"/>
            <a:ext cx="2272962" cy="98203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31F468A-DB64-C91F-246C-D0607A6D59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3611" y="2923221"/>
            <a:ext cx="2175604" cy="95690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FEB4563-400D-063C-E8FF-AFB271AF7A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401" y="2943265"/>
            <a:ext cx="1852534" cy="949424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360ABC4-766E-2AF5-A81D-03A6A59B5D11}"/>
              </a:ext>
            </a:extLst>
          </p:cNvPr>
          <p:cNvSpPr txBox="1"/>
          <p:nvPr/>
        </p:nvSpPr>
        <p:spPr>
          <a:xfrm>
            <a:off x="6699029" y="2449657"/>
            <a:ext cx="13932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Puerta NOT</a:t>
            </a:r>
            <a:endParaRPr lang="es-ES" sz="16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49B626A-FDCF-3C00-1187-E9EDF36E31ED}"/>
              </a:ext>
            </a:extLst>
          </p:cNvPr>
          <p:cNvSpPr txBox="1"/>
          <p:nvPr/>
        </p:nvSpPr>
        <p:spPr>
          <a:xfrm>
            <a:off x="1144151" y="2448375"/>
            <a:ext cx="13932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Puerta OR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69683234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88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álgebra de Boole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Propiedades y teoremas del álgebra de Boole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Puertas lógicas NOT, AND, OR y XOR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de puertas lógicas en VHDL</a:t>
            </a: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25137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89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PROPIEDADES DEL ÁLGEBRA DE BOOLE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3200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Las operaciones de suma y producto lógico cumplen las siguientes propiedades: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Propiedad conmutativa:</a:t>
            </a:r>
          </a:p>
          <a:p>
            <a:pPr lvl="4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	A + B = B + A</a:t>
            </a:r>
          </a:p>
          <a:p>
            <a:pPr lvl="4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	A · B = B · A</a:t>
            </a:r>
          </a:p>
          <a:p>
            <a:pPr lvl="4">
              <a:buClr>
                <a:schemeClr val="bg1">
                  <a:lumMod val="75000"/>
                </a:schemeClr>
              </a:buClr>
              <a:buSzPct val="120000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Propiedad distributiva:</a:t>
            </a:r>
          </a:p>
          <a:p>
            <a:pPr lvl="4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	A · (B + C) = A · B + A · C</a:t>
            </a:r>
          </a:p>
          <a:p>
            <a:pPr lvl="4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	A + B · C = (A + B) · (A + C)</a:t>
            </a:r>
          </a:p>
          <a:p>
            <a:pPr lvl="4">
              <a:buClr>
                <a:schemeClr val="bg1">
                  <a:lumMod val="75000"/>
                </a:schemeClr>
              </a:buClr>
              <a:buSzPct val="120000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Tx/>
              <a:buChar char="-"/>
            </a:pPr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 neutros:</a:t>
            </a: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				A + 0 = A</a:t>
            </a: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				A · 1 = A</a:t>
            </a:r>
          </a:p>
        </p:txBody>
      </p:sp>
    </p:spTree>
    <p:extLst>
      <p:ext uri="{BB962C8B-B14F-4D97-AF65-F5344CB8AC3E}">
        <p14:creationId xmlns:p14="http://schemas.microsoft.com/office/powerpoint/2010/main" val="1425885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9</a:t>
            </a:fld>
            <a:endParaRPr lang="en-US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S" sz="280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0900" y="1574799"/>
            <a:ext cx="7790930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finalizar la asignatura conoceréis: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Los fundamentos de la electrónica digital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Algunas herramientas CAD de diseño de sistemas digitales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El lenguaje VHDL, utilizado para diseñar, simular e implementar circuitos digitales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El funcionamiento de un computador, su arquitectura y sus unidades funcionales</a:t>
            </a:r>
            <a:endParaRPr lang="es-ES" sz="160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09841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F1C3D9BD-42FD-40D6-7FAD-9B4962D8D7F3}"/>
              </a:ext>
            </a:extLst>
          </p:cNvPr>
          <p:cNvSpPr txBox="1"/>
          <p:nvPr/>
        </p:nvSpPr>
        <p:spPr>
          <a:xfrm>
            <a:off x="5021705" y="1574799"/>
            <a:ext cx="3297835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buClr>
                <a:schemeClr val="bg1">
                  <a:lumMod val="75000"/>
                </a:schemeClr>
              </a:buClr>
              <a:buSzPct val="120000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Clr>
                <a:schemeClr val="bg1">
                  <a:lumMod val="75000"/>
                </a:schemeClr>
              </a:buClr>
              <a:buSzPct val="120000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Clr>
                <a:schemeClr val="bg1">
                  <a:lumMod val="75000"/>
                </a:schemeClr>
              </a:buClr>
              <a:buSzPct val="120000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 5</a:t>
            </a:r>
            <a:r>
              <a:rPr lang="es-ES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(Complemento):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A + A’ = 1</a:t>
            </a:r>
          </a:p>
          <a:p>
            <a:pPr lvl="3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A · A’ = 0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9897EC9-559E-B5CC-A0D6-DC71A2BF315F}"/>
              </a:ext>
            </a:extLst>
          </p:cNvPr>
          <p:cNvSpPr txBox="1"/>
          <p:nvPr/>
        </p:nvSpPr>
        <p:spPr>
          <a:xfrm>
            <a:off x="850899" y="1574799"/>
            <a:ext cx="4170806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 2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(Identidad):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A + 1 = 1</a:t>
            </a:r>
          </a:p>
          <a:p>
            <a:pPr lvl="3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A · 0 = 0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E2B0C5C-D012-DEC2-4003-B6CFAB001966}"/>
              </a:ext>
            </a:extLst>
          </p:cNvPr>
          <p:cNvSpPr txBox="1"/>
          <p:nvPr/>
        </p:nvSpPr>
        <p:spPr>
          <a:xfrm>
            <a:off x="5021705" y="1574799"/>
            <a:ext cx="3297835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buClr>
                <a:schemeClr val="bg1">
                  <a:lumMod val="75000"/>
                </a:schemeClr>
              </a:buClr>
              <a:buSzPct val="120000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Clr>
                <a:schemeClr val="bg1">
                  <a:lumMod val="75000"/>
                </a:schemeClr>
              </a:buClr>
              <a:buSzPct val="120000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Clr>
                <a:schemeClr val="bg1">
                  <a:lumMod val="75000"/>
                </a:schemeClr>
              </a:buClr>
              <a:buSzPct val="120000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 6</a:t>
            </a:r>
            <a:r>
              <a:rPr lang="es-ES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(Absorción):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A + A·B = A</a:t>
            </a:r>
          </a:p>
          <a:p>
            <a:pPr lvl="3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A · (A+B) = 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E95558A-710E-9AED-42E4-0AB8760485A6}"/>
              </a:ext>
            </a:extLst>
          </p:cNvPr>
          <p:cNvSpPr txBox="1"/>
          <p:nvPr/>
        </p:nvSpPr>
        <p:spPr>
          <a:xfrm>
            <a:off x="850899" y="1574799"/>
            <a:ext cx="4170806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buClr>
                <a:schemeClr val="bg1">
                  <a:lumMod val="75000"/>
                </a:schemeClr>
              </a:buClr>
              <a:buSzPct val="120000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Clr>
                <a:schemeClr val="bg1">
                  <a:lumMod val="75000"/>
                </a:schemeClr>
              </a:buClr>
              <a:buSzPct val="120000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Clr>
                <a:schemeClr val="bg1">
                  <a:lumMod val="75000"/>
                </a:schemeClr>
              </a:buClr>
              <a:buSzPct val="120000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 3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Idempotencia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			A + A = A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			A · A = 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90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TEOREMAS DEL ÁLGEBRA DE BOOLE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8D9DA6A-D00C-E3E0-6E7B-3947520D4000}"/>
              </a:ext>
            </a:extLst>
          </p:cNvPr>
          <p:cNvSpPr txBox="1"/>
          <p:nvPr/>
        </p:nvSpPr>
        <p:spPr>
          <a:xfrm>
            <a:off x="850899" y="1574799"/>
            <a:ext cx="4170806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 1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(Abstracción digital):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		si A = 0 entonces A ≠ 1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		si A = 1 entonces A ≠ 0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2EF7C88-3467-3D31-24DC-735EA9A4747F}"/>
              </a:ext>
            </a:extLst>
          </p:cNvPr>
          <p:cNvSpPr txBox="1"/>
          <p:nvPr/>
        </p:nvSpPr>
        <p:spPr>
          <a:xfrm>
            <a:off x="5021705" y="1574799"/>
            <a:ext cx="3297835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 4</a:t>
            </a:r>
            <a:r>
              <a:rPr lang="es-ES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(Involución):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(A’)’ = A</a:t>
            </a:r>
          </a:p>
        </p:txBody>
      </p:sp>
    </p:spTree>
    <p:extLst>
      <p:ext uri="{BB962C8B-B14F-4D97-AF65-F5344CB8AC3E}">
        <p14:creationId xmlns:p14="http://schemas.microsoft.com/office/powerpoint/2010/main" val="58681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8" grpId="0"/>
      <p:bldP spid="16" grpId="0"/>
      <p:bldP spid="14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81B5BBE0-5E0E-7AFC-9C3D-589F0A81B27F}"/>
              </a:ext>
            </a:extLst>
          </p:cNvPr>
          <p:cNvSpPr txBox="1"/>
          <p:nvPr/>
        </p:nvSpPr>
        <p:spPr>
          <a:xfrm>
            <a:off x="850899" y="1574799"/>
            <a:ext cx="7468641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Clr>
                <a:schemeClr val="bg1">
                  <a:lumMod val="75000"/>
                </a:schemeClr>
              </a:buClr>
              <a:buSzPct val="120000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 8</a:t>
            </a:r>
            <a:r>
              <a:rPr lang="es-ES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Leyes de </a:t>
            </a:r>
            <a:r>
              <a:rPr lang="es-E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 Morgan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(A+B)’ = A’ · B’</a:t>
            </a:r>
          </a:p>
          <a:p>
            <a:pPr lvl="4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(A·B)’ = A’ + B’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9D3EC95-5299-80AF-83AC-2DD15A51159A}"/>
              </a:ext>
            </a:extLst>
          </p:cNvPr>
          <p:cNvSpPr txBox="1"/>
          <p:nvPr/>
        </p:nvSpPr>
        <p:spPr>
          <a:xfrm>
            <a:off x="850899" y="1574799"/>
            <a:ext cx="7468641" cy="3000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Clr>
                <a:schemeClr val="bg1">
                  <a:lumMod val="75000"/>
                </a:schemeClr>
              </a:buClr>
              <a:buSzPct val="120000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Clr>
                <a:schemeClr val="bg1">
                  <a:lumMod val="75000"/>
                </a:schemeClr>
              </a:buClr>
              <a:buSzPct val="120000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Clr>
                <a:schemeClr val="bg1">
                  <a:lumMod val="75000"/>
                </a:schemeClr>
              </a:buClr>
              <a:buSzPct val="120000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Clr>
                <a:schemeClr val="bg1">
                  <a:lumMod val="75000"/>
                </a:schemeClr>
              </a:buClr>
              <a:buSzPct val="120000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Principio de Dualidad: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cualquier teorema o igualdad del álgebra de Boole sigue siendo cierto si se intercambian los ceros y los unos, y los operadores suma (+) y producto (·)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91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TEOREMAS DEL ÁLGEBRA DE BOOLE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2A8DBCE-D234-DBF5-7311-5CDF5244A075}"/>
              </a:ext>
            </a:extLst>
          </p:cNvPr>
          <p:cNvSpPr txBox="1"/>
          <p:nvPr/>
        </p:nvSpPr>
        <p:spPr>
          <a:xfrm>
            <a:off x="850899" y="1574799"/>
            <a:ext cx="746864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 7</a:t>
            </a:r>
            <a:r>
              <a:rPr lang="es-ES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Asociatividad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A + (B+C) = (A+B) + C</a:t>
            </a:r>
          </a:p>
          <a:p>
            <a:pPr lvl="4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A · (B·C) = (A·B) · C</a:t>
            </a:r>
          </a:p>
        </p:txBody>
      </p:sp>
    </p:spTree>
    <p:extLst>
      <p:ext uri="{BB962C8B-B14F-4D97-AF65-F5344CB8AC3E}">
        <p14:creationId xmlns:p14="http://schemas.microsoft.com/office/powerpoint/2010/main" val="127827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92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EJEMPLO: PRINCIPIO DE DUALIDAD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A790DE2-4420-24A8-EE76-4615EE933804}"/>
              </a:ext>
            </a:extLst>
          </p:cNvPr>
          <p:cNvSpPr txBox="1"/>
          <p:nvPr/>
        </p:nvSpPr>
        <p:spPr>
          <a:xfrm>
            <a:off x="850899" y="1574799"/>
            <a:ext cx="746864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Aplicar el principio de dualidad a la función F = A·B + C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BDDE60E-B6E2-9E1D-6C0C-C580B156E5D6}"/>
              </a:ext>
            </a:extLst>
          </p:cNvPr>
          <p:cNvSpPr/>
          <p:nvPr/>
        </p:nvSpPr>
        <p:spPr>
          <a:xfrm>
            <a:off x="661497" y="2468399"/>
            <a:ext cx="1258550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F = A·B + C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C524B31-12EB-8E87-BA79-52208A979705}"/>
              </a:ext>
            </a:extLst>
          </p:cNvPr>
          <p:cNvSpPr/>
          <p:nvPr/>
        </p:nvSpPr>
        <p:spPr>
          <a:xfrm>
            <a:off x="3240711" y="2477540"/>
            <a:ext cx="12585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F = A+B · C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A8E2B3A-B319-4FA2-6604-0BD27FE04CE9}"/>
              </a:ext>
            </a:extLst>
          </p:cNvPr>
          <p:cNvSpPr/>
          <p:nvPr/>
        </p:nvSpPr>
        <p:spPr>
          <a:xfrm>
            <a:off x="5290241" y="2190352"/>
            <a:ext cx="13850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F = A + (B·C)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A404A34-6369-9F1B-616D-939158E7E63D}"/>
              </a:ext>
            </a:extLst>
          </p:cNvPr>
          <p:cNvSpPr/>
          <p:nvPr/>
        </p:nvSpPr>
        <p:spPr>
          <a:xfrm>
            <a:off x="5290240" y="2844510"/>
            <a:ext cx="1407758" cy="338554"/>
          </a:xfrm>
          <a:prstGeom prst="rect">
            <a:avLst/>
          </a:prstGeom>
          <a:ln w="28575">
            <a:noFill/>
          </a:ln>
          <a:effectLst/>
        </p:spPr>
        <p:txBody>
          <a:bodyPr wrap="none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F = (A+B) · C</a:t>
            </a:r>
          </a:p>
        </p:txBody>
      </p:sp>
      <p:sp>
        <p:nvSpPr>
          <p:cNvPr id="24" name="Flecha derecha 2">
            <a:extLst>
              <a:ext uri="{FF2B5EF4-FFF2-40B4-BE49-F238E27FC236}">
                <a16:creationId xmlns:a16="http://schemas.microsoft.com/office/drawing/2014/main" id="{DC3EB681-59AC-4D74-BA71-2E24C981930F}"/>
              </a:ext>
            </a:extLst>
          </p:cNvPr>
          <p:cNvSpPr/>
          <p:nvPr/>
        </p:nvSpPr>
        <p:spPr>
          <a:xfrm>
            <a:off x="2376346" y="2566700"/>
            <a:ext cx="723237" cy="191011"/>
          </a:xfrm>
          <a:prstGeom prst="rightArrow">
            <a:avLst/>
          </a:prstGeom>
          <a:solidFill>
            <a:srgbClr val="CB0017"/>
          </a:solidFill>
          <a:ln w="38100">
            <a:solidFill>
              <a:srgbClr val="CB00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32CCDC71-2257-474D-D1CB-FA9CDF80CF21}"/>
              </a:ext>
            </a:extLst>
          </p:cNvPr>
          <p:cNvCxnSpPr/>
          <p:nvPr/>
        </p:nvCxnSpPr>
        <p:spPr>
          <a:xfrm flipV="1">
            <a:off x="4608415" y="2375018"/>
            <a:ext cx="659341" cy="2871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CE5C5F7C-AE6D-6013-BB79-1E4B117E1730}"/>
              </a:ext>
            </a:extLst>
          </p:cNvPr>
          <p:cNvCxnSpPr/>
          <p:nvPr/>
        </p:nvCxnSpPr>
        <p:spPr>
          <a:xfrm>
            <a:off x="4608415" y="2662206"/>
            <a:ext cx="659340" cy="366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31F11785-E834-8AAF-27C0-1398ED82F9A2}"/>
              </a:ext>
            </a:extLst>
          </p:cNvPr>
          <p:cNvSpPr/>
          <p:nvPr/>
        </p:nvSpPr>
        <p:spPr>
          <a:xfrm>
            <a:off x="7042186" y="2566029"/>
            <a:ext cx="1917513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 es correcta?</a:t>
            </a:r>
            <a:endParaRPr lang="es-ES_tradnl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023195CA-452D-5E08-1A77-3DBF3792373D}"/>
              </a:ext>
            </a:extLst>
          </p:cNvPr>
          <p:cNvSpPr/>
          <p:nvPr/>
        </p:nvSpPr>
        <p:spPr>
          <a:xfrm>
            <a:off x="2042133" y="2169763"/>
            <a:ext cx="157126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Aplico dualidad</a:t>
            </a:r>
            <a:endParaRPr lang="es-ES_tradnl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3C2A27FD-AE21-EAF0-DC7C-83AE6FB4A803}"/>
              </a:ext>
            </a:extLst>
          </p:cNvPr>
          <p:cNvSpPr/>
          <p:nvPr/>
        </p:nvSpPr>
        <p:spPr>
          <a:xfrm>
            <a:off x="5274474" y="2850157"/>
            <a:ext cx="1423524" cy="333258"/>
          </a:xfrm>
          <a:prstGeom prst="rect">
            <a:avLst/>
          </a:prstGeom>
          <a:noFill/>
          <a:ln w="38100">
            <a:solidFill>
              <a:srgbClr val="CB00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2563CD58-7373-8E87-27D8-B7F0594CEF53}"/>
              </a:ext>
            </a:extLst>
          </p:cNvPr>
          <p:cNvSpPr/>
          <p:nvPr/>
        </p:nvSpPr>
        <p:spPr>
          <a:xfrm>
            <a:off x="1565605" y="3953919"/>
            <a:ext cx="5867312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Prevalece el orden de las operaciones de la función inicial</a:t>
            </a:r>
            <a:endParaRPr lang="es-ES_tradnl" sz="1600" b="1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04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  <p:bldP spid="24" grpId="0" animBg="1"/>
      <p:bldP spid="27" grpId="0"/>
      <p:bldP spid="28" grpId="0"/>
      <p:bldP spid="29" grpId="0" animBg="1"/>
      <p:bldP spid="30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Tabla 3">
            <a:extLst>
              <a:ext uri="{FF2B5EF4-FFF2-40B4-BE49-F238E27FC236}">
                <a16:creationId xmlns:a16="http://schemas.microsoft.com/office/drawing/2014/main" id="{FD16FEDE-09F1-7977-98D0-23BA868A8500}"/>
              </a:ext>
            </a:extLst>
          </p:cNvPr>
          <p:cNvGraphicFramePr>
            <a:graphicFrameLocks noGrp="1"/>
          </p:cNvGraphicFramePr>
          <p:nvPr/>
        </p:nvGraphicFramePr>
        <p:xfrm>
          <a:off x="893421" y="3512539"/>
          <a:ext cx="3686461" cy="1864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111">
                  <a:extLst>
                    <a:ext uri="{9D8B030D-6E8A-4147-A177-3AD203B41FA5}">
                      <a16:colId xmlns:a16="http://schemas.microsoft.com/office/drawing/2014/main" val="2758562604"/>
                    </a:ext>
                  </a:extLst>
                </a:gridCol>
                <a:gridCol w="373401">
                  <a:extLst>
                    <a:ext uri="{9D8B030D-6E8A-4147-A177-3AD203B41FA5}">
                      <a16:colId xmlns:a16="http://schemas.microsoft.com/office/drawing/2014/main" val="2235247073"/>
                    </a:ext>
                  </a:extLst>
                </a:gridCol>
                <a:gridCol w="610793">
                  <a:extLst>
                    <a:ext uri="{9D8B030D-6E8A-4147-A177-3AD203B41FA5}">
                      <a16:colId xmlns:a16="http://schemas.microsoft.com/office/drawing/2014/main" val="582774435"/>
                    </a:ext>
                  </a:extLst>
                </a:gridCol>
                <a:gridCol w="798207">
                  <a:extLst>
                    <a:ext uri="{9D8B030D-6E8A-4147-A177-3AD203B41FA5}">
                      <a16:colId xmlns:a16="http://schemas.microsoft.com/office/drawing/2014/main" val="705700341"/>
                    </a:ext>
                  </a:extLst>
                </a:gridCol>
                <a:gridCol w="429589">
                  <a:extLst>
                    <a:ext uri="{9D8B030D-6E8A-4147-A177-3AD203B41FA5}">
                      <a16:colId xmlns:a16="http://schemas.microsoft.com/office/drawing/2014/main" val="994164149"/>
                    </a:ext>
                  </a:extLst>
                </a:gridCol>
                <a:gridCol w="428733">
                  <a:extLst>
                    <a:ext uri="{9D8B030D-6E8A-4147-A177-3AD203B41FA5}">
                      <a16:colId xmlns:a16="http://schemas.microsoft.com/office/drawing/2014/main" val="508037313"/>
                    </a:ext>
                  </a:extLst>
                </a:gridCol>
                <a:gridCol w="661627">
                  <a:extLst>
                    <a:ext uri="{9D8B030D-6E8A-4147-A177-3AD203B41FA5}">
                      <a16:colId xmlns:a16="http://schemas.microsoft.com/office/drawing/2014/main" val="807252212"/>
                    </a:ext>
                  </a:extLst>
                </a:gridCol>
              </a:tblGrid>
              <a:tr h="372809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+mj-lt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+mj-lt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+mj-lt"/>
                          <a:cs typeface="Arial" panose="020B0604020202020204" pitchFamily="34" charset="0"/>
                        </a:rPr>
                        <a:t>A+B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+mj-lt"/>
                          <a:cs typeface="Arial" panose="020B0604020202020204" pitchFamily="34" charset="0"/>
                        </a:rPr>
                        <a:t>(A+B)’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+mj-lt"/>
                          <a:cs typeface="Arial" panose="020B0604020202020204" pitchFamily="34" charset="0"/>
                        </a:rPr>
                        <a:t>A’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+mj-lt"/>
                          <a:cs typeface="Arial" panose="020B0604020202020204" pitchFamily="34" charset="0"/>
                        </a:rPr>
                        <a:t>B’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+mj-lt"/>
                          <a:cs typeface="Arial" panose="020B0604020202020204" pitchFamily="34" charset="0"/>
                        </a:rPr>
                        <a:t>A’·B’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105763"/>
                  </a:ext>
                </a:extLst>
              </a:tr>
              <a:tr h="37280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115599"/>
                  </a:ext>
                </a:extLst>
              </a:tr>
              <a:tr h="37280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134643"/>
                  </a:ext>
                </a:extLst>
              </a:tr>
              <a:tr h="37280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182810"/>
                  </a:ext>
                </a:extLst>
              </a:tr>
              <a:tr h="37280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96377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93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EJEMPLO: LEYES DE </a:t>
            </a:r>
            <a:r>
              <a:rPr lang="es-ES" sz="28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MORGAN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B2D051D-64D2-AD11-0998-CC6B47664DF5}"/>
              </a:ext>
            </a:extLst>
          </p:cNvPr>
          <p:cNvSpPr txBox="1"/>
          <p:nvPr/>
        </p:nvSpPr>
        <p:spPr>
          <a:xfrm>
            <a:off x="850899" y="1574799"/>
            <a:ext cx="746864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lvl="4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Demostrar la primera ecuación de las Leyes de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Morgan: (A+B)’ = A’ · B’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719DB76D-7B07-F3CF-FE48-EC9D92F8E113}"/>
              </a:ext>
            </a:extLst>
          </p:cNvPr>
          <p:cNvGrpSpPr/>
          <p:nvPr/>
        </p:nvGrpSpPr>
        <p:grpSpPr>
          <a:xfrm>
            <a:off x="850900" y="2424661"/>
            <a:ext cx="3064746" cy="760451"/>
            <a:chOff x="587726" y="2614210"/>
            <a:chExt cx="3064746" cy="760451"/>
          </a:xfrm>
        </p:grpSpPr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C968FB10-9D33-DE87-9F28-4A59FC356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0900" y="2614210"/>
              <a:ext cx="1991350" cy="760451"/>
            </a:xfrm>
            <a:prstGeom prst="rect">
              <a:avLst/>
            </a:prstGeom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474EFC66-FF92-DE6A-85C0-85502EEA403F}"/>
                </a:ext>
              </a:extLst>
            </p:cNvPr>
            <p:cNvSpPr/>
            <p:nvPr/>
          </p:nvSpPr>
          <p:spPr>
            <a:xfrm>
              <a:off x="2842250" y="2809768"/>
              <a:ext cx="81022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(A+B)’ </a:t>
              </a:r>
              <a:endParaRPr lang="es-ES_tradnl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C4464512-510D-7662-1446-35D62B48F17D}"/>
                </a:ext>
              </a:extLst>
            </p:cNvPr>
            <p:cNvSpPr/>
            <p:nvPr/>
          </p:nvSpPr>
          <p:spPr>
            <a:xfrm>
              <a:off x="587726" y="2644676"/>
              <a:ext cx="3209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  <a:p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s-ES_tradnl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Rectángulo 34">
            <a:extLst>
              <a:ext uri="{FF2B5EF4-FFF2-40B4-BE49-F238E27FC236}">
                <a16:creationId xmlns:a16="http://schemas.microsoft.com/office/drawing/2014/main" id="{3B0636AE-1277-3CB3-DCB8-0A1FEF2FEA73}"/>
              </a:ext>
            </a:extLst>
          </p:cNvPr>
          <p:cNvSpPr/>
          <p:nvPr/>
        </p:nvSpPr>
        <p:spPr>
          <a:xfrm>
            <a:off x="850899" y="1968952"/>
            <a:ext cx="2917786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Lado izquierdo de la igualdad:</a:t>
            </a:r>
            <a:endParaRPr lang="es-ES_tradnl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8F11B50A-F05D-9018-53C7-48674B4FAF82}"/>
              </a:ext>
            </a:extLst>
          </p:cNvPr>
          <p:cNvGrpSpPr/>
          <p:nvPr/>
        </p:nvGrpSpPr>
        <p:grpSpPr>
          <a:xfrm>
            <a:off x="5120260" y="2277359"/>
            <a:ext cx="3129577" cy="1434141"/>
            <a:chOff x="4640237" y="2277363"/>
            <a:chExt cx="3129577" cy="1434141"/>
          </a:xfrm>
        </p:grpSpPr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B567E371-14DA-2E9D-FBFC-81CD54671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28829" y="2277363"/>
              <a:ext cx="2132586" cy="1434141"/>
            </a:xfrm>
            <a:prstGeom prst="rect">
              <a:avLst/>
            </a:prstGeom>
          </p:spPr>
        </p:pic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04CB9145-1544-E935-190A-DDBB044EAD35}"/>
                </a:ext>
              </a:extLst>
            </p:cNvPr>
            <p:cNvSpPr/>
            <p:nvPr/>
          </p:nvSpPr>
          <p:spPr>
            <a:xfrm>
              <a:off x="7061415" y="2809768"/>
              <a:ext cx="7083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A’ · B’</a:t>
              </a:r>
              <a:endParaRPr lang="es-ES_tradnl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3785457F-EDB4-8C77-E76F-36439D042E42}"/>
                </a:ext>
              </a:extLst>
            </p:cNvPr>
            <p:cNvSpPr/>
            <p:nvPr/>
          </p:nvSpPr>
          <p:spPr>
            <a:xfrm>
              <a:off x="4640237" y="2406285"/>
              <a:ext cx="33855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  <a:p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s-ES_tradnl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Rectángulo 39">
            <a:extLst>
              <a:ext uri="{FF2B5EF4-FFF2-40B4-BE49-F238E27FC236}">
                <a16:creationId xmlns:a16="http://schemas.microsoft.com/office/drawing/2014/main" id="{8FFBF219-2263-AF8A-628C-9EFA9C0538D4}"/>
              </a:ext>
            </a:extLst>
          </p:cNvPr>
          <p:cNvSpPr/>
          <p:nvPr/>
        </p:nvSpPr>
        <p:spPr>
          <a:xfrm>
            <a:off x="5120260" y="1968951"/>
            <a:ext cx="282801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s-ES" sz="1600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Lado derecho de la igualdad:</a:t>
            </a:r>
            <a:endParaRPr lang="es-ES_tradnl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157C47BB-3482-219F-8D8D-2A50E59D5776}"/>
              </a:ext>
            </a:extLst>
          </p:cNvPr>
          <p:cNvSpPr/>
          <p:nvPr/>
        </p:nvSpPr>
        <p:spPr>
          <a:xfrm>
            <a:off x="957621" y="3897747"/>
            <a:ext cx="623889" cy="14927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0     0</a:t>
            </a:r>
          </a:p>
          <a:p>
            <a:endParaRPr lang="es-E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0     1</a:t>
            </a:r>
          </a:p>
          <a:p>
            <a:endParaRPr lang="es-E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lain"/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endParaRPr lang="es-E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1     1</a:t>
            </a:r>
            <a:endParaRPr lang="es-ES_tradnl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7B98DC72-DAB4-7EE8-B5EB-DA77B76969E0}"/>
              </a:ext>
            </a:extLst>
          </p:cNvPr>
          <p:cNvSpPr/>
          <p:nvPr/>
        </p:nvSpPr>
        <p:spPr>
          <a:xfrm>
            <a:off x="1793797" y="3897747"/>
            <a:ext cx="277640" cy="14927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endParaRPr lang="es-E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endParaRPr lang="es-E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endParaRPr lang="es-E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ES_tradnl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A5C46540-35AA-9C80-CC9B-6CD33C9CBA72}"/>
              </a:ext>
            </a:extLst>
          </p:cNvPr>
          <p:cNvSpPr/>
          <p:nvPr/>
        </p:nvSpPr>
        <p:spPr>
          <a:xfrm>
            <a:off x="2524918" y="3905630"/>
            <a:ext cx="277640" cy="14927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3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endParaRPr lang="es-E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3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endParaRPr lang="es-E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3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endParaRPr lang="es-E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3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ES_tradnl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0694779E-5A6F-573D-E217-579969918BEA}"/>
              </a:ext>
            </a:extLst>
          </p:cNvPr>
          <p:cNvSpPr/>
          <p:nvPr/>
        </p:nvSpPr>
        <p:spPr>
          <a:xfrm>
            <a:off x="3178663" y="3897747"/>
            <a:ext cx="603050" cy="14927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1     1</a:t>
            </a:r>
          </a:p>
          <a:p>
            <a:endParaRPr lang="es-E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1     0</a:t>
            </a:r>
          </a:p>
          <a:p>
            <a:endParaRPr lang="es-E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0     1</a:t>
            </a:r>
          </a:p>
          <a:p>
            <a:endParaRPr lang="es-E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0     0</a:t>
            </a:r>
            <a:endParaRPr lang="es-ES_tradnl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33106BB7-28F2-AFEB-BA59-5D5AFDC14E09}"/>
              </a:ext>
            </a:extLst>
          </p:cNvPr>
          <p:cNvSpPr/>
          <p:nvPr/>
        </p:nvSpPr>
        <p:spPr>
          <a:xfrm>
            <a:off x="4087015" y="3897747"/>
            <a:ext cx="277640" cy="14927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3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endParaRPr lang="es-E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3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endParaRPr lang="es-E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3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endParaRPr lang="es-E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3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ES_tradnl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04DF6665-2CB2-12D8-11E3-8B5FE94F7F59}"/>
              </a:ext>
            </a:extLst>
          </p:cNvPr>
          <p:cNvSpPr/>
          <p:nvPr/>
        </p:nvSpPr>
        <p:spPr>
          <a:xfrm>
            <a:off x="4087015" y="3884967"/>
            <a:ext cx="284052" cy="1452201"/>
          </a:xfrm>
          <a:prstGeom prst="ellipse">
            <a:avLst/>
          </a:prstGeom>
          <a:noFill/>
          <a:ln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C977BAC2-F55B-184B-CE0F-2EB9F844BBFC}"/>
              </a:ext>
            </a:extLst>
          </p:cNvPr>
          <p:cNvSpPr/>
          <p:nvPr/>
        </p:nvSpPr>
        <p:spPr>
          <a:xfrm>
            <a:off x="2524918" y="3879532"/>
            <a:ext cx="284052" cy="1452201"/>
          </a:xfrm>
          <a:prstGeom prst="ellipse">
            <a:avLst/>
          </a:prstGeom>
          <a:noFill/>
          <a:ln>
            <a:solidFill>
              <a:srgbClr val="CB00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D40E57FD-8918-1D9B-E55D-D718B2868EB5}"/>
              </a:ext>
            </a:extLst>
          </p:cNvPr>
          <p:cNvSpPr/>
          <p:nvPr/>
        </p:nvSpPr>
        <p:spPr>
          <a:xfrm>
            <a:off x="5174116" y="4420966"/>
            <a:ext cx="2896947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Ambas columnas coinciden</a:t>
            </a:r>
            <a:endParaRPr lang="es-ES_tradnl" sz="1600" b="1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67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2" grpId="0"/>
      <p:bldP spid="43" grpId="0"/>
      <p:bldP spid="44" grpId="0"/>
      <p:bldP spid="45" grpId="0"/>
      <p:bldP spid="46" grpId="0"/>
      <p:bldP spid="47" grpId="0" animBg="1"/>
      <p:bldP spid="48" grpId="0" animBg="1"/>
      <p:bldP spid="49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EJEMPLO: LEYES DE </a:t>
            </a:r>
            <a:r>
              <a:rPr lang="es-ES" sz="28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MORGAN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10">
            <a:extLst>
              <a:ext uri="{FF2B5EF4-FFF2-40B4-BE49-F238E27FC236}">
                <a16:creationId xmlns:a16="http://schemas.microsoft.com/office/drawing/2014/main" id="{86A06AE3-4247-749A-212D-96EF8D8F2333}"/>
              </a:ext>
            </a:extLst>
          </p:cNvPr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3194335-6B9D-DE11-3777-352E3F23F13E}"/>
              </a:ext>
            </a:extLst>
          </p:cNvPr>
          <p:cNvSpPr txBox="1"/>
          <p:nvPr/>
        </p:nvSpPr>
        <p:spPr>
          <a:xfrm>
            <a:off x="850899" y="1574799"/>
            <a:ext cx="746864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lvl="4" indent="-342900">
              <a:buClr>
                <a:schemeClr val="bg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Entonces, se puede concluir que: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1D7F1D6E-E4DB-899E-BA8A-42BB1945FDA2}"/>
              </a:ext>
            </a:extLst>
          </p:cNvPr>
          <p:cNvSpPr/>
          <p:nvPr/>
        </p:nvSpPr>
        <p:spPr>
          <a:xfrm>
            <a:off x="3356287" y="3720284"/>
            <a:ext cx="2052565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Ambas puertas son equivalentes</a:t>
            </a:r>
            <a:endParaRPr lang="es-ES_tradnl" sz="1600" b="1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24A91D16-74AC-C3A0-637D-320D2B29B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427" y="3643291"/>
            <a:ext cx="1306643" cy="800319"/>
          </a:xfrm>
          <a:prstGeom prst="rect">
            <a:avLst/>
          </a:prstGeom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B0BD2F4B-CACC-58AE-92DB-BBB1EC06D6B2}"/>
              </a:ext>
            </a:extLst>
          </p:cNvPr>
          <p:cNvGrpSpPr/>
          <p:nvPr/>
        </p:nvGrpSpPr>
        <p:grpSpPr>
          <a:xfrm>
            <a:off x="1060763" y="2117724"/>
            <a:ext cx="3064746" cy="760451"/>
            <a:chOff x="587726" y="2614210"/>
            <a:chExt cx="3064746" cy="760451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D0E41647-0C53-47B2-454A-302BEF872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0900" y="2614210"/>
              <a:ext cx="1991350" cy="760451"/>
            </a:xfrm>
            <a:prstGeom prst="rect">
              <a:avLst/>
            </a:prstGeom>
          </p:spPr>
        </p:pic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529F3EAD-4136-322D-5A29-40919442045D}"/>
                </a:ext>
              </a:extLst>
            </p:cNvPr>
            <p:cNvSpPr/>
            <p:nvPr/>
          </p:nvSpPr>
          <p:spPr>
            <a:xfrm>
              <a:off x="2842250" y="2809768"/>
              <a:ext cx="81022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(A+B)’ </a:t>
              </a:r>
              <a:endParaRPr lang="es-ES_tradnl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8E312AC1-B8DB-FC98-81C2-DBFEB0557695}"/>
                </a:ext>
              </a:extLst>
            </p:cNvPr>
            <p:cNvSpPr/>
            <p:nvPr/>
          </p:nvSpPr>
          <p:spPr>
            <a:xfrm>
              <a:off x="587726" y="2644676"/>
              <a:ext cx="3209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  <a:p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s-ES_tradnl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DE600D3A-1ADF-2881-4AA5-4E0CEA245D84}"/>
              </a:ext>
            </a:extLst>
          </p:cNvPr>
          <p:cNvGrpSpPr/>
          <p:nvPr/>
        </p:nvGrpSpPr>
        <p:grpSpPr>
          <a:xfrm>
            <a:off x="4857932" y="1784122"/>
            <a:ext cx="3129577" cy="1434141"/>
            <a:chOff x="4640237" y="2277363"/>
            <a:chExt cx="3129577" cy="1434141"/>
          </a:xfrm>
        </p:grpSpPr>
        <p:pic>
          <p:nvPicPr>
            <p:cNvPr id="53" name="Imagen 52">
              <a:extLst>
                <a:ext uri="{FF2B5EF4-FFF2-40B4-BE49-F238E27FC236}">
                  <a16:creationId xmlns:a16="http://schemas.microsoft.com/office/drawing/2014/main" id="{B8BAB9AA-AB06-DAB4-9183-4D0E8458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28829" y="2277363"/>
              <a:ext cx="2132586" cy="1434141"/>
            </a:xfrm>
            <a:prstGeom prst="rect">
              <a:avLst/>
            </a:prstGeom>
          </p:spPr>
        </p:pic>
        <p:sp>
          <p:nvSpPr>
            <p:cNvPr id="54" name="Rectángulo 53">
              <a:extLst>
                <a:ext uri="{FF2B5EF4-FFF2-40B4-BE49-F238E27FC236}">
                  <a16:creationId xmlns:a16="http://schemas.microsoft.com/office/drawing/2014/main" id="{C69E6665-697C-CF82-26A3-9613AD7E72E7}"/>
                </a:ext>
              </a:extLst>
            </p:cNvPr>
            <p:cNvSpPr/>
            <p:nvPr/>
          </p:nvSpPr>
          <p:spPr>
            <a:xfrm>
              <a:off x="7061415" y="2809768"/>
              <a:ext cx="7083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A’ · B’</a:t>
              </a:r>
              <a:endParaRPr lang="es-ES_tradnl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ángulo 54">
              <a:extLst>
                <a:ext uri="{FF2B5EF4-FFF2-40B4-BE49-F238E27FC236}">
                  <a16:creationId xmlns:a16="http://schemas.microsoft.com/office/drawing/2014/main" id="{FE553C0C-B622-C8AA-17AA-BA543C1DC9C0}"/>
                </a:ext>
              </a:extLst>
            </p:cNvPr>
            <p:cNvSpPr/>
            <p:nvPr/>
          </p:nvSpPr>
          <p:spPr>
            <a:xfrm>
              <a:off x="4640237" y="2406285"/>
              <a:ext cx="33855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  <a:p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s-ES_tradnl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6" name="Imagen 55">
            <a:extLst>
              <a:ext uri="{FF2B5EF4-FFF2-40B4-BE49-F238E27FC236}">
                <a16:creationId xmlns:a16="http://schemas.microsoft.com/office/drawing/2014/main" id="{B9B98E71-E598-5EF3-7909-3605702627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2069" y="3611339"/>
            <a:ext cx="1230286" cy="864219"/>
          </a:xfrm>
          <a:prstGeom prst="rect">
            <a:avLst/>
          </a:prstGeom>
        </p:spPr>
      </p:pic>
      <p:sp>
        <p:nvSpPr>
          <p:cNvPr id="57" name="Flecha derecha 42">
            <a:extLst>
              <a:ext uri="{FF2B5EF4-FFF2-40B4-BE49-F238E27FC236}">
                <a16:creationId xmlns:a16="http://schemas.microsoft.com/office/drawing/2014/main" id="{88A51DA6-4D74-7667-7A87-49F2BB028CB6}"/>
              </a:ext>
            </a:extLst>
          </p:cNvPr>
          <p:cNvSpPr/>
          <p:nvPr/>
        </p:nvSpPr>
        <p:spPr>
          <a:xfrm>
            <a:off x="5416347" y="3945808"/>
            <a:ext cx="527253" cy="191011"/>
          </a:xfrm>
          <a:prstGeom prst="rightArrow">
            <a:avLst/>
          </a:prstGeom>
          <a:solidFill>
            <a:srgbClr val="CB0017"/>
          </a:solidFill>
          <a:ln w="38100">
            <a:solidFill>
              <a:srgbClr val="CB00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lecha derecha 43">
            <a:extLst>
              <a:ext uri="{FF2B5EF4-FFF2-40B4-BE49-F238E27FC236}">
                <a16:creationId xmlns:a16="http://schemas.microsoft.com/office/drawing/2014/main" id="{ED0B2D1F-91EA-73D0-E057-46384691F78B}"/>
              </a:ext>
            </a:extLst>
          </p:cNvPr>
          <p:cNvSpPr/>
          <p:nvPr/>
        </p:nvSpPr>
        <p:spPr>
          <a:xfrm rot="10800000">
            <a:off x="2814044" y="3954249"/>
            <a:ext cx="527253" cy="191011"/>
          </a:xfrm>
          <a:prstGeom prst="rightArrow">
            <a:avLst/>
          </a:prstGeom>
          <a:solidFill>
            <a:srgbClr val="CB0017"/>
          </a:solidFill>
          <a:ln w="38100">
            <a:solidFill>
              <a:srgbClr val="CB00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Slide Number Placeholder 1">
            <a:extLst>
              <a:ext uri="{FF2B5EF4-FFF2-40B4-BE49-F238E27FC236}">
                <a16:creationId xmlns:a16="http://schemas.microsoft.com/office/drawing/2014/main" id="{3CA66FE8-8B43-C6BE-C2EE-8A2724871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4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7" grpId="0" animBg="1"/>
      <p:bldP spid="58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95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álgebra de Boole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Propiedades y teoremas del álgebra de Boole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Puertas lógicas NOT, AND, OR y XOR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de puertas lógicas en VHDL</a:t>
            </a: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920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Tabla 3">
            <a:extLst>
              <a:ext uri="{FF2B5EF4-FFF2-40B4-BE49-F238E27FC236}">
                <a16:creationId xmlns:a16="http://schemas.microsoft.com/office/drawing/2014/main" id="{FD16FEDE-09F1-7977-98D0-23BA868A8500}"/>
              </a:ext>
            </a:extLst>
          </p:cNvPr>
          <p:cNvGraphicFramePr>
            <a:graphicFrameLocks noGrp="1"/>
          </p:cNvGraphicFramePr>
          <p:nvPr/>
        </p:nvGraphicFramePr>
        <p:xfrm>
          <a:off x="1144151" y="2085916"/>
          <a:ext cx="1368305" cy="1864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111">
                  <a:extLst>
                    <a:ext uri="{9D8B030D-6E8A-4147-A177-3AD203B41FA5}">
                      <a16:colId xmlns:a16="http://schemas.microsoft.com/office/drawing/2014/main" val="2758562604"/>
                    </a:ext>
                  </a:extLst>
                </a:gridCol>
                <a:gridCol w="373401">
                  <a:extLst>
                    <a:ext uri="{9D8B030D-6E8A-4147-A177-3AD203B41FA5}">
                      <a16:colId xmlns:a16="http://schemas.microsoft.com/office/drawing/2014/main" val="2235247073"/>
                    </a:ext>
                  </a:extLst>
                </a:gridCol>
                <a:gridCol w="610793">
                  <a:extLst>
                    <a:ext uri="{9D8B030D-6E8A-4147-A177-3AD203B41FA5}">
                      <a16:colId xmlns:a16="http://schemas.microsoft.com/office/drawing/2014/main" val="582774435"/>
                    </a:ext>
                  </a:extLst>
                </a:gridCol>
              </a:tblGrid>
              <a:tr h="372809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+mj-lt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+mj-lt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latin typeface="+mj-lt"/>
                          <a:cs typeface="Arial" panose="020B0604020202020204" pitchFamily="34" charset="0"/>
                        </a:rPr>
                        <a:t>A + 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105763"/>
                  </a:ext>
                </a:extLst>
              </a:tr>
              <a:tr h="372809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115599"/>
                  </a:ext>
                </a:extLst>
              </a:tr>
              <a:tr h="372809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134643"/>
                  </a:ext>
                </a:extLst>
              </a:tr>
              <a:tr h="372809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182810"/>
                  </a:ext>
                </a:extLst>
              </a:tr>
              <a:tr h="372809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96377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96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PUERTAS LÓGICAS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C3DC3C5-29AE-0B99-5E65-04EAB4D265D1}"/>
              </a:ext>
            </a:extLst>
          </p:cNvPr>
          <p:cNvSpPr txBox="1"/>
          <p:nvPr/>
        </p:nvSpPr>
        <p:spPr>
          <a:xfrm>
            <a:off x="3875361" y="1704360"/>
            <a:ext cx="13932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Puerta AND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321BB11-BCF1-B2A9-1FF0-CC7AF3336925}"/>
              </a:ext>
            </a:extLst>
          </p:cNvPr>
          <p:cNvSpPr txBox="1"/>
          <p:nvPr/>
        </p:nvSpPr>
        <p:spPr>
          <a:xfrm>
            <a:off x="6433588" y="1704360"/>
            <a:ext cx="13932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Puerta NOT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6A7FED9-4877-0B71-63AB-269E5F4CF214}"/>
              </a:ext>
            </a:extLst>
          </p:cNvPr>
          <p:cNvSpPr txBox="1"/>
          <p:nvPr/>
        </p:nvSpPr>
        <p:spPr>
          <a:xfrm>
            <a:off x="1144151" y="1699510"/>
            <a:ext cx="13932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Puerta OR</a:t>
            </a:r>
            <a:endParaRPr lang="es-ES" sz="1600" b="1" dirty="0"/>
          </a:p>
        </p:txBody>
      </p:sp>
      <p:graphicFrame>
        <p:nvGraphicFramePr>
          <p:cNvPr id="29" name="Tabla 3">
            <a:extLst>
              <a:ext uri="{FF2B5EF4-FFF2-40B4-BE49-F238E27FC236}">
                <a16:creationId xmlns:a16="http://schemas.microsoft.com/office/drawing/2014/main" id="{588E392F-41A4-47F3-394D-D6477D361D11}"/>
              </a:ext>
            </a:extLst>
          </p:cNvPr>
          <p:cNvGraphicFramePr>
            <a:graphicFrameLocks noGrp="1"/>
          </p:cNvGraphicFramePr>
          <p:nvPr/>
        </p:nvGraphicFramePr>
        <p:xfrm>
          <a:off x="3709207" y="2085916"/>
          <a:ext cx="1555719" cy="1864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111">
                  <a:extLst>
                    <a:ext uri="{9D8B030D-6E8A-4147-A177-3AD203B41FA5}">
                      <a16:colId xmlns:a16="http://schemas.microsoft.com/office/drawing/2014/main" val="2758562604"/>
                    </a:ext>
                  </a:extLst>
                </a:gridCol>
                <a:gridCol w="373401">
                  <a:extLst>
                    <a:ext uri="{9D8B030D-6E8A-4147-A177-3AD203B41FA5}">
                      <a16:colId xmlns:a16="http://schemas.microsoft.com/office/drawing/2014/main" val="2235247073"/>
                    </a:ext>
                  </a:extLst>
                </a:gridCol>
                <a:gridCol w="798207">
                  <a:extLst>
                    <a:ext uri="{9D8B030D-6E8A-4147-A177-3AD203B41FA5}">
                      <a16:colId xmlns:a16="http://schemas.microsoft.com/office/drawing/2014/main" val="705700341"/>
                    </a:ext>
                  </a:extLst>
                </a:gridCol>
              </a:tblGrid>
              <a:tr h="372809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+mj-lt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+mj-lt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latin typeface="+mj-lt"/>
                          <a:cs typeface="Arial" panose="020B0604020202020204" pitchFamily="34" charset="0"/>
                        </a:rPr>
                        <a:t>A · 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105763"/>
                  </a:ext>
                </a:extLst>
              </a:tr>
              <a:tr h="372809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115599"/>
                  </a:ext>
                </a:extLst>
              </a:tr>
              <a:tr h="372809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134643"/>
                  </a:ext>
                </a:extLst>
              </a:tr>
              <a:tr h="372809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182810"/>
                  </a:ext>
                </a:extLst>
              </a:tr>
              <a:tr h="372809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963776"/>
                  </a:ext>
                </a:extLst>
              </a:tr>
            </a:tbl>
          </a:graphicData>
        </a:graphic>
      </p:graphicFrame>
      <p:graphicFrame>
        <p:nvGraphicFramePr>
          <p:cNvPr id="30" name="Tabla 3">
            <a:extLst>
              <a:ext uri="{FF2B5EF4-FFF2-40B4-BE49-F238E27FC236}">
                <a16:creationId xmlns:a16="http://schemas.microsoft.com/office/drawing/2014/main" id="{AE988F2E-F738-A746-4041-FBF325522D9A}"/>
              </a:ext>
            </a:extLst>
          </p:cNvPr>
          <p:cNvGraphicFramePr>
            <a:graphicFrameLocks noGrp="1"/>
          </p:cNvGraphicFramePr>
          <p:nvPr/>
        </p:nvGraphicFramePr>
        <p:xfrm>
          <a:off x="6743269" y="2103746"/>
          <a:ext cx="73723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3982790743"/>
                    </a:ext>
                  </a:extLst>
                </a:gridCol>
                <a:gridCol w="363855">
                  <a:extLst>
                    <a:ext uri="{9D8B030D-6E8A-4147-A177-3AD203B41FA5}">
                      <a16:colId xmlns:a16="http://schemas.microsoft.com/office/drawing/2014/main" val="41928505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A’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099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120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663"/>
                  </a:ext>
                </a:extLst>
              </a:tr>
            </a:tbl>
          </a:graphicData>
        </a:graphic>
      </p:graphicFrame>
      <p:pic>
        <p:nvPicPr>
          <p:cNvPr id="41" name="Imagen 40">
            <a:extLst>
              <a:ext uri="{FF2B5EF4-FFF2-40B4-BE49-F238E27FC236}">
                <a16:creationId xmlns:a16="http://schemas.microsoft.com/office/drawing/2014/main" id="{B20AEAC5-C577-637E-5489-CD29B5E8F5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00" r="19801"/>
          <a:stretch/>
        </p:blipFill>
        <p:spPr>
          <a:xfrm>
            <a:off x="1362619" y="4110070"/>
            <a:ext cx="956341" cy="611234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42FF74FE-A5A9-A9BB-3A73-2A4A571A1D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547" r="13818"/>
          <a:stretch/>
        </p:blipFill>
        <p:spPr>
          <a:xfrm>
            <a:off x="6634000" y="4030551"/>
            <a:ext cx="992455" cy="690753"/>
          </a:xfrm>
          <a:prstGeom prst="rect">
            <a:avLst/>
          </a:prstGeom>
        </p:spPr>
      </p:pic>
      <p:cxnSp>
        <p:nvCxnSpPr>
          <p:cNvPr id="53" name="Straight Connector 10">
            <a:extLst>
              <a:ext uri="{FF2B5EF4-FFF2-40B4-BE49-F238E27FC236}">
                <a16:creationId xmlns:a16="http://schemas.microsoft.com/office/drawing/2014/main" id="{060E05D3-D1F0-3E01-0CB1-8CBD42BEC7AE}"/>
              </a:ext>
            </a:extLst>
          </p:cNvPr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7" name="Imagen 56">
            <a:extLst>
              <a:ext uri="{FF2B5EF4-FFF2-40B4-BE49-F238E27FC236}">
                <a16:creationId xmlns:a16="http://schemas.microsoft.com/office/drawing/2014/main" id="{6378206A-82D9-EA9B-E0FD-9DDCD7A78C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014" r="18396"/>
          <a:stretch/>
        </p:blipFill>
        <p:spPr>
          <a:xfrm>
            <a:off x="4152729" y="4102652"/>
            <a:ext cx="978826" cy="61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1241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Tabla 3">
            <a:extLst>
              <a:ext uri="{FF2B5EF4-FFF2-40B4-BE49-F238E27FC236}">
                <a16:creationId xmlns:a16="http://schemas.microsoft.com/office/drawing/2014/main" id="{FD16FEDE-09F1-7977-98D0-23BA868A8500}"/>
              </a:ext>
            </a:extLst>
          </p:cNvPr>
          <p:cNvGraphicFramePr>
            <a:graphicFrameLocks noGrp="1"/>
          </p:cNvGraphicFramePr>
          <p:nvPr/>
        </p:nvGraphicFramePr>
        <p:xfrm>
          <a:off x="1144151" y="2085916"/>
          <a:ext cx="1553167" cy="1864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111">
                  <a:extLst>
                    <a:ext uri="{9D8B030D-6E8A-4147-A177-3AD203B41FA5}">
                      <a16:colId xmlns:a16="http://schemas.microsoft.com/office/drawing/2014/main" val="2758562604"/>
                    </a:ext>
                  </a:extLst>
                </a:gridCol>
                <a:gridCol w="373401">
                  <a:extLst>
                    <a:ext uri="{9D8B030D-6E8A-4147-A177-3AD203B41FA5}">
                      <a16:colId xmlns:a16="http://schemas.microsoft.com/office/drawing/2014/main" val="2235247073"/>
                    </a:ext>
                  </a:extLst>
                </a:gridCol>
                <a:gridCol w="795655">
                  <a:extLst>
                    <a:ext uri="{9D8B030D-6E8A-4147-A177-3AD203B41FA5}">
                      <a16:colId xmlns:a16="http://schemas.microsoft.com/office/drawing/2014/main" val="582774435"/>
                    </a:ext>
                  </a:extLst>
                </a:gridCol>
              </a:tblGrid>
              <a:tr h="372809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+mj-lt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+mj-lt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latin typeface="+mj-lt"/>
                          <a:cs typeface="Arial" panose="020B0604020202020204" pitchFamily="34" charset="0"/>
                        </a:rPr>
                        <a:t>(A + B)’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105763"/>
                  </a:ext>
                </a:extLst>
              </a:tr>
              <a:tr h="372809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115599"/>
                  </a:ext>
                </a:extLst>
              </a:tr>
              <a:tr h="372809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134643"/>
                  </a:ext>
                </a:extLst>
              </a:tr>
              <a:tr h="372809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182810"/>
                  </a:ext>
                </a:extLst>
              </a:tr>
              <a:tr h="372809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96377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97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PUERTAS LÓGICAS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C3DC3C5-29AE-0B99-5E65-04EAB4D265D1}"/>
              </a:ext>
            </a:extLst>
          </p:cNvPr>
          <p:cNvSpPr txBox="1"/>
          <p:nvPr/>
        </p:nvSpPr>
        <p:spPr>
          <a:xfrm>
            <a:off x="5153086" y="1704360"/>
            <a:ext cx="15344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Puerta NAND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6A7FED9-4877-0B71-63AB-269E5F4CF214}"/>
              </a:ext>
            </a:extLst>
          </p:cNvPr>
          <p:cNvSpPr txBox="1"/>
          <p:nvPr/>
        </p:nvSpPr>
        <p:spPr>
          <a:xfrm>
            <a:off x="1144151" y="1699510"/>
            <a:ext cx="13932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Puerta NOR</a:t>
            </a:r>
            <a:endParaRPr lang="es-ES" sz="1600" b="1" dirty="0"/>
          </a:p>
        </p:txBody>
      </p:sp>
      <p:graphicFrame>
        <p:nvGraphicFramePr>
          <p:cNvPr id="29" name="Tabla 3">
            <a:extLst>
              <a:ext uri="{FF2B5EF4-FFF2-40B4-BE49-F238E27FC236}">
                <a16:creationId xmlns:a16="http://schemas.microsoft.com/office/drawing/2014/main" id="{588E392F-41A4-47F3-394D-D6477D361D11}"/>
              </a:ext>
            </a:extLst>
          </p:cNvPr>
          <p:cNvGraphicFramePr>
            <a:graphicFrameLocks noGrp="1"/>
          </p:cNvGraphicFramePr>
          <p:nvPr/>
        </p:nvGraphicFramePr>
        <p:xfrm>
          <a:off x="5128113" y="2085916"/>
          <a:ext cx="1555719" cy="1864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111">
                  <a:extLst>
                    <a:ext uri="{9D8B030D-6E8A-4147-A177-3AD203B41FA5}">
                      <a16:colId xmlns:a16="http://schemas.microsoft.com/office/drawing/2014/main" val="2758562604"/>
                    </a:ext>
                  </a:extLst>
                </a:gridCol>
                <a:gridCol w="373401">
                  <a:extLst>
                    <a:ext uri="{9D8B030D-6E8A-4147-A177-3AD203B41FA5}">
                      <a16:colId xmlns:a16="http://schemas.microsoft.com/office/drawing/2014/main" val="2235247073"/>
                    </a:ext>
                  </a:extLst>
                </a:gridCol>
                <a:gridCol w="798207">
                  <a:extLst>
                    <a:ext uri="{9D8B030D-6E8A-4147-A177-3AD203B41FA5}">
                      <a16:colId xmlns:a16="http://schemas.microsoft.com/office/drawing/2014/main" val="705700341"/>
                    </a:ext>
                  </a:extLst>
                </a:gridCol>
              </a:tblGrid>
              <a:tr h="372809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+mj-lt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+mj-lt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latin typeface="+mj-lt"/>
                          <a:cs typeface="Arial" panose="020B0604020202020204" pitchFamily="34" charset="0"/>
                        </a:rPr>
                        <a:t>(A · B)’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105763"/>
                  </a:ext>
                </a:extLst>
              </a:tr>
              <a:tr h="372809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115599"/>
                  </a:ext>
                </a:extLst>
              </a:tr>
              <a:tr h="372809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134643"/>
                  </a:ext>
                </a:extLst>
              </a:tr>
              <a:tr h="372809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182810"/>
                  </a:ext>
                </a:extLst>
              </a:tr>
              <a:tr h="372809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963776"/>
                  </a:ext>
                </a:extLst>
              </a:tr>
            </a:tbl>
          </a:graphicData>
        </a:graphic>
      </p:graphicFrame>
      <p:cxnSp>
        <p:nvCxnSpPr>
          <p:cNvPr id="53" name="Straight Connector 10">
            <a:extLst>
              <a:ext uri="{FF2B5EF4-FFF2-40B4-BE49-F238E27FC236}">
                <a16:creationId xmlns:a16="http://schemas.microsoft.com/office/drawing/2014/main" id="{060E05D3-D1F0-3E01-0CB1-8CBD42BEC7AE}"/>
              </a:ext>
            </a:extLst>
          </p:cNvPr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Imagen 20">
            <a:extLst>
              <a:ext uri="{FF2B5EF4-FFF2-40B4-BE49-F238E27FC236}">
                <a16:creationId xmlns:a16="http://schemas.microsoft.com/office/drawing/2014/main" id="{6779D8C1-BDB2-ABDC-6670-65C3704D8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813" y="2714853"/>
            <a:ext cx="1472315" cy="92294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6895E0B-5DC5-1C1F-65F0-6FCD12C41B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6754" y="2651044"/>
            <a:ext cx="1512057" cy="105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5030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Tabla 3">
            <a:extLst>
              <a:ext uri="{FF2B5EF4-FFF2-40B4-BE49-F238E27FC236}">
                <a16:creationId xmlns:a16="http://schemas.microsoft.com/office/drawing/2014/main" id="{FD16FEDE-09F1-7977-98D0-23BA868A8500}"/>
              </a:ext>
            </a:extLst>
          </p:cNvPr>
          <p:cNvGraphicFramePr>
            <a:graphicFrameLocks noGrp="1"/>
          </p:cNvGraphicFramePr>
          <p:nvPr/>
        </p:nvGraphicFramePr>
        <p:xfrm>
          <a:off x="1144151" y="2085916"/>
          <a:ext cx="1553167" cy="1864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111">
                  <a:extLst>
                    <a:ext uri="{9D8B030D-6E8A-4147-A177-3AD203B41FA5}">
                      <a16:colId xmlns:a16="http://schemas.microsoft.com/office/drawing/2014/main" val="2758562604"/>
                    </a:ext>
                  </a:extLst>
                </a:gridCol>
                <a:gridCol w="373401">
                  <a:extLst>
                    <a:ext uri="{9D8B030D-6E8A-4147-A177-3AD203B41FA5}">
                      <a16:colId xmlns:a16="http://schemas.microsoft.com/office/drawing/2014/main" val="2235247073"/>
                    </a:ext>
                  </a:extLst>
                </a:gridCol>
                <a:gridCol w="795655">
                  <a:extLst>
                    <a:ext uri="{9D8B030D-6E8A-4147-A177-3AD203B41FA5}">
                      <a16:colId xmlns:a16="http://schemas.microsoft.com/office/drawing/2014/main" val="582774435"/>
                    </a:ext>
                  </a:extLst>
                </a:gridCol>
              </a:tblGrid>
              <a:tr h="372809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+mj-lt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+mj-lt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latin typeface="+mj-lt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s-ES_tradnl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⊕</a:t>
                      </a:r>
                      <a:r>
                        <a:rPr lang="es-ES" sz="1500" b="1" dirty="0">
                          <a:latin typeface="+mj-lt"/>
                          <a:cs typeface="Arial" panose="020B0604020202020204" pitchFamily="34" charset="0"/>
                        </a:rPr>
                        <a:t> 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105763"/>
                  </a:ext>
                </a:extLst>
              </a:tr>
              <a:tr h="372809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115599"/>
                  </a:ext>
                </a:extLst>
              </a:tr>
              <a:tr h="372809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134643"/>
                  </a:ext>
                </a:extLst>
              </a:tr>
              <a:tr h="372809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182810"/>
                  </a:ext>
                </a:extLst>
              </a:tr>
              <a:tr h="372809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96377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98</a:t>
            </a:fld>
            <a:endParaRPr lang="en-US" dirty="0"/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PUERTAS LÓGICAS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C3DC3C5-29AE-0B99-5E65-04EAB4D265D1}"/>
              </a:ext>
            </a:extLst>
          </p:cNvPr>
          <p:cNvSpPr txBox="1"/>
          <p:nvPr/>
        </p:nvSpPr>
        <p:spPr>
          <a:xfrm>
            <a:off x="5034841" y="1704360"/>
            <a:ext cx="15344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Puerta XNOR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6A7FED9-4877-0B71-63AB-269E5F4CF214}"/>
              </a:ext>
            </a:extLst>
          </p:cNvPr>
          <p:cNvSpPr txBox="1"/>
          <p:nvPr/>
        </p:nvSpPr>
        <p:spPr>
          <a:xfrm>
            <a:off x="1144151" y="1699510"/>
            <a:ext cx="13932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Puerta XOR</a:t>
            </a:r>
            <a:endParaRPr lang="es-ES" sz="1600" b="1" dirty="0"/>
          </a:p>
        </p:txBody>
      </p:sp>
      <p:graphicFrame>
        <p:nvGraphicFramePr>
          <p:cNvPr id="29" name="Tabla 3">
            <a:extLst>
              <a:ext uri="{FF2B5EF4-FFF2-40B4-BE49-F238E27FC236}">
                <a16:creationId xmlns:a16="http://schemas.microsoft.com/office/drawing/2014/main" id="{588E392F-41A4-47F3-394D-D6477D361D11}"/>
              </a:ext>
            </a:extLst>
          </p:cNvPr>
          <p:cNvGraphicFramePr>
            <a:graphicFrameLocks noGrp="1"/>
          </p:cNvGraphicFramePr>
          <p:nvPr/>
        </p:nvGraphicFramePr>
        <p:xfrm>
          <a:off x="5009868" y="2085916"/>
          <a:ext cx="1656355" cy="1864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111">
                  <a:extLst>
                    <a:ext uri="{9D8B030D-6E8A-4147-A177-3AD203B41FA5}">
                      <a16:colId xmlns:a16="http://schemas.microsoft.com/office/drawing/2014/main" val="2758562604"/>
                    </a:ext>
                  </a:extLst>
                </a:gridCol>
                <a:gridCol w="373401">
                  <a:extLst>
                    <a:ext uri="{9D8B030D-6E8A-4147-A177-3AD203B41FA5}">
                      <a16:colId xmlns:a16="http://schemas.microsoft.com/office/drawing/2014/main" val="2235247073"/>
                    </a:ext>
                  </a:extLst>
                </a:gridCol>
                <a:gridCol w="898843">
                  <a:extLst>
                    <a:ext uri="{9D8B030D-6E8A-4147-A177-3AD203B41FA5}">
                      <a16:colId xmlns:a16="http://schemas.microsoft.com/office/drawing/2014/main" val="705700341"/>
                    </a:ext>
                  </a:extLst>
                </a:gridCol>
              </a:tblGrid>
              <a:tr h="372809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+mj-lt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+mj-lt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latin typeface="+mj-lt"/>
                          <a:cs typeface="Arial" panose="020B0604020202020204" pitchFamily="34" charset="0"/>
                        </a:rPr>
                        <a:t>(A </a:t>
                      </a:r>
                      <a:r>
                        <a:rPr lang="es-ES_tradnl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⊕</a:t>
                      </a:r>
                      <a:r>
                        <a:rPr lang="es-ES" sz="1500" b="1" dirty="0">
                          <a:latin typeface="+mj-lt"/>
                          <a:cs typeface="Arial" panose="020B0604020202020204" pitchFamily="34" charset="0"/>
                        </a:rPr>
                        <a:t> B)’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105763"/>
                  </a:ext>
                </a:extLst>
              </a:tr>
              <a:tr h="372809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115599"/>
                  </a:ext>
                </a:extLst>
              </a:tr>
              <a:tr h="372809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134643"/>
                  </a:ext>
                </a:extLst>
              </a:tr>
              <a:tr h="372809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182810"/>
                  </a:ext>
                </a:extLst>
              </a:tr>
              <a:tr h="372809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963776"/>
                  </a:ext>
                </a:extLst>
              </a:tr>
            </a:tbl>
          </a:graphicData>
        </a:graphic>
      </p:graphicFrame>
      <p:cxnSp>
        <p:nvCxnSpPr>
          <p:cNvPr id="53" name="Straight Connector 10">
            <a:extLst>
              <a:ext uri="{FF2B5EF4-FFF2-40B4-BE49-F238E27FC236}">
                <a16:creationId xmlns:a16="http://schemas.microsoft.com/office/drawing/2014/main" id="{060E05D3-D1F0-3E01-0CB1-8CBD42BEC7AE}"/>
              </a:ext>
            </a:extLst>
          </p:cNvPr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5BEDC5BC-297C-415F-0B18-80174490F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674" y="2679729"/>
            <a:ext cx="1563177" cy="96956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9AC2F8B-7C6F-E657-61B7-8D0A1CE1D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6496" y="2691541"/>
            <a:ext cx="1603292" cy="94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9626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55" y="5061043"/>
            <a:ext cx="1595705" cy="6077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0" y="5021580"/>
            <a:ext cx="9144000" cy="0"/>
          </a:xfrm>
          <a:prstGeom prst="line">
            <a:avLst/>
          </a:prstGeom>
          <a:ln w="19050">
            <a:solidFill>
              <a:srgbClr val="CB00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" y="5212770"/>
            <a:ext cx="2133600" cy="304271"/>
          </a:xfrm>
        </p:spPr>
        <p:txBody>
          <a:bodyPr/>
          <a:lstStyle/>
          <a:p>
            <a:pPr algn="l"/>
            <a:fld id="{AF88E988-FB04-AB4E-BE5A-59F242AF7F7A}" type="slidenum">
              <a:rPr lang="en-US" smtClean="0"/>
              <a:pPr algn="l"/>
              <a:t>99</a:t>
            </a:fld>
            <a:endParaRPr lang="en-US" dirty="0"/>
          </a:p>
        </p:txBody>
      </p:sp>
      <p:sp>
        <p:nvSpPr>
          <p:cNvPr id="12" name="CuadroTexto 7"/>
          <p:cNvSpPr txBox="1"/>
          <p:nvPr/>
        </p:nvSpPr>
        <p:spPr>
          <a:xfrm>
            <a:off x="850900" y="1574799"/>
            <a:ext cx="737870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álgebra de Boole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rgbClr val="CB00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Propiedades y teoremas del álgebra de Boole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Puertas lógicas NOT, AND, OR y XOR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endParaRPr lang="es-E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es-ES" sz="1600" b="1" dirty="0">
                <a:solidFill>
                  <a:srgbClr val="CB0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de puertas lógicas en VHDL</a:t>
            </a:r>
          </a:p>
        </p:txBody>
      </p:sp>
      <p:sp>
        <p:nvSpPr>
          <p:cNvPr id="13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800" dirty="0">
              <a:solidFill>
                <a:srgbClr val="C20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78172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 PPT UNIVERSID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/field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0_Repaso</Template>
  <TotalTime>10</TotalTime>
  <Words>21973</Words>
  <Application>Microsoft Office PowerPoint</Application>
  <PresentationFormat>Presentación en pantalla (16:10)</PresentationFormat>
  <Paragraphs>6265</Paragraphs>
  <Slides>321</Slides>
  <Notes>307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321</vt:i4>
      </vt:variant>
    </vt:vector>
  </HeadingPairs>
  <TitlesOfParts>
    <vt:vector size="332" baseType="lpstr">
      <vt:lpstr>Arial</vt:lpstr>
      <vt:lpstr>Calibri</vt:lpstr>
      <vt:lpstr>Cambria Math</vt:lpstr>
      <vt:lpstr>Consolas</vt:lpstr>
      <vt:lpstr>Roboto</vt:lpstr>
      <vt:lpstr>Roboto Light</vt:lpstr>
      <vt:lpstr>Roboto Regular</vt:lpstr>
      <vt:lpstr>Roboto Thin</vt:lpstr>
      <vt:lpstr>Symbol</vt:lpstr>
      <vt:lpstr>Times New Roman</vt:lpstr>
      <vt:lpstr>Plantilla PPT UNIVERSIDAD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0 - Introducción a la Asignatura</dc:title>
  <dc:creator>Luis Aranda</dc:creator>
  <cp:lastModifiedBy>Luis Alberto Aranda Barjola</cp:lastModifiedBy>
  <cp:revision>9</cp:revision>
  <dcterms:created xsi:type="dcterms:W3CDTF">2017-06-09T11:14:26Z</dcterms:created>
  <dcterms:modified xsi:type="dcterms:W3CDTF">2023-09-06T07:55:37Z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