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Relationship Id="rId203" Type="http://schemas.openxmlformats.org/officeDocument/2006/relationships/slide" Target="slides/slide198.xml"/><Relationship Id="rId204" Type="http://schemas.openxmlformats.org/officeDocument/2006/relationships/slide" Target="slides/slide199.xml"/><Relationship Id="rId205" Type="http://schemas.openxmlformats.org/officeDocument/2006/relationships/slide" Target="slides/slide200.xml"/><Relationship Id="rId206" Type="http://schemas.openxmlformats.org/officeDocument/2006/relationships/slide" Target="slides/slide201.xml"/><Relationship Id="rId207" Type="http://schemas.openxmlformats.org/officeDocument/2006/relationships/slide" Target="slides/slide202.xml"/><Relationship Id="rId208" Type="http://schemas.openxmlformats.org/officeDocument/2006/relationships/slide" Target="slides/slide203.xml"/><Relationship Id="rId209" Type="http://schemas.openxmlformats.org/officeDocument/2006/relationships/slide" Target="slides/slide20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50668" y="326551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71051" y="326155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148853" y="326155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308882" y="3255199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245713" y="326155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609277" y="32679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520376" y="326155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596577" y="325520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871227" y="3255200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795026" y="326155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871227" y="3293300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699"/>
                </a:moveTo>
                <a:lnTo>
                  <a:pt x="50800" y="12699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145890" y="325520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451033" y="328568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4423969" y="3259185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4329112" y="3255199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50668" y="326551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71051" y="326155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148853" y="326155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308882" y="3255199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245713" y="326155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609277" y="32679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520376" y="326155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596577" y="325520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871227" y="3255200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795026" y="326155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871227" y="3293300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699"/>
                </a:moveTo>
                <a:lnTo>
                  <a:pt x="50800" y="12699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145890" y="325520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451033" y="328568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4423969" y="3259185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4329112" y="3255199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174" y="194332"/>
            <a:ext cx="430375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slide" Target="slide7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21.png"/><Relationship Id="rId13" Type="http://schemas.openxmlformats.org/officeDocument/2006/relationships/image" Target="../media/image11.png"/><Relationship Id="rId14" Type="http://schemas.openxmlformats.org/officeDocument/2006/relationships/slide" Target="slide74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57.jpg"/><Relationship Id="rId12" Type="http://schemas.openxmlformats.org/officeDocument/2006/relationships/slide" Target="slide75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40.png"/><Relationship Id="rId12" Type="http://schemas.openxmlformats.org/officeDocument/2006/relationships/slide" Target="slide75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58.png"/><Relationship Id="rId12" Type="http://schemas.openxmlformats.org/officeDocument/2006/relationships/image" Target="../media/image11.png"/><Relationship Id="rId13" Type="http://schemas.openxmlformats.org/officeDocument/2006/relationships/slide" Target="slide75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slide" Target="slide7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40.png"/><Relationship Id="rId13" Type="http://schemas.openxmlformats.org/officeDocument/2006/relationships/slide" Target="slide75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slide" Target="slide74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image" Target="../media/image21.png"/><Relationship Id="rId14" Type="http://schemas.openxmlformats.org/officeDocument/2006/relationships/slide" Target="slide75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59.jpg"/><Relationship Id="rId13" Type="http://schemas.openxmlformats.org/officeDocument/2006/relationships/slide" Target="slide75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slide" Target="slide7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11.png"/><Relationship Id="rId13" Type="http://schemas.openxmlformats.org/officeDocument/2006/relationships/image" Target="../media/image21.png"/><Relationship Id="rId14" Type="http://schemas.openxmlformats.org/officeDocument/2006/relationships/slide" Target="slide75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11.png"/><Relationship Id="rId13" Type="http://schemas.openxmlformats.org/officeDocument/2006/relationships/image" Target="../media/image21.png"/><Relationship Id="rId14" Type="http://schemas.openxmlformats.org/officeDocument/2006/relationships/slide" Target="slide75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5.xml"/><Relationship Id="rId9" Type="http://schemas.openxmlformats.org/officeDocument/2006/relationships/image" Target="../media/image3.png"/><Relationship Id="rId10" Type="http://schemas.openxmlformats.org/officeDocument/2006/relationships/image" Target="../media/image48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slide" Target="slide92.xml"/><Relationship Id="rId16" Type="http://schemas.openxmlformats.org/officeDocument/2006/relationships/slide" Target="slide94.xml"/><Relationship Id="rId17" Type="http://schemas.openxmlformats.org/officeDocument/2006/relationships/slide" Target="slide97.xml"/><Relationship Id="rId18" Type="http://schemas.openxmlformats.org/officeDocument/2006/relationships/slide" Target="slide114.xml"/><Relationship Id="rId19" Type="http://schemas.openxmlformats.org/officeDocument/2006/relationships/image" Target="../media/image41.png"/><Relationship Id="rId20" Type="http://schemas.openxmlformats.org/officeDocument/2006/relationships/image" Target="../media/image47.png"/><Relationship Id="rId21" Type="http://schemas.openxmlformats.org/officeDocument/2006/relationships/slide" Target="slide136.xml"/><Relationship Id="rId22" Type="http://schemas.openxmlformats.org/officeDocument/2006/relationships/slide" Target="slide139.xml"/><Relationship Id="rId23" Type="http://schemas.openxmlformats.org/officeDocument/2006/relationships/slide" Target="slide146.xml"/><Relationship Id="rId24" Type="http://schemas.openxmlformats.org/officeDocument/2006/relationships/slide" Target="slide149.xml"/><Relationship Id="rId25" Type="http://schemas.openxmlformats.org/officeDocument/2006/relationships/slide" Target="slide75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5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slide" Target="slide7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21.png"/><Relationship Id="rId13" Type="http://schemas.openxmlformats.org/officeDocument/2006/relationships/slide" Target="slide74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5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3.png"/><Relationship Id="rId12" Type="http://schemas.openxmlformats.org/officeDocument/2006/relationships/slide" Target="slide75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5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5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5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5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9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slide" Target="slide7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9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21.png"/><Relationship Id="rId12" Type="http://schemas.openxmlformats.org/officeDocument/2006/relationships/slide" Target="slide75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9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21.png"/><Relationship Id="rId12" Type="http://schemas.openxmlformats.org/officeDocument/2006/relationships/slide" Target="slide75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9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21.png"/><Relationship Id="rId12" Type="http://schemas.openxmlformats.org/officeDocument/2006/relationships/slide" Target="slide75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25.xml"/><Relationship Id="rId9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2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slide" Target="slide74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48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slide" Target="slide92.xml"/><Relationship Id="rId17" Type="http://schemas.openxmlformats.org/officeDocument/2006/relationships/slide" Target="slide94.xml"/><Relationship Id="rId18" Type="http://schemas.openxmlformats.org/officeDocument/2006/relationships/slide" Target="slide97.xml"/><Relationship Id="rId19" Type="http://schemas.openxmlformats.org/officeDocument/2006/relationships/slide" Target="slide114.xml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.png"/><Relationship Id="rId23" Type="http://schemas.openxmlformats.org/officeDocument/2006/relationships/slide" Target="slide125.xml"/><Relationship Id="rId24" Type="http://schemas.openxmlformats.org/officeDocument/2006/relationships/slide" Target="slide146.xml"/><Relationship Id="rId25" Type="http://schemas.openxmlformats.org/officeDocument/2006/relationships/slide" Target="slide149.xml"/><Relationship Id="rId26" Type="http://schemas.openxmlformats.org/officeDocument/2006/relationships/slide" Target="slide75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21.png"/><Relationship Id="rId12" Type="http://schemas.openxmlformats.org/officeDocument/2006/relationships/slide" Target="slide75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21.png"/><Relationship Id="rId12" Type="http://schemas.openxmlformats.org/officeDocument/2006/relationships/image" Target="../media/image11.png"/><Relationship Id="rId13" Type="http://schemas.openxmlformats.org/officeDocument/2006/relationships/slide" Target="slide75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21.png"/><Relationship Id="rId12" Type="http://schemas.openxmlformats.org/officeDocument/2006/relationships/image" Target="../media/image11.png"/><Relationship Id="rId13" Type="http://schemas.openxmlformats.org/officeDocument/2006/relationships/slide" Target="slide75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21.png"/><Relationship Id="rId12" Type="http://schemas.openxmlformats.org/officeDocument/2006/relationships/image" Target="../media/image11.png"/><Relationship Id="rId13" Type="http://schemas.openxmlformats.org/officeDocument/2006/relationships/slide" Target="slide75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21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4" Type="http://schemas.openxmlformats.org/officeDocument/2006/relationships/slide" Target="slide7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8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slide" Target="slide75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8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11.png"/><Relationship Id="rId13" Type="http://schemas.openxmlformats.org/officeDocument/2006/relationships/slide" Target="slide75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11.png"/><Relationship Id="rId13" Type="http://schemas.openxmlformats.org/officeDocument/2006/relationships/slide" Target="slide75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40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4" Type="http://schemas.openxmlformats.org/officeDocument/2006/relationships/slide" Target="slide1.xml"/><Relationship Id="rId15" Type="http://schemas.openxmlformats.org/officeDocument/2006/relationships/slide" Target="slide7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36.xml"/><Relationship Id="rId9" Type="http://schemas.openxmlformats.org/officeDocument/2006/relationships/slide" Target="slide139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46.xml"/><Relationship Id="rId9" Type="http://schemas.openxmlformats.org/officeDocument/2006/relationships/image" Target="../media/image3.png"/><Relationship Id="rId10" Type="http://schemas.openxmlformats.org/officeDocument/2006/relationships/image" Target="../media/image48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slide" Target="slide92.xml"/><Relationship Id="rId16" Type="http://schemas.openxmlformats.org/officeDocument/2006/relationships/slide" Target="slide94.xml"/><Relationship Id="rId17" Type="http://schemas.openxmlformats.org/officeDocument/2006/relationships/slide" Target="slide97.xml"/><Relationship Id="rId18" Type="http://schemas.openxmlformats.org/officeDocument/2006/relationships/slide" Target="slide114.xml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slide" Target="slide125.xml"/><Relationship Id="rId22" Type="http://schemas.openxmlformats.org/officeDocument/2006/relationships/slide" Target="slide136.xml"/><Relationship Id="rId23" Type="http://schemas.openxmlformats.org/officeDocument/2006/relationships/slide" Target="slide139.xml"/><Relationship Id="rId24" Type="http://schemas.openxmlformats.org/officeDocument/2006/relationships/image" Target="../media/image8.png"/><Relationship Id="rId25" Type="http://schemas.openxmlformats.org/officeDocument/2006/relationships/slide" Target="slide149.xml"/><Relationship Id="rId26" Type="http://schemas.openxmlformats.org/officeDocument/2006/relationships/slide" Target="slide7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47.xml"/><Relationship Id="rId9" Type="http://schemas.openxmlformats.org/officeDocument/2006/relationships/image" Target="../media/image3.png"/><Relationship Id="rId10" Type="http://schemas.openxmlformats.org/officeDocument/2006/relationships/image" Target="../media/image14.png"/><Relationship Id="rId11" Type="http://schemas.openxmlformats.org/officeDocument/2006/relationships/slide" Target="slide75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46.xml"/><Relationship Id="rId9" Type="http://schemas.openxmlformats.org/officeDocument/2006/relationships/image" Target="../media/image3.png"/><Relationship Id="rId10" Type="http://schemas.openxmlformats.org/officeDocument/2006/relationships/image" Target="../media/image14.png"/><Relationship Id="rId11" Type="http://schemas.openxmlformats.org/officeDocument/2006/relationships/slide" Target="slide75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49.xml"/><Relationship Id="rId9" Type="http://schemas.openxmlformats.org/officeDocument/2006/relationships/image" Target="../media/image3.png"/><Relationship Id="rId10" Type="http://schemas.openxmlformats.org/officeDocument/2006/relationships/image" Target="../media/image48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slide" Target="slide92.xml"/><Relationship Id="rId16" Type="http://schemas.openxmlformats.org/officeDocument/2006/relationships/slide" Target="slide94.xml"/><Relationship Id="rId17" Type="http://schemas.openxmlformats.org/officeDocument/2006/relationships/slide" Target="slide97.xml"/><Relationship Id="rId18" Type="http://schemas.openxmlformats.org/officeDocument/2006/relationships/slide" Target="slide114.xml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slide" Target="slide125.xml"/><Relationship Id="rId22" Type="http://schemas.openxmlformats.org/officeDocument/2006/relationships/slide" Target="slide136.xml"/><Relationship Id="rId23" Type="http://schemas.openxmlformats.org/officeDocument/2006/relationships/slide" Target="slide139.xml"/><Relationship Id="rId24" Type="http://schemas.openxmlformats.org/officeDocument/2006/relationships/image" Target="../media/image4.png"/><Relationship Id="rId25" Type="http://schemas.openxmlformats.org/officeDocument/2006/relationships/slide" Target="slide146.xml"/><Relationship Id="rId26" Type="http://schemas.openxmlformats.org/officeDocument/2006/relationships/slide" Target="slide75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52.xml"/><Relationship Id="rId9" Type="http://schemas.openxmlformats.org/officeDocument/2006/relationships/image" Target="../media/image3.png"/><Relationship Id="rId10" Type="http://schemas.openxmlformats.org/officeDocument/2006/relationships/image" Target="../media/image21.png"/><Relationship Id="rId11" Type="http://schemas.openxmlformats.org/officeDocument/2006/relationships/slide" Target="slide7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4.png"/><Relationship Id="rId13" Type="http://schemas.openxmlformats.org/officeDocument/2006/relationships/slide" Target="slide74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52.xml"/><Relationship Id="rId9" Type="http://schemas.openxmlformats.org/officeDocument/2006/relationships/image" Target="../media/image3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52.xml"/><Relationship Id="rId9" Type="http://schemas.openxmlformats.org/officeDocument/2006/relationships/image" Target="../media/image3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49.xml"/><Relationship Id="rId9" Type="http://schemas.openxmlformats.org/officeDocument/2006/relationships/image" Target="../media/image3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2" Type="http://schemas.openxmlformats.org/officeDocument/2006/relationships/image" Target="../media/image40.png"/><Relationship Id="rId13" Type="http://schemas.openxmlformats.org/officeDocument/2006/relationships/slide" Target="slide75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149.xml"/><Relationship Id="rId9" Type="http://schemas.openxmlformats.org/officeDocument/2006/relationships/image" Target="../media/image40.png"/><Relationship Id="rId10" Type="http://schemas.openxmlformats.org/officeDocument/2006/relationships/hyperlink" Target="https://creativecommons.org/licenses/by-sa/4.0/deed.es" TargetMode="External"/><Relationship Id="rId11" Type="http://schemas.openxmlformats.org/officeDocument/2006/relationships/slide" Target="slide75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" Target="slide75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slide" Target="slide165.xml"/><Relationship Id="rId9" Type="http://schemas.openxmlformats.org/officeDocument/2006/relationships/slide" Target="slide167.xml"/><Relationship Id="rId10" Type="http://schemas.openxmlformats.org/officeDocument/2006/relationships/slide" Target="slide7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slide" Target="slide165.xml"/><Relationship Id="rId9" Type="http://schemas.openxmlformats.org/officeDocument/2006/relationships/slide" Target="slide167.xml"/><Relationship Id="rId10" Type="http://schemas.openxmlformats.org/officeDocument/2006/relationships/image" Target="../media/image4.png"/><Relationship Id="rId11" Type="http://schemas.openxmlformats.org/officeDocument/2006/relationships/slide" Target="slide170.xml"/><Relationship Id="rId12" Type="http://schemas.openxmlformats.org/officeDocument/2006/relationships/slide" Target="slide75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44.png"/><Relationship Id="rId11" Type="http://schemas.openxmlformats.org/officeDocument/2006/relationships/image" Target="../media/image70.png"/><Relationship Id="rId12" Type="http://schemas.openxmlformats.org/officeDocument/2006/relationships/slide" Target="slide170.xml"/><Relationship Id="rId13" Type="http://schemas.openxmlformats.org/officeDocument/2006/relationships/slide" Target="slide75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slide" Target="slide75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Relationship Id="rId9" Type="http://schemas.openxmlformats.org/officeDocument/2006/relationships/slide" Target="slide7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4" Type="http://schemas.openxmlformats.org/officeDocument/2006/relationships/slide" Target="slide74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Relationship Id="rId9" Type="http://schemas.openxmlformats.org/officeDocument/2006/relationships/slide" Target="slide75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Relationship Id="rId9" Type="http://schemas.openxmlformats.org/officeDocument/2006/relationships/slide" Target="slide75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71.jpg"/><Relationship Id="rId8" Type="http://schemas.openxmlformats.org/officeDocument/2006/relationships/slide" Target="slide75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72.jpg"/><Relationship Id="rId8" Type="http://schemas.openxmlformats.org/officeDocument/2006/relationships/slide" Target="slide154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73.jpg"/><Relationship Id="rId8" Type="http://schemas.openxmlformats.org/officeDocument/2006/relationships/slide" Target="slide154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6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slide" Target="slide154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Relationship Id="rId9" Type="http://schemas.openxmlformats.org/officeDocument/2006/relationships/slide" Target="slide154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8.xml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slide" Target="slide154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65.xml"/><Relationship Id="rId5" Type="http://schemas.openxmlformats.org/officeDocument/2006/relationships/slide" Target="slide167.xml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slide" Target="slide154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48.png"/><Relationship Id="rId7" Type="http://schemas.openxmlformats.org/officeDocument/2006/relationships/image" Target="../media/image70.png"/><Relationship Id="rId8" Type="http://schemas.openxmlformats.org/officeDocument/2006/relationships/image" Target="../media/image74.png"/><Relationship Id="rId9" Type="http://schemas.openxmlformats.org/officeDocument/2006/relationships/slide" Target="slide165.xml"/><Relationship Id="rId10" Type="http://schemas.openxmlformats.org/officeDocument/2006/relationships/slide" Target="slide167.xml"/><Relationship Id="rId11" Type="http://schemas.openxmlformats.org/officeDocument/2006/relationships/image" Target="../media/image4.png"/><Relationship Id="rId12" Type="http://schemas.openxmlformats.org/officeDocument/2006/relationships/image" Target="../media/image75.png"/><Relationship Id="rId13" Type="http://schemas.openxmlformats.org/officeDocument/2006/relationships/slide" Target="slide15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21.png"/><Relationship Id="rId13" Type="http://schemas.openxmlformats.org/officeDocument/2006/relationships/slide" Target="slide74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2.xml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slide" Target="slide154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2.xml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slide" Target="slide154.xml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slide" Target="slide154.xml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image" Target="../media/image21.png"/><Relationship Id="rId10" Type="http://schemas.openxmlformats.org/officeDocument/2006/relationships/slide" Target="slide154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slide" Target="slide154.xml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Relationship Id="rId9" Type="http://schemas.openxmlformats.org/officeDocument/2006/relationships/slide" Target="slide154.xml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slide" Target="slide154.xml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slide" Target="slide154.xml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slide" Target="slide154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slide" Target="slide15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22.png"/><Relationship Id="rId13" Type="http://schemas.openxmlformats.org/officeDocument/2006/relationships/slide" Target="slide74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image" Target="../media/image21.png"/><Relationship Id="rId10" Type="http://schemas.openxmlformats.org/officeDocument/2006/relationships/slide" Target="slide154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7.xml"/><Relationship Id="rId3" Type="http://schemas.openxmlformats.org/officeDocument/2006/relationships/slide" Target="slide169.xml"/><Relationship Id="rId4" Type="http://schemas.openxmlformats.org/officeDocument/2006/relationships/slide" Target="slide170.xml"/><Relationship Id="rId5" Type="http://schemas.openxmlformats.org/officeDocument/2006/relationships/image" Target="../media/image40.png"/><Relationship Id="rId6" Type="http://schemas.openxmlformats.org/officeDocument/2006/relationships/hyperlink" Target="https://creativecommons.org/licenses/by-sa/4.0/deed.es" TargetMode="External"/><Relationship Id="rId7" Type="http://schemas.openxmlformats.org/officeDocument/2006/relationships/slide" Target="slide154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slide" Target="slide204.xm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slide" Target="slide204.xml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4.png"/><Relationship Id="rId9" Type="http://schemas.openxmlformats.org/officeDocument/2006/relationships/slide" Target="slide204.xml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4.png"/><Relationship Id="rId9" Type="http://schemas.openxmlformats.org/officeDocument/2006/relationships/slide" Target="slide204.xm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4.png"/><Relationship Id="rId9" Type="http://schemas.openxmlformats.org/officeDocument/2006/relationships/slide" Target="slide204.xml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76.png"/><Relationship Id="rId8" Type="http://schemas.openxmlformats.org/officeDocument/2006/relationships/slide" Target="slide204.xm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slide" Target="slide204.xml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slide" Target="slide20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4" Type="http://schemas.openxmlformats.org/officeDocument/2006/relationships/slide" Target="slide74.xml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23.png"/><Relationship Id="rId10" Type="http://schemas.openxmlformats.org/officeDocument/2006/relationships/slide" Target="slide204.xml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23.png"/><Relationship Id="rId10" Type="http://schemas.openxmlformats.org/officeDocument/2006/relationships/image" Target="../media/image21.png"/><Relationship Id="rId11" Type="http://schemas.openxmlformats.org/officeDocument/2006/relationships/slide" Target="slide204.xml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23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2" Type="http://schemas.openxmlformats.org/officeDocument/2006/relationships/slide" Target="slide204.xml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23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2" Type="http://schemas.openxmlformats.org/officeDocument/2006/relationships/slide" Target="slide204.xml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23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2" Type="http://schemas.openxmlformats.org/officeDocument/2006/relationships/slide" Target="slide204.xml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23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2" Type="http://schemas.openxmlformats.org/officeDocument/2006/relationships/slide" Target="slide204.xml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23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2" Type="http://schemas.openxmlformats.org/officeDocument/2006/relationships/slide" Target="slide204.xml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hyperlink" Target="https://github.com/rollervan/FunMat" TargetMode="External"/><Relationship Id="rId7" Type="http://schemas.openxmlformats.org/officeDocument/2006/relationships/image" Target="../media/image77.jpg"/><Relationship Id="rId8" Type="http://schemas.openxmlformats.org/officeDocument/2006/relationships/image" Target="../media/image14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slide" Target="slide204.xml"/></Relationships>
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slide" Target="slide204.xml"/></Relationships>
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78.jpg"/><Relationship Id="rId8" Type="http://schemas.openxmlformats.org/officeDocument/2006/relationships/slide" Target="slide20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slide" Target="slide10.xml"/><Relationship Id="rId14" Type="http://schemas.openxmlformats.org/officeDocument/2006/relationships/slide" Target="slide12.xml"/><Relationship Id="rId15" Type="http://schemas.openxmlformats.org/officeDocument/2006/relationships/slide" Target="slide15.xml"/><Relationship Id="rId16" Type="http://schemas.openxmlformats.org/officeDocument/2006/relationships/slide" Target="slide25.xml"/><Relationship Id="rId17" Type="http://schemas.openxmlformats.org/officeDocument/2006/relationships/image" Target="../media/image9.png"/><Relationship Id="rId18" Type="http://schemas.openxmlformats.org/officeDocument/2006/relationships/slide" Target="slide56.xml"/><Relationship Id="rId19" Type="http://schemas.openxmlformats.org/officeDocument/2006/relationships/slide" Target="slide57.xml"/><Relationship Id="rId20" Type="http://schemas.openxmlformats.org/officeDocument/2006/relationships/slide" Target="slide62.xml"/><Relationship Id="rId21" Type="http://schemas.openxmlformats.org/officeDocument/2006/relationships/slide" Target="slide68.xml"/><Relationship Id="rId22" Type="http://schemas.openxmlformats.org/officeDocument/2006/relationships/slide" Target="slide7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4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23.png"/><Relationship Id="rId16" Type="http://schemas.openxmlformats.org/officeDocument/2006/relationships/slide" Target="slide74.xml"/></Relationships>
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79.jpg"/><Relationship Id="rId8" Type="http://schemas.openxmlformats.org/officeDocument/2006/relationships/slide" Target="slide204.xml"/></Relationships>
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78.jpg"/><Relationship Id="rId8" Type="http://schemas.openxmlformats.org/officeDocument/2006/relationships/slide" Target="slide204.xml"/></Relationships>
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78.jpg"/><Relationship Id="rId8" Type="http://schemas.openxmlformats.org/officeDocument/2006/relationships/slide" Target="slide204.xml"/></Relationships>
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3.png"/><Relationship Id="rId7" Type="http://schemas.openxmlformats.org/officeDocument/2006/relationships/image" Target="../media/image80.jpg"/><Relationship Id="rId8" Type="http://schemas.openxmlformats.org/officeDocument/2006/relationships/slide" Target="slide204.xml"/></Relationships>
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7.xml"/><Relationship Id="rId3" Type="http://schemas.openxmlformats.org/officeDocument/2006/relationships/slide" Target="slide189.xml"/><Relationship Id="rId4" Type="http://schemas.openxmlformats.org/officeDocument/2006/relationships/slide" Target="slide197.xml"/><Relationship Id="rId5" Type="http://schemas.openxmlformats.org/officeDocument/2006/relationships/slide" Target="slide199.xml"/><Relationship Id="rId6" Type="http://schemas.openxmlformats.org/officeDocument/2006/relationships/image" Target="../media/image40.png"/><Relationship Id="rId7" Type="http://schemas.openxmlformats.org/officeDocument/2006/relationships/hyperlink" Target="https://creativecommons.org/licenses/by-sa/4.0/deed.es" TargetMode="External"/><Relationship Id="rId8" Type="http://schemas.openxmlformats.org/officeDocument/2006/relationships/slide" Target="slide204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4.png"/><Relationship Id="rId13" Type="http://schemas.openxmlformats.org/officeDocument/2006/relationships/image" Target="../media/image11.png"/><Relationship Id="rId14" Type="http://schemas.openxmlformats.org/officeDocument/2006/relationships/image" Target="../media/image21.png"/><Relationship Id="rId15" Type="http://schemas.openxmlformats.org/officeDocument/2006/relationships/slide" Target="slide7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21.png"/><Relationship Id="rId14" Type="http://schemas.openxmlformats.org/officeDocument/2006/relationships/image" Target="../media/image14.png"/><Relationship Id="rId15" Type="http://schemas.openxmlformats.org/officeDocument/2006/relationships/slide" Target="slide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4" Type="http://schemas.openxmlformats.org/officeDocument/2006/relationships/slide" Target="slide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slide" Target="slide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4" Type="http://schemas.openxmlformats.org/officeDocument/2006/relationships/slide" Target="slide1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4" Type="http://schemas.openxmlformats.org/officeDocument/2006/relationships/image" Target="../media/image21.png"/><Relationship Id="rId15" Type="http://schemas.openxmlformats.org/officeDocument/2006/relationships/slide" Target="slide1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slide" Target="slide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10.png"/><Relationship Id="rId12" Type="http://schemas.openxmlformats.org/officeDocument/2006/relationships/image" Target="../media/image24.jpg"/><Relationship Id="rId13" Type="http://schemas.openxmlformats.org/officeDocument/2006/relationships/slide" Target="slide29.xml"/><Relationship Id="rId14" Type="http://schemas.openxmlformats.org/officeDocument/2006/relationships/slide" Target="slide1.xml"/><Relationship Id="rId15" Type="http://schemas.openxmlformats.org/officeDocument/2006/relationships/slide" Target="slide7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4.png"/><Relationship Id="rId13" Type="http://schemas.openxmlformats.org/officeDocument/2006/relationships/image" Target="../media/image11.png"/><Relationship Id="rId14" Type="http://schemas.openxmlformats.org/officeDocument/2006/relationships/slide" Target="slide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7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14.png"/><Relationship Id="rId9" Type="http://schemas.openxmlformats.org/officeDocument/2006/relationships/image" Target="../media/image21.png"/><Relationship Id="rId10" Type="http://schemas.openxmlformats.org/officeDocument/2006/relationships/image" Target="../media/image11.png"/><Relationship Id="rId11" Type="http://schemas.openxmlformats.org/officeDocument/2006/relationships/slide" Target="slide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21.png"/><Relationship Id="rId12" Type="http://schemas.openxmlformats.org/officeDocument/2006/relationships/slide" Target="slide1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slide" Target="slide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25.png"/><Relationship Id="rId9" Type="http://schemas.openxmlformats.org/officeDocument/2006/relationships/slide" Target="slide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14.png"/><Relationship Id="rId9" Type="http://schemas.openxmlformats.org/officeDocument/2006/relationships/image" Target="../media/image13.png"/><Relationship Id="rId10" Type="http://schemas.openxmlformats.org/officeDocument/2006/relationships/image" Target="../media/image11.png"/><Relationship Id="rId11" Type="http://schemas.openxmlformats.org/officeDocument/2006/relationships/slide" Target="slide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slide" Target="slide1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26.png"/><Relationship Id="rId9" Type="http://schemas.openxmlformats.org/officeDocument/2006/relationships/slide" Target="slide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14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Relationship Id="rId11" Type="http://schemas.openxmlformats.org/officeDocument/2006/relationships/image" Target="../media/image21.png"/><Relationship Id="rId12" Type="http://schemas.openxmlformats.org/officeDocument/2006/relationships/slide" Target="slide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slide" Target="slide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slide" Target="slide7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27.png"/><Relationship Id="rId9" Type="http://schemas.openxmlformats.org/officeDocument/2006/relationships/slide" Target="slide1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21.png"/><Relationship Id="rId9" Type="http://schemas.openxmlformats.org/officeDocument/2006/relationships/image" Target="../media/image14.png"/><Relationship Id="rId10" Type="http://schemas.openxmlformats.org/officeDocument/2006/relationships/slide" Target="slide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slide" Target="slide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28.png"/><Relationship Id="rId9" Type="http://schemas.openxmlformats.org/officeDocument/2006/relationships/slide" Target="slide1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11.png"/><Relationship Id="rId9" Type="http://schemas.openxmlformats.org/officeDocument/2006/relationships/image" Target="../media/image21.png"/><Relationship Id="rId10" Type="http://schemas.openxmlformats.org/officeDocument/2006/relationships/image" Target="../media/image14.png"/><Relationship Id="rId11" Type="http://schemas.openxmlformats.org/officeDocument/2006/relationships/slide" Target="slide1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slide" Target="slide1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29.png"/><Relationship Id="rId9" Type="http://schemas.openxmlformats.org/officeDocument/2006/relationships/slide" Target="slide1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21.png"/><Relationship Id="rId12" Type="http://schemas.openxmlformats.org/officeDocument/2006/relationships/slide" Target="slide1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slide" Target="slide1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3.png"/><Relationship Id="rId8" Type="http://schemas.openxmlformats.org/officeDocument/2006/relationships/image" Target="../media/image30.png"/><Relationship Id="rId9" Type="http://schemas.openxmlformats.org/officeDocument/2006/relationships/slide" Target="slide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image" Target="../media/image10.png"/><Relationship Id="rId8" Type="http://schemas.openxmlformats.org/officeDocument/2006/relationships/slide" Target="slide74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slide" Target="slide1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image" Target="../media/image31.jpg"/><Relationship Id="rId14" Type="http://schemas.openxmlformats.org/officeDocument/2006/relationships/slide" Target="slide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13.png"/><Relationship Id="rId13" Type="http://schemas.openxmlformats.org/officeDocument/2006/relationships/image" Target="../media/image32.png"/><Relationship Id="rId14" Type="http://schemas.openxmlformats.org/officeDocument/2006/relationships/image" Target="../media/image21.png"/><Relationship Id="rId15" Type="http://schemas.openxmlformats.org/officeDocument/2006/relationships/slide" Target="slide1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image" Target="../media/image23.png"/><Relationship Id="rId14" Type="http://schemas.openxmlformats.org/officeDocument/2006/relationships/image" Target="../media/image12.png"/><Relationship Id="rId15" Type="http://schemas.openxmlformats.org/officeDocument/2006/relationships/image" Target="../media/image33.png"/><Relationship Id="rId16" Type="http://schemas.openxmlformats.org/officeDocument/2006/relationships/slide" Target="slide1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34.png"/><Relationship Id="rId12" Type="http://schemas.openxmlformats.org/officeDocument/2006/relationships/slide" Target="slide1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1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21.png"/><Relationship Id="rId13" Type="http://schemas.openxmlformats.org/officeDocument/2006/relationships/slide" Target="slide1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slide" Target="slide1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11.png"/><Relationship Id="rId13" Type="http://schemas.openxmlformats.org/officeDocument/2006/relationships/slide" Target="slide1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3.png"/><Relationship Id="rId12" Type="http://schemas.openxmlformats.org/officeDocument/2006/relationships/image" Target="../media/image21.png"/><Relationship Id="rId13" Type="http://schemas.openxmlformats.org/officeDocument/2006/relationships/slide" Target="slide1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slide" Target="slide74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slide" Target="slide1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slide" Target="slide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image" Target="../media/image13.png"/><Relationship Id="rId14" Type="http://schemas.openxmlformats.org/officeDocument/2006/relationships/slide" Target="slide1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slide" Target="slide1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1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1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56.xml"/><Relationship Id="rId8" Type="http://schemas.openxmlformats.org/officeDocument/2006/relationships/slide" Target="slide57.xml"/><Relationship Id="rId9" Type="http://schemas.openxmlformats.org/officeDocument/2006/relationships/slide" Target="slide62.xml"/><Relationship Id="rId10" Type="http://schemas.openxmlformats.org/officeDocument/2006/relationships/image" Target="../media/image3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slide" Target="slide1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slide" Target="slide1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image" Target="../media/image3.png"/><Relationship Id="rId9" Type="http://schemas.openxmlformats.org/officeDocument/2006/relationships/image" Target="../media/image14.png"/><Relationship Id="rId10" Type="http://schemas.openxmlformats.org/officeDocument/2006/relationships/image" Target="../media/image13.png"/><Relationship Id="rId11" Type="http://schemas.openxmlformats.org/officeDocument/2006/relationships/slide" Target="slide1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image" Target="../media/image37.png"/><Relationship Id="rId9" Type="http://schemas.openxmlformats.org/officeDocument/2006/relationships/slide" Target="slide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4.png"/><Relationship Id="rId15" Type="http://schemas.openxmlformats.org/officeDocument/2006/relationships/slide" Target="slide74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4.png"/><Relationship Id="rId11" Type="http://schemas.openxmlformats.org/officeDocument/2006/relationships/slide" Target="slide1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image" Target="../media/image10.png"/><Relationship Id="rId9" Type="http://schemas.openxmlformats.org/officeDocument/2006/relationships/image" Target="../media/image38.jpg"/><Relationship Id="rId10" Type="http://schemas.openxmlformats.org/officeDocument/2006/relationships/slide" Target="slide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image" Target="../media/image3.png"/><Relationship Id="rId9" Type="http://schemas.openxmlformats.org/officeDocument/2006/relationships/image" Target="../media/image21.png"/><Relationship Id="rId10" Type="http://schemas.openxmlformats.org/officeDocument/2006/relationships/image" Target="../media/image11.png"/><Relationship Id="rId11" Type="http://schemas.openxmlformats.org/officeDocument/2006/relationships/slide" Target="slide1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image" Target="../media/image3.png"/><Relationship Id="rId9" Type="http://schemas.openxmlformats.org/officeDocument/2006/relationships/image" Target="../media/image39.png"/><Relationship Id="rId10" Type="http://schemas.openxmlformats.org/officeDocument/2006/relationships/slide" Target="slide1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image" Target="../media/image40.png"/><Relationship Id="rId9" Type="http://schemas.openxmlformats.org/officeDocument/2006/relationships/hyperlink" Target="https://creativecommons.org/licenses/by-sa/4.0/deed.es" TargetMode="External"/><Relationship Id="rId10" Type="http://schemas.openxmlformats.org/officeDocument/2006/relationships/slide" Target="slide1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slide" Target="slide1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image" Target="../media/image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5.png"/><Relationship Id="rId12" Type="http://schemas.openxmlformats.org/officeDocument/2006/relationships/slide" Target="slide92.xml"/><Relationship Id="rId13" Type="http://schemas.openxmlformats.org/officeDocument/2006/relationships/slide" Target="slide94.xml"/><Relationship Id="rId14" Type="http://schemas.openxmlformats.org/officeDocument/2006/relationships/slide" Target="slide1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image" Target="../media/image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5.png"/><Relationship Id="rId12" Type="http://schemas.openxmlformats.org/officeDocument/2006/relationships/image" Target="../media/image4.png"/><Relationship Id="rId13" Type="http://schemas.openxmlformats.org/officeDocument/2006/relationships/image" Target="../media/image6.png"/><Relationship Id="rId14" Type="http://schemas.openxmlformats.org/officeDocument/2006/relationships/slide" Target="slide92.xml"/><Relationship Id="rId15" Type="http://schemas.openxmlformats.org/officeDocument/2006/relationships/slide" Target="slide94.xml"/><Relationship Id="rId16" Type="http://schemas.openxmlformats.org/officeDocument/2006/relationships/slide" Target="slide97.xml"/><Relationship Id="rId17" Type="http://schemas.openxmlformats.org/officeDocument/2006/relationships/slide" Target="slide114.xml"/><Relationship Id="rId18" Type="http://schemas.openxmlformats.org/officeDocument/2006/relationships/slide" Target="slide1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image" Target="../media/image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5.png"/><Relationship Id="rId12" Type="http://schemas.openxmlformats.org/officeDocument/2006/relationships/image" Target="../media/image4.png"/><Relationship Id="rId13" Type="http://schemas.openxmlformats.org/officeDocument/2006/relationships/image" Target="../media/image6.png"/><Relationship Id="rId14" Type="http://schemas.openxmlformats.org/officeDocument/2006/relationships/slide" Target="slide92.xml"/><Relationship Id="rId15" Type="http://schemas.openxmlformats.org/officeDocument/2006/relationships/slide" Target="slide94.xml"/><Relationship Id="rId16" Type="http://schemas.openxmlformats.org/officeDocument/2006/relationships/slide" Target="slide97.xml"/><Relationship Id="rId17" Type="http://schemas.openxmlformats.org/officeDocument/2006/relationships/slide" Target="slide114.xml"/><Relationship Id="rId18" Type="http://schemas.openxmlformats.org/officeDocument/2006/relationships/image" Target="../media/image41.png"/><Relationship Id="rId19" Type="http://schemas.openxmlformats.org/officeDocument/2006/relationships/image" Target="../media/image7.png"/><Relationship Id="rId20" Type="http://schemas.openxmlformats.org/officeDocument/2006/relationships/slide" Target="slide125.xml"/><Relationship Id="rId21" Type="http://schemas.openxmlformats.org/officeDocument/2006/relationships/slide" Target="slide1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image" Target="../media/image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5.png"/><Relationship Id="rId12" Type="http://schemas.openxmlformats.org/officeDocument/2006/relationships/image" Target="../media/image4.png"/><Relationship Id="rId13" Type="http://schemas.openxmlformats.org/officeDocument/2006/relationships/image" Target="../media/image6.png"/><Relationship Id="rId14" Type="http://schemas.openxmlformats.org/officeDocument/2006/relationships/slide" Target="slide92.xml"/><Relationship Id="rId15" Type="http://schemas.openxmlformats.org/officeDocument/2006/relationships/slide" Target="slide94.xml"/><Relationship Id="rId16" Type="http://schemas.openxmlformats.org/officeDocument/2006/relationships/slide" Target="slide97.xml"/><Relationship Id="rId17" Type="http://schemas.openxmlformats.org/officeDocument/2006/relationships/slide" Target="slide114.xml"/><Relationship Id="rId18" Type="http://schemas.openxmlformats.org/officeDocument/2006/relationships/image" Target="../media/image41.png"/><Relationship Id="rId19" Type="http://schemas.openxmlformats.org/officeDocument/2006/relationships/image" Target="../media/image7.png"/><Relationship Id="rId20" Type="http://schemas.openxmlformats.org/officeDocument/2006/relationships/slide" Target="slide125.xml"/><Relationship Id="rId21" Type="http://schemas.openxmlformats.org/officeDocument/2006/relationships/slide" Target="slide136.xml"/><Relationship Id="rId22" Type="http://schemas.openxmlformats.org/officeDocument/2006/relationships/slide" Target="slide139.xml"/><Relationship Id="rId23" Type="http://schemas.openxmlformats.org/officeDocument/2006/relationships/slide" Target="slide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jpg"/><Relationship Id="rId18" Type="http://schemas.openxmlformats.org/officeDocument/2006/relationships/image" Target="../media/image19.jpg"/><Relationship Id="rId19" Type="http://schemas.openxmlformats.org/officeDocument/2006/relationships/slide" Target="slide74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image" Target="../media/image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5.png"/><Relationship Id="rId12" Type="http://schemas.openxmlformats.org/officeDocument/2006/relationships/image" Target="../media/image4.png"/><Relationship Id="rId13" Type="http://schemas.openxmlformats.org/officeDocument/2006/relationships/image" Target="../media/image6.png"/><Relationship Id="rId14" Type="http://schemas.openxmlformats.org/officeDocument/2006/relationships/slide" Target="slide92.xml"/><Relationship Id="rId15" Type="http://schemas.openxmlformats.org/officeDocument/2006/relationships/slide" Target="slide94.xml"/><Relationship Id="rId16" Type="http://schemas.openxmlformats.org/officeDocument/2006/relationships/slide" Target="slide97.xml"/><Relationship Id="rId17" Type="http://schemas.openxmlformats.org/officeDocument/2006/relationships/slide" Target="slide114.xml"/><Relationship Id="rId18" Type="http://schemas.openxmlformats.org/officeDocument/2006/relationships/image" Target="../media/image41.png"/><Relationship Id="rId19" Type="http://schemas.openxmlformats.org/officeDocument/2006/relationships/image" Target="../media/image7.png"/><Relationship Id="rId20" Type="http://schemas.openxmlformats.org/officeDocument/2006/relationships/slide" Target="slide125.xml"/><Relationship Id="rId21" Type="http://schemas.openxmlformats.org/officeDocument/2006/relationships/slide" Target="slide136.xml"/><Relationship Id="rId22" Type="http://schemas.openxmlformats.org/officeDocument/2006/relationships/slide" Target="slide139.xml"/><Relationship Id="rId23" Type="http://schemas.openxmlformats.org/officeDocument/2006/relationships/slide" Target="slide146.xml"/><Relationship Id="rId24" Type="http://schemas.openxmlformats.org/officeDocument/2006/relationships/slide" Target="slide1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image" Target="../media/image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5.png"/><Relationship Id="rId12" Type="http://schemas.openxmlformats.org/officeDocument/2006/relationships/image" Target="../media/image4.png"/><Relationship Id="rId13" Type="http://schemas.openxmlformats.org/officeDocument/2006/relationships/image" Target="../media/image6.png"/><Relationship Id="rId14" Type="http://schemas.openxmlformats.org/officeDocument/2006/relationships/slide" Target="slide92.xml"/><Relationship Id="rId15" Type="http://schemas.openxmlformats.org/officeDocument/2006/relationships/slide" Target="slide94.xml"/><Relationship Id="rId16" Type="http://schemas.openxmlformats.org/officeDocument/2006/relationships/slide" Target="slide97.xml"/><Relationship Id="rId17" Type="http://schemas.openxmlformats.org/officeDocument/2006/relationships/slide" Target="slide114.xml"/><Relationship Id="rId18" Type="http://schemas.openxmlformats.org/officeDocument/2006/relationships/image" Target="../media/image41.png"/><Relationship Id="rId19" Type="http://schemas.openxmlformats.org/officeDocument/2006/relationships/image" Target="../media/image7.png"/><Relationship Id="rId20" Type="http://schemas.openxmlformats.org/officeDocument/2006/relationships/slide" Target="slide125.xml"/><Relationship Id="rId21" Type="http://schemas.openxmlformats.org/officeDocument/2006/relationships/slide" Target="slide136.xml"/><Relationship Id="rId22" Type="http://schemas.openxmlformats.org/officeDocument/2006/relationships/slide" Target="slide139.xml"/><Relationship Id="rId23" Type="http://schemas.openxmlformats.org/officeDocument/2006/relationships/slide" Target="slide146.xml"/><Relationship Id="rId24" Type="http://schemas.openxmlformats.org/officeDocument/2006/relationships/slide" Target="slide149.xml"/><Relationship Id="rId25" Type="http://schemas.openxmlformats.org/officeDocument/2006/relationships/slide" Target="slide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8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slide" Target="slide97.xml"/><Relationship Id="rId17" Type="http://schemas.openxmlformats.org/officeDocument/2006/relationships/slide" Target="slide114.xml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slide" Target="slide125.xml"/><Relationship Id="rId21" Type="http://schemas.openxmlformats.org/officeDocument/2006/relationships/slide" Target="slide136.xml"/><Relationship Id="rId22" Type="http://schemas.openxmlformats.org/officeDocument/2006/relationships/slide" Target="slide139.xml"/><Relationship Id="rId23" Type="http://schemas.openxmlformats.org/officeDocument/2006/relationships/image" Target="../media/image48.png"/><Relationship Id="rId24" Type="http://schemas.openxmlformats.org/officeDocument/2006/relationships/slide" Target="slide146.xml"/><Relationship Id="rId25" Type="http://schemas.openxmlformats.org/officeDocument/2006/relationships/slide" Target="slide149.xml"/><Relationship Id="rId26" Type="http://schemas.openxmlformats.org/officeDocument/2006/relationships/slide" Target="slide75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slide" Target="slide7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image" Target="../media/image13.png"/><Relationship Id="rId14" Type="http://schemas.openxmlformats.org/officeDocument/2006/relationships/slide" Target="slide75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49.png"/><Relationship Id="rId12" Type="http://schemas.openxmlformats.org/officeDocument/2006/relationships/slide" Target="slide75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50.jpg"/><Relationship Id="rId12" Type="http://schemas.openxmlformats.org/officeDocument/2006/relationships/slide" Target="slide75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51.jpg"/><Relationship Id="rId12" Type="http://schemas.openxmlformats.org/officeDocument/2006/relationships/slide" Target="slide7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30.xml"/><Relationship Id="rId5" Type="http://schemas.openxmlformats.org/officeDocument/2006/relationships/slide" Target="slide50.xml"/><Relationship Id="rId6" Type="http://schemas.openxmlformats.org/officeDocument/2006/relationships/slide" Target="slide67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5.xml"/><Relationship Id="rId10" Type="http://schemas.openxmlformats.org/officeDocument/2006/relationships/slide" Target="slide25.xml"/><Relationship Id="rId11" Type="http://schemas.openxmlformats.org/officeDocument/2006/relationships/image" Target="../media/image3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4" Type="http://schemas.openxmlformats.org/officeDocument/2006/relationships/image" Target="../media/image20.png"/><Relationship Id="rId15" Type="http://schemas.openxmlformats.org/officeDocument/2006/relationships/slide" Target="slide74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52.jpg"/><Relationship Id="rId12" Type="http://schemas.openxmlformats.org/officeDocument/2006/relationships/slide" Target="slide75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53.jpg"/><Relationship Id="rId12" Type="http://schemas.openxmlformats.org/officeDocument/2006/relationships/slide" Target="slide75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3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slide" Target="slide75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11.png"/><Relationship Id="rId12" Type="http://schemas.openxmlformats.org/officeDocument/2006/relationships/image" Target="../media/image21.png"/><Relationship Id="rId13" Type="http://schemas.openxmlformats.org/officeDocument/2006/relationships/slide" Target="slide75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5.xml"/><Relationship Id="rId10" Type="http://schemas.openxmlformats.org/officeDocument/2006/relationships/image" Target="../media/image3.png"/><Relationship Id="rId11" Type="http://schemas.openxmlformats.org/officeDocument/2006/relationships/image" Target="../media/image13.png"/><Relationship Id="rId12" Type="http://schemas.openxmlformats.org/officeDocument/2006/relationships/image" Target="../media/image21.png"/><Relationship Id="rId13" Type="http://schemas.openxmlformats.org/officeDocument/2006/relationships/image" Target="../media/image11.png"/><Relationship Id="rId14" Type="http://schemas.openxmlformats.org/officeDocument/2006/relationships/slide" Target="slide75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2.xml"/><Relationship Id="rId9" Type="http://schemas.openxmlformats.org/officeDocument/2006/relationships/slide" Target="slide94.xml"/><Relationship Id="rId10" Type="http://schemas.openxmlformats.org/officeDocument/2006/relationships/image" Target="../media/image3.png"/><Relationship Id="rId11" Type="http://schemas.openxmlformats.org/officeDocument/2006/relationships/image" Target="../media/image13.png"/><Relationship Id="rId12" Type="http://schemas.openxmlformats.org/officeDocument/2006/relationships/image" Target="../media/image21.png"/><Relationship Id="rId13" Type="http://schemas.openxmlformats.org/officeDocument/2006/relationships/image" Target="../media/image11.png"/><Relationship Id="rId14" Type="http://schemas.openxmlformats.org/officeDocument/2006/relationships/slide" Target="slide7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48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4.png"/><Relationship Id="rId15" Type="http://schemas.openxmlformats.org/officeDocument/2006/relationships/image" Target="../media/image45.png"/><Relationship Id="rId16" Type="http://schemas.openxmlformats.org/officeDocument/2006/relationships/slide" Target="slide92.xml"/><Relationship Id="rId17" Type="http://schemas.openxmlformats.org/officeDocument/2006/relationships/slide" Target="slide94.xml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4.png"/><Relationship Id="rId21" Type="http://schemas.openxmlformats.org/officeDocument/2006/relationships/slide" Target="slide125.xml"/><Relationship Id="rId22" Type="http://schemas.openxmlformats.org/officeDocument/2006/relationships/slide" Target="slide136.xml"/><Relationship Id="rId23" Type="http://schemas.openxmlformats.org/officeDocument/2006/relationships/slide" Target="slide139.xml"/><Relationship Id="rId24" Type="http://schemas.openxmlformats.org/officeDocument/2006/relationships/slide" Target="slide146.xml"/><Relationship Id="rId25" Type="http://schemas.openxmlformats.org/officeDocument/2006/relationships/slide" Target="slide149.xml"/><Relationship Id="rId26" Type="http://schemas.openxmlformats.org/officeDocument/2006/relationships/slide" Target="slide75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8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slide" Target="slide75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14.png"/><Relationship Id="rId12" Type="http://schemas.openxmlformats.org/officeDocument/2006/relationships/image" Target="../media/image11.png"/><Relationship Id="rId13" Type="http://schemas.openxmlformats.org/officeDocument/2006/relationships/slide" Target="slide75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2.xml"/><Relationship Id="rId3" Type="http://schemas.openxmlformats.org/officeDocument/2006/relationships/slide" Target="slide96.xml"/><Relationship Id="rId4" Type="http://schemas.openxmlformats.org/officeDocument/2006/relationships/slide" Target="slide118.xml"/><Relationship Id="rId5" Type="http://schemas.openxmlformats.org/officeDocument/2006/relationships/slide" Target="slide130.xml"/><Relationship Id="rId6" Type="http://schemas.openxmlformats.org/officeDocument/2006/relationships/slide" Target="slide145.xml"/><Relationship Id="rId7" Type="http://schemas.openxmlformats.org/officeDocument/2006/relationships/slide" Target="slide148.xml"/><Relationship Id="rId8" Type="http://schemas.openxmlformats.org/officeDocument/2006/relationships/slide" Target="slide97.xml"/><Relationship Id="rId9" Type="http://schemas.openxmlformats.org/officeDocument/2006/relationships/slide" Target="slide114.xml"/><Relationship Id="rId10" Type="http://schemas.openxmlformats.org/officeDocument/2006/relationships/image" Target="../media/image3.png"/><Relationship Id="rId11" Type="http://schemas.openxmlformats.org/officeDocument/2006/relationships/image" Target="../media/image56.jpg"/><Relationship Id="rId12" Type="http://schemas.openxmlformats.org/officeDocument/2006/relationships/slide" Target="slide7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459740"/>
            <a:chOff x="0" y="0"/>
            <a:chExt cx="4608195" cy="459740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08660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9193" y="639444"/>
            <a:ext cx="4040504" cy="497840"/>
            <a:chOff x="309193" y="639444"/>
            <a:chExt cx="4040504" cy="497840"/>
          </a:xfrm>
        </p:grpSpPr>
        <p:sp>
          <p:nvSpPr>
            <p:cNvPr id="8" name="object 8"/>
            <p:cNvSpPr/>
            <p:nvPr/>
          </p:nvSpPr>
          <p:spPr>
            <a:xfrm>
              <a:off x="309193" y="639444"/>
              <a:ext cx="3989704" cy="82550"/>
            </a:xfrm>
            <a:custGeom>
              <a:avLst/>
              <a:gdLst/>
              <a:ahLst/>
              <a:cxnLst/>
              <a:rect l="l" t="t" r="r" b="b"/>
              <a:pathLst>
                <a:path w="3989704" h="82550">
                  <a:moveTo>
                    <a:pt x="3938852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3989652" y="82384"/>
                  </a:lnTo>
                  <a:lnTo>
                    <a:pt x="3989652" y="50800"/>
                  </a:lnTo>
                  <a:lnTo>
                    <a:pt x="3985644" y="31075"/>
                  </a:lnTo>
                  <a:lnTo>
                    <a:pt x="3974729" y="14922"/>
                  </a:lnTo>
                  <a:lnTo>
                    <a:pt x="3958576" y="4008"/>
                  </a:lnTo>
                  <a:lnTo>
                    <a:pt x="39388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9994" y="702706"/>
              <a:ext cx="3989704" cy="434340"/>
            </a:xfrm>
            <a:custGeom>
              <a:avLst/>
              <a:gdLst/>
              <a:ahLst/>
              <a:cxnLst/>
              <a:rect l="l" t="t" r="r" b="b"/>
              <a:pathLst>
                <a:path w="3989704" h="434340">
                  <a:moveTo>
                    <a:pt x="3989652" y="0"/>
                  </a:moveTo>
                  <a:lnTo>
                    <a:pt x="0" y="0"/>
                  </a:lnTo>
                  <a:lnTo>
                    <a:pt x="0" y="434033"/>
                  </a:lnTo>
                  <a:lnTo>
                    <a:pt x="3989652" y="434033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9193" y="683869"/>
              <a:ext cx="3989704" cy="402590"/>
            </a:xfrm>
            <a:custGeom>
              <a:avLst/>
              <a:gdLst/>
              <a:ahLst/>
              <a:cxnLst/>
              <a:rect l="l" t="t" r="r" b="b"/>
              <a:pathLst>
                <a:path w="3989704" h="402590">
                  <a:moveTo>
                    <a:pt x="3989652" y="0"/>
                  </a:moveTo>
                  <a:lnTo>
                    <a:pt x="0" y="0"/>
                  </a:lnTo>
                  <a:lnTo>
                    <a:pt x="0" y="351269"/>
                  </a:lnTo>
                  <a:lnTo>
                    <a:pt x="4008" y="370994"/>
                  </a:lnTo>
                  <a:lnTo>
                    <a:pt x="14922" y="387146"/>
                  </a:lnTo>
                  <a:lnTo>
                    <a:pt x="31075" y="398061"/>
                  </a:lnTo>
                  <a:lnTo>
                    <a:pt x="50800" y="402069"/>
                  </a:lnTo>
                  <a:lnTo>
                    <a:pt x="3938852" y="402069"/>
                  </a:lnTo>
                  <a:lnTo>
                    <a:pt x="3958576" y="398061"/>
                  </a:lnTo>
                  <a:lnTo>
                    <a:pt x="3974729" y="387146"/>
                  </a:lnTo>
                  <a:lnTo>
                    <a:pt x="3985644" y="370994"/>
                  </a:lnTo>
                  <a:lnTo>
                    <a:pt x="3989652" y="351269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259954" y="745398"/>
            <a:ext cx="208788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Estadística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5009" y="1291138"/>
            <a:ext cx="24777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Victoria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Ruiz,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Iván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Ramírez,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Emanuele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Schiavi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8936" y="1592249"/>
            <a:ext cx="390144" cy="39014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20088" y="2083564"/>
            <a:ext cx="1567815" cy="9537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700" spc="105">
                <a:latin typeface="Calibri"/>
                <a:cs typeface="Calibri"/>
              </a:rPr>
              <a:t>FUNDAMENTOS</a:t>
            </a:r>
            <a:r>
              <a:rPr dirty="0" sz="700" spc="75">
                <a:latin typeface="Calibri"/>
                <a:cs typeface="Calibri"/>
              </a:rPr>
              <a:t> </a:t>
            </a:r>
            <a:r>
              <a:rPr dirty="0" sz="700" spc="95">
                <a:latin typeface="Calibri"/>
                <a:cs typeface="Calibri"/>
              </a:rPr>
              <a:t>MATEMÁTICOS</a:t>
            </a:r>
            <a:endParaRPr sz="700">
              <a:latin typeface="Calibri"/>
              <a:cs typeface="Calibri"/>
            </a:endParaRPr>
          </a:p>
          <a:p>
            <a:pPr marL="12700" marR="5080" indent="381635">
              <a:lnSpc>
                <a:spcPct val="266300"/>
              </a:lnSpc>
            </a:pPr>
            <a:r>
              <a:rPr dirty="0" sz="700" spc="100">
                <a:latin typeface="Calibri"/>
                <a:cs typeface="Calibri"/>
              </a:rPr>
              <a:t>CURSO </a:t>
            </a:r>
            <a:r>
              <a:rPr dirty="0" sz="700" spc="25">
                <a:latin typeface="Calibri"/>
                <a:cs typeface="Calibri"/>
              </a:rPr>
              <a:t>2023-2024 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 spc="90">
                <a:latin typeface="Calibri"/>
                <a:cs typeface="Calibri"/>
              </a:rPr>
              <a:t>UNIVERSIDAD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130">
                <a:latin typeface="Calibri"/>
                <a:cs typeface="Calibri"/>
              </a:rPr>
              <a:t>REY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100">
                <a:latin typeface="Calibri"/>
                <a:cs typeface="Calibri"/>
              </a:rPr>
              <a:t>JUAN</a:t>
            </a:r>
            <a:r>
              <a:rPr dirty="0" sz="700" spc="85">
                <a:latin typeface="Calibri"/>
                <a:cs typeface="Calibri"/>
              </a:rPr>
              <a:t> </a:t>
            </a:r>
            <a:r>
              <a:rPr dirty="0" sz="700" spc="110">
                <a:latin typeface="Calibri"/>
                <a:cs typeface="Calibri"/>
              </a:rPr>
              <a:t>CARLOS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500" spc="90">
                <a:latin typeface="Verdana"/>
                <a:cs typeface="Verdana"/>
              </a:rPr>
              <a:t>MÁSTER</a:t>
            </a:r>
            <a:r>
              <a:rPr dirty="0" sz="500" spc="15">
                <a:latin typeface="Verdana"/>
                <a:cs typeface="Verdana"/>
              </a:rPr>
              <a:t> </a:t>
            </a:r>
            <a:r>
              <a:rPr dirty="0" sz="500" spc="80">
                <a:latin typeface="Verdana"/>
                <a:cs typeface="Verdana"/>
              </a:rPr>
              <a:t>EN</a:t>
            </a:r>
            <a:r>
              <a:rPr dirty="0" sz="500" spc="20">
                <a:latin typeface="Verdana"/>
                <a:cs typeface="Verdana"/>
              </a:rPr>
              <a:t> </a:t>
            </a:r>
            <a:r>
              <a:rPr dirty="0" sz="500" spc="40">
                <a:latin typeface="Verdana"/>
                <a:cs typeface="Verdana"/>
              </a:rPr>
              <a:t>VISIÓN</a:t>
            </a:r>
            <a:r>
              <a:rPr dirty="0" sz="500" spc="20">
                <a:latin typeface="Verdana"/>
                <a:cs typeface="Verdana"/>
              </a:rPr>
              <a:t> </a:t>
            </a:r>
            <a:r>
              <a:rPr dirty="0" sz="500" spc="65">
                <a:latin typeface="Verdana"/>
                <a:cs typeface="Verdana"/>
              </a:rPr>
              <a:t>ARTIFICIAL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33825" y="2933026"/>
            <a:ext cx="614172" cy="21488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7" name="object 1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95961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Condicionada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114564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608010"/>
            <a:ext cx="59588" cy="595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40611" y="2179541"/>
            <a:ext cx="10839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80" b="0" i="1">
                <a:latin typeface="Bookman Old Style"/>
                <a:cs typeface="Bookman Old Style"/>
              </a:rPr>
              <a:t>y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354" y="1037455"/>
            <a:ext cx="3662679" cy="1233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45">
                <a:latin typeface="Calibri"/>
                <a:cs typeface="Calibri"/>
              </a:rPr>
              <a:t>En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muchas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situaciones,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aun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sin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conocer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resultado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experimento,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sí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disponemos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información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adicional,</a:t>
            </a:r>
            <a:r>
              <a:rPr dirty="0" sz="1000" spc="22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 </a:t>
            </a:r>
            <a:r>
              <a:rPr dirty="0" sz="1000" spc="-5">
                <a:latin typeface="Calibri"/>
                <a:cs typeface="Calibri"/>
              </a:rPr>
              <a:t>dicha</a:t>
            </a:r>
            <a:r>
              <a:rPr dirty="0" sz="1000" spc="2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información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debe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incorporarse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sucesos.</a:t>
            </a:r>
            <a:endParaRPr sz="1000">
              <a:latin typeface="Calibri"/>
              <a:cs typeface="Calibri"/>
            </a:endParaRPr>
          </a:p>
          <a:p>
            <a:pPr marL="12700" marR="157480">
              <a:lnSpc>
                <a:spcPct val="100000"/>
              </a:lnSpc>
              <a:spcBef>
                <a:spcPts val="285"/>
              </a:spcBef>
            </a:pPr>
            <a:r>
              <a:rPr dirty="0" sz="1000" spc="4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decir,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interesa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probabilidad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condicional</a:t>
            </a:r>
            <a:r>
              <a:rPr dirty="0" sz="1000" spc="20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Denotamos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condicional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spc="-1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114" b="0" i="1">
                <a:latin typeface="Bookman Old Style"/>
                <a:cs typeface="Bookman Old Style"/>
              </a:rPr>
              <a:t>y</a:t>
            </a:r>
            <a:r>
              <a:rPr dirty="0" sz="1000" spc="65" b="0" i="1">
                <a:latin typeface="Bookman Old Style"/>
                <a:cs typeface="Bookman Old Style"/>
              </a:rPr>
              <a:t> </a:t>
            </a:r>
            <a:r>
              <a:rPr dirty="0" sz="1000" spc="-20">
                <a:latin typeface="Calibri"/>
                <a:cs typeface="Calibri"/>
              </a:rPr>
              <a:t>dado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80" b="0" i="1">
                <a:latin typeface="Bookman Old Style"/>
                <a:cs typeface="Bookman Old Style"/>
              </a:rPr>
              <a:t>y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20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Esto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</a:t>
            </a:r>
            <a:r>
              <a:rPr dirty="0" sz="1000" spc="-30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calcul</a:t>
            </a:r>
            <a:r>
              <a:rPr dirty="0" sz="1000" spc="-35">
                <a:latin typeface="Calibri"/>
                <a:cs typeface="Calibri"/>
              </a:rPr>
              <a:t>a</a:t>
            </a:r>
            <a:r>
              <a:rPr dirty="0" sz="1000" spc="-10">
                <a:latin typeface="Calibri"/>
                <a:cs typeface="Calibri"/>
              </a:rPr>
              <a:t>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como:</a:t>
            </a:r>
            <a:endParaRPr sz="1000">
              <a:latin typeface="Calibri"/>
              <a:cs typeface="Calibri"/>
            </a:endParaRPr>
          </a:p>
          <a:p>
            <a:pPr algn="ctr" marL="574040">
              <a:lnSpc>
                <a:spcPct val="100000"/>
              </a:lnSpc>
              <a:spcBef>
                <a:spcPts val="840"/>
              </a:spcBef>
            </a:pPr>
            <a:r>
              <a:rPr dirty="0" u="sng" sz="1000" spc="3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</a:t>
            </a:r>
            <a:r>
              <a:rPr dirty="0" u="sng" sz="1000" spc="-16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(</a:t>
            </a:r>
            <a:r>
              <a:rPr dirty="0" u="sng" sz="1000" spc="-8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Y</a:t>
            </a:r>
            <a:r>
              <a:rPr dirty="0" u="sng" sz="100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000" spc="-10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000" spc="13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=</a:t>
            </a:r>
            <a:r>
              <a:rPr dirty="0" u="sng" sz="1000" spc="3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000" spc="-114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y</a:t>
            </a:r>
            <a:r>
              <a:rPr dirty="0" u="sng" sz="1000" spc="-4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2427" y="2093943"/>
            <a:ext cx="5429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i="1">
                <a:uFill>
                  <a:solidFill>
                    <a:srgbClr val="000000"/>
                  </a:solidFill>
                </a:uFill>
                <a:latin typeface="DejaVu Sans Condensed"/>
                <a:cs typeface="DejaVu Sans Condensed"/>
              </a:rPr>
              <a:t>∩</a:t>
            </a:r>
            <a:r>
              <a:rPr dirty="0" u="sng" sz="1000" spc="-65" i="1">
                <a:uFill>
                  <a:solidFill>
                    <a:srgbClr val="000000"/>
                  </a:solidFill>
                </a:uFill>
                <a:latin typeface="DejaVu Sans Condensed"/>
                <a:cs typeface="DejaVu Sans Condensed"/>
              </a:rPr>
              <a:t> </a:t>
            </a:r>
            <a:r>
              <a:rPr dirty="0" u="sng" sz="1000" spc="12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X</a:t>
            </a:r>
            <a:r>
              <a:rPr dirty="0" u="sng" sz="1000" spc="5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000" spc="13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=</a:t>
            </a:r>
            <a:r>
              <a:rPr dirty="0" u="sng" sz="1000" spc="3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000" spc="2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x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8170" y="2266332"/>
            <a:ext cx="5784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3664" y="2179541"/>
            <a:ext cx="1873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5">
                <a:latin typeface="Calibri"/>
                <a:cs typeface="Calibri"/>
              </a:rPr>
              <a:t>(1)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558529"/>
            <a:ext cx="59588" cy="595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0354" y="2481420"/>
            <a:ext cx="365379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probabilidad </a:t>
            </a:r>
            <a:r>
              <a:rPr dirty="0" sz="1000" spc="-5">
                <a:latin typeface="Calibri"/>
                <a:cs typeface="Calibri"/>
              </a:rPr>
              <a:t>condicional </a:t>
            </a:r>
            <a:r>
              <a:rPr dirty="0" sz="1000" spc="-15">
                <a:latin typeface="Calibri"/>
                <a:cs typeface="Calibri"/>
              </a:rPr>
              <a:t>sólo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define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cuando </a:t>
            </a:r>
            <a:r>
              <a:rPr dirty="0" sz="1000" spc="35" b="0" i="1">
                <a:latin typeface="Bookman Old Style"/>
                <a:cs typeface="Bookman Old Style"/>
              </a:rPr>
              <a:t>P </a:t>
            </a:r>
            <a:r>
              <a:rPr dirty="0" sz="1000" spc="65">
                <a:latin typeface="Georgia"/>
                <a:cs typeface="Georgia"/>
              </a:rPr>
              <a:t>(</a:t>
            </a:r>
            <a:r>
              <a:rPr dirty="0" sz="1000" spc="65" b="0" i="1">
                <a:latin typeface="Bookman Old Style"/>
                <a:cs typeface="Bookman Old Style"/>
              </a:rPr>
              <a:t>X </a:t>
            </a:r>
            <a:r>
              <a:rPr dirty="0" sz="1000" spc="130">
                <a:latin typeface="Georgia"/>
                <a:cs typeface="Georgia"/>
              </a:rPr>
              <a:t>= </a:t>
            </a:r>
            <a:r>
              <a:rPr dirty="0" sz="1000" spc="20" b="0" i="1">
                <a:latin typeface="Bookman Old Style"/>
                <a:cs typeface="Bookman Old Style"/>
              </a:rPr>
              <a:t>x</a:t>
            </a:r>
            <a:r>
              <a:rPr dirty="0" sz="1000" spc="20">
                <a:latin typeface="Georgia"/>
                <a:cs typeface="Georgia"/>
              </a:rPr>
              <a:t>) </a:t>
            </a:r>
            <a:r>
              <a:rPr dirty="0" sz="1000" spc="170" b="0" i="1">
                <a:latin typeface="Bookman Old Style"/>
                <a:cs typeface="Bookman Old Style"/>
              </a:rPr>
              <a:t>&gt; </a:t>
            </a:r>
            <a:r>
              <a:rPr dirty="0" sz="1000" spc="-45">
                <a:latin typeface="Georgia"/>
                <a:cs typeface="Georgia"/>
              </a:rPr>
              <a:t>0</a:t>
            </a:r>
            <a:r>
              <a:rPr dirty="0" sz="1000" spc="-45">
                <a:latin typeface="Calibri"/>
                <a:cs typeface="Calibri"/>
              </a:rPr>
              <a:t>,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ya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contrario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calcularla.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8" name="object 18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67893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Combinaciones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0330" y="1011161"/>
            <a:ext cx="2479852" cy="195864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8229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Generación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93" y="1284655"/>
            <a:ext cx="3989704" cy="173990"/>
          </a:xfrm>
          <a:custGeom>
            <a:avLst/>
            <a:gdLst/>
            <a:ahLst/>
            <a:cxnLst/>
            <a:rect l="l" t="t" r="r" b="b"/>
            <a:pathLst>
              <a:path w="3989704" h="17399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3743"/>
                </a:lnTo>
                <a:lnTo>
                  <a:pt x="3989652" y="17374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9994" y="1300107"/>
            <a:ext cx="72390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000" spc="-6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rmal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zación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9193" y="1341568"/>
            <a:ext cx="4040504" cy="1305560"/>
            <a:chOff x="309193" y="1341568"/>
            <a:chExt cx="4040504" cy="1305560"/>
          </a:xfrm>
        </p:grpSpPr>
        <p:pic>
          <p:nvPicPr>
            <p:cNvPr id="11" name="object 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9194" y="1445742"/>
              <a:ext cx="3989651" cy="506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9994" y="1341568"/>
              <a:ext cx="3989704" cy="1305560"/>
            </a:xfrm>
            <a:custGeom>
              <a:avLst/>
              <a:gdLst/>
              <a:ahLst/>
              <a:cxnLst/>
              <a:rect l="l" t="t" r="r" b="b"/>
              <a:pathLst>
                <a:path w="3989704" h="1305560">
                  <a:moveTo>
                    <a:pt x="3989652" y="0"/>
                  </a:moveTo>
                  <a:lnTo>
                    <a:pt x="0" y="0"/>
                  </a:lnTo>
                  <a:lnTo>
                    <a:pt x="0" y="1305493"/>
                  </a:lnTo>
                  <a:lnTo>
                    <a:pt x="3989652" y="1305493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9193" y="1490006"/>
              <a:ext cx="3989704" cy="1106805"/>
            </a:xfrm>
            <a:custGeom>
              <a:avLst/>
              <a:gdLst/>
              <a:ahLst/>
              <a:cxnLst/>
              <a:rect l="l" t="t" r="r" b="b"/>
              <a:pathLst>
                <a:path w="3989704" h="1106805">
                  <a:moveTo>
                    <a:pt x="3989652" y="0"/>
                  </a:moveTo>
                  <a:lnTo>
                    <a:pt x="0" y="0"/>
                  </a:lnTo>
                  <a:lnTo>
                    <a:pt x="0" y="1055454"/>
                  </a:lnTo>
                  <a:lnTo>
                    <a:pt x="4008" y="1075179"/>
                  </a:lnTo>
                  <a:lnTo>
                    <a:pt x="14922" y="1091332"/>
                  </a:lnTo>
                  <a:lnTo>
                    <a:pt x="31075" y="1102246"/>
                  </a:lnTo>
                  <a:lnTo>
                    <a:pt x="50800" y="1106254"/>
                  </a:lnTo>
                  <a:lnTo>
                    <a:pt x="3938852" y="1106254"/>
                  </a:lnTo>
                  <a:lnTo>
                    <a:pt x="3958576" y="1102246"/>
                  </a:lnTo>
                  <a:lnTo>
                    <a:pt x="3974729" y="1091332"/>
                  </a:lnTo>
                  <a:lnTo>
                    <a:pt x="3985644" y="1075179"/>
                  </a:lnTo>
                  <a:lnTo>
                    <a:pt x="3989652" y="1055454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21894" y="1470995"/>
            <a:ext cx="36423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5" i="1">
                <a:latin typeface="Calibri"/>
                <a:cs typeface="Calibri"/>
              </a:rPr>
              <a:t>Sea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dado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un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5" i="1">
                <a:latin typeface="Calibri"/>
                <a:cs typeface="Calibri"/>
              </a:rPr>
              <a:t>conjunto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10" b="0" i="1">
                <a:latin typeface="Bookman Old Style"/>
                <a:cs typeface="Bookman Old Style"/>
              </a:rPr>
              <a:t>m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vectores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i="1">
                <a:latin typeface="DejaVu Serif"/>
                <a:cs typeface="DejaVu Serif"/>
              </a:rPr>
              <a:t>{</a:t>
            </a:r>
            <a:r>
              <a:rPr dirty="0" sz="1000" b="1">
                <a:latin typeface="Trebuchet MS"/>
                <a:cs typeface="Trebuchet MS"/>
              </a:rPr>
              <a:t>v</a:t>
            </a:r>
            <a:r>
              <a:rPr dirty="0" baseline="-11904" sz="1050" b="1">
                <a:latin typeface="Cambria"/>
                <a:cs typeface="Cambria"/>
              </a:rPr>
              <a:t>1</a:t>
            </a:r>
            <a:r>
              <a:rPr dirty="0" sz="100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...,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35" b="1">
                <a:latin typeface="Trebuchet MS"/>
                <a:cs typeface="Trebuchet MS"/>
              </a:rPr>
              <a:t>v</a:t>
            </a:r>
            <a:r>
              <a:rPr dirty="0" baseline="-11904" sz="1050" spc="52" b="1">
                <a:latin typeface="Cambria"/>
                <a:cs typeface="Cambria"/>
              </a:rPr>
              <a:t>m</a:t>
            </a:r>
            <a:r>
              <a:rPr dirty="0" sz="1000" spc="35" i="1">
                <a:latin typeface="DejaVu Serif"/>
                <a:cs typeface="DejaVu Serif"/>
              </a:rPr>
              <a:t>}</a:t>
            </a:r>
            <a:r>
              <a:rPr dirty="0" sz="1000" spc="10" i="1">
                <a:latin typeface="DejaVu Serif"/>
                <a:cs typeface="DejaVu Serif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55">
                <a:latin typeface="Century"/>
                <a:cs typeface="Century"/>
              </a:rPr>
              <a:t>R</a:t>
            </a:r>
            <a:r>
              <a:rPr dirty="0" baseline="27777" sz="1050" spc="82" i="1">
                <a:latin typeface="Trebuchet MS"/>
                <a:cs typeface="Trebuchet MS"/>
              </a:rPr>
              <a:t>n</a:t>
            </a:r>
            <a:r>
              <a:rPr dirty="0" sz="1000" spc="55" i="1">
                <a:latin typeface="Calibri"/>
                <a:cs typeface="Calibri"/>
              </a:rPr>
              <a:t>.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10" i="1">
                <a:latin typeface="Calibri"/>
                <a:cs typeface="Calibri"/>
              </a:rPr>
              <a:t>Entonces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294" y="1622823"/>
            <a:ext cx="3002280" cy="384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i="1">
                <a:latin typeface="Calibri"/>
                <a:cs typeface="Calibri"/>
              </a:rPr>
              <a:t>cualquier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vector</a:t>
            </a:r>
            <a:r>
              <a:rPr dirty="0" sz="1000" spc="95" i="1">
                <a:latin typeface="Calibri"/>
                <a:cs typeface="Calibri"/>
              </a:rPr>
              <a:t> </a:t>
            </a:r>
            <a:r>
              <a:rPr dirty="0" sz="1000" spc="40" b="1">
                <a:latin typeface="Trebuchet MS"/>
                <a:cs typeface="Trebuchet MS"/>
              </a:rPr>
              <a:t>w </a:t>
            </a:r>
            <a:r>
              <a:rPr dirty="0" sz="1000" spc="-10" i="1">
                <a:latin typeface="Calibri"/>
                <a:cs typeface="Calibri"/>
              </a:rPr>
              <a:t>definido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mediante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combinación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lineal</a:t>
            </a:r>
            <a:endParaRPr sz="1000">
              <a:latin typeface="Calibri"/>
              <a:cs typeface="Calibri"/>
            </a:endParaRPr>
          </a:p>
          <a:p>
            <a:pPr marL="976630">
              <a:lnSpc>
                <a:spcPct val="100000"/>
              </a:lnSpc>
              <a:spcBef>
                <a:spcPts val="790"/>
              </a:spcBef>
            </a:pPr>
            <a:r>
              <a:rPr dirty="0" sz="700" spc="125" i="1">
                <a:latin typeface="Trebuchet MS"/>
                <a:cs typeface="Trebuchet MS"/>
              </a:rPr>
              <a:t>m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4818" y="1875350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8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9603" y="2052487"/>
            <a:ext cx="13849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2909" algn="l"/>
                <a:tab pos="1108710" algn="l"/>
              </a:tabLst>
            </a:pPr>
            <a:r>
              <a:rPr dirty="0" sz="700" spc="65" i="1">
                <a:latin typeface="Trebuchet MS"/>
                <a:cs typeface="Trebuchet MS"/>
              </a:rPr>
              <a:t>i </a:t>
            </a:r>
            <a:r>
              <a:rPr dirty="0" sz="700" spc="165" i="1">
                <a:latin typeface="Trebuchet MS"/>
                <a:cs typeface="Trebuchet MS"/>
              </a:rPr>
              <a:t> </a:t>
            </a:r>
            <a:r>
              <a:rPr dirty="0" sz="700" spc="65" i="1">
                <a:latin typeface="Trebuchet MS"/>
                <a:cs typeface="Trebuchet MS"/>
              </a:rPr>
              <a:t>i	</a:t>
            </a:r>
            <a:r>
              <a:rPr dirty="0" sz="700" spc="10">
                <a:latin typeface="Tahoma"/>
                <a:cs typeface="Tahoma"/>
              </a:rPr>
              <a:t>1 </a:t>
            </a:r>
            <a:r>
              <a:rPr dirty="0" sz="700" spc="210">
                <a:latin typeface="Tahoma"/>
                <a:cs typeface="Tahoma"/>
              </a:rPr>
              <a:t> </a:t>
            </a:r>
            <a:r>
              <a:rPr dirty="0" sz="700" spc="10">
                <a:latin typeface="Tahoma"/>
                <a:cs typeface="Tahoma"/>
              </a:rPr>
              <a:t>1	</a:t>
            </a:r>
            <a:r>
              <a:rPr dirty="0" sz="700" spc="125" i="1">
                <a:latin typeface="Trebuchet MS"/>
                <a:cs typeface="Trebuchet MS"/>
              </a:rPr>
              <a:t>m</a:t>
            </a:r>
            <a:r>
              <a:rPr dirty="0" sz="700" spc="355" i="1">
                <a:latin typeface="Trebuchet MS"/>
                <a:cs typeface="Trebuchet MS"/>
              </a:rPr>
              <a:t> </a:t>
            </a:r>
            <a:r>
              <a:rPr dirty="0" sz="700" spc="125" i="1">
                <a:latin typeface="Trebuchet MS"/>
                <a:cs typeface="Trebuchet MS"/>
              </a:rPr>
              <a:t>m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3612" y="1995543"/>
            <a:ext cx="26809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17525" algn="l"/>
                <a:tab pos="2273300" algn="l"/>
              </a:tabLst>
            </a:pPr>
            <a:r>
              <a:rPr dirty="0" sz="1000" spc="40" b="1">
                <a:latin typeface="Trebuchet MS"/>
                <a:cs typeface="Trebuchet MS"/>
              </a:rPr>
              <a:t>w</a:t>
            </a:r>
            <a:r>
              <a:rPr dirty="0" sz="1000" spc="-1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5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sz="1000" spc="145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65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...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45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-145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  </a:t>
            </a:r>
            <a:r>
              <a:rPr dirty="0" sz="1000" spc="-150" b="1">
                <a:latin typeface="Trebuchet MS"/>
                <a:cs typeface="Trebuchet MS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b="0" i="1">
                <a:latin typeface="Bookman Old Style"/>
                <a:cs typeface="Bookman Old Style"/>
              </a:rPr>
              <a:t>	</a:t>
            </a: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baseline="-11904" sz="1050" spc="97" i="1">
                <a:latin typeface="Trebuchet MS"/>
                <a:cs typeface="Trebuchet MS"/>
              </a:rPr>
              <a:t>i</a:t>
            </a:r>
            <a:r>
              <a:rPr dirty="0" baseline="-11904" sz="1050" i="1">
                <a:latin typeface="Trebuchet MS"/>
                <a:cs typeface="Trebuchet MS"/>
              </a:rPr>
              <a:t> </a:t>
            </a:r>
            <a:r>
              <a:rPr dirty="0" baseline="-11904" sz="1050" spc="-150" i="1">
                <a:latin typeface="Trebuchet MS"/>
                <a:cs typeface="Trebuchet MS"/>
              </a:rPr>
              <a:t> </a:t>
            </a:r>
            <a:r>
              <a:rPr dirty="0" sz="1000" spc="-80" i="1">
                <a:latin typeface="DejaVu Serif"/>
                <a:cs typeface="DejaVu Serif"/>
              </a:rPr>
              <a:t>∈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-5">
                <a:latin typeface="Century"/>
                <a:cs typeface="Century"/>
              </a:rPr>
              <a:t>R</a:t>
            </a:r>
            <a:endParaRPr sz="1000">
              <a:latin typeface="Century"/>
              <a:cs typeface="Century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94" y="2182789"/>
            <a:ext cx="3110230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9165">
              <a:lnSpc>
                <a:spcPct val="100000"/>
              </a:lnSpc>
              <a:spcBef>
                <a:spcPts val="95"/>
              </a:spcBef>
            </a:pPr>
            <a:r>
              <a:rPr dirty="0" sz="700" spc="60" i="1">
                <a:latin typeface="Trebuchet MS"/>
                <a:cs typeface="Trebuchet MS"/>
              </a:rPr>
              <a:t>i</a:t>
            </a:r>
            <a:r>
              <a:rPr dirty="0" sz="700" spc="60">
                <a:latin typeface="Tahoma"/>
                <a:cs typeface="Tahoma"/>
              </a:rPr>
              <a:t>=1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spc="-10" i="1">
                <a:latin typeface="Calibri"/>
                <a:cs typeface="Calibri"/>
              </a:rPr>
              <a:t>pertenece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al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espacio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generado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por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el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5" i="1">
                <a:latin typeface="Calibri"/>
                <a:cs typeface="Calibri"/>
              </a:rPr>
              <a:t>conjunto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vectores.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1" name="object 2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59778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Dependencia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Independencia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93" y="902258"/>
            <a:ext cx="3989704" cy="173990"/>
          </a:xfrm>
          <a:custGeom>
            <a:avLst/>
            <a:gdLst/>
            <a:ahLst/>
            <a:cxnLst/>
            <a:rect l="l" t="t" r="r" b="b"/>
            <a:pathLst>
              <a:path w="3989704" h="17399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3743"/>
                </a:lnTo>
                <a:lnTo>
                  <a:pt x="3989652" y="17374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9994" y="917723"/>
            <a:ext cx="72390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000" spc="-6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rmal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zación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9193" y="959183"/>
            <a:ext cx="4040504" cy="1553845"/>
            <a:chOff x="309193" y="959183"/>
            <a:chExt cx="4040504" cy="1553845"/>
          </a:xfrm>
        </p:grpSpPr>
        <p:pic>
          <p:nvPicPr>
            <p:cNvPr id="11" name="object 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9194" y="1063345"/>
              <a:ext cx="3989651" cy="506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9994" y="959183"/>
              <a:ext cx="3989704" cy="1553845"/>
            </a:xfrm>
            <a:custGeom>
              <a:avLst/>
              <a:gdLst/>
              <a:ahLst/>
              <a:cxnLst/>
              <a:rect l="l" t="t" r="r" b="b"/>
              <a:pathLst>
                <a:path w="3989704" h="1553845">
                  <a:moveTo>
                    <a:pt x="3989652" y="0"/>
                  </a:moveTo>
                  <a:lnTo>
                    <a:pt x="0" y="0"/>
                  </a:lnTo>
                  <a:lnTo>
                    <a:pt x="0" y="1553639"/>
                  </a:lnTo>
                  <a:lnTo>
                    <a:pt x="3989652" y="1553639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9193" y="1107621"/>
              <a:ext cx="3989704" cy="1354455"/>
            </a:xfrm>
            <a:custGeom>
              <a:avLst/>
              <a:gdLst/>
              <a:ahLst/>
              <a:cxnLst/>
              <a:rect l="l" t="t" r="r" b="b"/>
              <a:pathLst>
                <a:path w="3989704" h="1354455">
                  <a:moveTo>
                    <a:pt x="3989652" y="0"/>
                  </a:moveTo>
                  <a:lnTo>
                    <a:pt x="0" y="0"/>
                  </a:lnTo>
                  <a:lnTo>
                    <a:pt x="0" y="1303600"/>
                  </a:lnTo>
                  <a:lnTo>
                    <a:pt x="4008" y="1323324"/>
                  </a:lnTo>
                  <a:lnTo>
                    <a:pt x="14922" y="1339477"/>
                  </a:lnTo>
                  <a:lnTo>
                    <a:pt x="31075" y="1350392"/>
                  </a:lnTo>
                  <a:lnTo>
                    <a:pt x="50800" y="1354400"/>
                  </a:lnTo>
                  <a:lnTo>
                    <a:pt x="3938852" y="1354400"/>
                  </a:lnTo>
                  <a:lnTo>
                    <a:pt x="3958576" y="1350392"/>
                  </a:lnTo>
                  <a:lnTo>
                    <a:pt x="3974729" y="1339477"/>
                  </a:lnTo>
                  <a:lnTo>
                    <a:pt x="3985644" y="1323324"/>
                  </a:lnTo>
                  <a:lnTo>
                    <a:pt x="3989652" y="1303600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34594" y="1088611"/>
            <a:ext cx="34010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1000" spc="5" i="1">
                <a:latin typeface="Calibri"/>
                <a:cs typeface="Calibri"/>
              </a:rPr>
              <a:t>Diremos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que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un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5" i="1">
                <a:latin typeface="Calibri"/>
                <a:cs typeface="Calibri"/>
              </a:rPr>
              <a:t>conjunto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10" b="0" i="1">
                <a:latin typeface="Bookman Old Style"/>
                <a:cs typeface="Bookman Old Style"/>
              </a:rPr>
              <a:t>m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vectores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DejaVu Serif"/>
                <a:cs typeface="DejaVu Serif"/>
              </a:rPr>
              <a:t>{</a:t>
            </a:r>
            <a:r>
              <a:rPr dirty="0" sz="1000" spc="-5" b="1">
                <a:latin typeface="Trebuchet MS"/>
                <a:cs typeface="Trebuchet MS"/>
              </a:rPr>
              <a:t>v</a:t>
            </a:r>
            <a:r>
              <a:rPr dirty="0" baseline="-11904" sz="1050" spc="-7" b="1">
                <a:latin typeface="Cambria"/>
                <a:cs typeface="Cambria"/>
              </a:rPr>
              <a:t>1</a:t>
            </a:r>
            <a:r>
              <a:rPr dirty="0" sz="1000" spc="-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...,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35" b="1">
                <a:latin typeface="Trebuchet MS"/>
                <a:cs typeface="Trebuchet MS"/>
              </a:rPr>
              <a:t>v</a:t>
            </a:r>
            <a:r>
              <a:rPr dirty="0" baseline="-11904" sz="1050" spc="52" b="1">
                <a:latin typeface="Cambria"/>
                <a:cs typeface="Cambria"/>
              </a:rPr>
              <a:t>m</a:t>
            </a:r>
            <a:r>
              <a:rPr dirty="0" sz="1000" spc="35" i="1">
                <a:latin typeface="DejaVu Serif"/>
                <a:cs typeface="DejaVu Serif"/>
              </a:rPr>
              <a:t>}</a:t>
            </a:r>
            <a:r>
              <a:rPr dirty="0" sz="1000" spc="10" i="1">
                <a:latin typeface="DejaVu Serif"/>
                <a:cs typeface="DejaVu Serif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50">
                <a:latin typeface="Century"/>
                <a:cs typeface="Century"/>
              </a:rPr>
              <a:t>R</a:t>
            </a:r>
            <a:r>
              <a:rPr dirty="0" baseline="27777" sz="1050" spc="75" i="1">
                <a:latin typeface="Trebuchet MS"/>
                <a:cs typeface="Trebuchet MS"/>
              </a:rPr>
              <a:t>n</a:t>
            </a:r>
            <a:r>
              <a:rPr dirty="0" baseline="27777" sz="1050" spc="254" i="1">
                <a:latin typeface="Trebuchet MS"/>
                <a:cs typeface="Trebuchet MS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994" y="1240439"/>
            <a:ext cx="2986405" cy="385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 i="1">
                <a:latin typeface="Calibri"/>
                <a:cs typeface="Calibri"/>
              </a:rPr>
              <a:t>Linealmente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Independiente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si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el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sistema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n</a:t>
            </a:r>
            <a:r>
              <a:rPr dirty="0" sz="1000" spc="40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ecuaciones</a:t>
            </a:r>
            <a:endParaRPr sz="1000">
              <a:latin typeface="Calibri"/>
              <a:cs typeface="Calibri"/>
            </a:endParaRPr>
          </a:p>
          <a:p>
            <a:pPr algn="ctr" marR="799465">
              <a:lnSpc>
                <a:spcPct val="100000"/>
              </a:lnSpc>
              <a:spcBef>
                <a:spcPts val="795"/>
              </a:spcBef>
            </a:pPr>
            <a:r>
              <a:rPr dirty="0" sz="700" spc="125" i="1">
                <a:latin typeface="Trebuchet MS"/>
                <a:cs typeface="Trebuchet MS"/>
              </a:rPr>
              <a:t>m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8049" y="1493664"/>
            <a:ext cx="1955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88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2833" y="1670801"/>
            <a:ext cx="13722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10209" algn="l"/>
                <a:tab pos="1096010" algn="l"/>
              </a:tabLst>
            </a:pPr>
            <a:r>
              <a:rPr dirty="0" sz="700" spc="65" i="1">
                <a:latin typeface="Trebuchet MS"/>
                <a:cs typeface="Trebuchet MS"/>
              </a:rPr>
              <a:t>i </a:t>
            </a:r>
            <a:r>
              <a:rPr dirty="0" sz="700" spc="165" i="1">
                <a:latin typeface="Trebuchet MS"/>
                <a:cs typeface="Trebuchet MS"/>
              </a:rPr>
              <a:t> </a:t>
            </a:r>
            <a:r>
              <a:rPr dirty="0" sz="700" spc="65" i="1">
                <a:latin typeface="Trebuchet MS"/>
                <a:cs typeface="Trebuchet MS"/>
              </a:rPr>
              <a:t>i	</a:t>
            </a:r>
            <a:r>
              <a:rPr dirty="0" sz="700" spc="10">
                <a:latin typeface="Tahoma"/>
                <a:cs typeface="Tahoma"/>
              </a:rPr>
              <a:t>1 </a:t>
            </a:r>
            <a:r>
              <a:rPr dirty="0" sz="700" spc="210">
                <a:latin typeface="Tahoma"/>
                <a:cs typeface="Tahoma"/>
              </a:rPr>
              <a:t> </a:t>
            </a:r>
            <a:r>
              <a:rPr dirty="0" sz="700" spc="10">
                <a:latin typeface="Tahoma"/>
                <a:cs typeface="Tahoma"/>
              </a:rPr>
              <a:t>1	</a:t>
            </a:r>
            <a:r>
              <a:rPr dirty="0" sz="700" spc="125" i="1">
                <a:latin typeface="Trebuchet MS"/>
                <a:cs typeface="Trebuchet MS"/>
              </a:rPr>
              <a:t>m</a:t>
            </a:r>
            <a:r>
              <a:rPr dirty="0" sz="700" spc="355" i="1">
                <a:latin typeface="Trebuchet MS"/>
                <a:cs typeface="Trebuchet MS"/>
              </a:rPr>
              <a:t> </a:t>
            </a:r>
            <a:r>
              <a:rPr dirty="0" sz="700" spc="125" i="1">
                <a:latin typeface="Trebuchet MS"/>
                <a:cs typeface="Trebuchet MS"/>
              </a:rPr>
              <a:t>m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1896" y="1613870"/>
            <a:ext cx="170116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481455" algn="l"/>
              </a:tabLst>
            </a:pP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5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sz="1000" spc="145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65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...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45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-145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	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 b="1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640342"/>
            <a:ext cx="59588" cy="595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21894" y="1767263"/>
            <a:ext cx="3977004" cy="142875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045210">
              <a:lnSpc>
                <a:spcPct val="100000"/>
              </a:lnSpc>
              <a:spcBef>
                <a:spcPts val="360"/>
              </a:spcBef>
            </a:pPr>
            <a:r>
              <a:rPr dirty="0" sz="700" spc="60" i="1">
                <a:latin typeface="Trebuchet MS"/>
                <a:cs typeface="Trebuchet MS"/>
              </a:rPr>
              <a:t>i</a:t>
            </a:r>
            <a:r>
              <a:rPr dirty="0" sz="700" spc="60">
                <a:latin typeface="Tahoma"/>
                <a:cs typeface="Tahoma"/>
              </a:rPr>
              <a:t>=1</a:t>
            </a:r>
            <a:endParaRPr sz="700">
              <a:latin typeface="Tahoma"/>
              <a:cs typeface="Tahoma"/>
            </a:endParaRPr>
          </a:p>
          <a:p>
            <a:pPr algn="ctr" marR="5080">
              <a:lnSpc>
                <a:spcPct val="100000"/>
              </a:lnSpc>
              <a:spcBef>
                <a:spcPts val="380"/>
              </a:spcBef>
            </a:pPr>
            <a:r>
              <a:rPr dirty="0" sz="1000" spc="-10" i="1">
                <a:latin typeface="Calibri"/>
                <a:cs typeface="Calibri"/>
              </a:rPr>
              <a:t>tiene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sólo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la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solución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trivial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15" b="1">
                <a:latin typeface="Trebuchet MS"/>
                <a:cs typeface="Trebuchet MS"/>
              </a:rPr>
              <a:t>0</a:t>
            </a:r>
            <a:r>
              <a:rPr dirty="0" sz="1000" spc="10" b="1">
                <a:latin typeface="Trebuchet MS"/>
                <a:cs typeface="Trebuchet MS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es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decir,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todos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los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coeficientes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30" b="0" i="1">
                <a:latin typeface="Bookman Old Style"/>
                <a:cs typeface="Bookman Old Style"/>
              </a:rPr>
              <a:t>α</a:t>
            </a:r>
            <a:r>
              <a:rPr dirty="0" baseline="-11904" sz="1050" spc="44" i="1">
                <a:latin typeface="Trebuchet MS"/>
                <a:cs typeface="Trebuchet MS"/>
              </a:rPr>
              <a:t>i</a:t>
            </a:r>
            <a:r>
              <a:rPr dirty="0" baseline="-11904" sz="1050" spc="225" i="1">
                <a:latin typeface="Trebuchet MS"/>
                <a:cs typeface="Trebuchet MS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son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nulos: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algn="ctr" marR="4445">
              <a:lnSpc>
                <a:spcPct val="100000"/>
              </a:lnSpc>
            </a:pPr>
            <a:r>
              <a:rPr dirty="0" sz="1000" spc="5" b="0" i="1">
                <a:latin typeface="Bookman Old Style"/>
                <a:cs typeface="Bookman Old Style"/>
              </a:rPr>
              <a:t>α</a:t>
            </a:r>
            <a:r>
              <a:rPr dirty="0" baseline="-11904" sz="1050" spc="7">
                <a:latin typeface="Tahoma"/>
                <a:cs typeface="Tahoma"/>
              </a:rPr>
              <a:t>1</a:t>
            </a:r>
            <a:r>
              <a:rPr dirty="0" baseline="-11904" sz="1050" spc="13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......</a:t>
            </a:r>
            <a:r>
              <a:rPr dirty="0" sz="1000" spc="-35" b="0" i="1">
                <a:latin typeface="Bookman Old Style"/>
                <a:cs typeface="Bookman Old Style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60" b="0" i="1">
                <a:latin typeface="Bookman Old Style"/>
                <a:cs typeface="Bookman Old Style"/>
              </a:rPr>
              <a:t>α</a:t>
            </a:r>
            <a:r>
              <a:rPr dirty="0" baseline="-11904" sz="1050" spc="89" i="1">
                <a:latin typeface="Trebuchet MS"/>
                <a:cs typeface="Trebuchet MS"/>
              </a:rPr>
              <a:t>m</a:t>
            </a:r>
            <a:r>
              <a:rPr dirty="0" baseline="-11904" sz="1050" spc="157" i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ahoma"/>
              <a:cs typeface="Tahoma"/>
            </a:endParaRPr>
          </a:p>
          <a:p>
            <a:pPr marL="290830" marR="103505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Determinar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vectores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linealmente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independiente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reconduce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sistema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ecuaciones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homogéneo: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 </a:t>
            </a:r>
            <a:r>
              <a:rPr dirty="0" sz="1000" spc="45">
                <a:latin typeface="Tahoma"/>
                <a:cs typeface="Tahoma"/>
              </a:rPr>
              <a:t>= </a:t>
            </a:r>
            <a:r>
              <a:rPr dirty="0" sz="1000" spc="5" b="1">
                <a:latin typeface="Trebuchet MS"/>
                <a:cs typeface="Trebuchet MS"/>
              </a:rPr>
              <a:t>0</a:t>
            </a:r>
            <a:r>
              <a:rPr dirty="0" sz="1000" spc="5">
                <a:latin typeface="Calibri"/>
                <a:cs typeface="Calibri"/>
              </a:rPr>
              <a:t>.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0">
                <a:latin typeface="Calibri"/>
                <a:cs typeface="Calibri"/>
              </a:rPr>
              <a:t>algoritmo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reducción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escalonada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filas.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2" name="object 2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860437"/>
            <a:ext cx="59588" cy="59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354836"/>
            <a:ext cx="4108450" cy="1061720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Generadores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Bases.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ortogonales</a:t>
            </a:r>
            <a:endParaRPr sz="14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680"/>
              </a:spcBef>
            </a:pPr>
            <a:r>
              <a:rPr dirty="0" sz="1000" spc="20">
                <a:latin typeface="Calibri"/>
                <a:cs typeface="Calibri"/>
              </a:rPr>
              <a:t>Los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(o </a:t>
            </a:r>
            <a:r>
              <a:rPr dirty="0" sz="1000">
                <a:latin typeface="Calibri"/>
                <a:cs typeface="Calibri"/>
              </a:rPr>
              <a:t>sub-espacio) </a:t>
            </a:r>
            <a:r>
              <a:rPr dirty="0" sz="1000" spc="-10">
                <a:latin typeface="Calibri"/>
                <a:cs typeface="Calibri"/>
              </a:rPr>
              <a:t>vectorial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cualquier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finito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vectores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operación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combinación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860437"/>
            <a:ext cx="59588" cy="59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354836"/>
            <a:ext cx="4108450" cy="1061720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Generadores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Bases.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ortogonales</a:t>
            </a:r>
            <a:endParaRPr sz="14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680"/>
              </a:spcBef>
            </a:pPr>
            <a:r>
              <a:rPr dirty="0" sz="1000" spc="20">
                <a:latin typeface="Calibri"/>
                <a:cs typeface="Calibri"/>
              </a:rPr>
              <a:t>Los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(o </a:t>
            </a:r>
            <a:r>
              <a:rPr dirty="0" sz="1000">
                <a:latin typeface="Calibri"/>
                <a:cs typeface="Calibri"/>
              </a:rPr>
              <a:t>sub-espacio) </a:t>
            </a:r>
            <a:r>
              <a:rPr dirty="0" sz="1000" spc="-10">
                <a:latin typeface="Calibri"/>
                <a:cs typeface="Calibri"/>
              </a:rPr>
              <a:t>vectorial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cualquier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finito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vectores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operación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combinación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9193" y="1489455"/>
            <a:ext cx="3989704" cy="173990"/>
          </a:xfrm>
          <a:custGeom>
            <a:avLst/>
            <a:gdLst/>
            <a:ahLst/>
            <a:cxnLst/>
            <a:rect l="l" t="t" r="r" b="b"/>
            <a:pathLst>
              <a:path w="3989704" h="173989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3743"/>
                </a:lnTo>
                <a:lnTo>
                  <a:pt x="3989652" y="17374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9994" y="1504920"/>
            <a:ext cx="72390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000" spc="-6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rmal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zación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9193" y="1546369"/>
            <a:ext cx="4040504" cy="1760220"/>
            <a:chOff x="309193" y="1546369"/>
            <a:chExt cx="4040504" cy="1760220"/>
          </a:xfrm>
        </p:grpSpPr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9194" y="1650555"/>
              <a:ext cx="3989651" cy="5060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9994" y="1546369"/>
              <a:ext cx="3989704" cy="1760220"/>
            </a:xfrm>
            <a:custGeom>
              <a:avLst/>
              <a:gdLst/>
              <a:ahLst/>
              <a:cxnLst/>
              <a:rect l="l" t="t" r="r" b="b"/>
              <a:pathLst>
                <a:path w="3989704" h="1760220">
                  <a:moveTo>
                    <a:pt x="3989652" y="0"/>
                  </a:moveTo>
                  <a:lnTo>
                    <a:pt x="0" y="0"/>
                  </a:lnTo>
                  <a:lnTo>
                    <a:pt x="0" y="1759619"/>
                  </a:lnTo>
                  <a:lnTo>
                    <a:pt x="3989652" y="1759619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9193" y="1694807"/>
              <a:ext cx="3989704" cy="1560830"/>
            </a:xfrm>
            <a:custGeom>
              <a:avLst/>
              <a:gdLst/>
              <a:ahLst/>
              <a:cxnLst/>
              <a:rect l="l" t="t" r="r" b="b"/>
              <a:pathLst>
                <a:path w="3989704" h="1560829">
                  <a:moveTo>
                    <a:pt x="3989652" y="0"/>
                  </a:moveTo>
                  <a:lnTo>
                    <a:pt x="0" y="0"/>
                  </a:lnTo>
                  <a:lnTo>
                    <a:pt x="0" y="1509580"/>
                  </a:lnTo>
                  <a:lnTo>
                    <a:pt x="4008" y="1529305"/>
                  </a:lnTo>
                  <a:lnTo>
                    <a:pt x="14922" y="1545458"/>
                  </a:lnTo>
                  <a:lnTo>
                    <a:pt x="31075" y="1556372"/>
                  </a:lnTo>
                  <a:lnTo>
                    <a:pt x="50800" y="1560381"/>
                  </a:lnTo>
                  <a:lnTo>
                    <a:pt x="3938852" y="1560381"/>
                  </a:lnTo>
                  <a:lnTo>
                    <a:pt x="3958576" y="1556372"/>
                  </a:lnTo>
                  <a:lnTo>
                    <a:pt x="3974729" y="1545458"/>
                  </a:lnTo>
                  <a:lnTo>
                    <a:pt x="3985644" y="1529305"/>
                  </a:lnTo>
                  <a:lnTo>
                    <a:pt x="3989652" y="1509580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21894" y="1675808"/>
            <a:ext cx="3572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5" i="1">
                <a:latin typeface="Calibri"/>
                <a:cs typeface="Calibri"/>
              </a:rPr>
              <a:t>Sea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G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5" i="1">
                <a:latin typeface="Calibri"/>
                <a:cs typeface="Calibri"/>
              </a:rPr>
              <a:t>u</a:t>
            </a:r>
            <a:r>
              <a:rPr dirty="0" sz="1000" i="1">
                <a:latin typeface="Calibri"/>
                <a:cs typeface="Calibri"/>
              </a:rPr>
              <a:t>n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5" i="1">
                <a:latin typeface="Calibri"/>
                <a:cs typeface="Calibri"/>
              </a:rPr>
              <a:t>conjun</a:t>
            </a:r>
            <a:r>
              <a:rPr dirty="0" sz="1000" i="1">
                <a:latin typeface="Calibri"/>
                <a:cs typeface="Calibri"/>
              </a:rPr>
              <a:t>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d</a:t>
            </a:r>
            <a:r>
              <a:rPr dirty="0" sz="1000" spc="-20" i="1">
                <a:latin typeface="Calibri"/>
                <a:cs typeface="Calibri"/>
              </a:rPr>
              <a:t>e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10" b="0" i="1">
                <a:latin typeface="Bookman Old Style"/>
                <a:cs typeface="Bookman Old Style"/>
              </a:rPr>
              <a:t>m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i="1">
                <a:latin typeface="Calibri"/>
                <a:cs typeface="Calibri"/>
              </a:rPr>
              <a:t>vect</a:t>
            </a:r>
            <a:r>
              <a:rPr dirty="0" sz="1000" spc="-30" i="1">
                <a:latin typeface="Calibri"/>
                <a:cs typeface="Calibri"/>
              </a:rPr>
              <a:t>o</a:t>
            </a:r>
            <a:r>
              <a:rPr dirty="0" sz="1000" spc="-25" i="1">
                <a:latin typeface="Calibri"/>
                <a:cs typeface="Calibri"/>
              </a:rPr>
              <a:t>re</a:t>
            </a:r>
            <a:r>
              <a:rPr dirty="0" sz="1000" spc="-15" i="1">
                <a:latin typeface="Calibri"/>
                <a:cs typeface="Calibri"/>
              </a:rPr>
              <a:t>s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G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40" i="1">
                <a:latin typeface="DejaVu Serif"/>
                <a:cs typeface="DejaVu Serif"/>
              </a:rPr>
              <a:t>{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baseline="-11904" sz="1050" spc="127" b="1">
                <a:latin typeface="Cambria"/>
                <a:cs typeface="Cambri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...,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baseline="-11904" sz="1050" spc="262" b="1">
                <a:latin typeface="Cambria"/>
                <a:cs typeface="Cambria"/>
              </a:rPr>
              <a:t>m</a:t>
            </a:r>
            <a:r>
              <a:rPr dirty="0" sz="1000" spc="-140" i="1">
                <a:latin typeface="DejaVu Serif"/>
                <a:cs typeface="DejaVu Serif"/>
              </a:rPr>
              <a:t>}</a:t>
            </a:r>
            <a:r>
              <a:rPr dirty="0" sz="1000" spc="10" i="1">
                <a:latin typeface="DejaVu Serif"/>
                <a:cs typeface="DejaVu Serif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d</a:t>
            </a:r>
            <a:r>
              <a:rPr dirty="0" sz="1000" spc="-20" i="1">
                <a:latin typeface="Calibri"/>
                <a:cs typeface="Calibri"/>
              </a:rPr>
              <a:t>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>
                <a:latin typeface="Century"/>
                <a:cs typeface="Century"/>
              </a:rPr>
              <a:t>R</a:t>
            </a:r>
            <a:r>
              <a:rPr dirty="0" baseline="27777" sz="1050" spc="157" i="1">
                <a:latin typeface="Trebuchet MS"/>
                <a:cs typeface="Trebuchet MS"/>
              </a:rPr>
              <a:t>n</a:t>
            </a:r>
            <a:r>
              <a:rPr dirty="0" baseline="27777" sz="1050" i="1">
                <a:latin typeface="Trebuchet MS"/>
                <a:cs typeface="Trebuchet MS"/>
              </a:rPr>
              <a:t> </a:t>
            </a:r>
            <a:r>
              <a:rPr dirty="0" baseline="27777" sz="1050" spc="-60" i="1">
                <a:latin typeface="Trebuchet MS"/>
                <a:cs typeface="Trebuchet MS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siendo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0160" y="2895323"/>
            <a:ext cx="882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105" i="1">
                <a:latin typeface="Trebuchet MS"/>
                <a:cs typeface="Trebuchet MS"/>
              </a:rPr>
              <a:t>n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894" y="1827636"/>
            <a:ext cx="3520440" cy="1093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0" b="0" i="1">
                <a:latin typeface="Bookman Old Style"/>
                <a:cs typeface="Bookman Old Style"/>
              </a:rPr>
              <a:t>m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-65" i="1">
                <a:latin typeface="DejaVu Serif"/>
                <a:cs typeface="DejaVu Serif"/>
              </a:rPr>
              <a:t>≤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n</a:t>
            </a:r>
            <a:r>
              <a:rPr dirty="0" sz="1000" spc="20" i="1">
                <a:latin typeface="Calibri"/>
                <a:cs typeface="Calibri"/>
              </a:rPr>
              <a:t>.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55" i="1">
                <a:latin typeface="Calibri"/>
                <a:cs typeface="Calibri"/>
              </a:rPr>
              <a:t>El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sub-espacio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V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-65" i="1">
                <a:latin typeface="DejaVu Serif"/>
                <a:cs typeface="DejaVu Serif"/>
              </a:rPr>
              <a:t>⊂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-5">
                <a:latin typeface="Century"/>
                <a:cs typeface="Century"/>
              </a:rPr>
              <a:t>R</a:t>
            </a:r>
            <a:r>
              <a:rPr dirty="0" baseline="27777" sz="1050" spc="157" i="1">
                <a:latin typeface="Trebuchet MS"/>
                <a:cs typeface="Trebuchet MS"/>
              </a:rPr>
              <a:t>n</a:t>
            </a:r>
            <a:r>
              <a:rPr dirty="0" baseline="27777" sz="1050" i="1">
                <a:latin typeface="Trebuchet MS"/>
                <a:cs typeface="Trebuchet MS"/>
              </a:rPr>
              <a:t> </a:t>
            </a:r>
            <a:r>
              <a:rPr dirty="0" baseline="27777" sz="1050" spc="-60" i="1">
                <a:latin typeface="Trebuchet MS"/>
                <a:cs typeface="Trebuchet MS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generad</a:t>
            </a:r>
            <a:r>
              <a:rPr dirty="0" sz="1000" spc="-20" i="1">
                <a:latin typeface="Calibri"/>
                <a:cs typeface="Calibri"/>
              </a:rPr>
              <a:t>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se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denot</a:t>
            </a:r>
            <a:r>
              <a:rPr dirty="0" sz="1000" spc="-15" i="1">
                <a:latin typeface="Calibri"/>
                <a:cs typeface="Calibri"/>
              </a:rPr>
              <a:t>a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25" i="1">
                <a:latin typeface="Calibri"/>
                <a:cs typeface="Calibri"/>
              </a:rPr>
              <a:t>p</a:t>
            </a:r>
            <a:r>
              <a:rPr dirty="0" sz="1000" spc="-50" i="1">
                <a:latin typeface="Calibri"/>
                <a:cs typeface="Calibri"/>
              </a:rPr>
              <a:t>o</a:t>
            </a:r>
            <a:r>
              <a:rPr dirty="0" sz="1000" spc="-5" i="1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  <a:p>
            <a:pPr algn="ctr" marL="437515">
              <a:lnSpc>
                <a:spcPct val="100000"/>
              </a:lnSpc>
              <a:spcBef>
                <a:spcPts val="990"/>
              </a:spcBef>
            </a:pPr>
            <a:r>
              <a:rPr dirty="0" sz="1000" spc="-100" b="0" i="1">
                <a:latin typeface="Bookman Old Style"/>
                <a:cs typeface="Bookman Old Style"/>
              </a:rPr>
              <a:t>V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95" b="0" i="1">
                <a:latin typeface="Bookman Old Style"/>
                <a:cs typeface="Bookman Old Style"/>
              </a:rPr>
              <a:t>L</a:t>
            </a:r>
            <a:r>
              <a:rPr dirty="0" sz="1000" spc="-110">
                <a:latin typeface="Tahoma"/>
                <a:cs typeface="Tahoma"/>
              </a:rPr>
              <a:t>[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baseline="-11904" sz="1050" spc="127" b="1">
                <a:latin typeface="Cambria"/>
                <a:cs typeface="Cambri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...,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baseline="-11904" sz="1050" spc="262" b="1">
                <a:latin typeface="Cambria"/>
                <a:cs typeface="Cambria"/>
              </a:rPr>
              <a:t>m</a:t>
            </a:r>
            <a:r>
              <a:rPr dirty="0" sz="1000" spc="-110">
                <a:latin typeface="Tahoma"/>
                <a:cs typeface="Tahoma"/>
              </a:rPr>
              <a:t>]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65" i="1">
                <a:latin typeface="DejaVu Serif"/>
                <a:cs typeface="DejaVu Serif"/>
              </a:rPr>
              <a:t>⊂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-5">
                <a:latin typeface="Century"/>
                <a:cs typeface="Century"/>
              </a:rPr>
              <a:t>R</a:t>
            </a:r>
            <a:r>
              <a:rPr dirty="0" baseline="31746" sz="1050" spc="157" i="1">
                <a:latin typeface="Trebuchet MS"/>
                <a:cs typeface="Trebuchet MS"/>
              </a:rPr>
              <a:t>n</a:t>
            </a:r>
            <a:endParaRPr baseline="31746" sz="1050">
              <a:latin typeface="Trebuchet MS"/>
              <a:cs typeface="Trebuchet MS"/>
            </a:endParaRPr>
          </a:p>
          <a:p>
            <a:pPr marL="38100" marR="30480">
              <a:lnSpc>
                <a:spcPct val="100000"/>
              </a:lnSpc>
              <a:spcBef>
                <a:spcPts val="995"/>
              </a:spcBef>
            </a:pPr>
            <a:r>
              <a:rPr dirty="0" sz="1000" spc="10" i="1">
                <a:latin typeface="Calibri"/>
                <a:cs typeface="Calibri"/>
              </a:rPr>
              <a:t>y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los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infinitos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vectores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V</a:t>
            </a:r>
            <a:r>
              <a:rPr dirty="0" sz="1000" spc="60" b="0" i="1">
                <a:latin typeface="Bookman Old Style"/>
                <a:cs typeface="Bookman Old Style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se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generan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mediante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la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operación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de </a:t>
            </a:r>
            <a:r>
              <a:rPr dirty="0" sz="1000" spc="-21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combinación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lineal:</a:t>
            </a:r>
            <a:endParaRPr sz="1000">
              <a:latin typeface="Calibri"/>
              <a:cs typeface="Calibri"/>
            </a:endParaRPr>
          </a:p>
          <a:p>
            <a:pPr algn="r" marR="1035050">
              <a:lnSpc>
                <a:spcPct val="100000"/>
              </a:lnSpc>
              <a:spcBef>
                <a:spcPts val="790"/>
              </a:spcBef>
            </a:pPr>
            <a:r>
              <a:rPr dirty="0" sz="700" spc="125" i="1">
                <a:latin typeface="Trebuchet MS"/>
                <a:cs typeface="Trebuchet MS"/>
              </a:rPr>
              <a:t>m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50274" y="2789407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8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59710" y="3096846"/>
            <a:ext cx="189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65" i="1">
                <a:latin typeface="Trebuchet MS"/>
                <a:cs typeface="Trebuchet MS"/>
              </a:rPr>
              <a:t>i</a:t>
            </a:r>
            <a:r>
              <a:rPr dirty="0" sz="700" spc="55">
                <a:latin typeface="Tahoma"/>
                <a:cs typeface="Tahoma"/>
              </a:rPr>
              <a:t>=1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0190" y="2966544"/>
            <a:ext cx="21920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0840" algn="l"/>
                <a:tab pos="1826895" algn="l"/>
                <a:tab pos="2143125" algn="l"/>
              </a:tabLst>
            </a:pPr>
            <a:r>
              <a:rPr dirty="0" sz="700" spc="35" b="1">
                <a:latin typeface="Cambria"/>
                <a:cs typeface="Cambria"/>
              </a:rPr>
              <a:t>1</a:t>
            </a:r>
            <a:r>
              <a:rPr dirty="0" sz="700" spc="35" b="1">
                <a:latin typeface="Cambria"/>
                <a:cs typeface="Cambria"/>
              </a:rPr>
              <a:t>	</a:t>
            </a:r>
            <a:r>
              <a:rPr dirty="0" sz="700" spc="125" b="1">
                <a:latin typeface="Cambria"/>
                <a:cs typeface="Cambria"/>
              </a:rPr>
              <a:t>m</a:t>
            </a:r>
            <a:r>
              <a:rPr dirty="0" sz="700" spc="125" b="1">
                <a:latin typeface="Cambria"/>
                <a:cs typeface="Cambria"/>
              </a:rPr>
              <a:t>	</a:t>
            </a:r>
            <a:r>
              <a:rPr dirty="0" sz="700" spc="65" i="1">
                <a:latin typeface="Trebuchet MS"/>
                <a:cs typeface="Trebuchet MS"/>
              </a:rPr>
              <a:t>i</a:t>
            </a:r>
            <a:r>
              <a:rPr dirty="0" sz="700" spc="65" i="1">
                <a:latin typeface="Trebuchet MS"/>
                <a:cs typeface="Trebuchet MS"/>
              </a:rPr>
              <a:t>  </a:t>
            </a:r>
            <a:r>
              <a:rPr dirty="0" sz="700" spc="20" i="1">
                <a:latin typeface="Trebuchet MS"/>
                <a:cs typeface="Trebuchet MS"/>
              </a:rPr>
              <a:t> </a:t>
            </a:r>
            <a:r>
              <a:rPr dirty="0" sz="700" spc="30" b="1">
                <a:latin typeface="Cambria"/>
                <a:cs typeface="Cambria"/>
              </a:rPr>
              <a:t>i</a:t>
            </a:r>
            <a:r>
              <a:rPr dirty="0" sz="700" b="1">
                <a:latin typeface="Cambria"/>
                <a:cs typeface="Cambria"/>
              </a:rPr>
              <a:t>	</a:t>
            </a:r>
            <a:r>
              <a:rPr dirty="0" sz="700" spc="65" i="1">
                <a:latin typeface="Trebuchet MS"/>
                <a:cs typeface="Trebuchet MS"/>
              </a:rPr>
              <a:t>i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1509" y="2909613"/>
            <a:ext cx="3236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14880" algn="l"/>
              </a:tabLst>
            </a:pPr>
            <a:r>
              <a:rPr dirty="0" sz="1000" spc="-100" b="0" i="1">
                <a:latin typeface="Bookman Old Style"/>
                <a:cs typeface="Bookman Old Style"/>
              </a:rPr>
              <a:t>V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95" b="0" i="1">
                <a:latin typeface="Bookman Old Style"/>
                <a:cs typeface="Bookman Old Style"/>
              </a:rPr>
              <a:t>L</a:t>
            </a:r>
            <a:r>
              <a:rPr dirty="0" sz="1000" spc="-110">
                <a:latin typeface="Tahoma"/>
                <a:cs typeface="Tahoma"/>
              </a:rPr>
              <a:t>[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...,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 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110">
                <a:latin typeface="Tahoma"/>
                <a:cs typeface="Tahoma"/>
              </a:rPr>
              <a:t>]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40" i="1">
                <a:latin typeface="DejaVu Serif"/>
                <a:cs typeface="DejaVu Serif"/>
              </a:rPr>
              <a:t>{</a:t>
            </a:r>
            <a:r>
              <a:rPr dirty="0" sz="1000" spc="40" b="1">
                <a:latin typeface="Trebuchet MS"/>
                <a:cs typeface="Trebuchet MS"/>
              </a:rPr>
              <a:t>w</a:t>
            </a:r>
            <a:r>
              <a:rPr dirty="0" sz="1000" spc="-10" b="1">
                <a:latin typeface="Trebuchet MS"/>
                <a:cs typeface="Trebuchet MS"/>
              </a:rPr>
              <a:t> </a:t>
            </a:r>
            <a:r>
              <a:rPr dirty="0" sz="1000" spc="-80" i="1">
                <a:latin typeface="DejaVu Serif"/>
                <a:cs typeface="DejaVu Serif"/>
              </a:rPr>
              <a:t>∈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-5">
                <a:latin typeface="Century"/>
                <a:cs typeface="Century"/>
              </a:rPr>
              <a:t>R</a:t>
            </a:r>
            <a:r>
              <a:rPr dirty="0" sz="1000">
                <a:latin typeface="Century"/>
                <a:cs typeface="Century"/>
              </a:rPr>
              <a:t>  </a:t>
            </a:r>
            <a:r>
              <a:rPr dirty="0" sz="1000" spc="-125">
                <a:latin typeface="Century"/>
                <a:cs typeface="Century"/>
              </a:rPr>
              <a:t> </a:t>
            </a:r>
            <a:r>
              <a:rPr dirty="0" sz="1000" spc="-105" b="0" i="1">
                <a:latin typeface="Bookman Old Style"/>
                <a:cs typeface="Bookman Old Style"/>
              </a:rPr>
              <a:t>/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40" b="1">
                <a:latin typeface="Trebuchet MS"/>
                <a:cs typeface="Trebuchet MS"/>
              </a:rPr>
              <a:t>w</a:t>
            </a:r>
            <a:r>
              <a:rPr dirty="0" sz="1000" spc="-1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75" b="1">
                <a:latin typeface="Trebuchet MS"/>
                <a:cs typeface="Trebuchet MS"/>
              </a:rPr>
              <a:t>v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5" b="0" i="1">
                <a:latin typeface="Bookman Old Style"/>
                <a:cs typeface="Bookman Old Style"/>
              </a:rPr>
              <a:t>α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5" b="0" i="1">
                <a:latin typeface="Bookman Old Style"/>
                <a:cs typeface="Bookman Old Style"/>
              </a:rPr>
              <a:t> </a:t>
            </a:r>
            <a:r>
              <a:rPr dirty="0" sz="1000" spc="-80" i="1">
                <a:latin typeface="DejaVu Serif"/>
                <a:cs typeface="DejaVu Serif"/>
              </a:rPr>
              <a:t>∈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-5">
                <a:latin typeface="Century"/>
                <a:cs typeface="Century"/>
              </a:rPr>
              <a:t>R</a:t>
            </a:r>
            <a:r>
              <a:rPr dirty="0" sz="1000" spc="-140" i="1">
                <a:latin typeface="DejaVu Serif"/>
                <a:cs typeface="DejaVu Serif"/>
              </a:rPr>
              <a:t>}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-65" i="1">
                <a:latin typeface="DejaVu Serif"/>
                <a:cs typeface="DejaVu Serif"/>
              </a:rPr>
              <a:t>⊂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-5">
                <a:latin typeface="Century"/>
                <a:cs typeface="Century"/>
              </a:rPr>
              <a:t>R</a:t>
            </a:r>
            <a:endParaRPr sz="10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2209" y="2895323"/>
            <a:ext cx="882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105" i="1">
                <a:latin typeface="Trebuchet MS"/>
                <a:cs typeface="Trebuchet MS"/>
              </a:rPr>
              <a:t>n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4" name="object 2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955116"/>
            <a:ext cx="59588" cy="59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478685"/>
            <a:ext cx="3949700" cy="88074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Generadores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endParaRPr sz="14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1425"/>
              </a:spcBef>
            </a:pPr>
            <a:r>
              <a:rPr dirty="0" sz="1000" spc="-10">
                <a:latin typeface="Calibri"/>
                <a:cs typeface="Calibri"/>
              </a:rPr>
              <a:t>Implicitamente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redundancia</a:t>
            </a:r>
            <a:r>
              <a:rPr dirty="0" sz="1000" spc="120" i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información.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955116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448574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3174" y="478685"/>
            <a:ext cx="4073525" cy="15259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Generadores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endParaRPr sz="1400">
              <a:latin typeface="Calibri"/>
              <a:cs typeface="Calibri"/>
            </a:endParaRPr>
          </a:p>
          <a:p>
            <a:pPr marL="459740" marR="128270">
              <a:lnSpc>
                <a:spcPct val="100000"/>
              </a:lnSpc>
              <a:spcBef>
                <a:spcPts val="1425"/>
              </a:spcBef>
            </a:pPr>
            <a:r>
              <a:rPr dirty="0" sz="1000" spc="-10">
                <a:latin typeface="Calibri"/>
                <a:cs typeface="Calibri"/>
              </a:rPr>
              <a:t>Implicitamente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redundancia</a:t>
            </a:r>
            <a:r>
              <a:rPr dirty="0" sz="1000" spc="120" i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información.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endParaRPr sz="1000">
              <a:latin typeface="Calibri"/>
              <a:cs typeface="Calibri"/>
            </a:endParaRPr>
          </a:p>
          <a:p>
            <a:pPr algn="just" marL="45974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25">
                <a:latin typeface="Calibri"/>
                <a:cs typeface="Calibri"/>
              </a:rPr>
              <a:t>del </a:t>
            </a:r>
            <a:r>
              <a:rPr dirty="0" sz="1000" spc="-10">
                <a:latin typeface="Calibri"/>
                <a:cs typeface="Calibri"/>
              </a:rPr>
              <a:t>rango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5">
                <a:latin typeface="Calibri"/>
                <a:cs typeface="Calibri"/>
              </a:rPr>
              <a:t>matriz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15">
                <a:latin typeface="Calibri"/>
                <a:cs typeface="Calibri"/>
              </a:rPr>
              <a:t>una medida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información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presente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10">
                <a:latin typeface="Calibri"/>
                <a:cs typeface="Calibri"/>
              </a:rPr>
              <a:t>matriz. </a:t>
            </a:r>
            <a:r>
              <a:rPr dirty="0" sz="1000" spc="45">
                <a:latin typeface="Calibri"/>
                <a:cs typeface="Calibri"/>
              </a:rPr>
              <a:t>Es </a:t>
            </a:r>
            <a:r>
              <a:rPr dirty="0" sz="1000" spc="-25">
                <a:latin typeface="Calibri"/>
                <a:cs typeface="Calibri"/>
              </a:rPr>
              <a:t>el número </a:t>
            </a:r>
            <a:r>
              <a:rPr dirty="0" sz="1000" spc="-5">
                <a:latin typeface="Calibri"/>
                <a:cs typeface="Calibri"/>
              </a:rPr>
              <a:t>máximo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0">
                <a:latin typeface="Calibri"/>
                <a:cs typeface="Calibri"/>
              </a:rPr>
              <a:t>vectores </a:t>
            </a:r>
            <a:r>
              <a:rPr dirty="0" sz="1000" spc="5">
                <a:latin typeface="Calibri"/>
                <a:cs typeface="Calibri"/>
              </a:rPr>
              <a:t>(columnas) 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linealmente independientes.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0">
                <a:latin typeface="Calibri"/>
                <a:cs typeface="Calibri"/>
              </a:rPr>
              <a:t>concepto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0">
                <a:latin typeface="Calibri"/>
                <a:cs typeface="Calibri"/>
              </a:rPr>
              <a:t>dimensión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un espacio </a:t>
            </a:r>
            <a:r>
              <a:rPr dirty="0" sz="1000" spc="-10">
                <a:latin typeface="Calibri"/>
                <a:cs typeface="Calibri"/>
              </a:rPr>
              <a:t> vectorial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generadores.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955116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448574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93849"/>
            <a:ext cx="59588" cy="595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3174" y="478685"/>
            <a:ext cx="4073525" cy="21710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Generadores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endParaRPr sz="1400">
              <a:latin typeface="Calibri"/>
              <a:cs typeface="Calibri"/>
            </a:endParaRPr>
          </a:p>
          <a:p>
            <a:pPr marL="459740" marR="128270">
              <a:lnSpc>
                <a:spcPct val="100000"/>
              </a:lnSpc>
              <a:spcBef>
                <a:spcPts val="1425"/>
              </a:spcBef>
            </a:pPr>
            <a:r>
              <a:rPr dirty="0" sz="1000" spc="-10">
                <a:latin typeface="Calibri"/>
                <a:cs typeface="Calibri"/>
              </a:rPr>
              <a:t>Implicitamente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redundancia</a:t>
            </a:r>
            <a:r>
              <a:rPr dirty="0" sz="1000" spc="120" i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información.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endParaRPr sz="1000">
              <a:latin typeface="Calibri"/>
              <a:cs typeface="Calibri"/>
            </a:endParaRPr>
          </a:p>
          <a:p>
            <a:pPr algn="just" marL="45974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25">
                <a:latin typeface="Calibri"/>
                <a:cs typeface="Calibri"/>
              </a:rPr>
              <a:t>del </a:t>
            </a:r>
            <a:r>
              <a:rPr dirty="0" sz="1000" spc="-10">
                <a:latin typeface="Calibri"/>
                <a:cs typeface="Calibri"/>
              </a:rPr>
              <a:t>rango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5">
                <a:latin typeface="Calibri"/>
                <a:cs typeface="Calibri"/>
              </a:rPr>
              <a:t>matriz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15">
                <a:latin typeface="Calibri"/>
                <a:cs typeface="Calibri"/>
              </a:rPr>
              <a:t>una medida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información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presente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10">
                <a:latin typeface="Calibri"/>
                <a:cs typeface="Calibri"/>
              </a:rPr>
              <a:t>matriz. </a:t>
            </a:r>
            <a:r>
              <a:rPr dirty="0" sz="1000" spc="45">
                <a:latin typeface="Calibri"/>
                <a:cs typeface="Calibri"/>
              </a:rPr>
              <a:t>Es </a:t>
            </a:r>
            <a:r>
              <a:rPr dirty="0" sz="1000" spc="-25">
                <a:latin typeface="Calibri"/>
                <a:cs typeface="Calibri"/>
              </a:rPr>
              <a:t>el número </a:t>
            </a:r>
            <a:r>
              <a:rPr dirty="0" sz="1000" spc="-5">
                <a:latin typeface="Calibri"/>
                <a:cs typeface="Calibri"/>
              </a:rPr>
              <a:t>máximo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0">
                <a:latin typeface="Calibri"/>
                <a:cs typeface="Calibri"/>
              </a:rPr>
              <a:t>vectores </a:t>
            </a:r>
            <a:r>
              <a:rPr dirty="0" sz="1000" spc="5">
                <a:latin typeface="Calibri"/>
                <a:cs typeface="Calibri"/>
              </a:rPr>
              <a:t>(columnas) 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linealmente independientes.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0">
                <a:latin typeface="Calibri"/>
                <a:cs typeface="Calibri"/>
              </a:rPr>
              <a:t>concepto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0">
                <a:latin typeface="Calibri"/>
                <a:cs typeface="Calibri"/>
              </a:rPr>
              <a:t>dimensión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un espacio </a:t>
            </a:r>
            <a:r>
              <a:rPr dirty="0" sz="1000" spc="-10">
                <a:latin typeface="Calibri"/>
                <a:cs typeface="Calibri"/>
              </a:rPr>
              <a:t> vectorial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generadores.</a:t>
            </a:r>
            <a:endParaRPr sz="1000">
              <a:latin typeface="Calibri"/>
              <a:cs typeface="Calibri"/>
            </a:endParaRPr>
          </a:p>
          <a:p>
            <a:pPr marL="459740" marR="51435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Necesitamos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-25">
                <a:latin typeface="Calibri"/>
                <a:cs typeface="Calibri"/>
              </a:rPr>
              <a:t> sea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base.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Esto </a:t>
            </a:r>
            <a:r>
              <a:rPr dirty="0" sz="1000" spc="-20">
                <a:latin typeface="Calibri"/>
                <a:cs typeface="Calibri"/>
              </a:rPr>
              <a:t>nos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unicidad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definir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coordenadas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955116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448574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93849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739136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3174" y="478685"/>
            <a:ext cx="4073525" cy="2360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Generadores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endParaRPr sz="1400">
              <a:latin typeface="Calibri"/>
              <a:cs typeface="Calibri"/>
            </a:endParaRPr>
          </a:p>
          <a:p>
            <a:pPr marL="459740" marR="128270">
              <a:lnSpc>
                <a:spcPct val="100000"/>
              </a:lnSpc>
              <a:spcBef>
                <a:spcPts val="1425"/>
              </a:spcBef>
            </a:pPr>
            <a:r>
              <a:rPr dirty="0" sz="1000" spc="-10">
                <a:latin typeface="Calibri"/>
                <a:cs typeface="Calibri"/>
              </a:rPr>
              <a:t>Implicitamente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redundancia</a:t>
            </a:r>
            <a:r>
              <a:rPr dirty="0" sz="1000" spc="120" i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información.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endParaRPr sz="1000">
              <a:latin typeface="Calibri"/>
              <a:cs typeface="Calibri"/>
            </a:endParaRPr>
          </a:p>
          <a:p>
            <a:pPr algn="just" marL="45974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25">
                <a:latin typeface="Calibri"/>
                <a:cs typeface="Calibri"/>
              </a:rPr>
              <a:t>del </a:t>
            </a:r>
            <a:r>
              <a:rPr dirty="0" sz="1000" spc="-10">
                <a:latin typeface="Calibri"/>
                <a:cs typeface="Calibri"/>
              </a:rPr>
              <a:t>rango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5">
                <a:latin typeface="Calibri"/>
                <a:cs typeface="Calibri"/>
              </a:rPr>
              <a:t>matriz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15">
                <a:latin typeface="Calibri"/>
                <a:cs typeface="Calibri"/>
              </a:rPr>
              <a:t>una medida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información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presente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10">
                <a:latin typeface="Calibri"/>
                <a:cs typeface="Calibri"/>
              </a:rPr>
              <a:t>matriz. </a:t>
            </a:r>
            <a:r>
              <a:rPr dirty="0" sz="1000" spc="45">
                <a:latin typeface="Calibri"/>
                <a:cs typeface="Calibri"/>
              </a:rPr>
              <a:t>Es </a:t>
            </a:r>
            <a:r>
              <a:rPr dirty="0" sz="1000" spc="-25">
                <a:latin typeface="Calibri"/>
                <a:cs typeface="Calibri"/>
              </a:rPr>
              <a:t>el número </a:t>
            </a:r>
            <a:r>
              <a:rPr dirty="0" sz="1000" spc="-5">
                <a:latin typeface="Calibri"/>
                <a:cs typeface="Calibri"/>
              </a:rPr>
              <a:t>máximo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0">
                <a:latin typeface="Calibri"/>
                <a:cs typeface="Calibri"/>
              </a:rPr>
              <a:t>vectores </a:t>
            </a:r>
            <a:r>
              <a:rPr dirty="0" sz="1000" spc="5">
                <a:latin typeface="Calibri"/>
                <a:cs typeface="Calibri"/>
              </a:rPr>
              <a:t>(columnas) 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linealmente independientes.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0">
                <a:latin typeface="Calibri"/>
                <a:cs typeface="Calibri"/>
              </a:rPr>
              <a:t>concepto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0">
                <a:latin typeface="Calibri"/>
                <a:cs typeface="Calibri"/>
              </a:rPr>
              <a:t>dimensión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un espacio </a:t>
            </a:r>
            <a:r>
              <a:rPr dirty="0" sz="1000" spc="-10">
                <a:latin typeface="Calibri"/>
                <a:cs typeface="Calibri"/>
              </a:rPr>
              <a:t> vectorial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generadores.</a:t>
            </a:r>
            <a:endParaRPr sz="1000">
              <a:latin typeface="Calibri"/>
              <a:cs typeface="Calibri"/>
            </a:endParaRPr>
          </a:p>
          <a:p>
            <a:pPr marL="459740" marR="51435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Necesitamos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-25">
                <a:latin typeface="Calibri"/>
                <a:cs typeface="Calibri"/>
              </a:rPr>
              <a:t> sea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base.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Esto </a:t>
            </a:r>
            <a:r>
              <a:rPr dirty="0" sz="1000" spc="-20">
                <a:latin typeface="Calibri"/>
                <a:cs typeface="Calibri"/>
              </a:rPr>
              <a:t>nos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unicidad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definir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coordenadas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endParaRPr sz="1000">
              <a:latin typeface="Calibri"/>
              <a:cs typeface="Calibri"/>
            </a:endParaRPr>
          </a:p>
          <a:p>
            <a:pPr marL="459740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Álgebra: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Espacios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vectoriales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dimensión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finita.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955116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448574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93849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73913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928912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3174" y="478685"/>
            <a:ext cx="4073525" cy="27025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Generadores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endParaRPr sz="1400">
              <a:latin typeface="Calibri"/>
              <a:cs typeface="Calibri"/>
            </a:endParaRPr>
          </a:p>
          <a:p>
            <a:pPr marL="459740" marR="128270">
              <a:lnSpc>
                <a:spcPct val="100000"/>
              </a:lnSpc>
              <a:spcBef>
                <a:spcPts val="1425"/>
              </a:spcBef>
            </a:pPr>
            <a:r>
              <a:rPr dirty="0" sz="1000" spc="-10">
                <a:latin typeface="Calibri"/>
                <a:cs typeface="Calibri"/>
              </a:rPr>
              <a:t>Implicitamente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redundancia</a:t>
            </a:r>
            <a:r>
              <a:rPr dirty="0" sz="1000" spc="120" i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información.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endParaRPr sz="1000">
              <a:latin typeface="Calibri"/>
              <a:cs typeface="Calibri"/>
            </a:endParaRPr>
          </a:p>
          <a:p>
            <a:pPr algn="just" marL="45974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25">
                <a:latin typeface="Calibri"/>
                <a:cs typeface="Calibri"/>
              </a:rPr>
              <a:t>del </a:t>
            </a:r>
            <a:r>
              <a:rPr dirty="0" sz="1000" spc="-10">
                <a:latin typeface="Calibri"/>
                <a:cs typeface="Calibri"/>
              </a:rPr>
              <a:t>rango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5">
                <a:latin typeface="Calibri"/>
                <a:cs typeface="Calibri"/>
              </a:rPr>
              <a:t>matriz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15">
                <a:latin typeface="Calibri"/>
                <a:cs typeface="Calibri"/>
              </a:rPr>
              <a:t>una medida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información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presente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10">
                <a:latin typeface="Calibri"/>
                <a:cs typeface="Calibri"/>
              </a:rPr>
              <a:t>matriz. </a:t>
            </a:r>
            <a:r>
              <a:rPr dirty="0" sz="1000" spc="45">
                <a:latin typeface="Calibri"/>
                <a:cs typeface="Calibri"/>
              </a:rPr>
              <a:t>Es </a:t>
            </a:r>
            <a:r>
              <a:rPr dirty="0" sz="1000" spc="-25">
                <a:latin typeface="Calibri"/>
                <a:cs typeface="Calibri"/>
              </a:rPr>
              <a:t>el número </a:t>
            </a:r>
            <a:r>
              <a:rPr dirty="0" sz="1000" spc="-5">
                <a:latin typeface="Calibri"/>
                <a:cs typeface="Calibri"/>
              </a:rPr>
              <a:t>máximo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0">
                <a:latin typeface="Calibri"/>
                <a:cs typeface="Calibri"/>
              </a:rPr>
              <a:t>vectores </a:t>
            </a:r>
            <a:r>
              <a:rPr dirty="0" sz="1000" spc="5">
                <a:latin typeface="Calibri"/>
                <a:cs typeface="Calibri"/>
              </a:rPr>
              <a:t>(columnas) 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linealmente independientes.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0">
                <a:latin typeface="Calibri"/>
                <a:cs typeface="Calibri"/>
              </a:rPr>
              <a:t>concepto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0">
                <a:latin typeface="Calibri"/>
                <a:cs typeface="Calibri"/>
              </a:rPr>
              <a:t>dimensión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un espacio </a:t>
            </a:r>
            <a:r>
              <a:rPr dirty="0" sz="1000" spc="-10">
                <a:latin typeface="Calibri"/>
                <a:cs typeface="Calibri"/>
              </a:rPr>
              <a:t> vectorial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generadores.</a:t>
            </a:r>
            <a:endParaRPr sz="1000">
              <a:latin typeface="Calibri"/>
              <a:cs typeface="Calibri"/>
            </a:endParaRPr>
          </a:p>
          <a:p>
            <a:pPr marL="459740" marR="51435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Necesitamos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generadores</a:t>
            </a:r>
            <a:r>
              <a:rPr dirty="0" sz="1000" spc="-25">
                <a:latin typeface="Calibri"/>
                <a:cs typeface="Calibri"/>
              </a:rPr>
              <a:t> sea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base.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Esto </a:t>
            </a:r>
            <a:r>
              <a:rPr dirty="0" sz="1000" spc="-20">
                <a:latin typeface="Calibri"/>
                <a:cs typeface="Calibri"/>
              </a:rPr>
              <a:t>nos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unicidad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definir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coordenadas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endParaRPr sz="1000">
              <a:latin typeface="Calibri"/>
              <a:cs typeface="Calibri"/>
            </a:endParaRPr>
          </a:p>
          <a:p>
            <a:pPr marL="459740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Álgebra: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Espacios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vectoriales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dimensión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finita.</a:t>
            </a:r>
            <a:endParaRPr sz="1000">
              <a:latin typeface="Calibri"/>
              <a:cs typeface="Calibri"/>
            </a:endParaRPr>
          </a:p>
          <a:p>
            <a:pPr marL="459740" marR="441959">
              <a:lnSpc>
                <a:spcPct val="100000"/>
              </a:lnSpc>
              <a:spcBef>
                <a:spcPts val="295"/>
              </a:spcBef>
            </a:pPr>
            <a:r>
              <a:rPr dirty="0" sz="1000" spc="5">
                <a:latin typeface="Calibri"/>
                <a:cs typeface="Calibri"/>
              </a:rPr>
              <a:t>Cálculo: Espacios </a:t>
            </a:r>
            <a:r>
              <a:rPr dirty="0" sz="1000" spc="-15">
                <a:latin typeface="Calibri"/>
                <a:cs typeface="Calibri"/>
              </a:rPr>
              <a:t>vectoriales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dimensión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infinita.</a:t>
            </a:r>
            <a:r>
              <a:rPr dirty="0" sz="1000" spc="5">
                <a:latin typeface="Calibri"/>
                <a:cs typeface="Calibri"/>
              </a:rPr>
              <a:t> Espacios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funcionales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95961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Condicionada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19176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7654" y="1114671"/>
            <a:ext cx="3685540" cy="1062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Cualquier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conjunta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sobra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varias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variables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descomponerse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-5">
                <a:latin typeface="Calibri"/>
                <a:cs typeface="Calibri"/>
              </a:rPr>
              <a:t> condicional </a:t>
            </a:r>
            <a:r>
              <a:rPr dirty="0" sz="1000" spc="-35">
                <a:latin typeface="Calibri"/>
                <a:cs typeface="Calibri"/>
              </a:rPr>
              <a:t>sobre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las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variables.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Es </a:t>
            </a:r>
            <a:r>
              <a:rPr dirty="0" sz="1000" spc="-10">
                <a:latin typeface="Calibri"/>
                <a:cs typeface="Calibri"/>
              </a:rPr>
              <a:t>decir,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cumple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25" b="1">
                <a:latin typeface="Calibri"/>
                <a:cs typeface="Calibri"/>
              </a:rPr>
              <a:t>regla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la </a:t>
            </a:r>
            <a:r>
              <a:rPr dirty="0" sz="1000" spc="25" b="1">
                <a:latin typeface="Calibri"/>
                <a:cs typeface="Calibri"/>
              </a:rPr>
              <a:t>cadena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la 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probabilidad</a:t>
            </a:r>
            <a:r>
              <a:rPr dirty="0" sz="1000" spc="15">
                <a:latin typeface="Calibri"/>
                <a:cs typeface="Calibri"/>
              </a:rPr>
              <a:t>.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ejemplo,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534035">
              <a:lnSpc>
                <a:spcPct val="100000"/>
              </a:lnSpc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-75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82" b="0" i="1">
                <a:latin typeface="Bookman Old Style"/>
                <a:cs typeface="Bookman Old Style"/>
              </a:rPr>
              <a:t>n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150" b="0" i="1">
                <a:latin typeface="Bookman Old Style"/>
                <a:cs typeface="Bookman Old Style"/>
              </a:rPr>
              <a:t>n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7794" y="2171334"/>
            <a:ext cx="882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55" b="0" i="1">
                <a:latin typeface="Bookman Old Style"/>
                <a:cs typeface="Bookman Old Style"/>
              </a:rPr>
              <a:t>n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8238" y="2171324"/>
            <a:ext cx="1873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00">
                <a:latin typeface="Arial"/>
                <a:cs typeface="Arial"/>
              </a:rPr>
              <a:t>rr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7120" y="2478776"/>
            <a:ext cx="189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-5">
                <a:latin typeface="Verdana"/>
                <a:cs typeface="Verdana"/>
              </a:rPr>
              <a:t>=2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1998" y="2348461"/>
            <a:ext cx="17722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9880" algn="l"/>
                <a:tab pos="945515" algn="l"/>
                <a:tab pos="1228090" algn="l"/>
                <a:tab pos="1410335" algn="l"/>
                <a:tab pos="1708150" algn="l"/>
              </a:tabLst>
            </a:pPr>
            <a:r>
              <a:rPr dirty="0" sz="700" spc="-50">
                <a:latin typeface="Verdana"/>
                <a:cs typeface="Verdana"/>
              </a:rPr>
              <a:t>1</a:t>
            </a:r>
            <a:r>
              <a:rPr dirty="0" sz="700" spc="-50">
                <a:latin typeface="Verdana"/>
                <a:cs typeface="Verdana"/>
              </a:rPr>
              <a:t>	</a:t>
            </a:r>
            <a:r>
              <a:rPr dirty="0" sz="700" spc="-50">
                <a:latin typeface="Verdana"/>
                <a:cs typeface="Verdana"/>
              </a:rPr>
              <a:t>1</a:t>
            </a:r>
            <a:r>
              <a:rPr dirty="0" sz="700" spc="-50">
                <a:latin typeface="Verdana"/>
                <a:cs typeface="Verdana"/>
              </a:rPr>
              <a:t>	</a:t>
            </a: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85" b="0" i="1">
                <a:latin typeface="Bookman Old Style"/>
                <a:cs typeface="Bookman Old Style"/>
              </a:rPr>
              <a:t>	</a:t>
            </a: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85" b="0" i="1">
                <a:latin typeface="Bookman Old Style"/>
                <a:cs typeface="Bookman Old Style"/>
              </a:rPr>
              <a:t>	</a:t>
            </a:r>
            <a:r>
              <a:rPr dirty="0" sz="700" spc="-50">
                <a:latin typeface="Verdana"/>
                <a:cs typeface="Verdana"/>
              </a:rPr>
              <a:t>1</a:t>
            </a:r>
            <a:r>
              <a:rPr dirty="0" sz="700" spc="-50">
                <a:latin typeface="Verdana"/>
                <a:cs typeface="Verdana"/>
              </a:rPr>
              <a:t>	</a:t>
            </a:r>
            <a:r>
              <a:rPr dirty="0" sz="700" spc="-50"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4237" y="2291529"/>
            <a:ext cx="25857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0305" algn="l"/>
              </a:tabLst>
            </a:pP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130">
                <a:latin typeface="Georgia"/>
                <a:cs typeface="Georgia"/>
              </a:rPr>
              <a:t>   </a:t>
            </a:r>
            <a:r>
              <a:rPr dirty="0" sz="1000" spc="30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4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i="1">
                <a:latin typeface="DejaVu Sans Condensed"/>
                <a:cs typeface="DejaVu Sans Condensed"/>
              </a:rPr>
              <a:t>	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4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4456" y="2348461"/>
            <a:ext cx="6038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815" algn="l"/>
              </a:tabLst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-50">
                <a:latin typeface="Verdana"/>
                <a:cs typeface="Verdana"/>
              </a:rPr>
              <a:t>1</a:t>
            </a:r>
            <a:r>
              <a:rPr dirty="0" sz="700" spc="-50">
                <a:latin typeface="Verdana"/>
                <a:cs typeface="Verdana"/>
              </a:rPr>
              <a:t>	</a:t>
            </a: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-50"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1237" y="2291529"/>
            <a:ext cx="4521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9890" algn="l"/>
              </a:tabLst>
            </a:pP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b="0" i="1">
                <a:latin typeface="Bookman Old Style"/>
                <a:cs typeface="Bookman Old Style"/>
              </a:rPr>
              <a:t>	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8" name="object 18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3595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Ortogonales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09176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14658"/>
            <a:ext cx="334962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ortogonalidad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fuerte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-10">
                <a:latin typeface="Calibri"/>
                <a:cs typeface="Calibri"/>
              </a:rPr>
              <a:t> lineal.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 </a:t>
            </a:r>
            <a:r>
              <a:rPr dirty="0" sz="1000" spc="-25">
                <a:latin typeface="Calibri"/>
                <a:cs typeface="Calibri"/>
              </a:rPr>
              <a:t>hecho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ortogonalidad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implica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3595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Ortogonales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09176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14658"/>
            <a:ext cx="3622040" cy="97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ortogonalidad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fuerte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-10">
                <a:latin typeface="Calibri"/>
                <a:cs typeface="Calibri"/>
              </a:rPr>
              <a:t> lineal.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 </a:t>
            </a:r>
            <a:r>
              <a:rPr dirty="0" sz="1000" spc="-25">
                <a:latin typeface="Calibri"/>
                <a:cs typeface="Calibri"/>
              </a:rPr>
              <a:t>hecho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ortogonalidad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implica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coeficientes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(pesos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coordenadas)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necesario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sistema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aumenta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carga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computacional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algoritmo.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585214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3595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Ortogonales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09176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14658"/>
            <a:ext cx="3622040" cy="1468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ortogonalidad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fuerte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-10">
                <a:latin typeface="Calibri"/>
                <a:cs typeface="Calibri"/>
              </a:rPr>
              <a:t> lineal.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 </a:t>
            </a:r>
            <a:r>
              <a:rPr dirty="0" sz="1000" spc="-25">
                <a:latin typeface="Calibri"/>
                <a:cs typeface="Calibri"/>
              </a:rPr>
              <a:t>hecho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ortogonalidad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implica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coeficientes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(pesos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coordenadas)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necesario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sistema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aumenta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carga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computacional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algoritmo.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coeficientes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(pesos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coordenadas)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ortogonal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suficiente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realizar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producto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escalar.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 spc="-5">
                <a:latin typeface="Calibri"/>
                <a:cs typeface="Calibri"/>
              </a:rPr>
              <a:t>Necesitamos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estructura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Hilbert.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585214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78672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3595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Ortogonales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09176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14658"/>
            <a:ext cx="3622040" cy="19615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ortogonalidad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fuerte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-10">
                <a:latin typeface="Calibri"/>
                <a:cs typeface="Calibri"/>
              </a:rPr>
              <a:t> lineal.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 </a:t>
            </a:r>
            <a:r>
              <a:rPr dirty="0" sz="1000" spc="-25">
                <a:latin typeface="Calibri"/>
                <a:cs typeface="Calibri"/>
              </a:rPr>
              <a:t>hecho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ortogonalidad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implica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coeficientes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(pesos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coordenadas)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necesario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sistema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aumenta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carga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computacional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algoritmo.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coeficientes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(pesos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coordenadas)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ortogonal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suficiente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realizar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producto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escalar.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 spc="-5">
                <a:latin typeface="Calibri"/>
                <a:cs typeface="Calibri"/>
              </a:rPr>
              <a:t>Necesitamos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estructura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Hilbert.</a:t>
            </a:r>
            <a:endParaRPr sz="1000">
              <a:latin typeface="Calibri"/>
              <a:cs typeface="Calibri"/>
            </a:endParaRPr>
          </a:p>
          <a:p>
            <a:pPr marL="12700" marR="13589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caso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infinito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dimensional.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Teoría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series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Fourier.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autofunciones.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Desarrollos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series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Fourier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mediante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autofunciones.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585214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78672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572118"/>
            <a:ext cx="59588" cy="595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844257"/>
            <a:ext cx="59588" cy="59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378135"/>
            <a:ext cx="4091304" cy="86995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ran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sformaciones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555"/>
              </a:spcBef>
            </a:pPr>
            <a:r>
              <a:rPr dirty="0" sz="1000" spc="30">
                <a:latin typeface="Calibri"/>
                <a:cs typeface="Calibri"/>
              </a:rPr>
              <a:t>La</a:t>
            </a:r>
            <a:r>
              <a:rPr dirty="0" sz="1000" spc="30">
                <a:latin typeface="Calibri"/>
                <a:cs typeface="Calibri"/>
              </a:rPr>
              <a:t>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T</a:t>
            </a:r>
            <a:r>
              <a:rPr dirty="0" sz="1000" spc="-15">
                <a:latin typeface="Calibri"/>
                <a:cs typeface="Calibri"/>
              </a:rPr>
              <a:t>ransf</a:t>
            </a:r>
            <a:r>
              <a:rPr dirty="0" sz="1000" spc="-45">
                <a:latin typeface="Calibri"/>
                <a:cs typeface="Calibri"/>
              </a:rPr>
              <a:t>o</a:t>
            </a:r>
            <a:r>
              <a:rPr dirty="0" sz="1000" spc="-20">
                <a:latin typeface="Calibri"/>
                <a:cs typeface="Calibri"/>
              </a:rPr>
              <a:t>rmacione</a:t>
            </a:r>
            <a:r>
              <a:rPr dirty="0" sz="1000" spc="-10">
                <a:latin typeface="Calibri"/>
                <a:cs typeface="Calibri"/>
              </a:rPr>
              <a:t>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Lineale</a:t>
            </a:r>
            <a:r>
              <a:rPr dirty="0" sz="1000">
                <a:latin typeface="Calibri"/>
                <a:cs typeface="Calibri"/>
              </a:rPr>
              <a:t>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aplicaciones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</a:t>
            </a:r>
            <a:r>
              <a:rPr dirty="0" sz="1000" spc="-10">
                <a:latin typeface="Calibri"/>
                <a:cs typeface="Calibri"/>
              </a:rPr>
              <a:t>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14">
                <a:latin typeface="Calibri"/>
                <a:cs typeface="Calibri"/>
              </a:rPr>
              <a:t> </a:t>
            </a:r>
            <a:r>
              <a:rPr dirty="0" sz="1000" spc="-20" b="0" i="1">
                <a:latin typeface="Bookman Old Style"/>
                <a:cs typeface="Bookman Old Style"/>
              </a:rPr>
              <a:t>T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50" b="1">
                <a:latin typeface="Trebuchet MS"/>
                <a:cs typeface="Trebuchet MS"/>
              </a:rPr>
              <a:t>x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50" b="1">
                <a:latin typeface="Trebuchet MS"/>
                <a:cs typeface="Trebuchet MS"/>
              </a:rPr>
              <a:t>x</a:t>
            </a:r>
            <a:r>
              <a:rPr dirty="0" sz="1000" spc="20">
                <a:latin typeface="Calibri"/>
                <a:cs typeface="Calibri"/>
              </a:rPr>
              <a:t>.  </a:t>
            </a:r>
            <a:r>
              <a:rPr dirty="0" sz="1000" spc="30">
                <a:latin typeface="Calibri"/>
                <a:cs typeface="Calibri"/>
              </a:rPr>
              <a:t>Las </a:t>
            </a:r>
            <a:r>
              <a:rPr dirty="0" sz="1000" spc="-10">
                <a:latin typeface="Calibri"/>
                <a:cs typeface="Calibri"/>
              </a:rPr>
              <a:t>Transformaciones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afines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aplicaciones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compuestas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traslación,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 b="0" i="1">
                <a:latin typeface="Bookman Old Style"/>
                <a:cs typeface="Bookman Old Style"/>
              </a:rPr>
              <a:t>T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50" b="1">
                <a:latin typeface="Trebuchet MS"/>
                <a:cs typeface="Trebuchet MS"/>
              </a:rPr>
              <a:t>x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50" b="1">
                <a:latin typeface="Trebuchet MS"/>
                <a:cs typeface="Trebuchet MS"/>
              </a:rPr>
              <a:t>x</a:t>
            </a:r>
            <a:r>
              <a:rPr dirty="0" sz="1000" spc="-8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50" b="1">
                <a:latin typeface="Trebuchet MS"/>
                <a:cs typeface="Trebuchet MS"/>
              </a:rPr>
              <a:t>b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311249"/>
            <a:ext cx="4608195" cy="2145030"/>
            <a:chOff x="0" y="1311249"/>
            <a:chExt cx="4608195" cy="2145030"/>
          </a:xfrm>
        </p:grpSpPr>
        <p:pic>
          <p:nvPicPr>
            <p:cNvPr id="10" name="object 1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5500" y="1311249"/>
              <a:ext cx="3557016" cy="21447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91071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Transformaciones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85405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08296"/>
            <a:ext cx="357505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Espacios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arranque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0">
                <a:latin typeface="Calibri"/>
                <a:cs typeface="Calibri"/>
              </a:rPr>
              <a:t>llegada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(input-output). </a:t>
            </a:r>
            <a:r>
              <a:rPr dirty="0" sz="1000" spc="-5">
                <a:latin typeface="Calibri"/>
                <a:cs typeface="Calibri"/>
              </a:rPr>
              <a:t>Núcleo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-5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Imagen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aplicación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91071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Transformaciones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85405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527022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210257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9554" y="1108296"/>
            <a:ext cx="3651250" cy="1354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Espacios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arranque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0">
                <a:latin typeface="Calibri"/>
                <a:cs typeface="Calibri"/>
              </a:rPr>
              <a:t>llegada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(input-output). </a:t>
            </a:r>
            <a:r>
              <a:rPr dirty="0" sz="1000" spc="-5">
                <a:latin typeface="Calibri"/>
                <a:cs typeface="Calibri"/>
              </a:rPr>
              <a:t>Núcleo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-5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Imagen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aplicación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  <a:p>
            <a:pPr marL="63500">
              <a:lnSpc>
                <a:spcPts val="12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fórmula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la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dimensión</a:t>
            </a:r>
            <a:r>
              <a:rPr dirty="0" sz="1000" spc="15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Sea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-20" b="0" i="1">
                <a:latin typeface="Bookman Old Style"/>
                <a:cs typeface="Bookman Old Style"/>
              </a:rPr>
              <a:t> </a:t>
            </a:r>
            <a:r>
              <a:rPr dirty="0" sz="1000" spc="-80" i="1">
                <a:latin typeface="DejaVu Serif"/>
                <a:cs typeface="DejaVu Serif"/>
              </a:rPr>
              <a:t>∈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50">
                <a:latin typeface="Century"/>
                <a:cs typeface="Century"/>
              </a:rPr>
              <a:t>R</a:t>
            </a:r>
            <a:r>
              <a:rPr dirty="0" baseline="27777" sz="1050" spc="75" i="1">
                <a:latin typeface="Trebuchet MS"/>
                <a:cs typeface="Trebuchet MS"/>
              </a:rPr>
              <a:t>m,n</a:t>
            </a:r>
            <a:r>
              <a:rPr dirty="0" baseline="27777" sz="1050" spc="254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endParaRPr sz="1000">
              <a:latin typeface="Calibri"/>
              <a:cs typeface="Calibri"/>
            </a:endParaRPr>
          </a:p>
          <a:p>
            <a:pPr marL="62865">
              <a:lnSpc>
                <a:spcPts val="1200"/>
              </a:lnSpc>
            </a:pP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80" b="0" i="1">
                <a:latin typeface="Bookman Old Style"/>
                <a:cs typeface="Bookman Old Style"/>
              </a:rPr>
              <a:t> 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sz="1000" spc="50">
                <a:latin typeface="Century"/>
                <a:cs typeface="Century"/>
              </a:rPr>
              <a:t>R</a:t>
            </a:r>
            <a:r>
              <a:rPr dirty="0" baseline="27777" sz="1050" spc="75" i="1">
                <a:latin typeface="Trebuchet MS"/>
                <a:cs typeface="Trebuchet MS"/>
              </a:rPr>
              <a:t>n</a:t>
            </a:r>
            <a:r>
              <a:rPr dirty="0" baseline="27777" sz="1050" spc="179" i="1">
                <a:latin typeface="Trebuchet MS"/>
                <a:cs typeface="Trebuchet MS"/>
              </a:rPr>
              <a:t> </a:t>
            </a:r>
            <a:r>
              <a:rPr dirty="0" sz="1000" spc="155" i="1">
                <a:latin typeface="DejaVu Serif"/>
                <a:cs typeface="DejaVu Serif"/>
              </a:rPr>
              <a:t>→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60">
                <a:latin typeface="Century"/>
                <a:cs typeface="Century"/>
              </a:rPr>
              <a:t>R</a:t>
            </a:r>
            <a:r>
              <a:rPr dirty="0" baseline="27777" sz="1050" spc="89" i="1">
                <a:latin typeface="Trebuchet MS"/>
                <a:cs typeface="Trebuchet MS"/>
              </a:rPr>
              <a:t>m</a:t>
            </a:r>
            <a:r>
              <a:rPr dirty="0" baseline="27777" sz="1050" spc="262" i="1">
                <a:latin typeface="Trebuchet MS"/>
                <a:cs typeface="Trebuchet MS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aplicación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asociada.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entonces</a:t>
            </a:r>
            <a:endParaRPr sz="1000">
              <a:latin typeface="Calibri"/>
              <a:cs typeface="Calibri"/>
            </a:endParaRPr>
          </a:p>
          <a:p>
            <a:pPr marL="1131570">
              <a:lnSpc>
                <a:spcPct val="100000"/>
              </a:lnSpc>
              <a:spcBef>
                <a:spcPts val="1190"/>
              </a:spcBef>
            </a:pPr>
            <a:r>
              <a:rPr dirty="0" sz="1000" spc="-25" b="0" i="1">
                <a:latin typeface="Bookman Old Style"/>
                <a:cs typeface="Bookman Old Style"/>
              </a:rPr>
              <a:t>n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Calibri"/>
                <a:cs typeface="Calibri"/>
              </a:rPr>
              <a:t>d</a:t>
            </a:r>
            <a:r>
              <a:rPr dirty="0" sz="1000" spc="25" b="0" i="1">
                <a:latin typeface="Bookman Old Style"/>
                <a:cs typeface="Bookman Old Style"/>
              </a:rPr>
              <a:t>im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90" i="1">
                <a:latin typeface="DejaVu Serif"/>
                <a:cs typeface="DejaVu Serif"/>
              </a:rPr>
              <a:t>R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Calibri"/>
                <a:cs typeface="Calibri"/>
              </a:rPr>
              <a:t>d</a:t>
            </a:r>
            <a:r>
              <a:rPr dirty="0" sz="1000" spc="25" b="0" i="1">
                <a:latin typeface="Bookman Old Style"/>
                <a:cs typeface="Bookman Old Style"/>
              </a:rPr>
              <a:t>im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60" i="1">
                <a:latin typeface="DejaVu Serif"/>
                <a:cs typeface="DejaVu Serif"/>
              </a:rPr>
              <a:t>N</a:t>
            </a:r>
            <a:r>
              <a:rPr dirty="0" sz="1000" spc="-175" i="1">
                <a:latin typeface="DejaVu Serif"/>
                <a:cs typeface="DejaVu Serif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63500" marR="285115">
              <a:lnSpc>
                <a:spcPct val="100000"/>
              </a:lnSpc>
              <a:spcBef>
                <a:spcPts val="595"/>
              </a:spcBef>
            </a:pPr>
            <a:r>
              <a:rPr dirty="0" sz="1000" spc="5">
                <a:latin typeface="Calibri"/>
                <a:cs typeface="Calibri"/>
              </a:rPr>
              <a:t>Espacios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Normados.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Espacios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Banach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Hilbert.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Producto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escalar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Normas.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Normas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distancias.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Energías.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91071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Transformaciones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85405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527022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210257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551874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49554" y="1108296"/>
            <a:ext cx="3651250" cy="1696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Espacios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arranque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0">
                <a:latin typeface="Calibri"/>
                <a:cs typeface="Calibri"/>
              </a:rPr>
              <a:t>llegada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(input-output). </a:t>
            </a:r>
            <a:r>
              <a:rPr dirty="0" sz="1000" spc="-5">
                <a:latin typeface="Calibri"/>
                <a:cs typeface="Calibri"/>
              </a:rPr>
              <a:t>Núcleo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-5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Imagen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aplicación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  <a:p>
            <a:pPr marL="63500">
              <a:lnSpc>
                <a:spcPts val="12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fórmula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la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dimensión</a:t>
            </a:r>
            <a:r>
              <a:rPr dirty="0" sz="1000" spc="15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Sea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-20" b="0" i="1">
                <a:latin typeface="Bookman Old Style"/>
                <a:cs typeface="Bookman Old Style"/>
              </a:rPr>
              <a:t> </a:t>
            </a:r>
            <a:r>
              <a:rPr dirty="0" sz="1000" spc="-80" i="1">
                <a:latin typeface="DejaVu Serif"/>
                <a:cs typeface="DejaVu Serif"/>
              </a:rPr>
              <a:t>∈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50">
                <a:latin typeface="Century"/>
                <a:cs typeface="Century"/>
              </a:rPr>
              <a:t>R</a:t>
            </a:r>
            <a:r>
              <a:rPr dirty="0" baseline="27777" sz="1050" spc="75" i="1">
                <a:latin typeface="Trebuchet MS"/>
                <a:cs typeface="Trebuchet MS"/>
              </a:rPr>
              <a:t>m,n</a:t>
            </a:r>
            <a:r>
              <a:rPr dirty="0" baseline="27777" sz="1050" spc="254" i="1">
                <a:latin typeface="Trebuchet MS"/>
                <a:cs typeface="Trebuchet MS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endParaRPr sz="1000">
              <a:latin typeface="Calibri"/>
              <a:cs typeface="Calibri"/>
            </a:endParaRPr>
          </a:p>
          <a:p>
            <a:pPr marL="62865">
              <a:lnSpc>
                <a:spcPts val="1200"/>
              </a:lnSpc>
            </a:pP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80" b="0" i="1">
                <a:latin typeface="Bookman Old Style"/>
                <a:cs typeface="Bookman Old Style"/>
              </a:rPr>
              <a:t> 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sz="1000" spc="50">
                <a:latin typeface="Century"/>
                <a:cs typeface="Century"/>
              </a:rPr>
              <a:t>R</a:t>
            </a:r>
            <a:r>
              <a:rPr dirty="0" baseline="27777" sz="1050" spc="75" i="1">
                <a:latin typeface="Trebuchet MS"/>
                <a:cs typeface="Trebuchet MS"/>
              </a:rPr>
              <a:t>n</a:t>
            </a:r>
            <a:r>
              <a:rPr dirty="0" baseline="27777" sz="1050" spc="179" i="1">
                <a:latin typeface="Trebuchet MS"/>
                <a:cs typeface="Trebuchet MS"/>
              </a:rPr>
              <a:t> </a:t>
            </a:r>
            <a:r>
              <a:rPr dirty="0" sz="1000" spc="155" i="1">
                <a:latin typeface="DejaVu Serif"/>
                <a:cs typeface="DejaVu Serif"/>
              </a:rPr>
              <a:t>→</a:t>
            </a:r>
            <a:r>
              <a:rPr dirty="0" sz="1000" spc="-45" i="1">
                <a:latin typeface="DejaVu Serif"/>
                <a:cs typeface="DejaVu Serif"/>
              </a:rPr>
              <a:t> </a:t>
            </a:r>
            <a:r>
              <a:rPr dirty="0" sz="1000" spc="60">
                <a:latin typeface="Century"/>
                <a:cs typeface="Century"/>
              </a:rPr>
              <a:t>R</a:t>
            </a:r>
            <a:r>
              <a:rPr dirty="0" baseline="27777" sz="1050" spc="89" i="1">
                <a:latin typeface="Trebuchet MS"/>
                <a:cs typeface="Trebuchet MS"/>
              </a:rPr>
              <a:t>m</a:t>
            </a:r>
            <a:r>
              <a:rPr dirty="0" baseline="27777" sz="1050" spc="262" i="1">
                <a:latin typeface="Trebuchet MS"/>
                <a:cs typeface="Trebuchet MS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aplicación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asociada.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entonces</a:t>
            </a:r>
            <a:endParaRPr sz="1000">
              <a:latin typeface="Calibri"/>
              <a:cs typeface="Calibri"/>
            </a:endParaRPr>
          </a:p>
          <a:p>
            <a:pPr marL="1131570">
              <a:lnSpc>
                <a:spcPct val="100000"/>
              </a:lnSpc>
              <a:spcBef>
                <a:spcPts val="1190"/>
              </a:spcBef>
            </a:pPr>
            <a:r>
              <a:rPr dirty="0" sz="1000" spc="-25" b="0" i="1">
                <a:latin typeface="Bookman Old Style"/>
                <a:cs typeface="Bookman Old Style"/>
              </a:rPr>
              <a:t>n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Calibri"/>
                <a:cs typeface="Calibri"/>
              </a:rPr>
              <a:t>d</a:t>
            </a:r>
            <a:r>
              <a:rPr dirty="0" sz="1000" spc="25" b="0" i="1">
                <a:latin typeface="Bookman Old Style"/>
                <a:cs typeface="Bookman Old Style"/>
              </a:rPr>
              <a:t>im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90" i="1">
                <a:latin typeface="DejaVu Serif"/>
                <a:cs typeface="DejaVu Serif"/>
              </a:rPr>
              <a:t>R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Calibri"/>
                <a:cs typeface="Calibri"/>
              </a:rPr>
              <a:t>d</a:t>
            </a:r>
            <a:r>
              <a:rPr dirty="0" sz="1000" spc="25" b="0" i="1">
                <a:latin typeface="Bookman Old Style"/>
                <a:cs typeface="Bookman Old Style"/>
              </a:rPr>
              <a:t>im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60" i="1">
                <a:latin typeface="DejaVu Serif"/>
                <a:cs typeface="DejaVu Serif"/>
              </a:rPr>
              <a:t>N</a:t>
            </a:r>
            <a:r>
              <a:rPr dirty="0" sz="1000" spc="-175" i="1">
                <a:latin typeface="DejaVu Serif"/>
                <a:cs typeface="DejaVu Serif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63500" marR="285115">
              <a:lnSpc>
                <a:spcPct val="100000"/>
              </a:lnSpc>
              <a:spcBef>
                <a:spcPts val="595"/>
              </a:spcBef>
            </a:pPr>
            <a:r>
              <a:rPr dirty="0" sz="1000" spc="5">
                <a:latin typeface="Calibri"/>
                <a:cs typeface="Calibri"/>
              </a:rPr>
              <a:t>Espacios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Normados.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Espacios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Banach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Hilbert.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Producto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escalar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Normas.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Normas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distancias.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Energías.</a:t>
            </a:r>
            <a:endParaRPr sz="1000">
              <a:latin typeface="Calibri"/>
              <a:cs typeface="Calibri"/>
            </a:endParaRPr>
          </a:p>
          <a:p>
            <a:pPr marL="63500" marR="346075">
              <a:lnSpc>
                <a:spcPct val="100000"/>
              </a:lnSpc>
              <a:spcBef>
                <a:spcPts val="290"/>
              </a:spcBef>
            </a:pPr>
            <a:r>
              <a:rPr dirty="0" sz="1000" spc="-5">
                <a:latin typeface="Calibri"/>
                <a:cs typeface="Calibri"/>
              </a:rPr>
              <a:t>Problemas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minimización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energía.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Energías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convexas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(existencia)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estrictamente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convexas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(existencia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unicidad).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79736"/>
            <a:ext cx="4608195" cy="429895"/>
            <a:chOff x="0" y="479736"/>
            <a:chExt cx="4608195" cy="429895"/>
          </a:xfrm>
        </p:grpSpPr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El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álgebra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lineal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y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el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procesamiento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digital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de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imágenes.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Dependencia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e</a:t>
            </a:r>
            <a:r>
              <a:rPr dirty="0" sz="1000" spc="-5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Independencia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lineal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Sistemas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de</a:t>
            </a:r>
            <a:r>
              <a:rPr dirty="0" sz="1000" spc="-3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Generadores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y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Bases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Transformaciones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Sistemas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Compatibles</a:t>
            </a:r>
            <a:r>
              <a:rPr dirty="0" sz="1000" spc="22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Incompatibles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Sistemas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Indeterminados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y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5023" y="2663431"/>
            <a:ext cx="146177" cy="14617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2862491"/>
            <a:ext cx="59588" cy="5958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023" y="2986608"/>
            <a:ext cx="146177" cy="14617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3185668"/>
            <a:ext cx="59588" cy="5958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37769" y="2636639"/>
            <a:ext cx="2438400" cy="652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2895" marR="282575" indent="-278130">
              <a:lnSpc>
                <a:spcPct val="100000"/>
              </a:lnSpc>
              <a:spcBef>
                <a:spcPts val="9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5   </a:t>
            </a:r>
            <a:r>
              <a:rPr dirty="0" baseline="3968" sz="1050" spc="7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El  </a:t>
            </a:r>
            <a:r>
              <a:rPr dirty="0" sz="1000" spc="-2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1000" spc="17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4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000" spc="14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1000" spc="204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cuadrados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mínimos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cuadrados</a:t>
            </a:r>
            <a:endParaRPr sz="1000">
              <a:latin typeface="Calibri"/>
              <a:cs typeface="Calibri"/>
            </a:endParaRPr>
          </a:p>
          <a:p>
            <a:pPr marL="25400">
              <a:lnSpc>
                <a:spcPts val="1200"/>
              </a:lnSpc>
              <a:spcBef>
                <a:spcPts val="14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6  </a:t>
            </a:r>
            <a:r>
              <a:rPr dirty="0" baseline="3968" sz="1050" spc="270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1000">
              <a:latin typeface="Calibri"/>
              <a:cs typeface="Calibri"/>
            </a:endParaRPr>
          </a:p>
          <a:p>
            <a:pPr marL="302895">
              <a:lnSpc>
                <a:spcPts val="1200"/>
              </a:lnSpc>
            </a:pP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Directos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vs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Iterativos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0" name="object 3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4204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Formas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cuadráticas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1229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35194"/>
            <a:ext cx="2185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Definición,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clasificación.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800265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83228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974" y="407591"/>
            <a:ext cx="4212590" cy="27813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Independencia</a:t>
            </a:r>
            <a:endParaRPr sz="1400">
              <a:latin typeface="Calibri"/>
              <a:cs typeface="Calibri"/>
            </a:endParaRPr>
          </a:p>
          <a:p>
            <a:pPr marL="535940" marR="81280">
              <a:lnSpc>
                <a:spcPct val="100000"/>
              </a:lnSpc>
              <a:spcBef>
                <a:spcPts val="76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dice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aleatorias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independiente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5">
                <a:latin typeface="Calibri"/>
                <a:cs typeface="Calibri"/>
              </a:rPr>
              <a:t>sólo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r>
              <a:rPr dirty="0" sz="1000">
                <a:latin typeface="Calibri"/>
                <a:cs typeface="Calibri"/>
              </a:rPr>
              <a:t> la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-5">
                <a:latin typeface="Calibri"/>
                <a:cs typeface="Calibri"/>
              </a:rPr>
              <a:t> conjunta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producto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las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funciones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marginales.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decir,</a:t>
            </a:r>
            <a:endParaRPr sz="1000">
              <a:latin typeface="Calibri"/>
              <a:cs typeface="Calibri"/>
            </a:endParaRPr>
          </a:p>
          <a:p>
            <a:pPr marL="840105">
              <a:lnSpc>
                <a:spcPct val="100000"/>
              </a:lnSpc>
              <a:spcBef>
                <a:spcPts val="910"/>
              </a:spcBef>
            </a:pPr>
            <a:r>
              <a:rPr dirty="0" sz="1000" spc="-65" i="1">
                <a:latin typeface="DejaVu Sans Condensed"/>
                <a:cs typeface="DejaVu Sans Condensed"/>
              </a:rPr>
              <a:t>∀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-75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82" b="0" i="1">
                <a:latin typeface="Bookman Old Style"/>
                <a:cs typeface="Bookman Old Style"/>
              </a:rPr>
              <a:t>n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150" b="0" i="1">
                <a:latin typeface="Bookman Old Style"/>
                <a:cs typeface="Bookman Old Style"/>
              </a:rPr>
              <a:t>n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endParaRPr sz="1000">
              <a:latin typeface="Bookman Old Style"/>
              <a:cs typeface="Bookman Old Style"/>
            </a:endParaRPr>
          </a:p>
          <a:p>
            <a:pPr marL="840105">
              <a:lnSpc>
                <a:spcPct val="100000"/>
              </a:lnSpc>
              <a:spcBef>
                <a:spcPts val="295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25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37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90" b="0" i="1">
                <a:latin typeface="Bookman Old Style"/>
                <a:cs typeface="Bookman Old Style"/>
              </a:rPr>
              <a:t>X</a:t>
            </a:r>
            <a:r>
              <a:rPr dirty="0" baseline="-11904" sz="1050" spc="135" b="0" i="1">
                <a:latin typeface="Bookman Old Style"/>
                <a:cs typeface="Bookman Old Style"/>
              </a:rPr>
              <a:t>n</a:t>
            </a:r>
            <a:r>
              <a:rPr dirty="0" baseline="-11904" sz="1050" spc="17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x</a:t>
            </a:r>
            <a:r>
              <a:rPr dirty="0" baseline="-11904" sz="1050" spc="67" b="0" i="1">
                <a:latin typeface="Bookman Old Style"/>
                <a:cs typeface="Bookman Old Style"/>
              </a:rPr>
              <a:t>n</a:t>
            </a:r>
            <a:r>
              <a:rPr dirty="0" sz="1000" spc="45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25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37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0" b="0" i="1">
                <a:latin typeface="Bookman Old Style"/>
                <a:cs typeface="Bookman Old Style"/>
              </a:rPr>
              <a:t>x</a:t>
            </a:r>
            <a:r>
              <a:rPr dirty="0" baseline="-11904" sz="1050" spc="15">
                <a:latin typeface="Verdana"/>
                <a:cs typeface="Verdana"/>
              </a:rPr>
              <a:t>1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60">
                <a:latin typeface="Georgia"/>
                <a:cs typeface="Georgia"/>
              </a:rPr>
              <a:t>(</a:t>
            </a:r>
            <a:r>
              <a:rPr dirty="0" sz="1000" spc="60" b="0" i="1">
                <a:latin typeface="Bookman Old Style"/>
                <a:cs typeface="Bookman Old Style"/>
              </a:rPr>
              <a:t>X</a:t>
            </a:r>
            <a:r>
              <a:rPr dirty="0" baseline="-11904" sz="1050" spc="89" b="0" i="1">
                <a:latin typeface="Bookman Old Style"/>
                <a:cs typeface="Bookman Old Style"/>
              </a:rPr>
              <a:t>n</a:t>
            </a:r>
            <a:r>
              <a:rPr dirty="0" baseline="-11904" sz="1050" spc="17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x</a:t>
            </a:r>
            <a:r>
              <a:rPr dirty="0" baseline="-11904" sz="1050" spc="67" b="0" i="1">
                <a:latin typeface="Bookman Old Style"/>
                <a:cs typeface="Bookman Old Style"/>
              </a:rPr>
              <a:t>n</a:t>
            </a:r>
            <a:r>
              <a:rPr dirty="0" sz="1000" spc="45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marL="535940" marR="224154">
              <a:lnSpc>
                <a:spcPct val="100000"/>
              </a:lnSpc>
              <a:spcBef>
                <a:spcPts val="919"/>
              </a:spcBef>
            </a:pPr>
            <a:r>
              <a:rPr dirty="0" sz="1000" spc="15">
                <a:latin typeface="Calibri"/>
                <a:cs typeface="Calibri"/>
              </a:rPr>
              <a:t>Un </a:t>
            </a:r>
            <a:r>
              <a:rPr dirty="0" sz="1000" spc="-5">
                <a:latin typeface="Calibri"/>
                <a:cs typeface="Calibri"/>
              </a:rPr>
              <a:t>conjunto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variables </a:t>
            </a:r>
            <a:r>
              <a:rPr dirty="0" sz="1000" spc="30" b="0" i="1">
                <a:latin typeface="Bookman Old Style"/>
                <a:cs typeface="Bookman Old Style"/>
              </a:rPr>
              <a:t>X</a:t>
            </a:r>
            <a:r>
              <a:rPr dirty="0" baseline="-11904" sz="1050" spc="44">
                <a:latin typeface="Verdana"/>
                <a:cs typeface="Verdana"/>
              </a:rPr>
              <a:t>1</a:t>
            </a:r>
            <a:r>
              <a:rPr dirty="0" sz="1000" spc="30" b="0" i="1">
                <a:latin typeface="Bookman Old Style"/>
                <a:cs typeface="Bookman Old Style"/>
              </a:rPr>
              <a:t>, </a:t>
            </a:r>
            <a:r>
              <a:rPr dirty="0" sz="1000" spc="-10" i="1">
                <a:latin typeface="DejaVu Sans Condensed"/>
                <a:cs typeface="DejaVu Sans Condensed"/>
              </a:rPr>
              <a:t>· · · </a:t>
            </a:r>
            <a:r>
              <a:rPr dirty="0" sz="1000" spc="-25" b="0" i="1">
                <a:latin typeface="Bookman Old Style"/>
                <a:cs typeface="Bookman Old Style"/>
              </a:rPr>
              <a:t>, </a:t>
            </a:r>
            <a:r>
              <a:rPr dirty="0" sz="1000" spc="90" b="0" i="1">
                <a:latin typeface="Bookman Old Style"/>
                <a:cs typeface="Bookman Old Style"/>
              </a:rPr>
              <a:t>X</a:t>
            </a:r>
            <a:r>
              <a:rPr dirty="0" baseline="-11904" sz="1050" spc="135" b="0" i="1">
                <a:latin typeface="Bookman Old Style"/>
                <a:cs typeface="Bookman Old Style"/>
              </a:rPr>
              <a:t>n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condicionalmente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independientes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otro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 </a:t>
            </a:r>
            <a:r>
              <a:rPr dirty="0" sz="1000" spc="-35" b="0" i="1">
                <a:latin typeface="Bookman Old Style"/>
                <a:cs typeface="Bookman Old Style"/>
              </a:rPr>
              <a:t>Y</a:t>
            </a:r>
            <a:r>
              <a:rPr dirty="0" baseline="-11904" sz="1050" spc="-52">
                <a:latin typeface="Verdana"/>
                <a:cs typeface="Verdana"/>
              </a:rPr>
              <a:t>1</a:t>
            </a:r>
            <a:r>
              <a:rPr dirty="0" sz="1000" spc="-35" b="0" i="1">
                <a:latin typeface="Bookman Old Style"/>
                <a:cs typeface="Bookman Old Style"/>
              </a:rPr>
              <a:t>, </a:t>
            </a:r>
            <a:r>
              <a:rPr dirty="0" sz="1000" spc="-10" i="1">
                <a:latin typeface="DejaVu Sans Condensed"/>
                <a:cs typeface="DejaVu Sans Condensed"/>
              </a:rPr>
              <a:t>· · · </a:t>
            </a:r>
            <a:r>
              <a:rPr dirty="0" sz="1000" spc="-25" b="0" i="1">
                <a:latin typeface="Bookman Old Style"/>
                <a:cs typeface="Bookman Old Style"/>
              </a:rPr>
              <a:t>, </a:t>
            </a:r>
            <a:r>
              <a:rPr dirty="0" sz="1000" spc="25" b="0" i="1">
                <a:latin typeface="Bookman Old Style"/>
                <a:cs typeface="Bookman Old Style"/>
              </a:rPr>
              <a:t>Y</a:t>
            </a:r>
            <a:r>
              <a:rPr dirty="0" baseline="-11904" sz="1050" spc="37" b="0" i="1">
                <a:latin typeface="Bookman Old Style"/>
                <a:cs typeface="Bookman Old Style"/>
              </a:rPr>
              <a:t>m</a:t>
            </a:r>
            <a:r>
              <a:rPr dirty="0" sz="1000" spc="25">
                <a:latin typeface="Calibri"/>
                <a:cs typeface="Calibri"/>
              </a:rPr>
              <a:t>, </a:t>
            </a:r>
            <a:r>
              <a:rPr dirty="0" sz="1000" spc="-5">
                <a:latin typeface="Calibri"/>
                <a:cs typeface="Calibri"/>
              </a:rPr>
              <a:t>si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distribución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45">
                <a:latin typeface="Calibri"/>
                <a:cs typeface="Calibri"/>
              </a:rPr>
              <a:t>p</a:t>
            </a:r>
            <a:r>
              <a:rPr dirty="0" sz="1000" spc="-10">
                <a:latin typeface="Calibri"/>
                <a:cs typeface="Calibri"/>
              </a:rPr>
              <a:t>robabilid</a:t>
            </a:r>
            <a:r>
              <a:rPr dirty="0" sz="1000" spc="-10">
                <a:latin typeface="Calibri"/>
                <a:cs typeface="Calibri"/>
              </a:rPr>
              <a:t>a</a:t>
            </a:r>
            <a:r>
              <a:rPr dirty="0" sz="1000" spc="-15">
                <a:latin typeface="Calibri"/>
                <a:cs typeface="Calibri"/>
              </a:rPr>
              <a:t>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condicionada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</a:t>
            </a:r>
            <a:r>
              <a:rPr dirty="0" sz="1000" spc="-50">
                <a:latin typeface="Calibri"/>
                <a:cs typeface="Calibri"/>
              </a:rPr>
              <a:t>b</a:t>
            </a:r>
            <a:r>
              <a:rPr dirty="0" sz="1000" spc="-35">
                <a:latin typeface="Calibri"/>
                <a:cs typeface="Calibri"/>
              </a:rPr>
              <a:t>r</a:t>
            </a:r>
            <a:r>
              <a:rPr dirty="0" sz="1000" spc="-40">
                <a:latin typeface="Calibri"/>
                <a:cs typeface="Calibri"/>
              </a:rPr>
              <a:t>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82" b="0" i="1">
                <a:latin typeface="Bookman Old Style"/>
                <a:cs typeface="Bookman Old Style"/>
              </a:rPr>
              <a:t>n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60" b="0" i="1">
                <a:latin typeface="Bookman Old Style"/>
                <a:cs typeface="Bookman Old Style"/>
              </a:rPr>
              <a:t> </a:t>
            </a:r>
            <a:r>
              <a:rPr dirty="0" sz="1000">
                <a:latin typeface="Calibri"/>
                <a:cs typeface="Calibri"/>
              </a:rPr>
              <a:t>fact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>
                <a:latin typeface="Calibri"/>
                <a:cs typeface="Calibri"/>
              </a:rPr>
              <a:t>riz</a:t>
            </a:r>
            <a:r>
              <a:rPr dirty="0" sz="1000" spc="10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</a:t>
            </a:r>
            <a:r>
              <a:rPr dirty="0" sz="1000" spc="-35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 </a:t>
            </a:r>
            <a:r>
              <a:rPr dirty="0" sz="1000" spc="-10">
                <a:latin typeface="Calibri"/>
                <a:cs typeface="Calibri"/>
              </a:rPr>
              <a:t>siguiente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man</a:t>
            </a:r>
            <a:r>
              <a:rPr dirty="0" sz="1000" spc="-25">
                <a:latin typeface="Calibri"/>
                <a:cs typeface="Calibri"/>
              </a:rPr>
              <a:t>era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15">
                <a:latin typeface="Calibri"/>
                <a:cs typeface="Calibri"/>
              </a:rPr>
              <a:t>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val</a:t>
            </a:r>
            <a:r>
              <a:rPr dirty="0" sz="1000" spc="-60">
                <a:latin typeface="Calibri"/>
                <a:cs typeface="Calibri"/>
              </a:rPr>
              <a:t>o</a:t>
            </a:r>
            <a:r>
              <a:rPr dirty="0" sz="1000" spc="-30">
                <a:latin typeface="Calibri"/>
                <a:cs typeface="Calibri"/>
              </a:rPr>
              <a:t>re</a:t>
            </a:r>
            <a:r>
              <a:rPr dirty="0" sz="1000" spc="-25">
                <a:latin typeface="Calibri"/>
                <a:cs typeface="Calibri"/>
              </a:rPr>
              <a:t>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</a:t>
            </a:r>
            <a:r>
              <a:rPr dirty="0" sz="1000" spc="-35">
                <a:latin typeface="Calibri"/>
                <a:cs typeface="Calibri"/>
              </a:rPr>
              <a:t>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 spc="209" b="0" i="1">
                <a:latin typeface="Bookman Old Style"/>
                <a:cs typeface="Bookman Old Style"/>
              </a:rPr>
              <a:t>m</a:t>
            </a:r>
            <a:r>
              <a:rPr dirty="0" sz="1000" spc="5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Calibri"/>
              <a:cs typeface="Calibri"/>
            </a:endParaRPr>
          </a:p>
          <a:p>
            <a:pPr algn="r" marL="1449705" marR="527685" indent="-235585">
              <a:lnSpc>
                <a:spcPct val="124500"/>
              </a:lnSpc>
            </a:pPr>
            <a:r>
              <a:rPr dirty="0" sz="1000" spc="-65" i="1">
                <a:latin typeface="DejaVu Sans Condensed"/>
                <a:cs typeface="DejaVu Sans Condensed"/>
              </a:rPr>
              <a:t>∀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-75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82" b="0" i="1">
                <a:latin typeface="Bookman Old Style"/>
                <a:cs typeface="Bookman Old Style"/>
              </a:rPr>
              <a:t>n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150" b="0" i="1">
                <a:latin typeface="Bookman Old Style"/>
                <a:cs typeface="Bookman Old Style"/>
              </a:rPr>
              <a:t>n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20" b="0" i="1">
                <a:latin typeface="Bookman Old Style"/>
                <a:cs typeface="Bookman Old Style"/>
              </a:rPr>
              <a:t>y</a:t>
            </a:r>
            <a:r>
              <a:rPr dirty="0" baseline="-11904" sz="1050" spc="-75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14" b="0" i="1">
                <a:latin typeface="Bookman Old Style"/>
                <a:cs typeface="Bookman Old Style"/>
              </a:rPr>
              <a:t>y</a:t>
            </a:r>
            <a:r>
              <a:rPr dirty="0" baseline="-11904" sz="1050" spc="82" b="0" i="1">
                <a:latin typeface="Bookman Old Style"/>
                <a:cs typeface="Bookman Old Style"/>
              </a:rPr>
              <a:t>n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 spc="209" b="0" i="1">
                <a:latin typeface="Bookman Old Style"/>
                <a:cs typeface="Bookman Old Style"/>
              </a:rPr>
              <a:t>m</a:t>
            </a:r>
            <a:r>
              <a:rPr dirty="0" sz="1000" spc="-25" b="0" i="1">
                <a:latin typeface="Bookman Old Style"/>
                <a:cs typeface="Bookman Old Style"/>
              </a:rPr>
              <a:t>, 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-75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82" b="0" i="1">
                <a:latin typeface="Bookman Old Style"/>
                <a:cs typeface="Bookman Old Style"/>
              </a:rPr>
              <a:t>n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150" b="0" i="1">
                <a:latin typeface="Bookman Old Style"/>
                <a:cs typeface="Bookman Old Style"/>
              </a:rPr>
              <a:t>n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 spc="209" b="0" i="1">
                <a:latin typeface="Bookman Old Style"/>
                <a:cs typeface="Bookman Old Style"/>
              </a:rPr>
              <a:t>m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  <a:p>
            <a:pPr algn="r" marR="506730">
              <a:lnSpc>
                <a:spcPct val="100000"/>
              </a:lnSpc>
              <a:spcBef>
                <a:spcPts val="295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-75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 spc="209" b="0" i="1">
                <a:latin typeface="Bookman Old Style"/>
                <a:cs typeface="Bookman Old Style"/>
              </a:rPr>
              <a:t>m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.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82" b="0" i="1">
                <a:latin typeface="Bookman Old Style"/>
                <a:cs typeface="Bookman Old Style"/>
              </a:rPr>
              <a:t>n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150" b="0" i="1">
                <a:latin typeface="Bookman Old Style"/>
                <a:cs typeface="Bookman Old Style"/>
              </a:rPr>
              <a:t>n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baseline="-11904" sz="1050" spc="209" b="0" i="1">
                <a:latin typeface="Bookman Old Style"/>
                <a:cs typeface="Bookman Old Style"/>
              </a:rPr>
              <a:t>m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4204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Formas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cuadráticas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1229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97249"/>
            <a:ext cx="3514725" cy="55689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5">
                <a:latin typeface="Calibri"/>
                <a:cs typeface="Calibri"/>
              </a:rPr>
              <a:t>Definición,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clasificación.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dirty="0" sz="1000">
                <a:latin typeface="Calibri"/>
                <a:cs typeface="Calibri"/>
              </a:rPr>
              <a:t>Clasificación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signo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Herramientas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gráficas.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02080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4204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Formas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cuadráticas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1229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97249"/>
            <a:ext cx="3637279" cy="89852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5">
                <a:latin typeface="Calibri"/>
                <a:cs typeface="Calibri"/>
              </a:rPr>
              <a:t>Definición,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clasificación.</a:t>
            </a:r>
            <a:endParaRPr sz="1000">
              <a:latin typeface="Calibri"/>
              <a:cs typeface="Calibri"/>
            </a:endParaRPr>
          </a:p>
          <a:p>
            <a:pPr marL="12700" marR="127000">
              <a:lnSpc>
                <a:spcPct val="100000"/>
              </a:lnSpc>
              <a:spcBef>
                <a:spcPts val="295"/>
              </a:spcBef>
            </a:pPr>
            <a:r>
              <a:rPr dirty="0" sz="1000">
                <a:latin typeface="Calibri"/>
                <a:cs typeface="Calibri"/>
              </a:rPr>
              <a:t>Clasificación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signo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Herramientas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gráficas.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>
                <a:latin typeface="Calibri"/>
                <a:cs typeface="Calibri"/>
              </a:rPr>
              <a:t>Clasificación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canónica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02080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43697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4204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Formas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cuadráticas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1229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97249"/>
            <a:ext cx="3637279" cy="124015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5">
                <a:latin typeface="Calibri"/>
                <a:cs typeface="Calibri"/>
              </a:rPr>
              <a:t>Definición,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clasificación.</a:t>
            </a:r>
            <a:endParaRPr sz="1000">
              <a:latin typeface="Calibri"/>
              <a:cs typeface="Calibri"/>
            </a:endParaRPr>
          </a:p>
          <a:p>
            <a:pPr marL="12700" marR="127000">
              <a:lnSpc>
                <a:spcPct val="100000"/>
              </a:lnSpc>
              <a:spcBef>
                <a:spcPts val="295"/>
              </a:spcBef>
            </a:pPr>
            <a:r>
              <a:rPr dirty="0" sz="1000">
                <a:latin typeface="Calibri"/>
                <a:cs typeface="Calibri"/>
              </a:rPr>
              <a:t>Clasificación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signo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Herramientas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gráficas.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>
                <a:latin typeface="Calibri"/>
                <a:cs typeface="Calibri"/>
              </a:rPr>
              <a:t>Clasificación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canónica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</a:t>
            </a:r>
            <a:endParaRPr sz="1000">
              <a:latin typeface="Calibri"/>
              <a:cs typeface="Calibri"/>
            </a:endParaRPr>
          </a:p>
          <a:p>
            <a:pPr marL="12700" marR="215265">
              <a:lnSpc>
                <a:spcPct val="100000"/>
              </a:lnSpc>
              <a:spcBef>
                <a:spcPts val="290"/>
              </a:spcBef>
            </a:pPr>
            <a:r>
              <a:rPr dirty="0" sz="1000">
                <a:latin typeface="Calibri"/>
                <a:cs typeface="Calibri"/>
              </a:rPr>
              <a:t>Clasificación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signo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02080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4369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985314"/>
            <a:ext cx="59588" cy="595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4204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Formas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cuadráticas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1229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97249"/>
            <a:ext cx="3637279" cy="158178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5">
                <a:latin typeface="Calibri"/>
                <a:cs typeface="Calibri"/>
              </a:rPr>
              <a:t>Definición,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clasificación.</a:t>
            </a:r>
            <a:endParaRPr sz="1000">
              <a:latin typeface="Calibri"/>
              <a:cs typeface="Calibri"/>
            </a:endParaRPr>
          </a:p>
          <a:p>
            <a:pPr marL="12700" marR="127000">
              <a:lnSpc>
                <a:spcPct val="100000"/>
              </a:lnSpc>
              <a:spcBef>
                <a:spcPts val="295"/>
              </a:spcBef>
            </a:pPr>
            <a:r>
              <a:rPr dirty="0" sz="1000">
                <a:latin typeface="Calibri"/>
                <a:cs typeface="Calibri"/>
              </a:rPr>
              <a:t>Clasificación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signo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Herramientas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gráficas.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>
                <a:latin typeface="Calibri"/>
                <a:cs typeface="Calibri"/>
              </a:rPr>
              <a:t>Clasificación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canónica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</a:t>
            </a:r>
            <a:endParaRPr sz="1000">
              <a:latin typeface="Calibri"/>
              <a:cs typeface="Calibri"/>
            </a:endParaRPr>
          </a:p>
          <a:p>
            <a:pPr marL="12700" marR="215265">
              <a:lnSpc>
                <a:spcPct val="100000"/>
              </a:lnSpc>
              <a:spcBef>
                <a:spcPts val="290"/>
              </a:spcBef>
            </a:pPr>
            <a:r>
              <a:rPr dirty="0" sz="1000">
                <a:latin typeface="Calibri"/>
                <a:cs typeface="Calibri"/>
              </a:rPr>
              <a:t>Clasificación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signo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problema.</a:t>
            </a:r>
            <a:endParaRPr sz="1000">
              <a:latin typeface="Calibri"/>
              <a:cs typeface="Calibri"/>
            </a:endParaRPr>
          </a:p>
          <a:p>
            <a:pPr marL="12700" marR="299720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 </a:t>
            </a:r>
            <a:r>
              <a:rPr dirty="0" sz="1000" spc="45">
                <a:latin typeface="Tahoma"/>
                <a:cs typeface="Tahoma"/>
              </a:rPr>
              <a:t>= </a:t>
            </a:r>
            <a:r>
              <a:rPr dirty="0" sz="1000" spc="40" b="0" i="1">
                <a:latin typeface="Bookman Old Style"/>
                <a:cs typeface="Bookman Old Style"/>
              </a:rPr>
              <a:t>λ</a:t>
            </a:r>
            <a:r>
              <a:rPr dirty="0" sz="1000" spc="40" b="1">
                <a:latin typeface="Trebuchet MS"/>
                <a:cs typeface="Trebuchet MS"/>
              </a:rPr>
              <a:t>x</a:t>
            </a:r>
            <a:r>
              <a:rPr dirty="0" sz="1000" spc="40">
                <a:latin typeface="Calibri"/>
                <a:cs typeface="Calibri"/>
              </a:rPr>
              <a:t>. Su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implica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Sistemas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02080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4369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985314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326944"/>
            <a:ext cx="59588" cy="595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4204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Formas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cuadráticas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1229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97249"/>
            <a:ext cx="3637279" cy="1923414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5">
                <a:latin typeface="Calibri"/>
                <a:cs typeface="Calibri"/>
              </a:rPr>
              <a:t>Definición,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clasificación.</a:t>
            </a:r>
            <a:endParaRPr sz="1000">
              <a:latin typeface="Calibri"/>
              <a:cs typeface="Calibri"/>
            </a:endParaRPr>
          </a:p>
          <a:p>
            <a:pPr marL="12700" marR="127000">
              <a:lnSpc>
                <a:spcPct val="100000"/>
              </a:lnSpc>
              <a:spcBef>
                <a:spcPts val="295"/>
              </a:spcBef>
            </a:pPr>
            <a:r>
              <a:rPr dirty="0" sz="1000">
                <a:latin typeface="Calibri"/>
                <a:cs typeface="Calibri"/>
              </a:rPr>
              <a:t>Clasificación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signo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Herramientas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gráficas.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>
                <a:latin typeface="Calibri"/>
                <a:cs typeface="Calibri"/>
              </a:rPr>
              <a:t>Clasificación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canónica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cuadrática.</a:t>
            </a:r>
            <a:endParaRPr sz="1000">
              <a:latin typeface="Calibri"/>
              <a:cs typeface="Calibri"/>
            </a:endParaRPr>
          </a:p>
          <a:p>
            <a:pPr marL="12700" marR="215265">
              <a:lnSpc>
                <a:spcPct val="100000"/>
              </a:lnSpc>
              <a:spcBef>
                <a:spcPts val="290"/>
              </a:spcBef>
            </a:pPr>
            <a:r>
              <a:rPr dirty="0" sz="1000">
                <a:latin typeface="Calibri"/>
                <a:cs typeface="Calibri"/>
              </a:rPr>
              <a:t>Clasificación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signo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problema.</a:t>
            </a:r>
            <a:endParaRPr sz="1000">
              <a:latin typeface="Calibri"/>
              <a:cs typeface="Calibri"/>
            </a:endParaRPr>
          </a:p>
          <a:p>
            <a:pPr marL="12700" marR="299720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 </a:t>
            </a:r>
            <a:r>
              <a:rPr dirty="0" sz="1000" spc="45">
                <a:latin typeface="Tahoma"/>
                <a:cs typeface="Tahoma"/>
              </a:rPr>
              <a:t>= </a:t>
            </a:r>
            <a:r>
              <a:rPr dirty="0" sz="1000" spc="40" b="0" i="1">
                <a:latin typeface="Bookman Old Style"/>
                <a:cs typeface="Bookman Old Style"/>
              </a:rPr>
              <a:t>λ</a:t>
            </a:r>
            <a:r>
              <a:rPr dirty="0" sz="1000" spc="40" b="1">
                <a:latin typeface="Trebuchet MS"/>
                <a:cs typeface="Trebuchet MS"/>
              </a:rPr>
              <a:t>x</a:t>
            </a:r>
            <a:r>
              <a:rPr dirty="0" sz="1000" spc="40">
                <a:latin typeface="Calibri"/>
                <a:cs typeface="Calibri"/>
              </a:rPr>
              <a:t>. Su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implica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Sistemas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homogéneos.</a:t>
            </a:r>
            <a:endParaRPr sz="1000">
              <a:latin typeface="Calibri"/>
              <a:cs typeface="Calibri"/>
            </a:endParaRPr>
          </a:p>
          <a:p>
            <a:pPr marL="12700" marR="220345">
              <a:lnSpc>
                <a:spcPct val="100000"/>
              </a:lnSpc>
              <a:spcBef>
                <a:spcPts val="290"/>
              </a:spcBef>
            </a:pPr>
            <a:r>
              <a:rPr dirty="0" sz="1000" spc="-5">
                <a:latin typeface="Calibri"/>
                <a:cs typeface="Calibri"/>
              </a:rPr>
              <a:t>Necesitamos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teoría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diseño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puedan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rapidéz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precisión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02080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4369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985314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326944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668562"/>
            <a:ext cx="59588" cy="5958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6" name="object 16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03136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roblema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autovalores.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006017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28908"/>
            <a:ext cx="3659504" cy="63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5">
                <a:latin typeface="Calibri"/>
                <a:cs typeface="Calibri"/>
              </a:rPr>
              <a:t>trata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fundamental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álgebra</a:t>
            </a:r>
            <a:r>
              <a:rPr dirty="0" sz="1000" spc="-10">
                <a:latin typeface="Calibri"/>
                <a:cs typeface="Calibri"/>
              </a:rPr>
              <a:t> lineal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-5">
                <a:latin typeface="Calibri"/>
                <a:cs typeface="Calibri"/>
              </a:rPr>
              <a:t> natural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autofunciones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cálculo.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Está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técnicas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descomposición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señales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03136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problema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autovalores.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006017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28908"/>
            <a:ext cx="3659504" cy="1126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5">
                <a:latin typeface="Calibri"/>
                <a:cs typeface="Calibri"/>
              </a:rPr>
              <a:t>trata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fundamental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álgebra</a:t>
            </a:r>
            <a:r>
              <a:rPr dirty="0" sz="1000" spc="-10">
                <a:latin typeface="Calibri"/>
                <a:cs typeface="Calibri"/>
              </a:rPr>
              <a:t> lineal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-5">
                <a:latin typeface="Calibri"/>
                <a:cs typeface="Calibri"/>
              </a:rPr>
              <a:t> natural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autofunciones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cálculo.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Está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técnicas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descomposición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señales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 marR="46355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diagonalización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 y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diagonalizante.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desacoplar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ecuaciones.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651292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03136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problema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autovalores.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006017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28908"/>
            <a:ext cx="3659504" cy="1468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5">
                <a:latin typeface="Calibri"/>
                <a:cs typeface="Calibri"/>
              </a:rPr>
              <a:t>trata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fundamental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álgebra</a:t>
            </a:r>
            <a:r>
              <a:rPr dirty="0" sz="1000" spc="-10">
                <a:latin typeface="Calibri"/>
                <a:cs typeface="Calibri"/>
              </a:rPr>
              <a:t> lineal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-5">
                <a:latin typeface="Calibri"/>
                <a:cs typeface="Calibri"/>
              </a:rPr>
              <a:t> natural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autofunciones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cálculo.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Está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técnicas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descomposición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señales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 marR="46355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diagonalización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 y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diagonalizante.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desacoplar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ecuaciones.</a:t>
            </a:r>
            <a:endParaRPr sz="1000">
              <a:latin typeface="Calibri"/>
              <a:cs typeface="Calibri"/>
            </a:endParaRPr>
          </a:p>
          <a:p>
            <a:pPr marL="12700" marR="82550">
              <a:lnSpc>
                <a:spcPct val="100000"/>
              </a:lnSpc>
              <a:spcBef>
                <a:spcPts val="285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traza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deteminante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651292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144737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03136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problema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autovalores.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006017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28908"/>
            <a:ext cx="3659504" cy="1657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5">
                <a:latin typeface="Calibri"/>
                <a:cs typeface="Calibri"/>
              </a:rPr>
              <a:t>trata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fundamental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álgebra</a:t>
            </a:r>
            <a:r>
              <a:rPr dirty="0" sz="1000" spc="-10">
                <a:latin typeface="Calibri"/>
                <a:cs typeface="Calibri"/>
              </a:rPr>
              <a:t> lineal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-5">
                <a:latin typeface="Calibri"/>
                <a:cs typeface="Calibri"/>
              </a:rPr>
              <a:t> natural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autofunciones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cálculo.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Está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técnicas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descomposición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señales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 marR="46355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diagonalización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 y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diagonalizante.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desacoplar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ecuaciones.</a:t>
            </a:r>
            <a:endParaRPr sz="1000">
              <a:latin typeface="Calibri"/>
              <a:cs typeface="Calibri"/>
            </a:endParaRPr>
          </a:p>
          <a:p>
            <a:pPr marL="12700" marR="82550">
              <a:lnSpc>
                <a:spcPct val="100000"/>
              </a:lnSpc>
              <a:spcBef>
                <a:spcPts val="285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traza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deteminante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Condicionamiento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sistema.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651292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14473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486368"/>
            <a:ext cx="59588" cy="595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89979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autovalores.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03136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problema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autovalores.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006017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28908"/>
            <a:ext cx="3659504" cy="215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5">
                <a:latin typeface="Calibri"/>
                <a:cs typeface="Calibri"/>
              </a:rPr>
              <a:t>trata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fundamental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álgebra</a:t>
            </a:r>
            <a:r>
              <a:rPr dirty="0" sz="1000" spc="-10">
                <a:latin typeface="Calibri"/>
                <a:cs typeface="Calibri"/>
              </a:rPr>
              <a:t> lineal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-5">
                <a:latin typeface="Calibri"/>
                <a:cs typeface="Calibri"/>
              </a:rPr>
              <a:t> natural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autofunciones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cálculo.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Está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técnicas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descomposición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señales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 marR="46355">
              <a:lnSpc>
                <a:spcPct val="100000"/>
              </a:lnSpc>
              <a:spcBef>
                <a:spcPts val="280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diagonalización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 y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diagonalizante.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desacoplar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ecuaciones.</a:t>
            </a:r>
            <a:endParaRPr sz="1000">
              <a:latin typeface="Calibri"/>
              <a:cs typeface="Calibri"/>
            </a:endParaRPr>
          </a:p>
          <a:p>
            <a:pPr marL="12700" marR="82550">
              <a:lnSpc>
                <a:spcPct val="100000"/>
              </a:lnSpc>
              <a:spcBef>
                <a:spcPts val="285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traza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deteminante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Condicionamiento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sistema.</a:t>
            </a:r>
            <a:endParaRPr sz="1000">
              <a:latin typeface="Calibri"/>
              <a:cs typeface="Calibri"/>
            </a:endParaRPr>
          </a:p>
          <a:p>
            <a:pPr marL="12700" marR="82550">
              <a:lnSpc>
                <a:spcPct val="100000"/>
              </a:lnSpc>
              <a:spcBef>
                <a:spcPts val="295"/>
              </a:spcBef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Descomposición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Espectral. </a:t>
            </a: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realizar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Descomposición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Valores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Singulares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(SVD)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 spc="5">
                <a:latin typeface="Calibri"/>
                <a:cs typeface="Calibri"/>
              </a:rPr>
              <a:t>Aplicación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compresión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digital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651292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14473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486368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676156"/>
            <a:ext cx="59588" cy="595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318008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Independencia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Condicionada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08706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09972"/>
            <a:ext cx="3661410" cy="1746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libri"/>
                <a:cs typeface="Calibri"/>
              </a:rPr>
              <a:t>Dos </a:t>
            </a:r>
            <a:r>
              <a:rPr dirty="0" sz="1000" spc="-15">
                <a:latin typeface="Calibri"/>
                <a:cs typeface="Calibri"/>
              </a:rPr>
              <a:t>sucesos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55" b="0" i="1">
                <a:latin typeface="Bookman Old Style"/>
                <a:cs typeface="Bookman Old Style"/>
              </a:rPr>
              <a:t>B</a:t>
            </a:r>
            <a:r>
              <a:rPr dirty="0" sz="1000" spc="55">
                <a:latin typeface="Calibri"/>
                <a:cs typeface="Calibri"/>
              </a:rPr>
              <a:t>, </a:t>
            </a:r>
            <a:r>
              <a:rPr dirty="0" sz="1000" spc="-5">
                <a:latin typeface="Calibri"/>
                <a:cs typeface="Calibri"/>
              </a:rPr>
              <a:t>asociados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</a:t>
            </a:r>
            <a:r>
              <a:rPr dirty="0" sz="1000" spc="-10">
                <a:latin typeface="Calibri"/>
                <a:cs typeface="Calibri"/>
              </a:rPr>
              <a:t> aleatorio,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independientes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hecho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ocurra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ellos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influye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ocurra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otro;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decir,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417830">
              <a:lnSpc>
                <a:spcPct val="100000"/>
              </a:lnSpc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 </a:t>
            </a:r>
            <a:r>
              <a:rPr dirty="0" sz="1000" spc="-60">
                <a:latin typeface="Georgia"/>
                <a:cs typeface="Georgia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</a:t>
            </a:r>
            <a:r>
              <a:rPr dirty="0" sz="1000" spc="-15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qu</a:t>
            </a:r>
            <a:r>
              <a:rPr dirty="0" sz="1000" spc="-25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igua</a:t>
            </a:r>
            <a:r>
              <a:rPr dirty="0" sz="1000">
                <a:latin typeface="Calibri"/>
                <a:cs typeface="Calibri"/>
              </a:rPr>
              <a:t>l</a:t>
            </a:r>
            <a:r>
              <a:rPr dirty="0" sz="1000">
                <a:latin typeface="Calibri"/>
                <a:cs typeface="Calibri"/>
              </a:rPr>
              <a:t> 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marL="12700" marR="92075">
              <a:lnSpc>
                <a:spcPct val="100000"/>
              </a:lnSpc>
              <a:spcBef>
                <a:spcPts val="595"/>
              </a:spcBef>
            </a:pPr>
            <a:r>
              <a:rPr dirty="0" sz="1000" spc="45">
                <a:latin typeface="Calibri"/>
                <a:cs typeface="Calibri"/>
              </a:rPr>
              <a:t>En </a:t>
            </a:r>
            <a:r>
              <a:rPr dirty="0" sz="1000" spc="-15">
                <a:latin typeface="Calibri"/>
                <a:cs typeface="Calibri"/>
              </a:rPr>
              <a:t>otro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caso,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dice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sucesos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dependientes.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independencia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sucesos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caracterizar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siguiente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propiedad: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85"/>
              </a:lnSpc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sucesos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B</a:t>
            </a:r>
            <a:r>
              <a:rPr dirty="0" sz="1000" spc="80" b="0" i="1">
                <a:latin typeface="Bookman Old Style"/>
                <a:cs typeface="Bookman Old Style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independientes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sólo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endParaRPr sz="1000">
              <a:latin typeface="Calibri"/>
              <a:cs typeface="Calibri"/>
            </a:endParaRPr>
          </a:p>
          <a:p>
            <a:pPr marL="1136650">
              <a:lnSpc>
                <a:spcPct val="100000"/>
              </a:lnSpc>
              <a:spcBef>
                <a:spcPts val="990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i="1">
                <a:latin typeface="DejaVu Sans Condensed"/>
                <a:cs typeface="DejaVu Sans Condensed"/>
              </a:rPr>
              <a:t>∩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922145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79736"/>
            <a:ext cx="4608195" cy="429895"/>
            <a:chOff x="0" y="479736"/>
            <a:chExt cx="4608195" cy="429895"/>
          </a:xfrm>
        </p:grpSpPr>
        <p:pic>
          <p:nvPicPr>
            <p:cNvPr id="7" name="object 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El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álgebra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lineal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y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el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procesamiento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digital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de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imágenes.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Dependencia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e</a:t>
            </a:r>
            <a:r>
              <a:rPr dirty="0" sz="1000" spc="-5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Independencia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lineal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Sistemas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de</a:t>
            </a:r>
            <a:r>
              <a:rPr dirty="0" sz="1000" spc="-30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 Generadores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y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Bases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Transformaciones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9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Sistemas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Compatibles</a:t>
            </a:r>
            <a:r>
              <a:rPr dirty="0" sz="1000" spc="22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5023" y="2663431"/>
            <a:ext cx="146177" cy="14617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862491"/>
            <a:ext cx="59588" cy="5958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5023" y="2986608"/>
            <a:ext cx="146177" cy="14617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3185668"/>
            <a:ext cx="59588" cy="5958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37769" y="2636639"/>
            <a:ext cx="2438400" cy="652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2895" marR="282575" indent="-278130">
              <a:lnSpc>
                <a:spcPct val="100000"/>
              </a:lnSpc>
              <a:spcBef>
                <a:spcPts val="9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5   </a:t>
            </a:r>
            <a:r>
              <a:rPr dirty="0" baseline="3968" sz="1050" spc="7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El  </a:t>
            </a:r>
            <a:r>
              <a:rPr dirty="0" sz="1000" spc="-2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1000" spc="17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4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000" spc="14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1000" spc="204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cuadrados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mínimos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cuadrados</a:t>
            </a:r>
            <a:endParaRPr sz="1000">
              <a:latin typeface="Calibri"/>
              <a:cs typeface="Calibri"/>
            </a:endParaRPr>
          </a:p>
          <a:p>
            <a:pPr marL="25400">
              <a:lnSpc>
                <a:spcPts val="1200"/>
              </a:lnSpc>
              <a:spcBef>
                <a:spcPts val="14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6  </a:t>
            </a:r>
            <a:r>
              <a:rPr dirty="0" baseline="3968" sz="1050" spc="270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1000">
              <a:latin typeface="Calibri"/>
              <a:cs typeface="Calibri"/>
            </a:endParaRPr>
          </a:p>
          <a:p>
            <a:pPr marL="302895">
              <a:lnSpc>
                <a:spcPts val="1200"/>
              </a:lnSpc>
            </a:pP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Directos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vs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Iterativos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0" name="object 3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6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285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3731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60213"/>
            <a:ext cx="35617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tipo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 b="1">
                <a:latin typeface="Trebuchet MS"/>
                <a:cs typeface="Trebuchet MS"/>
              </a:rPr>
              <a:t>0</a:t>
            </a:r>
            <a:r>
              <a:rPr dirty="0" sz="1000" spc="35" b="1">
                <a:latin typeface="Trebuchet MS"/>
                <a:cs typeface="Trebuchet MS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35" b="1">
                <a:latin typeface="Trebuchet MS"/>
                <a:cs typeface="Trebuchet MS"/>
              </a:rPr>
              <a:t>b</a:t>
            </a:r>
            <a:r>
              <a:rPr dirty="0" sz="1000" spc="3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285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3731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22255"/>
            <a:ext cx="3561715" cy="55689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-1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tipo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 b="1">
                <a:latin typeface="Trebuchet MS"/>
                <a:cs typeface="Trebuchet MS"/>
              </a:rPr>
              <a:t>0</a:t>
            </a:r>
            <a:r>
              <a:rPr dirty="0" sz="1000" spc="35" b="1">
                <a:latin typeface="Trebuchet MS"/>
                <a:cs typeface="Trebuchet MS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35" b="1">
                <a:latin typeface="Trebuchet MS"/>
                <a:cs typeface="Trebuchet MS"/>
              </a:rPr>
              <a:t>b</a:t>
            </a:r>
            <a:r>
              <a:rPr dirty="0" sz="1000" spc="3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50800">
              <a:lnSpc>
                <a:spcPct val="100000"/>
              </a:lnSpc>
              <a:spcBef>
                <a:spcPts val="2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homogéneo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327099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285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3731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22255"/>
            <a:ext cx="3660775" cy="89852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-1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tipo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 b="1">
                <a:latin typeface="Trebuchet MS"/>
                <a:cs typeface="Trebuchet MS"/>
              </a:rPr>
              <a:t>0</a:t>
            </a:r>
            <a:r>
              <a:rPr dirty="0" sz="1000" spc="35" b="1">
                <a:latin typeface="Trebuchet MS"/>
                <a:cs typeface="Trebuchet MS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35" b="1">
                <a:latin typeface="Trebuchet MS"/>
                <a:cs typeface="Trebuchet MS"/>
              </a:rPr>
              <a:t>b</a:t>
            </a:r>
            <a:r>
              <a:rPr dirty="0" sz="1000" spc="3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149860">
              <a:lnSpc>
                <a:spcPct val="100000"/>
              </a:lnSpc>
              <a:spcBef>
                <a:spcPts val="2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homogéneo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homogéneo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afín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(estructuras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pasan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origen).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327099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68729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285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3731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22255"/>
            <a:ext cx="3660775" cy="124015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-1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tipo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 b="1">
                <a:latin typeface="Trebuchet MS"/>
                <a:cs typeface="Trebuchet MS"/>
              </a:rPr>
              <a:t>0</a:t>
            </a:r>
            <a:r>
              <a:rPr dirty="0" sz="1000" spc="35" b="1">
                <a:latin typeface="Trebuchet MS"/>
                <a:cs typeface="Trebuchet MS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35" b="1">
                <a:latin typeface="Trebuchet MS"/>
                <a:cs typeface="Trebuchet MS"/>
              </a:rPr>
              <a:t>b</a:t>
            </a:r>
            <a:r>
              <a:rPr dirty="0" sz="1000" spc="3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149860">
              <a:lnSpc>
                <a:spcPct val="100000"/>
              </a:lnSpc>
              <a:spcBef>
                <a:spcPts val="2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homogéneo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homogéneo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afín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(estructuras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pasan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origen).</a:t>
            </a:r>
            <a:endParaRPr sz="1000">
              <a:latin typeface="Calibri"/>
              <a:cs typeface="Calibri"/>
            </a:endParaRPr>
          </a:p>
          <a:p>
            <a:pPr marL="12700" marR="287655">
              <a:lnSpc>
                <a:spcPct val="100000"/>
              </a:lnSpc>
              <a:spcBef>
                <a:spcPts val="290"/>
              </a:spcBef>
            </a:pPr>
            <a:r>
              <a:rPr dirty="0" sz="1000" spc="-10">
                <a:latin typeface="Calibri"/>
                <a:cs typeface="Calibri"/>
              </a:rPr>
              <a:t>Resolver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eficientemente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consiste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saber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eficientemente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327099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68729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10346"/>
            <a:ext cx="59588" cy="595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285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3731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22255"/>
            <a:ext cx="3660775" cy="188595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-1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tipo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 b="1">
                <a:latin typeface="Trebuchet MS"/>
                <a:cs typeface="Trebuchet MS"/>
              </a:rPr>
              <a:t>0</a:t>
            </a:r>
            <a:r>
              <a:rPr dirty="0" sz="1000" spc="35" b="1">
                <a:latin typeface="Trebuchet MS"/>
                <a:cs typeface="Trebuchet MS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x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35" b="1">
                <a:latin typeface="Trebuchet MS"/>
                <a:cs typeface="Trebuchet MS"/>
              </a:rPr>
              <a:t>b</a:t>
            </a:r>
            <a:r>
              <a:rPr dirty="0" sz="1000" spc="3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149860">
              <a:lnSpc>
                <a:spcPct val="100000"/>
              </a:lnSpc>
              <a:spcBef>
                <a:spcPts val="2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homogéneo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homogéneo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afín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(estructuras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pasan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origen).</a:t>
            </a:r>
            <a:endParaRPr sz="1000">
              <a:latin typeface="Calibri"/>
              <a:cs typeface="Calibri"/>
            </a:endParaRPr>
          </a:p>
          <a:p>
            <a:pPr marL="12700" marR="287655">
              <a:lnSpc>
                <a:spcPct val="100000"/>
              </a:lnSpc>
              <a:spcBef>
                <a:spcPts val="290"/>
              </a:spcBef>
            </a:pPr>
            <a:r>
              <a:rPr dirty="0" sz="1000" spc="-10">
                <a:latin typeface="Calibri"/>
                <a:cs typeface="Calibri"/>
              </a:rPr>
              <a:t>Resolver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eficientemente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autovalores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consiste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saber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eficientemente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homogéneo.</a:t>
            </a:r>
            <a:endParaRPr sz="100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  <a:spcBef>
                <a:spcPts val="290"/>
              </a:spcBef>
            </a:pPr>
            <a:r>
              <a:rPr dirty="0" sz="1000" spc="10">
                <a:latin typeface="Calibri"/>
                <a:cs typeface="Calibri"/>
              </a:rPr>
              <a:t>Dificultad: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solución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trivial  </a:t>
            </a:r>
            <a:r>
              <a:rPr dirty="0" sz="1000" spc="50" b="1">
                <a:latin typeface="Trebuchet MS"/>
                <a:cs typeface="Trebuchet MS"/>
              </a:rPr>
              <a:t>x </a:t>
            </a:r>
            <a:r>
              <a:rPr dirty="0" sz="1000" spc="45">
                <a:latin typeface="Tahoma"/>
                <a:cs typeface="Tahoma"/>
              </a:rPr>
              <a:t>= </a:t>
            </a:r>
            <a:r>
              <a:rPr dirty="0" sz="1000" spc="-15" b="1">
                <a:latin typeface="Trebuchet MS"/>
                <a:cs typeface="Trebuchet MS"/>
              </a:rPr>
              <a:t>0 </a:t>
            </a:r>
            <a:r>
              <a:rPr dirty="0" sz="1000" spc="-25">
                <a:latin typeface="Calibri"/>
                <a:cs typeface="Calibri"/>
              </a:rPr>
              <a:t>siempre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solución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homogéneo.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unicidad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sirve.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unicidad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hay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infinitas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soluciones.</a:t>
            </a:r>
            <a:r>
              <a:rPr dirty="0" sz="1000" spc="-5">
                <a:latin typeface="Calibri"/>
                <a:cs typeface="Calibri"/>
              </a:rPr>
              <a:t> Necesito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imponer</a:t>
            </a:r>
            <a:r>
              <a:rPr dirty="0" sz="1000" spc="-15">
                <a:latin typeface="Calibri"/>
                <a:cs typeface="Calibri"/>
              </a:rPr>
              <a:t> restricciones.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ejemplo: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Calibrado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cámaras.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327099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68729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10346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351963"/>
            <a:ext cx="59588" cy="595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78701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Compatibles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Incompatibles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22842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51310"/>
            <a:ext cx="358775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75" b="1">
                <a:latin typeface="Calibri"/>
                <a:cs typeface="Calibri"/>
              </a:rPr>
              <a:t>El </a:t>
            </a:r>
            <a:r>
              <a:rPr dirty="0" sz="1000" spc="15" b="1">
                <a:latin typeface="Calibri"/>
                <a:cs typeface="Calibri"/>
              </a:rPr>
              <a:t>teorema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</a:t>
            </a:r>
            <a:r>
              <a:rPr dirty="0" sz="1000" spc="35" b="1">
                <a:latin typeface="Calibri"/>
                <a:cs typeface="Calibri"/>
              </a:rPr>
              <a:t>Rouché-Frobenius</a:t>
            </a:r>
            <a:r>
              <a:rPr dirty="0" sz="1000" spc="40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Permite </a:t>
            </a:r>
            <a:r>
              <a:rPr dirty="0" sz="1000" spc="-15">
                <a:latin typeface="Calibri"/>
                <a:cs typeface="Calibri"/>
              </a:rPr>
              <a:t>estudiar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 </a:t>
            </a:r>
            <a:r>
              <a:rPr dirty="0" sz="1000" spc="-5">
                <a:latin typeface="Calibri"/>
                <a:cs typeface="Calibri"/>
              </a:rPr>
              <a:t> (existencia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unicidad)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rango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ampliada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78701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Compatibles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Incompatibles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22842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51310"/>
            <a:ext cx="3615054" cy="97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1750">
              <a:lnSpc>
                <a:spcPct val="100000"/>
              </a:lnSpc>
              <a:spcBef>
                <a:spcPts val="95"/>
              </a:spcBef>
            </a:pPr>
            <a:r>
              <a:rPr dirty="0" sz="1000" spc="75" b="1">
                <a:latin typeface="Calibri"/>
                <a:cs typeface="Calibri"/>
              </a:rPr>
              <a:t>El </a:t>
            </a:r>
            <a:r>
              <a:rPr dirty="0" sz="1000" spc="15" b="1">
                <a:latin typeface="Calibri"/>
                <a:cs typeface="Calibri"/>
              </a:rPr>
              <a:t>teorema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</a:t>
            </a:r>
            <a:r>
              <a:rPr dirty="0" sz="1000" spc="35" b="1">
                <a:latin typeface="Calibri"/>
                <a:cs typeface="Calibri"/>
              </a:rPr>
              <a:t>Rouché-Frobenius</a:t>
            </a:r>
            <a:r>
              <a:rPr dirty="0" sz="1000" spc="40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Permite </a:t>
            </a:r>
            <a:r>
              <a:rPr dirty="0" sz="1000" spc="-15">
                <a:latin typeface="Calibri"/>
                <a:cs typeface="Calibri"/>
              </a:rPr>
              <a:t>estudiar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 </a:t>
            </a:r>
            <a:r>
              <a:rPr dirty="0" sz="1000" spc="-5">
                <a:latin typeface="Calibri"/>
                <a:cs typeface="Calibri"/>
              </a:rPr>
              <a:t> (existencia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unicidad)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rango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ampliada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35" b="1">
                <a:latin typeface="Calibri"/>
                <a:cs typeface="Calibri"/>
              </a:rPr>
              <a:t>Fórmula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la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Dimensión </a:t>
            </a: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vectoriales.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basa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imagen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núcleo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transformación.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721866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78701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Compatibles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Incompatibles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22842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51310"/>
            <a:ext cx="3648075" cy="161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dirty="0" sz="1000" spc="75" b="1">
                <a:latin typeface="Calibri"/>
                <a:cs typeface="Calibri"/>
              </a:rPr>
              <a:t>El </a:t>
            </a:r>
            <a:r>
              <a:rPr dirty="0" sz="1000" spc="15" b="1">
                <a:latin typeface="Calibri"/>
                <a:cs typeface="Calibri"/>
              </a:rPr>
              <a:t>teorema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</a:t>
            </a:r>
            <a:r>
              <a:rPr dirty="0" sz="1000" spc="35" b="1">
                <a:latin typeface="Calibri"/>
                <a:cs typeface="Calibri"/>
              </a:rPr>
              <a:t>Rouché-Frobenius</a:t>
            </a:r>
            <a:r>
              <a:rPr dirty="0" sz="1000" spc="40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Permite </a:t>
            </a:r>
            <a:r>
              <a:rPr dirty="0" sz="1000" spc="-15">
                <a:latin typeface="Calibri"/>
                <a:cs typeface="Calibri"/>
              </a:rPr>
              <a:t>estudiar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 </a:t>
            </a:r>
            <a:r>
              <a:rPr dirty="0" sz="1000" spc="-5">
                <a:latin typeface="Calibri"/>
                <a:cs typeface="Calibri"/>
              </a:rPr>
              <a:t> (existencia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unicidad)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rango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ampliada</a:t>
            </a:r>
            <a:endParaRPr sz="1000">
              <a:latin typeface="Calibri"/>
              <a:cs typeface="Calibri"/>
            </a:endParaRPr>
          </a:p>
          <a:p>
            <a:pPr marL="12700" marR="38100">
              <a:lnSpc>
                <a:spcPct val="100000"/>
              </a:lnSpc>
              <a:spcBef>
                <a:spcPts val="285"/>
              </a:spcBef>
            </a:pPr>
            <a:r>
              <a:rPr dirty="0" sz="1000" spc="35" b="1">
                <a:latin typeface="Calibri"/>
                <a:cs typeface="Calibri"/>
              </a:rPr>
              <a:t>Fórmula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la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Dimensión </a:t>
            </a: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vectoriales.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basa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imagen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núcleo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transformación.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4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necesario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sentido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incompatibles.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mayoría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sistemas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incompatibles </a:t>
            </a:r>
            <a:r>
              <a:rPr dirty="0" sz="1000" spc="-25">
                <a:latin typeface="Calibri"/>
                <a:cs typeface="Calibri"/>
              </a:rPr>
              <a:t>debido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15">
                <a:latin typeface="Calibri"/>
                <a:cs typeface="Calibri"/>
              </a:rPr>
              <a:t>ruidoo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inherente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proceso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adquisición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datos.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sentido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mínimos </a:t>
            </a:r>
            <a:r>
              <a:rPr dirty="0" sz="1000" spc="-5">
                <a:latin typeface="Calibri"/>
                <a:cs typeface="Calibri"/>
              </a:rPr>
              <a:t> cuadrados.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72186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215311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33762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Indeterminados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Sobredeterminados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82865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05756"/>
            <a:ext cx="3653154" cy="784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40" b="1">
                <a:latin typeface="Calibri"/>
                <a:cs typeface="Calibri"/>
              </a:rPr>
              <a:t>Sistemas</a:t>
            </a:r>
            <a:r>
              <a:rPr dirty="0" sz="1000" spc="45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Indeterminados</a:t>
            </a:r>
            <a:r>
              <a:rPr dirty="0" sz="1000" spc="25" b="1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restricciones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(ecuaciones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sistema)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menor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grados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libertad </a:t>
            </a:r>
            <a:r>
              <a:rPr dirty="0" sz="1000" spc="-15">
                <a:latin typeface="Calibri"/>
                <a:cs typeface="Calibri"/>
              </a:rPr>
              <a:t>(número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incógnitas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sistema).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Aparece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unicidad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soluciones.</a:t>
            </a:r>
            <a:r>
              <a:rPr dirty="0" sz="1000" spc="-5">
                <a:latin typeface="Calibri"/>
                <a:cs typeface="Calibri"/>
              </a:rPr>
              <a:t> Problemas</a:t>
            </a:r>
            <a:r>
              <a:rPr dirty="0" sz="1000">
                <a:latin typeface="Calibri"/>
                <a:cs typeface="Calibri"/>
              </a:rPr>
              <a:t> mal </a:t>
            </a:r>
            <a:r>
              <a:rPr dirty="0" sz="1000" spc="-15">
                <a:latin typeface="Calibri"/>
                <a:cs typeface="Calibri"/>
              </a:rPr>
              <a:t>planteados.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Admiten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infinitas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 </a:t>
            </a:r>
            <a:r>
              <a:rPr dirty="0" sz="1000" spc="-10">
                <a:latin typeface="Calibri"/>
                <a:cs typeface="Calibri"/>
              </a:rPr>
              <a:t> paramétricas.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791807"/>
            <a:ext cx="59588" cy="59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280193"/>
            <a:ext cx="4077335" cy="612140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Bayes</a:t>
            </a:r>
            <a:endParaRPr sz="1400">
              <a:latin typeface="Calibri"/>
              <a:cs typeface="Calibri"/>
            </a:endParaRPr>
          </a:p>
          <a:p>
            <a:pPr marL="459740">
              <a:lnSpc>
                <a:spcPct val="100000"/>
              </a:lnSpc>
              <a:spcBef>
                <a:spcPts val="700"/>
              </a:spcBef>
            </a:pP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conocemos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-40">
                <a:latin typeface="Georgia"/>
                <a:cs typeface="Georgia"/>
              </a:rPr>
              <a:t>(</a:t>
            </a:r>
            <a:r>
              <a:rPr dirty="0" sz="1000" spc="-40" b="0" i="1">
                <a:latin typeface="Bookman Old Style"/>
                <a:cs typeface="Bookman Old Style"/>
              </a:rPr>
              <a:t>Y</a:t>
            </a:r>
            <a:r>
              <a:rPr dirty="0" sz="1000" spc="-75" b="0" i="1">
                <a:latin typeface="Bookman Old Style"/>
                <a:cs typeface="Bookman Old Style"/>
              </a:rPr>
              <a:t> </a:t>
            </a:r>
            <a:r>
              <a:rPr dirty="0" sz="1000" spc="60" i="1">
                <a:latin typeface="DejaVu Sans Condensed"/>
                <a:cs typeface="DejaVu Sans Condensed"/>
              </a:rPr>
              <a:t>|</a:t>
            </a:r>
            <a:r>
              <a:rPr dirty="0" sz="1000" spc="60" b="0" i="1">
                <a:latin typeface="Bookman Old Style"/>
                <a:cs typeface="Bookman Old Style"/>
              </a:rPr>
              <a:t>X</a:t>
            </a:r>
            <a:r>
              <a:rPr dirty="0" sz="1000" spc="60">
                <a:latin typeface="Georgia"/>
                <a:cs typeface="Georgia"/>
              </a:rPr>
              <a:t>)</a:t>
            </a:r>
            <a:r>
              <a:rPr dirty="0" sz="1000" spc="90">
                <a:latin typeface="Georgia"/>
                <a:cs typeface="Georgia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60">
                <a:latin typeface="Georgia"/>
                <a:cs typeface="Georgia"/>
              </a:rPr>
              <a:t>(</a:t>
            </a:r>
            <a:r>
              <a:rPr dirty="0" sz="1000" spc="60" b="0" i="1">
                <a:latin typeface="Bookman Old Style"/>
                <a:cs typeface="Bookman Old Style"/>
              </a:rPr>
              <a:t>X</a:t>
            </a:r>
            <a:r>
              <a:rPr dirty="0" sz="1000" spc="60">
                <a:latin typeface="Georgia"/>
                <a:cs typeface="Georgia"/>
              </a:rPr>
              <a:t>)</a:t>
            </a:r>
            <a:r>
              <a:rPr dirty="0" sz="1000" spc="60">
                <a:latin typeface="Calibri"/>
                <a:cs typeface="Calibri"/>
              </a:rPr>
              <a:t>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necesitamos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saber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25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25" i="1">
                <a:latin typeface="DejaVu Sans Condensed"/>
                <a:cs typeface="DejaVu Sans Condensed"/>
              </a:rPr>
              <a:t>|</a:t>
            </a:r>
            <a:r>
              <a:rPr dirty="0" sz="1000" spc="25" b="0" i="1">
                <a:latin typeface="Bookman Old Style"/>
                <a:cs typeface="Bookman Old Style"/>
              </a:rPr>
              <a:t>Y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95">
                <a:latin typeface="Georgia"/>
                <a:cs typeface="Georgia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354" y="866526"/>
            <a:ext cx="2377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gracias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45" b="1">
                <a:latin typeface="Calibri"/>
                <a:cs typeface="Calibri"/>
              </a:rPr>
              <a:t>Regla</a:t>
            </a:r>
            <a:r>
              <a:rPr dirty="0" sz="1000" spc="13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3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Bayes</a:t>
            </a:r>
            <a:r>
              <a:rPr dirty="0" sz="1000" spc="30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3623" y="1184800"/>
            <a:ext cx="6076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95" b="0" i="1">
                <a:latin typeface="Bookman Old Style"/>
                <a:cs typeface="Bookman Old Style"/>
              </a:rPr>
              <a:t>X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6198" y="1078643"/>
            <a:ext cx="786130" cy="37020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u="sng" sz="1000" spc="3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</a:t>
            </a:r>
            <a:r>
              <a:rPr dirty="0" u="sng" sz="1000" spc="-16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(</a:t>
            </a:r>
            <a:r>
              <a:rPr dirty="0" u="sng" sz="1000" spc="19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X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)</a:t>
            </a:r>
            <a:r>
              <a:rPr dirty="0" u="sng" sz="1000" spc="3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</a:t>
            </a:r>
            <a:r>
              <a:rPr dirty="0" u="sng" sz="1000" spc="-16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(</a:t>
            </a:r>
            <a:r>
              <a:rPr dirty="0" u="sng" sz="1000" spc="-8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Y</a:t>
            </a:r>
            <a:r>
              <a:rPr dirty="0" u="sng" sz="1000" spc="-8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000" spc="-30" i="1">
                <a:uFill>
                  <a:solidFill>
                    <a:srgbClr val="000000"/>
                  </a:solidFill>
                </a:uFill>
                <a:latin typeface="DejaVu Sans Condensed"/>
                <a:cs typeface="DejaVu Sans Condensed"/>
              </a:rPr>
              <a:t>|</a:t>
            </a:r>
            <a:r>
              <a:rPr dirty="0" u="sng" sz="1000" spc="19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X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214092"/>
            <a:ext cx="59588" cy="595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6854" y="1510835"/>
            <a:ext cx="3677285" cy="1259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latin typeface="Calibri"/>
                <a:cs typeface="Calibri"/>
              </a:rPr>
              <a:t>donde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P(Y)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calcular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219835">
              <a:lnSpc>
                <a:spcPct val="100000"/>
              </a:lnSpc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baseline="52777" sz="1500" spc="1739">
                <a:latin typeface="Arial"/>
                <a:cs typeface="Arial"/>
              </a:rPr>
              <a:t> </a:t>
            </a:r>
            <a:r>
              <a:rPr dirty="0" baseline="52777" sz="1500" spc="-172">
                <a:latin typeface="Arial"/>
                <a:cs typeface="Arial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algn="ctr" marR="111125">
              <a:lnSpc>
                <a:spcPct val="100000"/>
              </a:lnSpc>
              <a:spcBef>
                <a:spcPts val="245"/>
              </a:spcBef>
            </a:pPr>
            <a:r>
              <a:rPr dirty="0" sz="700" spc="70" b="0" i="1">
                <a:latin typeface="Bookman Old Style"/>
                <a:cs typeface="Bookman Old Style"/>
              </a:rPr>
              <a:t>x</a:t>
            </a:r>
            <a:endParaRPr sz="700">
              <a:latin typeface="Bookman Old Style"/>
              <a:cs typeface="Bookman Old Style"/>
            </a:endParaRPr>
          </a:p>
          <a:p>
            <a:pPr marL="75565" marR="55880">
              <a:lnSpc>
                <a:spcPct val="100000"/>
              </a:lnSpc>
              <a:spcBef>
                <a:spcPts val="254"/>
              </a:spcBef>
            </a:pP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tenemos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15">
                <a:latin typeface="Calibri"/>
                <a:cs typeface="Calibri"/>
              </a:rPr>
              <a:t>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sucesos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40" b="0" i="1">
                <a:latin typeface="Bookman Old Style"/>
                <a:cs typeface="Bookman Old Style"/>
              </a:rPr>
              <a:t>A</a:t>
            </a:r>
            <a:r>
              <a:rPr dirty="0" baseline="-11904" sz="1050">
                <a:latin typeface="Verdana"/>
                <a:cs typeface="Verdana"/>
              </a:rPr>
              <a:t>2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baseline="-11904" sz="1050" b="0" i="1">
                <a:latin typeface="Bookman Old Style"/>
                <a:cs typeface="Bookman Old Style"/>
              </a:rPr>
              <a:t>k</a:t>
            </a:r>
            <a:r>
              <a:rPr dirty="0" baseline="-11904" sz="1050" spc="-217" b="0" i="1">
                <a:latin typeface="Bookman Old Style"/>
                <a:cs typeface="Bookman Old Style"/>
              </a:rPr>
              <a:t> </a:t>
            </a:r>
            <a:r>
              <a:rPr dirty="0" sz="1000" spc="25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</a:t>
            </a:r>
            <a:r>
              <a:rPr dirty="0" sz="1000" spc="-35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manera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qu</a:t>
            </a:r>
            <a:r>
              <a:rPr dirty="0" sz="1000" spc="-25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</a:t>
            </a:r>
            <a:r>
              <a:rPr dirty="0" sz="1000" spc="20">
                <a:latin typeface="Calibri"/>
                <a:cs typeface="Calibri"/>
              </a:rPr>
              <a:t>o</a:t>
            </a:r>
            <a:r>
              <a:rPr dirty="0" sz="1000" spc="-25">
                <a:latin typeface="Calibri"/>
                <a:cs typeface="Calibri"/>
              </a:rPr>
              <a:t>do</a:t>
            </a:r>
            <a:r>
              <a:rPr dirty="0" sz="1000" spc="-15">
                <a:latin typeface="Calibri"/>
                <a:cs typeface="Calibri"/>
              </a:rPr>
              <a:t>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tie</a:t>
            </a:r>
            <a:r>
              <a:rPr dirty="0" sz="1000" spc="-25">
                <a:latin typeface="Calibri"/>
                <a:cs typeface="Calibri"/>
              </a:rPr>
              <a:t>nen  </a:t>
            </a:r>
            <a:r>
              <a:rPr dirty="0" sz="1000" spc="-15">
                <a:latin typeface="Calibri"/>
                <a:cs typeface="Calibri"/>
              </a:rPr>
              <a:t>probabilidad </a:t>
            </a:r>
            <a:r>
              <a:rPr dirty="0" sz="1000" spc="-5">
                <a:latin typeface="Calibri"/>
                <a:cs typeface="Calibri"/>
              </a:rPr>
              <a:t>positiva </a:t>
            </a:r>
            <a:r>
              <a:rPr dirty="0" sz="1000" spc="60">
                <a:latin typeface="Calibri"/>
                <a:cs typeface="Calibri"/>
              </a:rPr>
              <a:t>(</a:t>
            </a:r>
            <a:r>
              <a:rPr dirty="0" sz="1000" spc="60" b="0" i="1">
                <a:latin typeface="Bookman Old Style"/>
                <a:cs typeface="Bookman Old Style"/>
              </a:rPr>
              <a:t>P </a:t>
            </a:r>
            <a:r>
              <a:rPr dirty="0" sz="1000" spc="50">
                <a:latin typeface="Georgia"/>
                <a:cs typeface="Georgia"/>
              </a:rPr>
              <a:t>(</a:t>
            </a:r>
            <a:r>
              <a:rPr dirty="0" sz="1000" spc="50" b="0" i="1">
                <a:latin typeface="Bookman Old Style"/>
                <a:cs typeface="Bookman Old Style"/>
              </a:rPr>
              <a:t>A</a:t>
            </a:r>
            <a:r>
              <a:rPr dirty="0" baseline="-11904" sz="1050" spc="75" b="0" i="1">
                <a:latin typeface="Bookman Old Style"/>
                <a:cs typeface="Bookman Old Style"/>
              </a:rPr>
              <a:t>i</a:t>
            </a:r>
            <a:r>
              <a:rPr dirty="0" sz="1000" spc="50">
                <a:latin typeface="Georgia"/>
                <a:cs typeface="Georgia"/>
              </a:rPr>
              <a:t>) </a:t>
            </a:r>
            <a:r>
              <a:rPr dirty="0" sz="1000" spc="170" b="0" i="1">
                <a:latin typeface="Bookman Old Style"/>
                <a:cs typeface="Bookman Old Style"/>
              </a:rPr>
              <a:t>&gt; </a:t>
            </a:r>
            <a:r>
              <a:rPr dirty="0" sz="1000" spc="-120">
                <a:latin typeface="Georgia"/>
                <a:cs typeface="Georgia"/>
              </a:rPr>
              <a:t>0</a:t>
            </a:r>
            <a:r>
              <a:rPr dirty="0" sz="1000" spc="-114">
                <a:latin typeface="Georgia"/>
                <a:cs typeface="Georgia"/>
              </a:rPr>
              <a:t> </a:t>
            </a:r>
            <a:r>
              <a:rPr dirty="0" sz="1000" i="1">
                <a:latin typeface="DejaVu Sans Condensed"/>
                <a:cs typeface="DejaVu Sans Condensed"/>
              </a:rPr>
              <a:t>∀</a:t>
            </a:r>
            <a:r>
              <a:rPr dirty="0" sz="1000" b="0" i="1">
                <a:latin typeface="Bookman Old Style"/>
                <a:cs typeface="Bookman Old Style"/>
              </a:rPr>
              <a:t>i </a:t>
            </a:r>
            <a:r>
              <a:rPr dirty="0" sz="1000" spc="-125" i="1">
                <a:latin typeface="DejaVu Sans Condensed"/>
                <a:cs typeface="DejaVu Sans Condensed"/>
              </a:rPr>
              <a:t>∈ </a:t>
            </a:r>
            <a:r>
              <a:rPr dirty="0" sz="1000" spc="-15" i="1">
                <a:latin typeface="DejaVu Sans Condensed"/>
                <a:cs typeface="DejaVu Sans Condensed"/>
              </a:rPr>
              <a:t>{</a:t>
            </a:r>
            <a:r>
              <a:rPr dirty="0" sz="1000" spc="-15">
                <a:latin typeface="Georgia"/>
                <a:cs typeface="Georgia"/>
              </a:rPr>
              <a:t>1</a:t>
            </a:r>
            <a:r>
              <a:rPr dirty="0" sz="1000" spc="-15" b="0" i="1">
                <a:latin typeface="Bookman Old Style"/>
                <a:cs typeface="Bookman Old Style"/>
              </a:rPr>
              <a:t>, </a:t>
            </a:r>
            <a:r>
              <a:rPr dirty="0" sz="1000" spc="-45">
                <a:latin typeface="Georgia"/>
                <a:cs typeface="Georgia"/>
              </a:rPr>
              <a:t>2</a:t>
            </a:r>
            <a:r>
              <a:rPr dirty="0" sz="1000" spc="-45" b="0" i="1">
                <a:latin typeface="Bookman Old Style"/>
                <a:cs typeface="Bookman Old Style"/>
              </a:rPr>
              <a:t>, </a:t>
            </a:r>
            <a:r>
              <a:rPr dirty="0" sz="1000" spc="-10" i="1">
                <a:latin typeface="DejaVu Sans Condensed"/>
                <a:cs typeface="DejaVu Sans Condensed"/>
              </a:rPr>
              <a:t>· · · </a:t>
            </a:r>
            <a:r>
              <a:rPr dirty="0" sz="1000" spc="-25" b="0" i="1">
                <a:latin typeface="Bookman Old Style"/>
                <a:cs typeface="Bookman Old Style"/>
              </a:rPr>
              <a:t>, </a:t>
            </a:r>
            <a:r>
              <a:rPr dirty="0" sz="1000" spc="-10" b="0" i="1">
                <a:latin typeface="Bookman Old Style"/>
                <a:cs typeface="Bookman Old Style"/>
              </a:rPr>
              <a:t>k</a:t>
            </a:r>
            <a:r>
              <a:rPr dirty="0" sz="1000" spc="-10" i="1">
                <a:latin typeface="DejaVu Sans Condensed"/>
                <a:cs typeface="DejaVu Sans Condensed"/>
              </a:rPr>
              <a:t>}</a:t>
            </a:r>
            <a:r>
              <a:rPr dirty="0" sz="1000" spc="-10">
                <a:latin typeface="Calibri"/>
                <a:cs typeface="Calibri"/>
              </a:rPr>
              <a:t>). </a:t>
            </a:r>
            <a:r>
              <a:rPr dirty="0" sz="1000" spc="10">
                <a:latin typeface="Calibri"/>
                <a:cs typeface="Calibri"/>
              </a:rPr>
              <a:t>Sea </a:t>
            </a:r>
            <a:r>
              <a:rPr dirty="0" sz="1000" spc="35" b="0" i="1">
                <a:latin typeface="Bookman Old Style"/>
                <a:cs typeface="Bookman Old Style"/>
              </a:rPr>
              <a:t>B </a:t>
            </a:r>
            <a:r>
              <a:rPr dirty="0" sz="1000" spc="40" b="0" i="1">
                <a:latin typeface="Bookman Old Style"/>
                <a:cs typeface="Bookman Old Style"/>
              </a:rPr>
              <a:t> </a:t>
            </a:r>
            <a:r>
              <a:rPr dirty="0" sz="1000" spc="-10">
                <a:latin typeface="Calibri"/>
                <a:cs typeface="Calibri"/>
              </a:rPr>
              <a:t>cualquier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suceso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0" b="0" i="1">
                <a:latin typeface="Bookman Old Style"/>
                <a:cs typeface="Bookman Old Style"/>
              </a:rPr>
              <a:t> </a:t>
            </a:r>
            <a:r>
              <a:rPr dirty="0" sz="1000" spc="35">
                <a:latin typeface="Georgia"/>
                <a:cs typeface="Georgia"/>
              </a:rPr>
              <a:t>(</a:t>
            </a:r>
            <a:r>
              <a:rPr dirty="0" sz="1000" spc="35" b="0" i="1">
                <a:latin typeface="Bookman Old Style"/>
                <a:cs typeface="Bookman Old Style"/>
              </a:rPr>
              <a:t>B</a:t>
            </a:r>
            <a:r>
              <a:rPr dirty="0" sz="1000" spc="35">
                <a:latin typeface="Georgia"/>
                <a:cs typeface="Georgia"/>
              </a:rPr>
              <a:t>) </a:t>
            </a:r>
            <a:r>
              <a:rPr dirty="0" sz="1000" spc="170" b="0" i="1">
                <a:latin typeface="Bookman Old Style"/>
                <a:cs typeface="Bookman Old Style"/>
              </a:rPr>
              <a:t>&gt;</a:t>
            </a:r>
            <a:r>
              <a:rPr dirty="0" sz="1000" spc="-20" b="0" i="1">
                <a:latin typeface="Bookman Old Style"/>
                <a:cs typeface="Bookman Old Style"/>
              </a:rPr>
              <a:t> </a:t>
            </a:r>
            <a:r>
              <a:rPr dirty="0" sz="1000" spc="-50">
                <a:latin typeface="Georgia"/>
                <a:cs typeface="Georgia"/>
              </a:rPr>
              <a:t>0</a:t>
            </a:r>
            <a:r>
              <a:rPr dirty="0" sz="1000" spc="-50">
                <a:latin typeface="Calibri"/>
                <a:cs typeface="Calibri"/>
              </a:rPr>
              <a:t>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Entonces,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Teorema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 </a:t>
            </a:r>
            <a:r>
              <a:rPr dirty="0" sz="1000" spc="-21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Bayes</a:t>
            </a:r>
            <a:r>
              <a:rPr dirty="0" sz="1000" spc="30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6311" y="2967687"/>
            <a:ext cx="673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130" b="0" i="1">
                <a:latin typeface="Bookman Old Style"/>
                <a:cs typeface="Bookman Old Style"/>
              </a:rPr>
              <a:t>j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3411" y="2910756"/>
            <a:ext cx="641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120" b="0" i="1">
                <a:latin typeface="Bookman Old Style"/>
                <a:cs typeface="Bookman Old Style"/>
              </a:rPr>
              <a:t> 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2874" y="3018345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 h="0">
                <a:moveTo>
                  <a:pt x="0" y="0"/>
                </a:moveTo>
                <a:lnTo>
                  <a:pt x="5883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44573" y="2997548"/>
            <a:ext cx="3251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8819" y="2910756"/>
            <a:ext cx="123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43074" y="2882089"/>
            <a:ext cx="10445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9330" algn="l"/>
              </a:tabLst>
            </a:pPr>
            <a:r>
              <a:rPr dirty="0" sz="700" spc="130" b="0" i="1">
                <a:latin typeface="Bookman Old Style"/>
                <a:cs typeface="Bookman Old Style"/>
              </a:rPr>
              <a:t>j</a:t>
            </a:r>
            <a:r>
              <a:rPr dirty="0" sz="700" spc="130" b="0" i="1">
                <a:latin typeface="Bookman Old Style"/>
                <a:cs typeface="Bookman Old Style"/>
              </a:rPr>
              <a:t>	</a:t>
            </a:r>
            <a:r>
              <a:rPr dirty="0" sz="700" spc="130" b="0" i="1">
                <a:latin typeface="Bookman Old Style"/>
                <a:cs typeface="Bookman Old Style"/>
              </a:rPr>
              <a:t>j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94633" y="2882089"/>
            <a:ext cx="673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130" b="0" i="1">
                <a:latin typeface="Bookman Old Style"/>
                <a:cs typeface="Bookman Old Style"/>
              </a:rPr>
              <a:t>j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0174" y="2825158"/>
            <a:ext cx="19227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9330" algn="l"/>
              </a:tabLst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40" b="0" i="1">
                <a:latin typeface="Bookman Old Style"/>
                <a:cs typeface="Bookman Old Style"/>
              </a:rPr>
              <a:t> </a:t>
            </a:r>
            <a:r>
              <a:rPr dirty="0" sz="1000" i="1">
                <a:latin typeface="DejaVu Sans Condensed"/>
                <a:cs typeface="DejaVu Sans Condensed"/>
              </a:rPr>
              <a:t>∩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114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12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00261" y="3018345"/>
            <a:ext cx="1299845" cy="0"/>
          </a:xfrm>
          <a:custGeom>
            <a:avLst/>
            <a:gdLst/>
            <a:ahLst/>
            <a:cxnLst/>
            <a:rect l="l" t="t" r="r" b="b"/>
            <a:pathLst>
              <a:path w="1299845" h="0">
                <a:moveTo>
                  <a:pt x="0" y="0"/>
                </a:moveTo>
                <a:lnTo>
                  <a:pt x="12995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487561" y="2927063"/>
            <a:ext cx="159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40">
                <a:latin typeface="Arial"/>
                <a:cs typeface="Arial"/>
                <a:hlinkClick r:id="rId14" action="ppaction://hlinksldjump"/>
              </a:rPr>
              <a:t>¿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1114" y="2996301"/>
            <a:ext cx="793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0" i="1">
                <a:latin typeface="Bookman Old Style"/>
                <a:cs typeface="Bookman Old Style"/>
              </a:rPr>
              <a:t>k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1114" y="3097875"/>
            <a:ext cx="189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-5">
                <a:latin typeface="Verdana"/>
                <a:cs typeface="Verdana"/>
              </a:rPr>
              <a:t>=1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5945" y="3021957"/>
            <a:ext cx="10725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baseline="-11904" sz="1050" spc="202" b="0" i="1">
                <a:latin typeface="Bookman Old Style"/>
                <a:cs typeface="Bookman Old Style"/>
              </a:rPr>
              <a:t>i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85" b="0" i="1">
                <a:latin typeface="Bookman Old Style"/>
                <a:cs typeface="Bookman Old Style"/>
              </a:rPr>
              <a:t>B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baseline="-11904" sz="1050" spc="202" b="0" i="1">
                <a:latin typeface="Bookman Old Style"/>
                <a:cs typeface="Bookman Old Style"/>
              </a:rPr>
              <a:t>i</a:t>
            </a:r>
            <a:r>
              <a:rPr dirty="0" sz="1000" spc="10">
                <a:latin typeface="Georgia"/>
                <a:cs typeface="Georgia"/>
              </a:rPr>
              <a:t>))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8" name="object 28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33762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Indeterminados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Sobredeterminados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82865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05756"/>
            <a:ext cx="3653154" cy="1733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40" b="1">
                <a:latin typeface="Calibri"/>
                <a:cs typeface="Calibri"/>
              </a:rPr>
              <a:t>Sistemas</a:t>
            </a:r>
            <a:r>
              <a:rPr dirty="0" sz="1000" spc="45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Indeterminados</a:t>
            </a:r>
            <a:r>
              <a:rPr dirty="0" sz="1000" spc="25" b="1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restricciones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(ecuaciones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sistema)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menor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grados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libertad </a:t>
            </a:r>
            <a:r>
              <a:rPr dirty="0" sz="1000" spc="-15">
                <a:latin typeface="Calibri"/>
                <a:cs typeface="Calibri"/>
              </a:rPr>
              <a:t>(número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incógnitas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sistema).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Aparece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unicidad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soluciones.</a:t>
            </a:r>
            <a:r>
              <a:rPr dirty="0" sz="1000" spc="-5">
                <a:latin typeface="Calibri"/>
                <a:cs typeface="Calibri"/>
              </a:rPr>
              <a:t> Problemas</a:t>
            </a:r>
            <a:r>
              <a:rPr dirty="0" sz="1000">
                <a:latin typeface="Calibri"/>
                <a:cs typeface="Calibri"/>
              </a:rPr>
              <a:t> mal </a:t>
            </a:r>
            <a:r>
              <a:rPr dirty="0" sz="1000" spc="-15">
                <a:latin typeface="Calibri"/>
                <a:cs typeface="Calibri"/>
              </a:rPr>
              <a:t>planteados.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Admiten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infinitas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 </a:t>
            </a:r>
            <a:r>
              <a:rPr dirty="0" sz="1000" spc="-10">
                <a:latin typeface="Calibri"/>
                <a:cs typeface="Calibri"/>
              </a:rPr>
              <a:t> paramétricas.</a:t>
            </a:r>
            <a:endParaRPr sz="1000">
              <a:latin typeface="Calibri"/>
              <a:cs typeface="Calibri"/>
            </a:endParaRPr>
          </a:p>
          <a:p>
            <a:pPr marL="12700" marR="24765">
              <a:lnSpc>
                <a:spcPct val="100000"/>
              </a:lnSpc>
              <a:spcBef>
                <a:spcPts val="275"/>
              </a:spcBef>
            </a:pPr>
            <a:r>
              <a:rPr dirty="0" sz="1000" spc="40" b="1">
                <a:latin typeface="Calibri"/>
                <a:cs typeface="Calibri"/>
              </a:rPr>
              <a:t>Sistemas</a:t>
            </a:r>
            <a:r>
              <a:rPr dirty="0" sz="1000" spc="45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Sobredeterminados</a:t>
            </a:r>
            <a:r>
              <a:rPr dirty="0" sz="1000" spc="30" b="1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restricciones </a:t>
            </a:r>
            <a:r>
              <a:rPr dirty="0" sz="1000" spc="-10">
                <a:latin typeface="Calibri"/>
                <a:cs typeface="Calibri"/>
              </a:rPr>
              <a:t> (ecuaciones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sistema)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mayor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grados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libertad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(número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incógnitas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sistema).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Aparece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existencia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soluciones.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Problemas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2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planteados.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Es 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necesario</a:t>
            </a:r>
            <a:r>
              <a:rPr dirty="0" sz="1000" spc="-20">
                <a:latin typeface="Calibri"/>
                <a:cs typeface="Calibri"/>
              </a:rPr>
              <a:t> dar</a:t>
            </a:r>
            <a:r>
              <a:rPr dirty="0" sz="1000" spc="-15">
                <a:latin typeface="Calibri"/>
                <a:cs typeface="Calibri"/>
              </a:rPr>
              <a:t> un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sentido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débil</a:t>
            </a:r>
            <a:r>
              <a:rPr dirty="0" sz="1000" spc="204" i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10">
                <a:latin typeface="Calibri"/>
                <a:cs typeface="Calibri"/>
              </a:rPr>
              <a:t>concepto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solución.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solución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cuadrados.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979980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8415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planteados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40285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7294" y="921313"/>
            <a:ext cx="3754754" cy="1581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27355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bien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planteados</a:t>
            </a:r>
            <a:r>
              <a:rPr dirty="0" sz="1000" spc="114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(well-posed)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mal </a:t>
            </a:r>
            <a:r>
              <a:rPr dirty="0" sz="1000" spc="-21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planteados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(ill-posed).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regularizar.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Numéricamente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sólo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bien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regularización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40" b="1">
                <a:latin typeface="Calibri"/>
                <a:cs typeface="Calibri"/>
              </a:rPr>
              <a:t>Tikhonov</a:t>
            </a:r>
            <a:r>
              <a:rPr dirty="0" sz="1000" spc="40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variacional.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Procesado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matemáticos.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Formulaciones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Bayesianas.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85"/>
              </a:spcBef>
            </a:pPr>
            <a:r>
              <a:rPr dirty="0" sz="1000" spc="35" b="1">
                <a:latin typeface="Calibri"/>
                <a:cs typeface="Calibri"/>
              </a:rPr>
              <a:t>Existencia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8415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planteados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402852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592641"/>
            <a:ext cx="59588" cy="595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294" y="921313"/>
            <a:ext cx="3754754" cy="1771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27355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bien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planteados</a:t>
            </a:r>
            <a:r>
              <a:rPr dirty="0" sz="1000" spc="114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(well-posed)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mal </a:t>
            </a:r>
            <a:r>
              <a:rPr dirty="0" sz="1000" spc="-21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planteados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(ill-posed).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regularizar.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Numéricamente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sólo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bien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regularización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40" b="1">
                <a:latin typeface="Calibri"/>
                <a:cs typeface="Calibri"/>
              </a:rPr>
              <a:t>Tikhonov</a:t>
            </a:r>
            <a:r>
              <a:rPr dirty="0" sz="1000" spc="40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variacional.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Procesado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matemáticos.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Formulaciones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Bayesianas.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85"/>
              </a:spcBef>
            </a:pPr>
            <a:r>
              <a:rPr dirty="0" sz="1000" spc="35" b="1">
                <a:latin typeface="Calibri"/>
                <a:cs typeface="Calibri"/>
              </a:rPr>
              <a:t>Existencia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dirty="0" sz="1000" spc="30" b="1">
                <a:latin typeface="Calibri"/>
                <a:cs typeface="Calibri"/>
              </a:rPr>
              <a:t>Unicidad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8415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planteados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402852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592641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782430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7294" y="921313"/>
            <a:ext cx="3862704" cy="2113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35305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bien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planteados</a:t>
            </a:r>
            <a:r>
              <a:rPr dirty="0" sz="1000" spc="114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(well-posed)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mal </a:t>
            </a:r>
            <a:r>
              <a:rPr dirty="0" sz="1000" spc="-21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planteados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(ill-posed).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 marR="116839">
              <a:lnSpc>
                <a:spcPct val="100000"/>
              </a:lnSpc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regularizar.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Numéricamente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sólo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bien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2700" marR="112395">
              <a:lnSpc>
                <a:spcPct val="100000"/>
              </a:lnSpc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regularización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40" b="1">
                <a:latin typeface="Calibri"/>
                <a:cs typeface="Calibri"/>
              </a:rPr>
              <a:t>Tikhonov</a:t>
            </a:r>
            <a:r>
              <a:rPr dirty="0" sz="1000" spc="40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variacional.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Procesado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matemáticos.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Formulaciones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Bayesianas.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85"/>
              </a:spcBef>
            </a:pPr>
            <a:r>
              <a:rPr dirty="0" sz="1000" spc="35" b="1">
                <a:latin typeface="Calibri"/>
                <a:cs typeface="Calibri"/>
              </a:rPr>
              <a:t>Existencia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dirty="0" sz="1000" spc="30" b="1">
                <a:latin typeface="Calibri"/>
                <a:cs typeface="Calibri"/>
              </a:rPr>
              <a:t>Unicidad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ct val="100000"/>
              </a:lnSpc>
              <a:spcBef>
                <a:spcPts val="295"/>
              </a:spcBef>
            </a:pPr>
            <a:r>
              <a:rPr dirty="0" sz="1000" spc="75" b="1">
                <a:latin typeface="Calibri"/>
                <a:cs typeface="Calibri"/>
              </a:rPr>
              <a:t>El </a:t>
            </a:r>
            <a:r>
              <a:rPr dirty="0" sz="1000" spc="30" b="1">
                <a:latin typeface="Calibri"/>
                <a:cs typeface="Calibri"/>
              </a:rPr>
              <a:t>Principio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</a:t>
            </a:r>
            <a:r>
              <a:rPr dirty="0" sz="1000" spc="35" b="1">
                <a:latin typeface="Calibri"/>
                <a:cs typeface="Calibri"/>
              </a:rPr>
              <a:t>Hadamard</a:t>
            </a:r>
            <a:r>
              <a:rPr dirty="0" sz="1000" spc="35">
                <a:latin typeface="Calibri"/>
                <a:cs typeface="Calibri"/>
              </a:rPr>
              <a:t>. </a:t>
            </a:r>
            <a:r>
              <a:rPr dirty="0" sz="1000" spc="10">
                <a:latin typeface="Calibri"/>
                <a:cs typeface="Calibri"/>
              </a:rPr>
              <a:t>Existencia, </a:t>
            </a:r>
            <a:r>
              <a:rPr dirty="0" sz="1000" spc="5">
                <a:latin typeface="Calibri"/>
                <a:cs typeface="Calibri"/>
              </a:rPr>
              <a:t>Unicidad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Dependencia </a:t>
            </a:r>
            <a:r>
              <a:rPr dirty="0" sz="1000" spc="-5">
                <a:latin typeface="Calibri"/>
                <a:cs typeface="Calibri"/>
              </a:rPr>
              <a:t> continua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soluciones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sistema.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Sistemas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robustos.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489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Sistemas 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Compatibles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 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Incompatibles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500" spc="9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Indeterminados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500" spc="10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Sobredeterminados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8415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planteados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402852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592641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782430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7294" y="921313"/>
            <a:ext cx="3862704" cy="2113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35305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bien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planteados</a:t>
            </a:r>
            <a:r>
              <a:rPr dirty="0" sz="1000" spc="114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(well-posed)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mal </a:t>
            </a:r>
            <a:r>
              <a:rPr dirty="0" sz="1000" spc="-21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planteados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(ill-posed).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 marR="116839">
              <a:lnSpc>
                <a:spcPct val="100000"/>
              </a:lnSpc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regularizar.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Numéricamente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sólo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resolver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bien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2700" marR="112395">
              <a:lnSpc>
                <a:spcPct val="100000"/>
              </a:lnSpc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regularización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40" b="1">
                <a:latin typeface="Calibri"/>
                <a:cs typeface="Calibri"/>
              </a:rPr>
              <a:t>Tikhonov</a:t>
            </a:r>
            <a:r>
              <a:rPr dirty="0" sz="1000" spc="40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variacional.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Procesado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matemáticos.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Formulaciones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Bayesianas.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85"/>
              </a:spcBef>
            </a:pPr>
            <a:r>
              <a:rPr dirty="0" sz="1000" spc="35" b="1">
                <a:latin typeface="Calibri"/>
                <a:cs typeface="Calibri"/>
              </a:rPr>
              <a:t>Existencia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dirty="0" sz="1000" spc="30" b="1">
                <a:latin typeface="Calibri"/>
                <a:cs typeface="Calibri"/>
              </a:rPr>
              <a:t>Unicidad</a:t>
            </a:r>
            <a:r>
              <a:rPr dirty="0" sz="1000" spc="90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ct val="100000"/>
              </a:lnSpc>
              <a:spcBef>
                <a:spcPts val="295"/>
              </a:spcBef>
            </a:pPr>
            <a:r>
              <a:rPr dirty="0" sz="1000" spc="75" b="1">
                <a:latin typeface="Calibri"/>
                <a:cs typeface="Calibri"/>
              </a:rPr>
              <a:t>El </a:t>
            </a:r>
            <a:r>
              <a:rPr dirty="0" sz="1000" spc="30" b="1">
                <a:latin typeface="Calibri"/>
                <a:cs typeface="Calibri"/>
              </a:rPr>
              <a:t>Principio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</a:t>
            </a:r>
            <a:r>
              <a:rPr dirty="0" sz="1000" spc="35" b="1">
                <a:latin typeface="Calibri"/>
                <a:cs typeface="Calibri"/>
              </a:rPr>
              <a:t>Hadamard</a:t>
            </a:r>
            <a:r>
              <a:rPr dirty="0" sz="1000" spc="35">
                <a:latin typeface="Calibri"/>
                <a:cs typeface="Calibri"/>
              </a:rPr>
              <a:t>. </a:t>
            </a:r>
            <a:r>
              <a:rPr dirty="0" sz="1000" spc="10">
                <a:latin typeface="Calibri"/>
                <a:cs typeface="Calibri"/>
              </a:rPr>
              <a:t>Existencia, </a:t>
            </a:r>
            <a:r>
              <a:rPr dirty="0" sz="1000" spc="5">
                <a:latin typeface="Calibri"/>
                <a:cs typeface="Calibri"/>
              </a:rPr>
              <a:t>Unicidad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Dependencia </a:t>
            </a:r>
            <a:r>
              <a:rPr dirty="0" sz="1000" spc="-5">
                <a:latin typeface="Calibri"/>
                <a:cs typeface="Calibri"/>
              </a:rPr>
              <a:t> continua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soluciones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sistema.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Sistemas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robustos.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1252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mínimos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79736"/>
            <a:ext cx="4608195" cy="429895"/>
            <a:chOff x="0" y="479736"/>
            <a:chExt cx="4608195" cy="429895"/>
          </a:xfrm>
        </p:grpSpPr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El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álgebra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lineal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y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el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procesamiento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digital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de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imágenes.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Dependencia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e</a:t>
            </a:r>
            <a:r>
              <a:rPr dirty="0" sz="1000" spc="-5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Independencia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lineal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Sistemas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de</a:t>
            </a:r>
            <a:r>
              <a:rPr dirty="0" sz="1000" spc="-3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Generadores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y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Bases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Transformaciones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Sistemas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Compatibles</a:t>
            </a:r>
            <a:r>
              <a:rPr dirty="0" sz="1000" spc="22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Incompatibles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Sistemas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Indeterminados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y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5023" y="2663431"/>
            <a:ext cx="146177" cy="14617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2862491"/>
            <a:ext cx="59588" cy="5958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023" y="2986608"/>
            <a:ext cx="146177" cy="14617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3185668"/>
            <a:ext cx="59588" cy="5958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37769" y="2636639"/>
            <a:ext cx="2438400" cy="652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2895" marR="282575" indent="-278130">
              <a:lnSpc>
                <a:spcPct val="100000"/>
              </a:lnSpc>
              <a:spcBef>
                <a:spcPts val="9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5   </a:t>
            </a:r>
            <a:r>
              <a:rPr dirty="0" baseline="3968" sz="1050" spc="7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El  </a:t>
            </a:r>
            <a:r>
              <a:rPr dirty="0" sz="1000" spc="-2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1000" spc="17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000" spc="14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1000" spc="204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cuadrados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mínimos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cuadrados</a:t>
            </a:r>
            <a:endParaRPr sz="1000">
              <a:latin typeface="Calibri"/>
              <a:cs typeface="Calibri"/>
            </a:endParaRPr>
          </a:p>
          <a:p>
            <a:pPr marL="25400">
              <a:lnSpc>
                <a:spcPts val="1200"/>
              </a:lnSpc>
              <a:spcBef>
                <a:spcPts val="14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6  </a:t>
            </a:r>
            <a:r>
              <a:rPr dirty="0" baseline="3968" sz="1050" spc="270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1000">
              <a:latin typeface="Calibri"/>
              <a:cs typeface="Calibri"/>
            </a:endParaRPr>
          </a:p>
          <a:p>
            <a:pPr marL="302895">
              <a:lnSpc>
                <a:spcPts val="1200"/>
              </a:lnSpc>
            </a:pP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Directos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vs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Iterativos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0" name="object 3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6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1252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mínimos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555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roblema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mínimos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cuadrados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351963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7294" y="1022253"/>
            <a:ext cx="3886835" cy="1430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construye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calculando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ecuaciones</a:t>
            </a:r>
            <a:r>
              <a:rPr dirty="0" sz="1000" spc="114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normales</a:t>
            </a:r>
            <a:r>
              <a:rPr dirty="0" sz="1000" spc="114" i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asociadas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sistema.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2700" marR="59055">
              <a:lnSpc>
                <a:spcPct val="100000"/>
              </a:lnSpc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cuadrados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siempre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solución.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Puede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 spc="40">
                <a:latin typeface="Calibri"/>
                <a:cs typeface="Calibri"/>
              </a:rPr>
              <a:t>Su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basa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teoría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 i="1">
                <a:latin typeface="Calibri"/>
                <a:cs typeface="Calibri"/>
              </a:rPr>
              <a:t>pseudo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inversa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Moore-Penrose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(que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existe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siempre).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</a:pPr>
            <a:r>
              <a:rPr dirty="0" sz="1000" spc="30">
                <a:latin typeface="Calibri"/>
                <a:cs typeface="Calibri"/>
              </a:rPr>
              <a:t>Está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técnicas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regresión</a:t>
            </a:r>
            <a:r>
              <a:rPr dirty="0" sz="1000" spc="20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1252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problema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mínimos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555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problema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mínimos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cuadrados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351963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7294" y="1022253"/>
            <a:ext cx="3909695" cy="1885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construye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calculando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ecuaciones</a:t>
            </a:r>
            <a:r>
              <a:rPr dirty="0" sz="1000" spc="114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normales</a:t>
            </a:r>
            <a:r>
              <a:rPr dirty="0" sz="1000" spc="114" i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asociadas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sistema.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2700" marR="81915">
              <a:lnSpc>
                <a:spcPct val="100000"/>
              </a:lnSpc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cuadrados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siempre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solución.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Puede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única.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planteado.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 marR="27940">
              <a:lnSpc>
                <a:spcPct val="100000"/>
              </a:lnSpc>
              <a:spcBef>
                <a:spcPts val="5"/>
              </a:spcBef>
            </a:pPr>
            <a:r>
              <a:rPr dirty="0" sz="1000" spc="40">
                <a:latin typeface="Calibri"/>
                <a:cs typeface="Calibri"/>
              </a:rPr>
              <a:t>Su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basa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teoría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 i="1">
                <a:latin typeface="Calibri"/>
                <a:cs typeface="Calibri"/>
              </a:rPr>
              <a:t>pseudo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inversa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Moore-Penrose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(que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existe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siempre).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</a:pPr>
            <a:r>
              <a:rPr dirty="0" sz="1000" spc="30">
                <a:latin typeface="Calibri"/>
                <a:cs typeface="Calibri"/>
              </a:rPr>
              <a:t>Está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base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técnicas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regresión</a:t>
            </a:r>
            <a:r>
              <a:rPr dirty="0" sz="1000" spc="20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265430" marR="508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Permite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sentido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soluciones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admite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solución.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2966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Directos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Iterativos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79736"/>
            <a:ext cx="4608195" cy="429895"/>
            <a:chOff x="0" y="479736"/>
            <a:chExt cx="4608195" cy="429895"/>
          </a:xfrm>
        </p:grpSpPr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El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álgebra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lineal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y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el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procesamiento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digital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de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5" action="ppaction://hlinksldjump"/>
              </a:rPr>
              <a:t>imágenes.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Dependencia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e</a:t>
            </a:r>
            <a:r>
              <a:rPr dirty="0" sz="1000" spc="-5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Independencia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lineal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Sistemas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de</a:t>
            </a:r>
            <a:r>
              <a:rPr dirty="0" sz="1000" spc="-3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Generadores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y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Bases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Transformaciones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8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Sistemas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Compatibles</a:t>
            </a:r>
            <a:r>
              <a:rPr dirty="0" sz="1000" spc="22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Incompatibles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Sistemas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Indeterminados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y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5023" y="2663431"/>
            <a:ext cx="146177" cy="14617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2862491"/>
            <a:ext cx="59588" cy="5958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5023" y="2986608"/>
            <a:ext cx="146177" cy="14617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3185668"/>
            <a:ext cx="59588" cy="5958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37769" y="2636639"/>
            <a:ext cx="2438400" cy="652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2895" marR="282575" indent="-278130">
              <a:lnSpc>
                <a:spcPct val="100000"/>
              </a:lnSpc>
              <a:spcBef>
                <a:spcPts val="9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5   </a:t>
            </a:r>
            <a:r>
              <a:rPr dirty="0" baseline="3968" sz="1050" spc="7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El  </a:t>
            </a:r>
            <a:r>
              <a:rPr dirty="0" sz="1000" spc="-2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1000" spc="17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4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000" spc="14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1000" spc="204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cuadrados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mínimos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cuadrados</a:t>
            </a:r>
            <a:endParaRPr sz="1000">
              <a:latin typeface="Calibri"/>
              <a:cs typeface="Calibri"/>
            </a:endParaRPr>
          </a:p>
          <a:p>
            <a:pPr marL="25400">
              <a:lnSpc>
                <a:spcPts val="1200"/>
              </a:lnSpc>
              <a:spcBef>
                <a:spcPts val="14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6  </a:t>
            </a:r>
            <a:r>
              <a:rPr dirty="0" baseline="3968" sz="1050" spc="270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15">
                <a:solidFill>
                  <a:srgbClr val="3333B2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1000">
              <a:latin typeface="Calibri"/>
              <a:cs typeface="Calibri"/>
            </a:endParaRPr>
          </a:p>
          <a:p>
            <a:pPr marL="302895">
              <a:lnSpc>
                <a:spcPts val="1200"/>
              </a:lnSpc>
            </a:pP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Directos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vs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Iterativos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0" name="object 3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6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2966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Directos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Iterativos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919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Directos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Iterativos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84846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07737"/>
            <a:ext cx="346710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Álgebra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numérica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789292"/>
            <a:ext cx="59588" cy="59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283796"/>
            <a:ext cx="4061460" cy="75755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riables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Aleatorias</a:t>
            </a:r>
            <a:endParaRPr sz="1400">
              <a:latin typeface="Calibri"/>
              <a:cs typeface="Calibri"/>
            </a:endParaRPr>
          </a:p>
          <a:p>
            <a:pPr marL="459740">
              <a:lnSpc>
                <a:spcPts val="1200"/>
              </a:lnSpc>
              <a:spcBef>
                <a:spcPts val="680"/>
              </a:spcBef>
            </a:pPr>
            <a:r>
              <a:rPr dirty="0" sz="1000" spc="10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variable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aleatoria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60" b="1">
                <a:latin typeface="Calibri"/>
                <a:cs typeface="Calibri"/>
              </a:rPr>
              <a:t>(v.a)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114" b="0" i="1">
                <a:latin typeface="Bookman Old Style"/>
                <a:cs typeface="Bookman Old Style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endParaRPr sz="1000">
              <a:latin typeface="Calibri"/>
              <a:cs typeface="Calibri"/>
            </a:endParaRPr>
          </a:p>
          <a:p>
            <a:pPr marL="459740">
              <a:lnSpc>
                <a:spcPts val="1200"/>
              </a:lnSpc>
            </a:pPr>
            <a:r>
              <a:rPr dirty="0" sz="1000" spc="19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75" b="0" i="1">
                <a:latin typeface="Bookman Old Style"/>
                <a:cs typeface="Bookman Old Style"/>
              </a:rPr>
              <a:t>s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90">
                <a:latin typeface="Georgia"/>
                <a:cs typeface="Georgia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resultad</a:t>
            </a:r>
            <a:r>
              <a:rPr dirty="0" sz="1000" spc="-15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</a:t>
            </a:r>
            <a:r>
              <a:rPr dirty="0" sz="1000" spc="-15">
                <a:latin typeface="Calibri"/>
                <a:cs typeface="Calibri"/>
              </a:rPr>
              <a:t>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</a:t>
            </a:r>
            <a:r>
              <a:rPr dirty="0" sz="1000" spc="10">
                <a:latin typeface="Calibri"/>
                <a:cs typeface="Calibri"/>
              </a:rPr>
              <a:t>p</a:t>
            </a:r>
            <a:r>
              <a:rPr dirty="0" sz="1000" spc="-20">
                <a:latin typeface="Calibri"/>
                <a:cs typeface="Calibri"/>
              </a:rPr>
              <a:t>erimento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75" b="0" i="1">
                <a:latin typeface="Bookman Old Style"/>
                <a:cs typeface="Bookman Old Style"/>
              </a:rPr>
              <a:t>s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S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56714" y="1065885"/>
            <a:ext cx="1346200" cy="1866900"/>
            <a:chOff x="1756714" y="1065885"/>
            <a:chExt cx="1346200" cy="1866900"/>
          </a:xfrm>
        </p:grpSpPr>
        <p:sp>
          <p:nvSpPr>
            <p:cNvPr id="10" name="object 10"/>
            <p:cNvSpPr/>
            <p:nvPr/>
          </p:nvSpPr>
          <p:spPr>
            <a:xfrm>
              <a:off x="1758492" y="1070330"/>
              <a:ext cx="1344295" cy="1856739"/>
            </a:xfrm>
            <a:custGeom>
              <a:avLst/>
              <a:gdLst/>
              <a:ahLst/>
              <a:cxnLst/>
              <a:rect l="l" t="t" r="r" b="b"/>
              <a:pathLst>
                <a:path w="1344295" h="1856739">
                  <a:moveTo>
                    <a:pt x="1344167" y="0"/>
                  </a:moveTo>
                  <a:lnTo>
                    <a:pt x="0" y="0"/>
                  </a:lnTo>
                  <a:lnTo>
                    <a:pt x="0" y="1856231"/>
                  </a:lnTo>
                  <a:lnTo>
                    <a:pt x="1344167" y="1856231"/>
                  </a:lnTo>
                  <a:lnTo>
                    <a:pt x="1344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70049" y="1079220"/>
              <a:ext cx="704215" cy="1840230"/>
            </a:xfrm>
            <a:custGeom>
              <a:avLst/>
              <a:gdLst/>
              <a:ahLst/>
              <a:cxnLst/>
              <a:rect l="l" t="t" r="r" b="b"/>
              <a:pathLst>
                <a:path w="704214" h="1840230">
                  <a:moveTo>
                    <a:pt x="352043" y="1840229"/>
                  </a:moveTo>
                  <a:lnTo>
                    <a:pt x="0" y="1840229"/>
                  </a:lnTo>
                  <a:lnTo>
                    <a:pt x="0" y="0"/>
                  </a:lnTo>
                  <a:lnTo>
                    <a:pt x="704087" y="0"/>
                  </a:lnTo>
                  <a:lnTo>
                    <a:pt x="704087" y="1840229"/>
                  </a:lnTo>
                  <a:lnTo>
                    <a:pt x="352043" y="1840229"/>
                  </a:lnTo>
                  <a:close/>
                </a:path>
              </a:pathLst>
            </a:custGeom>
            <a:ln w="26668">
              <a:solidFill>
                <a:srgbClr val="BB30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884921" y="1042073"/>
            <a:ext cx="494030" cy="133413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900" b="1">
                <a:latin typeface="Arial"/>
                <a:cs typeface="Arial"/>
              </a:rPr>
              <a:t>{C,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900" b="1">
                <a:latin typeface="Arial"/>
                <a:cs typeface="Arial"/>
              </a:rPr>
              <a:t>{C,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C,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X}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900" b="1">
                <a:latin typeface="Arial"/>
                <a:cs typeface="Arial"/>
              </a:rPr>
              <a:t>{C,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900" b="1">
                <a:latin typeface="Arial"/>
                <a:cs typeface="Arial"/>
              </a:rPr>
              <a:t>{X,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900" b="1">
                <a:latin typeface="Arial"/>
                <a:cs typeface="Arial"/>
              </a:rPr>
              <a:t>{C,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X}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00" b="1">
                <a:latin typeface="Arial"/>
                <a:cs typeface="Arial"/>
              </a:rPr>
              <a:t>{X,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X}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3512" y="1334808"/>
            <a:ext cx="288290" cy="848360"/>
          </a:xfrm>
          <a:prstGeom prst="rect">
            <a:avLst/>
          </a:prstGeom>
          <a:ln w="26668">
            <a:solidFill>
              <a:srgbClr val="999999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665"/>
              </a:spcBef>
            </a:pPr>
            <a:r>
              <a:rPr dirty="0" sz="900" spc="5" b="1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305"/>
              </a:spcBef>
            </a:pPr>
            <a:r>
              <a:rPr dirty="0" sz="900" spc="5" b="1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409"/>
              </a:spcBef>
            </a:pPr>
            <a:r>
              <a:rPr dirty="0" sz="900" spc="5" b="1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505"/>
              </a:spcBef>
            </a:pPr>
            <a:r>
              <a:rPr dirty="0" sz="900" spc="5" b="1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03462" y="1184567"/>
            <a:ext cx="464184" cy="1576705"/>
            <a:chOff x="2403462" y="1184567"/>
            <a:chExt cx="464184" cy="1576705"/>
          </a:xfrm>
        </p:grpSpPr>
        <p:sp>
          <p:nvSpPr>
            <p:cNvPr id="15" name="object 15"/>
            <p:cNvSpPr/>
            <p:nvPr/>
          </p:nvSpPr>
          <p:spPr>
            <a:xfrm>
              <a:off x="2410129" y="1191234"/>
              <a:ext cx="388620" cy="256540"/>
            </a:xfrm>
            <a:custGeom>
              <a:avLst/>
              <a:gdLst/>
              <a:ahLst/>
              <a:cxnLst/>
              <a:rect l="l" t="t" r="r" b="b"/>
              <a:pathLst>
                <a:path w="388619" h="256540">
                  <a:moveTo>
                    <a:pt x="0" y="0"/>
                  </a:moveTo>
                  <a:lnTo>
                    <a:pt x="388048" y="256476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79509" y="1421485"/>
              <a:ext cx="88265" cy="72390"/>
            </a:xfrm>
            <a:custGeom>
              <a:avLst/>
              <a:gdLst/>
              <a:ahLst/>
              <a:cxnLst/>
              <a:rect l="l" t="t" r="r" b="b"/>
              <a:pathLst>
                <a:path w="88264" h="72390">
                  <a:moveTo>
                    <a:pt x="31559" y="0"/>
                  </a:moveTo>
                  <a:lnTo>
                    <a:pt x="0" y="48450"/>
                  </a:lnTo>
                  <a:lnTo>
                    <a:pt x="88010" y="72008"/>
                  </a:lnTo>
                  <a:lnTo>
                    <a:pt x="31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410129" y="1390815"/>
              <a:ext cx="386715" cy="235585"/>
            </a:xfrm>
            <a:custGeom>
              <a:avLst/>
              <a:gdLst/>
              <a:ahLst/>
              <a:cxnLst/>
              <a:rect l="l" t="t" r="r" b="b"/>
              <a:pathLst>
                <a:path w="386714" h="235585">
                  <a:moveTo>
                    <a:pt x="0" y="0"/>
                  </a:moveTo>
                  <a:lnTo>
                    <a:pt x="386270" y="235584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78175" y="1599730"/>
              <a:ext cx="89535" cy="70485"/>
            </a:xfrm>
            <a:custGeom>
              <a:avLst/>
              <a:gdLst/>
              <a:ahLst/>
              <a:cxnLst/>
              <a:rect l="l" t="t" r="r" b="b"/>
              <a:pathLst>
                <a:path w="89535" h="70485">
                  <a:moveTo>
                    <a:pt x="30225" y="0"/>
                  </a:moveTo>
                  <a:lnTo>
                    <a:pt x="0" y="49783"/>
                  </a:lnTo>
                  <a:lnTo>
                    <a:pt x="89344" y="70230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10129" y="1617954"/>
              <a:ext cx="375285" cy="43180"/>
            </a:xfrm>
            <a:custGeom>
              <a:avLst/>
              <a:gdLst/>
              <a:ahLst/>
              <a:cxnLst/>
              <a:rect l="l" t="t" r="r" b="b"/>
              <a:pathLst>
                <a:path w="375285" h="43180">
                  <a:moveTo>
                    <a:pt x="0" y="0"/>
                  </a:moveTo>
                  <a:lnTo>
                    <a:pt x="374713" y="42671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778175" y="1631289"/>
              <a:ext cx="89535" cy="57785"/>
            </a:xfrm>
            <a:custGeom>
              <a:avLst/>
              <a:gdLst/>
              <a:ahLst/>
              <a:cxnLst/>
              <a:rect l="l" t="t" r="r" b="b"/>
              <a:pathLst>
                <a:path w="89535" h="57785">
                  <a:moveTo>
                    <a:pt x="6222" y="0"/>
                  </a:moveTo>
                  <a:lnTo>
                    <a:pt x="0" y="57340"/>
                  </a:lnTo>
                  <a:lnTo>
                    <a:pt x="89344" y="38671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10129" y="1701520"/>
              <a:ext cx="381000" cy="156845"/>
            </a:xfrm>
            <a:custGeom>
              <a:avLst/>
              <a:gdLst/>
              <a:ahLst/>
              <a:cxnLst/>
              <a:rect l="l" t="t" r="r" b="b"/>
              <a:pathLst>
                <a:path w="381000" h="156844">
                  <a:moveTo>
                    <a:pt x="0" y="156463"/>
                  </a:moveTo>
                  <a:lnTo>
                    <a:pt x="380491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776397" y="1669961"/>
              <a:ext cx="91440" cy="59690"/>
            </a:xfrm>
            <a:custGeom>
              <a:avLst/>
              <a:gdLst/>
              <a:ahLst/>
              <a:cxnLst/>
              <a:rect l="l" t="t" r="r" b="b"/>
              <a:pathLst>
                <a:path w="91439" h="59689">
                  <a:moveTo>
                    <a:pt x="91122" y="0"/>
                  </a:moveTo>
                  <a:lnTo>
                    <a:pt x="0" y="6222"/>
                  </a:lnTo>
                  <a:lnTo>
                    <a:pt x="21780" y="59562"/>
                  </a:lnTo>
                  <a:lnTo>
                    <a:pt x="91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10129" y="1893989"/>
              <a:ext cx="382270" cy="178435"/>
            </a:xfrm>
            <a:custGeom>
              <a:avLst/>
              <a:gdLst/>
              <a:ahLst/>
              <a:cxnLst/>
              <a:rect l="l" t="t" r="r" b="b"/>
              <a:pathLst>
                <a:path w="382269" h="178435">
                  <a:moveTo>
                    <a:pt x="0" y="178244"/>
                  </a:moveTo>
                  <a:lnTo>
                    <a:pt x="382269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776397" y="1858873"/>
              <a:ext cx="91440" cy="62865"/>
            </a:xfrm>
            <a:custGeom>
              <a:avLst/>
              <a:gdLst/>
              <a:ahLst/>
              <a:cxnLst/>
              <a:rect l="l" t="t" r="r" b="b"/>
              <a:pathLst>
                <a:path w="91439" h="62864">
                  <a:moveTo>
                    <a:pt x="91122" y="0"/>
                  </a:moveTo>
                  <a:lnTo>
                    <a:pt x="0" y="10223"/>
                  </a:lnTo>
                  <a:lnTo>
                    <a:pt x="24447" y="62674"/>
                  </a:lnTo>
                  <a:lnTo>
                    <a:pt x="91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410129" y="1916214"/>
              <a:ext cx="397510" cy="384175"/>
            </a:xfrm>
            <a:custGeom>
              <a:avLst/>
              <a:gdLst/>
              <a:ahLst/>
              <a:cxnLst/>
              <a:rect l="l" t="t" r="r" b="b"/>
              <a:pathLst>
                <a:path w="397510" h="384175">
                  <a:moveTo>
                    <a:pt x="0" y="383603"/>
                  </a:moveTo>
                  <a:lnTo>
                    <a:pt x="397382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84843" y="1858873"/>
              <a:ext cx="83185" cy="81280"/>
            </a:xfrm>
            <a:custGeom>
              <a:avLst/>
              <a:gdLst/>
              <a:ahLst/>
              <a:cxnLst/>
              <a:rect l="l" t="t" r="r" b="b"/>
              <a:pathLst>
                <a:path w="83185" h="81280">
                  <a:moveTo>
                    <a:pt x="82676" y="0"/>
                  </a:moveTo>
                  <a:lnTo>
                    <a:pt x="0" y="39560"/>
                  </a:lnTo>
                  <a:lnTo>
                    <a:pt x="40449" y="80898"/>
                  </a:lnTo>
                  <a:lnTo>
                    <a:pt x="82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410129" y="1927771"/>
              <a:ext cx="411480" cy="612140"/>
            </a:xfrm>
            <a:custGeom>
              <a:avLst/>
              <a:gdLst/>
              <a:ahLst/>
              <a:cxnLst/>
              <a:rect l="l" t="t" r="r" b="b"/>
              <a:pathLst>
                <a:path w="411480" h="612139">
                  <a:moveTo>
                    <a:pt x="0" y="612076"/>
                  </a:moveTo>
                  <a:lnTo>
                    <a:pt x="411162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95066" y="1858873"/>
              <a:ext cx="73025" cy="88265"/>
            </a:xfrm>
            <a:custGeom>
              <a:avLst/>
              <a:gdLst/>
              <a:ahLst/>
              <a:cxnLst/>
              <a:rect l="l" t="t" r="r" b="b"/>
              <a:pathLst>
                <a:path w="73025" h="88264">
                  <a:moveTo>
                    <a:pt x="72453" y="0"/>
                  </a:moveTo>
                  <a:lnTo>
                    <a:pt x="0" y="56006"/>
                  </a:lnTo>
                  <a:lnTo>
                    <a:pt x="48005" y="88010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10129" y="2129574"/>
              <a:ext cx="412115" cy="624840"/>
            </a:xfrm>
            <a:custGeom>
              <a:avLst/>
              <a:gdLst/>
              <a:ahLst/>
              <a:cxnLst/>
              <a:rect l="l" t="t" r="r" b="b"/>
              <a:pathLst>
                <a:path w="412114" h="624839">
                  <a:moveTo>
                    <a:pt x="0" y="624522"/>
                  </a:moveTo>
                  <a:lnTo>
                    <a:pt x="411606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795511" y="2060232"/>
              <a:ext cx="72390" cy="88900"/>
            </a:xfrm>
            <a:custGeom>
              <a:avLst/>
              <a:gdLst/>
              <a:ahLst/>
              <a:cxnLst/>
              <a:rect l="l" t="t" r="r" b="b"/>
              <a:pathLst>
                <a:path w="72389" h="88900">
                  <a:moveTo>
                    <a:pt x="72008" y="0"/>
                  </a:moveTo>
                  <a:lnTo>
                    <a:pt x="0" y="56451"/>
                  </a:lnTo>
                  <a:lnTo>
                    <a:pt x="48450" y="88455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156398" y="2376017"/>
            <a:ext cx="2295525" cy="82613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741045">
              <a:lnSpc>
                <a:spcPct val="100000"/>
              </a:lnSpc>
              <a:spcBef>
                <a:spcPts val="705"/>
              </a:spcBef>
            </a:pPr>
            <a:r>
              <a:rPr dirty="0" sz="900" b="1">
                <a:latin typeface="Arial"/>
                <a:cs typeface="Arial"/>
              </a:rPr>
              <a:t>{X,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X,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C}</a:t>
            </a:r>
            <a:endParaRPr sz="900">
              <a:latin typeface="Arial"/>
              <a:cs typeface="Arial"/>
            </a:endParaRPr>
          </a:p>
          <a:p>
            <a:pPr marL="741045">
              <a:lnSpc>
                <a:spcPct val="100000"/>
              </a:lnSpc>
              <a:spcBef>
                <a:spcPts val="605"/>
              </a:spcBef>
            </a:pPr>
            <a:r>
              <a:rPr dirty="0" sz="900" b="1">
                <a:latin typeface="Arial"/>
                <a:cs typeface="Arial"/>
              </a:rPr>
              <a:t>{X,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X,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X}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V.a: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Nº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cruces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que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se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han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obtenido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3" name="object 3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2966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Directos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Iterativos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919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Directos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Iterativos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84846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07737"/>
            <a:ext cx="3467100" cy="671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Álgebra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numérica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lineales.</a:t>
            </a:r>
            <a:endParaRPr sz="1000">
              <a:latin typeface="Calibri"/>
              <a:cs typeface="Calibri"/>
            </a:endParaRPr>
          </a:p>
          <a:p>
            <a:pPr marL="12700" marR="165100">
              <a:lnSpc>
                <a:spcPct val="100000"/>
              </a:lnSpc>
              <a:spcBef>
                <a:spcPts val="290"/>
              </a:spcBef>
            </a:pPr>
            <a:r>
              <a:rPr dirty="0" sz="1000" spc="-15">
                <a:latin typeface="Calibri"/>
                <a:cs typeface="Calibri"/>
              </a:rPr>
              <a:t>Métodos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directos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(sistemas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pequeños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5">
                <a:latin typeface="Calibri"/>
                <a:cs typeface="Calibri"/>
              </a:rPr>
              <a:t>bien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condicionados)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Iterativos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(sistemas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grandes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y/o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condicionados).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526463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2966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Directos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Iterativos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919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Directos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Iterativos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84846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07737"/>
            <a:ext cx="3467100" cy="861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Álgebra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numérica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lineales.</a:t>
            </a:r>
            <a:endParaRPr sz="1000">
              <a:latin typeface="Calibri"/>
              <a:cs typeface="Calibri"/>
            </a:endParaRPr>
          </a:p>
          <a:p>
            <a:pPr marL="12700" marR="165100">
              <a:lnSpc>
                <a:spcPct val="100000"/>
              </a:lnSpc>
              <a:spcBef>
                <a:spcPts val="290"/>
              </a:spcBef>
            </a:pPr>
            <a:r>
              <a:rPr dirty="0" sz="1000" spc="-15">
                <a:latin typeface="Calibri"/>
                <a:cs typeface="Calibri"/>
              </a:rPr>
              <a:t>Métodos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directos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(sistemas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pequeños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5">
                <a:latin typeface="Calibri"/>
                <a:cs typeface="Calibri"/>
              </a:rPr>
              <a:t>bien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condicionados)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Iterativos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(sistemas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grandes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y/o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condicionados).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-15">
                <a:latin typeface="Calibri"/>
                <a:cs typeface="Calibri"/>
              </a:rPr>
              <a:t>Métodos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Iterativos: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necesidad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precondicionador.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526463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868081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2966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Directos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Iterativos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919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Directos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Iterativos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184846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07737"/>
            <a:ext cx="3467100" cy="861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Álgebra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numérica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resolución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sistemas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lineales.</a:t>
            </a:r>
            <a:endParaRPr sz="1000">
              <a:latin typeface="Calibri"/>
              <a:cs typeface="Calibri"/>
            </a:endParaRPr>
          </a:p>
          <a:p>
            <a:pPr marL="12700" marR="165100">
              <a:lnSpc>
                <a:spcPct val="100000"/>
              </a:lnSpc>
              <a:spcBef>
                <a:spcPts val="290"/>
              </a:spcBef>
            </a:pPr>
            <a:r>
              <a:rPr dirty="0" sz="1000" spc="-15">
                <a:latin typeface="Calibri"/>
                <a:cs typeface="Calibri"/>
              </a:rPr>
              <a:t>Métodos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directos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(sistemas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pequeños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5">
                <a:latin typeface="Calibri"/>
                <a:cs typeface="Calibri"/>
              </a:rPr>
              <a:t>bien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condicionados)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Iterativos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(sistemas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grandes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y/o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condicionados).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-15">
                <a:latin typeface="Calibri"/>
                <a:cs typeface="Calibri"/>
              </a:rPr>
              <a:t>Métodos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Iterativos: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necesidad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precondicionador.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526463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868081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09193" y="2094026"/>
            <a:ext cx="3989704" cy="179705"/>
          </a:xfrm>
          <a:custGeom>
            <a:avLst/>
            <a:gdLst/>
            <a:ahLst/>
            <a:cxnLst/>
            <a:rect l="l" t="t" r="r" b="b"/>
            <a:pathLst>
              <a:path w="3989704" h="17970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360"/>
                </a:lnTo>
                <a:lnTo>
                  <a:pt x="3989652" y="179360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9994" y="2109478"/>
            <a:ext cx="42545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9193" y="2150957"/>
            <a:ext cx="4040504" cy="685800"/>
            <a:chOff x="309193" y="2150957"/>
            <a:chExt cx="4040504" cy="68580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9194" y="2260727"/>
              <a:ext cx="3989651" cy="506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9994" y="2150957"/>
              <a:ext cx="3989704" cy="685800"/>
            </a:xfrm>
            <a:custGeom>
              <a:avLst/>
              <a:gdLst/>
              <a:ahLst/>
              <a:cxnLst/>
              <a:rect l="l" t="t" r="r" b="b"/>
              <a:pathLst>
                <a:path w="3989704" h="685800">
                  <a:moveTo>
                    <a:pt x="3989652" y="0"/>
                  </a:moveTo>
                  <a:lnTo>
                    <a:pt x="0" y="0"/>
                  </a:lnTo>
                  <a:lnTo>
                    <a:pt x="0" y="685423"/>
                  </a:lnTo>
                  <a:lnTo>
                    <a:pt x="3989652" y="685423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9193" y="2305012"/>
              <a:ext cx="3989704" cy="480695"/>
            </a:xfrm>
            <a:custGeom>
              <a:avLst/>
              <a:gdLst/>
              <a:ahLst/>
              <a:cxnLst/>
              <a:rect l="l" t="t" r="r" b="b"/>
              <a:pathLst>
                <a:path w="3989704" h="480694">
                  <a:moveTo>
                    <a:pt x="3989652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4008" y="449492"/>
                  </a:lnTo>
                  <a:lnTo>
                    <a:pt x="14922" y="465645"/>
                  </a:lnTo>
                  <a:lnTo>
                    <a:pt x="31075" y="476559"/>
                  </a:lnTo>
                  <a:lnTo>
                    <a:pt x="50800" y="480567"/>
                  </a:lnTo>
                  <a:lnTo>
                    <a:pt x="3938852" y="480567"/>
                  </a:lnTo>
                  <a:lnTo>
                    <a:pt x="3958576" y="476559"/>
                  </a:lnTo>
                  <a:lnTo>
                    <a:pt x="3974729" y="465645"/>
                  </a:lnTo>
                  <a:lnTo>
                    <a:pt x="3985644" y="449492"/>
                  </a:lnTo>
                  <a:lnTo>
                    <a:pt x="3989652" y="429767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09194" y="2150957"/>
            <a:ext cx="4040504" cy="6858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50800" marR="103505">
              <a:lnSpc>
                <a:spcPct val="100000"/>
              </a:lnSpc>
              <a:spcBef>
                <a:spcPts val="5"/>
              </a:spcBef>
            </a:pPr>
            <a:r>
              <a:rPr dirty="0" sz="1000" spc="55" i="1">
                <a:latin typeface="Calibri"/>
                <a:cs typeface="Calibri"/>
              </a:rPr>
              <a:t>El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método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20" i="1">
                <a:latin typeface="Calibri"/>
                <a:cs typeface="Calibri"/>
              </a:rPr>
              <a:t>Jacobi,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el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método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Gauss-Seidel,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Relajaciones,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el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método </a:t>
            </a:r>
            <a:r>
              <a:rPr dirty="0" sz="1000" spc="-21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del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gradiente,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gradiente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conjugado, </a:t>
            </a:r>
            <a:r>
              <a:rPr dirty="0" sz="1000" spc="-15" i="1">
                <a:latin typeface="Calibri"/>
                <a:cs typeface="Calibri"/>
              </a:rPr>
              <a:t>gradiente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precondicionado, </a:t>
            </a:r>
            <a:r>
              <a:rPr dirty="0" sz="1000" spc="65" i="1">
                <a:latin typeface="Calibri"/>
                <a:cs typeface="Calibri"/>
              </a:rPr>
              <a:t>PCG, </a:t>
            </a:r>
            <a:r>
              <a:rPr dirty="0" sz="1000" spc="70" i="1">
                <a:latin typeface="Calibri"/>
                <a:cs typeface="Calibri"/>
              </a:rPr>
              <a:t> </a:t>
            </a:r>
            <a:r>
              <a:rPr dirty="0" sz="1000" spc="60" i="1">
                <a:latin typeface="Calibri"/>
                <a:cs typeface="Calibri"/>
              </a:rPr>
              <a:t>GMRES,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5" i="1">
                <a:latin typeface="Calibri"/>
                <a:cs typeface="Calibri"/>
              </a:rPr>
              <a:t>etc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0" name="object 2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77580"/>
            <a:ext cx="12966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Directos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Métodos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Iterativos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9742"/>
            <a:ext cx="4608195" cy="50800"/>
          </a:xfrm>
          <a:custGeom>
            <a:avLst/>
            <a:gdLst/>
            <a:ahLst/>
            <a:cxnLst/>
            <a:rect l="l" t="t" r="r" b="b"/>
            <a:pathLst>
              <a:path w="4608195" h="50800">
                <a:moveTo>
                  <a:pt x="4608060" y="0"/>
                </a:moveTo>
                <a:lnTo>
                  <a:pt x="0" y="0"/>
                </a:lnTo>
                <a:lnTo>
                  <a:pt x="0" y="50610"/>
                </a:lnTo>
                <a:lnTo>
                  <a:pt x="4608060" y="50610"/>
                </a:lnTo>
                <a:lnTo>
                  <a:pt x="4608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3" y="1392402"/>
            <a:ext cx="3989704" cy="190500"/>
          </a:xfrm>
          <a:custGeom>
            <a:avLst/>
            <a:gdLst/>
            <a:ahLst/>
            <a:cxnLst/>
            <a:rect l="l" t="t" r="r" b="b"/>
            <a:pathLst>
              <a:path w="3989704" h="19050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01"/>
                </a:lnTo>
                <a:lnTo>
                  <a:pt x="3989652" y="189901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9994" y="1411372"/>
            <a:ext cx="365569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40">
                <a:solidFill>
                  <a:srgbClr val="FFFFFF"/>
                </a:solidFill>
                <a:latin typeface="Calibri"/>
                <a:cs typeface="Calibri"/>
              </a:rPr>
              <a:t>©2023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Emanuele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Schiavi,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Iván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Ramírez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Calibri"/>
                <a:cs typeface="Calibri"/>
              </a:rPr>
              <a:t>Díaz,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Victoria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FFFFFF"/>
                </a:solidFill>
                <a:latin typeface="Calibri"/>
                <a:cs typeface="Calibri"/>
              </a:rPr>
              <a:t>Ruiz</a:t>
            </a:r>
            <a:r>
              <a:rPr dirty="0" sz="10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Parrado.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9193" y="1449335"/>
            <a:ext cx="4040504" cy="671830"/>
            <a:chOff x="309193" y="1449335"/>
            <a:chExt cx="4040504" cy="671830"/>
          </a:xfrm>
        </p:grpSpPr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194" y="1569643"/>
              <a:ext cx="3989651" cy="506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9994" y="1449335"/>
              <a:ext cx="3989704" cy="671830"/>
            </a:xfrm>
            <a:custGeom>
              <a:avLst/>
              <a:gdLst/>
              <a:ahLst/>
              <a:cxnLst/>
              <a:rect l="l" t="t" r="r" b="b"/>
              <a:pathLst>
                <a:path w="3989704" h="671830">
                  <a:moveTo>
                    <a:pt x="3989652" y="0"/>
                  </a:moveTo>
                  <a:lnTo>
                    <a:pt x="0" y="0"/>
                  </a:lnTo>
                  <a:lnTo>
                    <a:pt x="0" y="671362"/>
                  </a:lnTo>
                  <a:lnTo>
                    <a:pt x="3989652" y="67136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9193" y="1613932"/>
              <a:ext cx="3989704" cy="456565"/>
            </a:xfrm>
            <a:custGeom>
              <a:avLst/>
              <a:gdLst/>
              <a:ahLst/>
              <a:cxnLst/>
              <a:rect l="l" t="t" r="r" b="b"/>
              <a:pathLst>
                <a:path w="3989704" h="456564">
                  <a:moveTo>
                    <a:pt x="3989652" y="0"/>
                  </a:moveTo>
                  <a:lnTo>
                    <a:pt x="0" y="0"/>
                  </a:lnTo>
                  <a:lnTo>
                    <a:pt x="0" y="405164"/>
                  </a:lnTo>
                  <a:lnTo>
                    <a:pt x="4008" y="424889"/>
                  </a:lnTo>
                  <a:lnTo>
                    <a:pt x="14922" y="441042"/>
                  </a:lnTo>
                  <a:lnTo>
                    <a:pt x="31075" y="451956"/>
                  </a:lnTo>
                  <a:lnTo>
                    <a:pt x="50800" y="455965"/>
                  </a:lnTo>
                  <a:lnTo>
                    <a:pt x="3938852" y="455965"/>
                  </a:lnTo>
                  <a:lnTo>
                    <a:pt x="3958576" y="451956"/>
                  </a:lnTo>
                  <a:lnTo>
                    <a:pt x="3974729" y="441042"/>
                  </a:lnTo>
                  <a:lnTo>
                    <a:pt x="3985644" y="424889"/>
                  </a:lnTo>
                  <a:lnTo>
                    <a:pt x="3989652" y="405164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09194" y="1449335"/>
            <a:ext cx="4040504" cy="6718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50800" marR="101600">
              <a:lnSpc>
                <a:spcPct val="101499"/>
              </a:lnSpc>
            </a:pPr>
            <a:r>
              <a:rPr dirty="0" sz="900" spc="15">
                <a:latin typeface="Calibri"/>
                <a:cs typeface="Calibri"/>
              </a:rPr>
              <a:t>Algunos </a:t>
            </a:r>
            <a:r>
              <a:rPr dirty="0" sz="900" spc="-15">
                <a:latin typeface="Calibri"/>
                <a:cs typeface="Calibri"/>
              </a:rPr>
              <a:t>derechos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reservados.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Este </a:t>
            </a:r>
            <a:r>
              <a:rPr dirty="0" sz="900">
                <a:latin typeface="Calibri"/>
                <a:cs typeface="Calibri"/>
              </a:rPr>
              <a:t>documento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se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distribuye</a:t>
            </a:r>
            <a:r>
              <a:rPr dirty="0" sz="900">
                <a:latin typeface="Calibri"/>
                <a:cs typeface="Calibri"/>
              </a:rPr>
              <a:t> bajo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 </a:t>
            </a:r>
            <a:r>
              <a:rPr dirty="0" sz="900" spc="5">
                <a:latin typeface="Calibri"/>
                <a:cs typeface="Calibri"/>
              </a:rPr>
              <a:t>licencia </a:t>
            </a:r>
            <a:r>
              <a:rPr dirty="0" sz="900" spc="10">
                <a:latin typeface="Calibri"/>
                <a:cs typeface="Calibri"/>
              </a:rPr>
              <a:t> “Atribución-CompartirIgual </a:t>
            </a:r>
            <a:r>
              <a:rPr dirty="0" sz="900" spc="5">
                <a:latin typeface="Calibri"/>
                <a:cs typeface="Calibri"/>
              </a:rPr>
              <a:t>4.0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Internacional”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Creative  </a:t>
            </a:r>
            <a:r>
              <a:rPr dirty="0" sz="900" spc="15">
                <a:latin typeface="Calibri"/>
                <a:cs typeface="Calibri"/>
              </a:rPr>
              <a:t>Commons, </a:t>
            </a:r>
            <a:r>
              <a:rPr dirty="0" sz="900" spc="-5">
                <a:latin typeface="Calibri"/>
                <a:cs typeface="Calibri"/>
              </a:rPr>
              <a:t>disponible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en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4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https://creativecommons.org/licenses/by-sa/4.0/deed.es</a:t>
            </a:r>
            <a:r>
              <a:rPr dirty="0" sz="900" spc="4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246379"/>
            <a:chOff x="0" y="0"/>
            <a:chExt cx="4608195" cy="246379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195580"/>
            </a:xfrm>
            <a:custGeom>
              <a:avLst/>
              <a:gdLst/>
              <a:ahLst/>
              <a:cxnLst/>
              <a:rect l="l" t="t" r="r" b="b"/>
              <a:pathLst>
                <a:path w="2304415" h="195580">
                  <a:moveTo>
                    <a:pt x="2303995" y="0"/>
                  </a:moveTo>
                  <a:lnTo>
                    <a:pt x="0" y="0"/>
                  </a:lnTo>
                  <a:lnTo>
                    <a:pt x="0" y="195402"/>
                  </a:lnTo>
                  <a:lnTo>
                    <a:pt x="2303995" y="19540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95402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9193" y="354190"/>
            <a:ext cx="4040504" cy="725170"/>
            <a:chOff x="309193" y="354190"/>
            <a:chExt cx="4040504" cy="725170"/>
          </a:xfrm>
        </p:grpSpPr>
        <p:sp>
          <p:nvSpPr>
            <p:cNvPr id="8" name="object 8"/>
            <p:cNvSpPr/>
            <p:nvPr/>
          </p:nvSpPr>
          <p:spPr>
            <a:xfrm>
              <a:off x="309193" y="354190"/>
              <a:ext cx="3989704" cy="82550"/>
            </a:xfrm>
            <a:custGeom>
              <a:avLst/>
              <a:gdLst/>
              <a:ahLst/>
              <a:cxnLst/>
              <a:rect l="l" t="t" r="r" b="b"/>
              <a:pathLst>
                <a:path w="3989704" h="82550">
                  <a:moveTo>
                    <a:pt x="3938852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3989652" y="82384"/>
                  </a:lnTo>
                  <a:lnTo>
                    <a:pt x="3989652" y="50800"/>
                  </a:lnTo>
                  <a:lnTo>
                    <a:pt x="3985644" y="31075"/>
                  </a:lnTo>
                  <a:lnTo>
                    <a:pt x="3974729" y="14922"/>
                  </a:lnTo>
                  <a:lnTo>
                    <a:pt x="3958576" y="4008"/>
                  </a:lnTo>
                  <a:lnTo>
                    <a:pt x="39388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9994" y="417439"/>
              <a:ext cx="3989704" cy="662305"/>
            </a:xfrm>
            <a:custGeom>
              <a:avLst/>
              <a:gdLst/>
              <a:ahLst/>
              <a:cxnLst/>
              <a:rect l="l" t="t" r="r" b="b"/>
              <a:pathLst>
                <a:path w="3989704" h="662305">
                  <a:moveTo>
                    <a:pt x="3989652" y="0"/>
                  </a:moveTo>
                  <a:lnTo>
                    <a:pt x="0" y="0"/>
                  </a:lnTo>
                  <a:lnTo>
                    <a:pt x="0" y="661782"/>
                  </a:lnTo>
                  <a:lnTo>
                    <a:pt x="3989652" y="66178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9193" y="398602"/>
              <a:ext cx="3989704" cy="629920"/>
            </a:xfrm>
            <a:custGeom>
              <a:avLst/>
              <a:gdLst/>
              <a:ahLst/>
              <a:cxnLst/>
              <a:rect l="l" t="t" r="r" b="b"/>
              <a:pathLst>
                <a:path w="3989704" h="629919">
                  <a:moveTo>
                    <a:pt x="3989652" y="0"/>
                  </a:moveTo>
                  <a:lnTo>
                    <a:pt x="0" y="0"/>
                  </a:lnTo>
                  <a:lnTo>
                    <a:pt x="0" y="579018"/>
                  </a:lnTo>
                  <a:lnTo>
                    <a:pt x="4008" y="598742"/>
                  </a:lnTo>
                  <a:lnTo>
                    <a:pt x="14922" y="614895"/>
                  </a:lnTo>
                  <a:lnTo>
                    <a:pt x="31075" y="625810"/>
                  </a:lnTo>
                  <a:lnTo>
                    <a:pt x="50800" y="629818"/>
                  </a:lnTo>
                  <a:lnTo>
                    <a:pt x="3938852" y="629818"/>
                  </a:lnTo>
                  <a:lnTo>
                    <a:pt x="3958576" y="625810"/>
                  </a:lnTo>
                  <a:lnTo>
                    <a:pt x="3974729" y="614895"/>
                  </a:lnTo>
                  <a:lnTo>
                    <a:pt x="3985644" y="598742"/>
                  </a:lnTo>
                  <a:lnTo>
                    <a:pt x="3989652" y="579018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47294" y="138356"/>
            <a:ext cx="3724275" cy="7937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6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  <a:p>
            <a:pPr marL="1487805" marR="5080" indent="-1287145">
              <a:lnSpc>
                <a:spcPct val="106700"/>
              </a:lnSpc>
              <a:spcBef>
                <a:spcPts val="710"/>
              </a:spcBef>
            </a:pP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BLOQUE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II: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Optimización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Multivariable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5009" y="1233619"/>
            <a:ext cx="24784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Emanuele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Schiavi,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Iván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Ramírez,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Victoria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Ruiz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8936" y="1534731"/>
            <a:ext cx="390144" cy="39014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20088" y="2026046"/>
            <a:ext cx="1567815" cy="9537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700" spc="105">
                <a:latin typeface="Calibri"/>
                <a:cs typeface="Calibri"/>
              </a:rPr>
              <a:t>FUNDAMENTOS</a:t>
            </a:r>
            <a:r>
              <a:rPr dirty="0" sz="700" spc="75">
                <a:latin typeface="Calibri"/>
                <a:cs typeface="Calibri"/>
              </a:rPr>
              <a:t> </a:t>
            </a:r>
            <a:r>
              <a:rPr dirty="0" sz="700" spc="95">
                <a:latin typeface="Calibri"/>
                <a:cs typeface="Calibri"/>
              </a:rPr>
              <a:t>MATEMÁTICOS</a:t>
            </a:r>
            <a:endParaRPr sz="700">
              <a:latin typeface="Calibri"/>
              <a:cs typeface="Calibri"/>
            </a:endParaRPr>
          </a:p>
          <a:p>
            <a:pPr marL="12700" marR="5080" indent="381635">
              <a:lnSpc>
                <a:spcPct val="266300"/>
              </a:lnSpc>
            </a:pPr>
            <a:r>
              <a:rPr dirty="0" sz="700" spc="100">
                <a:latin typeface="Calibri"/>
                <a:cs typeface="Calibri"/>
              </a:rPr>
              <a:t>CURSO </a:t>
            </a:r>
            <a:r>
              <a:rPr dirty="0" sz="700" spc="25">
                <a:latin typeface="Calibri"/>
                <a:cs typeface="Calibri"/>
              </a:rPr>
              <a:t>2023-2024 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 spc="90">
                <a:latin typeface="Calibri"/>
                <a:cs typeface="Calibri"/>
              </a:rPr>
              <a:t>UNIVERSIDAD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130">
                <a:latin typeface="Calibri"/>
                <a:cs typeface="Calibri"/>
              </a:rPr>
              <a:t>REY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100">
                <a:latin typeface="Calibri"/>
                <a:cs typeface="Calibri"/>
              </a:rPr>
              <a:t>JUAN</a:t>
            </a:r>
            <a:r>
              <a:rPr dirty="0" sz="700" spc="85">
                <a:latin typeface="Calibri"/>
                <a:cs typeface="Calibri"/>
              </a:rPr>
              <a:t> </a:t>
            </a:r>
            <a:r>
              <a:rPr dirty="0" sz="700" spc="110">
                <a:latin typeface="Calibri"/>
                <a:cs typeface="Calibri"/>
              </a:rPr>
              <a:t>CARLOS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500" spc="90">
                <a:latin typeface="Verdana"/>
                <a:cs typeface="Verdana"/>
              </a:rPr>
              <a:t>MÁSTER</a:t>
            </a:r>
            <a:r>
              <a:rPr dirty="0" sz="500" spc="15">
                <a:latin typeface="Verdana"/>
                <a:cs typeface="Verdana"/>
              </a:rPr>
              <a:t> </a:t>
            </a:r>
            <a:r>
              <a:rPr dirty="0" sz="500" spc="80">
                <a:latin typeface="Verdana"/>
                <a:cs typeface="Verdana"/>
              </a:rPr>
              <a:t>EN</a:t>
            </a:r>
            <a:r>
              <a:rPr dirty="0" sz="500" spc="20">
                <a:latin typeface="Verdana"/>
                <a:cs typeface="Verdana"/>
              </a:rPr>
              <a:t> </a:t>
            </a:r>
            <a:r>
              <a:rPr dirty="0" sz="500" spc="40">
                <a:latin typeface="Verdana"/>
                <a:cs typeface="Verdana"/>
              </a:rPr>
              <a:t>VISIÓN</a:t>
            </a:r>
            <a:r>
              <a:rPr dirty="0" sz="500" spc="20">
                <a:latin typeface="Verdana"/>
                <a:cs typeface="Verdana"/>
              </a:rPr>
              <a:t> </a:t>
            </a:r>
            <a:r>
              <a:rPr dirty="0" sz="500" spc="65">
                <a:latin typeface="Verdana"/>
                <a:cs typeface="Verdana"/>
              </a:rPr>
              <a:t>ARTIFICIAL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3825" y="2875508"/>
            <a:ext cx="614172" cy="21488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7" name="object 1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08195" cy="508634"/>
            <a:chOff x="0" y="0"/>
            <a:chExt cx="4608195" cy="508634"/>
          </a:xfrm>
        </p:grpSpPr>
        <p:sp>
          <p:nvSpPr>
            <p:cNvPr id="4" name="object 4"/>
            <p:cNvSpPr/>
            <p:nvPr/>
          </p:nvSpPr>
          <p:spPr>
            <a:xfrm>
              <a:off x="2303995" y="0"/>
              <a:ext cx="2304415" cy="195580"/>
            </a:xfrm>
            <a:custGeom>
              <a:avLst/>
              <a:gdLst/>
              <a:ahLst/>
              <a:cxnLst/>
              <a:rect l="l" t="t" r="r" b="b"/>
              <a:pathLst>
                <a:path w="2304415" h="195580">
                  <a:moveTo>
                    <a:pt x="2303995" y="0"/>
                  </a:moveTo>
                  <a:lnTo>
                    <a:pt x="0" y="0"/>
                  </a:lnTo>
                  <a:lnTo>
                    <a:pt x="0" y="195402"/>
                  </a:lnTo>
                  <a:lnTo>
                    <a:pt x="2303995" y="19540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5396"/>
              <a:ext cx="4608060" cy="3127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174" y="194332"/>
            <a:ext cx="76009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0"/>
              <a:t>Contenido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023" y="1153998"/>
            <a:ext cx="146177" cy="1461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0469" y="1156134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284" y="1353058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284" y="1504899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01904" y="1127218"/>
            <a:ext cx="277812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8" action="ppaction://hlinksldjump"/>
              </a:rPr>
              <a:t>cálculo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25"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1000" spc="10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9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08195" cy="508634"/>
            <a:chOff x="0" y="0"/>
            <a:chExt cx="4608195" cy="508634"/>
          </a:xfrm>
        </p:grpSpPr>
        <p:sp>
          <p:nvSpPr>
            <p:cNvPr id="4" name="object 4"/>
            <p:cNvSpPr/>
            <p:nvPr/>
          </p:nvSpPr>
          <p:spPr>
            <a:xfrm>
              <a:off x="2303995" y="0"/>
              <a:ext cx="2304415" cy="195580"/>
            </a:xfrm>
            <a:custGeom>
              <a:avLst/>
              <a:gdLst/>
              <a:ahLst/>
              <a:cxnLst/>
              <a:rect l="l" t="t" r="r" b="b"/>
              <a:pathLst>
                <a:path w="2304415" h="195580">
                  <a:moveTo>
                    <a:pt x="2303995" y="0"/>
                  </a:moveTo>
                  <a:lnTo>
                    <a:pt x="0" y="0"/>
                  </a:lnTo>
                  <a:lnTo>
                    <a:pt x="0" y="195402"/>
                  </a:lnTo>
                  <a:lnTo>
                    <a:pt x="2303995" y="19540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5396"/>
              <a:ext cx="4608060" cy="3127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174" y="194332"/>
            <a:ext cx="76009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0"/>
              <a:t>Contenido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023" y="1153998"/>
            <a:ext cx="146177" cy="1461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0469" y="1156134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284" y="1353058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284" y="1504899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01904" y="1127218"/>
            <a:ext cx="277812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8" action="ppaction://hlinksldjump"/>
              </a:rPr>
              <a:t>cálculo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25"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1000" spc="10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1000" spc="10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9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5023" y="1966480"/>
            <a:ext cx="146177" cy="14617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50469" y="1968617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284" y="2165553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01904" y="1939701"/>
            <a:ext cx="347916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1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1000" spc="8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2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40"/>
              </a:spcBef>
            </a:pPr>
            <a:r>
              <a:rPr dirty="0" sz="1000" spc="-15">
                <a:latin typeface="Calibri"/>
                <a:cs typeface="Calibri"/>
                <a:hlinkClick r:id="rId11" action="ppaction://hlinksldjump"/>
              </a:rPr>
              <a:t>Gradiente</a:t>
            </a:r>
            <a:r>
              <a:rPr dirty="0" sz="1000" spc="114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11" action="ppaction://hlinksldjump"/>
              </a:rPr>
              <a:t>de</a:t>
            </a:r>
            <a:r>
              <a:rPr dirty="0" sz="1000" spc="114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1" action="ppaction://hlinksldjump"/>
              </a:rPr>
              <a:t>una</a:t>
            </a:r>
            <a:r>
              <a:rPr dirty="0" sz="1000" spc="120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1" action="ppaction://hlinksldjump"/>
              </a:rPr>
              <a:t>función.</a:t>
            </a:r>
            <a:r>
              <a:rPr dirty="0" sz="1000" spc="114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1" action="ppaction://hlinksldjump"/>
              </a:rPr>
              <a:t>Divergencia</a:t>
            </a:r>
            <a:r>
              <a:rPr dirty="0" sz="1000" spc="120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11" action="ppaction://hlinksldjump"/>
              </a:rPr>
              <a:t>de</a:t>
            </a:r>
            <a:r>
              <a:rPr dirty="0" sz="1000" spc="114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11" action="ppaction://hlinksldjump"/>
              </a:rPr>
              <a:t>una</a:t>
            </a:r>
            <a:r>
              <a:rPr dirty="0" sz="1000" spc="120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1" action="ppaction://hlinksldjump"/>
              </a:rPr>
              <a:t>campo</a:t>
            </a:r>
            <a:r>
              <a:rPr dirty="0" sz="1000" spc="114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11" action="ppaction://hlinksldjump"/>
              </a:rPr>
              <a:t>vectorial.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11" action="ppaction://hlinksldjump"/>
              </a:rPr>
              <a:t>Laplaciano</a:t>
            </a:r>
            <a:r>
              <a:rPr dirty="0" sz="1000" spc="100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11" action="ppaction://hlinksldjump"/>
              </a:rPr>
              <a:t>de</a:t>
            </a:r>
            <a:r>
              <a:rPr dirty="0" sz="1000" spc="105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1" action="ppaction://hlinksldjump"/>
              </a:rPr>
              <a:t>un</a:t>
            </a:r>
            <a:r>
              <a:rPr dirty="0" sz="1000" spc="105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1" action="ppaction://hlinksldjump"/>
              </a:rPr>
              <a:t>campo</a:t>
            </a:r>
            <a:r>
              <a:rPr dirty="0" sz="1000" spc="105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1" action="ppaction://hlinksldjump"/>
              </a:rPr>
              <a:t>escalar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7" name="object 1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760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023" y="1153998"/>
            <a:ext cx="146177" cy="1461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0469" y="1156134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5284" y="1353058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284" y="1504899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01904" y="1127218"/>
            <a:ext cx="277812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1000" spc="-210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5023" y="1966480"/>
            <a:ext cx="146177" cy="1461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0469" y="1968617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FAFAFD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2165553"/>
            <a:ext cx="59588" cy="595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01904" y="1939701"/>
            <a:ext cx="347916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1000" spc="80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20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40"/>
              </a:spcBef>
            </a:pP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Gradiente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de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una</a:t>
            </a:r>
            <a:r>
              <a:rPr dirty="0" sz="1000" spc="12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función.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Divergencia</a:t>
            </a:r>
            <a:r>
              <a:rPr dirty="0" sz="1000" spc="12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de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una</a:t>
            </a:r>
            <a:r>
              <a:rPr dirty="0" sz="1000" spc="12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campo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vectorial. </a:t>
            </a:r>
            <a:r>
              <a:rPr dirty="0" sz="1000" spc="-210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Laplaciano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un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campo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2" action="ppaction://hlinksldjump"/>
              </a:rPr>
              <a:t>escalar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8" name="object 18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0335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26254"/>
            <a:ext cx="354901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II </a:t>
            </a:r>
            <a:r>
              <a:rPr dirty="0" sz="1000" spc="-20">
                <a:latin typeface="Calibri"/>
                <a:cs typeface="Calibri"/>
              </a:rPr>
              <a:t>bloque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transparencias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breve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desarrollarán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0335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26254"/>
            <a:ext cx="3583304" cy="97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37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II </a:t>
            </a:r>
            <a:r>
              <a:rPr dirty="0" sz="1000" spc="-20">
                <a:latin typeface="Calibri"/>
                <a:cs typeface="Calibri"/>
              </a:rPr>
              <a:t>bloque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transparencias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breve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desarrollarán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cálculo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imágenes </a:t>
            </a:r>
            <a:r>
              <a:rPr dirty="0" sz="1000" spc="-5" i="1">
                <a:latin typeface="Book Antiqua"/>
                <a:cs typeface="Book Antiqua"/>
              </a:rPr>
              <a:t>digitales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operadores</a:t>
            </a:r>
            <a:r>
              <a:rPr dirty="0" sz="1000" spc="-20">
                <a:latin typeface="Calibri"/>
                <a:cs typeface="Calibri"/>
              </a:rPr>
              <a:t> diferenciales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multivariables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596809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90055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Funciones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983323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06213"/>
            <a:ext cx="1652905" cy="1419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latin typeface="Calibri"/>
                <a:cs typeface="Calibri"/>
              </a:rPr>
              <a:t>Para </a:t>
            </a:r>
            <a:r>
              <a:rPr dirty="0" sz="1000" spc="-5">
                <a:latin typeface="Calibri"/>
                <a:cs typeface="Calibri"/>
              </a:rPr>
              <a:t>asignar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>
                <a:latin typeface="Calibri"/>
                <a:cs typeface="Calibri"/>
              </a:rPr>
              <a:t> cada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ocurra,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utilizarán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funciones</a:t>
            </a:r>
            <a:r>
              <a:rPr dirty="0" sz="1000" spc="2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 </a:t>
            </a:r>
            <a:r>
              <a:rPr dirty="0" sz="1000" spc="15" b="1">
                <a:latin typeface="Calibri"/>
                <a:cs typeface="Calibri"/>
              </a:rPr>
              <a:t> probabilidad</a:t>
            </a:r>
            <a:r>
              <a:rPr dirty="0" sz="1000" spc="1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00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determinar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distribución </a:t>
            </a:r>
            <a:r>
              <a:rPr dirty="0" sz="1000" spc="-21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9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probabilidad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valores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toma </a:t>
            </a:r>
            <a:r>
              <a:rPr dirty="0" sz="1000" spc="-10">
                <a:latin typeface="Calibri"/>
                <a:cs typeface="Calibri"/>
              </a:rPr>
              <a:t>cualquier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aleatoria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 </a:t>
            </a:r>
            <a:r>
              <a:rPr dirty="0" sz="1000" spc="-15">
                <a:latin typeface="Calibri"/>
                <a:cs typeface="Calibri"/>
              </a:rPr>
              <a:t>definida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sobre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5" b="0" i="1">
                <a:latin typeface="Bookman Old Style"/>
                <a:cs typeface="Bookman Old Style"/>
              </a:rPr>
              <a:t>S</a:t>
            </a:r>
            <a:r>
              <a:rPr dirty="0" sz="1000" spc="15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618551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0354" y="2562217"/>
            <a:ext cx="1795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-75" i="1">
                <a:latin typeface="DejaVu Sans Condensed"/>
                <a:cs typeface="DejaVu Sans Condensed"/>
              </a:rPr>
              <a:t>{</a:t>
            </a:r>
            <a:r>
              <a:rPr dirty="0" sz="1000" spc="-75" b="0" i="1">
                <a:latin typeface="Bookman Old Style"/>
                <a:cs typeface="Bookman Old Style"/>
              </a:rPr>
              <a:t>s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-30" b="0" i="1">
                <a:latin typeface="Bookman Old Style"/>
                <a:cs typeface="Bookman Old Style"/>
              </a:rPr>
              <a:t>S</a:t>
            </a:r>
            <a:r>
              <a:rPr dirty="0" sz="1000" spc="10" b="0" i="1">
                <a:latin typeface="Bookman Old Style"/>
                <a:cs typeface="Bookman Old Style"/>
              </a:rPr>
              <a:t>/</a:t>
            </a:r>
            <a:r>
              <a:rPr dirty="0" sz="1000" spc="8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75" b="0" i="1">
                <a:latin typeface="Bookman Old Style"/>
                <a:cs typeface="Bookman Old Style"/>
              </a:rPr>
              <a:t>s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2380" y="2603385"/>
            <a:ext cx="63500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9"/>
              </a:lnSpc>
            </a:pPr>
            <a:r>
              <a:rPr dirty="0" sz="1000" spc="-75" i="1">
                <a:latin typeface="DejaVu Sans Condensed"/>
                <a:cs typeface="DejaVu Sans Condensed"/>
              </a:rPr>
              <a:t>}</a:t>
            </a:r>
            <a:endParaRPr sz="1000">
              <a:latin typeface="DejaVu Sans Condensed"/>
              <a:cs typeface="DejaVu Sans Condense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65489" y="919264"/>
            <a:ext cx="1922145" cy="2080260"/>
            <a:chOff x="2365489" y="919264"/>
            <a:chExt cx="1922145" cy="2080260"/>
          </a:xfrm>
        </p:grpSpPr>
        <p:sp>
          <p:nvSpPr>
            <p:cNvPr id="14" name="object 14"/>
            <p:cNvSpPr/>
            <p:nvPr/>
          </p:nvSpPr>
          <p:spPr>
            <a:xfrm>
              <a:off x="2367267" y="919264"/>
              <a:ext cx="1920239" cy="2080260"/>
            </a:xfrm>
            <a:custGeom>
              <a:avLst/>
              <a:gdLst/>
              <a:ahLst/>
              <a:cxnLst/>
              <a:rect l="l" t="t" r="r" b="b"/>
              <a:pathLst>
                <a:path w="1920239" h="2080260">
                  <a:moveTo>
                    <a:pt x="1920239" y="0"/>
                  </a:moveTo>
                  <a:lnTo>
                    <a:pt x="0" y="0"/>
                  </a:lnTo>
                  <a:lnTo>
                    <a:pt x="0" y="2080259"/>
                  </a:lnTo>
                  <a:lnTo>
                    <a:pt x="1920239" y="2080259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78824" y="1142403"/>
              <a:ext cx="704215" cy="1840230"/>
            </a:xfrm>
            <a:custGeom>
              <a:avLst/>
              <a:gdLst/>
              <a:ahLst/>
              <a:cxnLst/>
              <a:rect l="l" t="t" r="r" b="b"/>
              <a:pathLst>
                <a:path w="704214" h="1840230">
                  <a:moveTo>
                    <a:pt x="352043" y="1840229"/>
                  </a:moveTo>
                  <a:lnTo>
                    <a:pt x="0" y="1840229"/>
                  </a:lnTo>
                  <a:lnTo>
                    <a:pt x="0" y="0"/>
                  </a:lnTo>
                  <a:lnTo>
                    <a:pt x="704087" y="0"/>
                  </a:lnTo>
                  <a:lnTo>
                    <a:pt x="704087" y="1840229"/>
                  </a:lnTo>
                  <a:lnTo>
                    <a:pt x="352043" y="1840229"/>
                  </a:lnTo>
                  <a:close/>
                </a:path>
              </a:pathLst>
            </a:custGeom>
            <a:ln w="26668">
              <a:solidFill>
                <a:srgbClr val="BB30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12286" y="1397990"/>
              <a:ext cx="288290" cy="848360"/>
            </a:xfrm>
            <a:custGeom>
              <a:avLst/>
              <a:gdLst/>
              <a:ahLst/>
              <a:cxnLst/>
              <a:rect l="l" t="t" r="r" b="b"/>
              <a:pathLst>
                <a:path w="288289" h="848360">
                  <a:moveTo>
                    <a:pt x="144017" y="848105"/>
                  </a:moveTo>
                  <a:lnTo>
                    <a:pt x="0" y="848105"/>
                  </a:lnTo>
                  <a:lnTo>
                    <a:pt x="0" y="0"/>
                  </a:lnTo>
                  <a:lnTo>
                    <a:pt x="288035" y="0"/>
                  </a:lnTo>
                  <a:lnTo>
                    <a:pt x="288035" y="848105"/>
                  </a:lnTo>
                  <a:lnTo>
                    <a:pt x="144017" y="848105"/>
                  </a:lnTo>
                  <a:close/>
                </a:path>
              </a:pathLst>
            </a:custGeom>
            <a:ln w="26668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493695" y="2439644"/>
            <a:ext cx="481330" cy="4533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900" b="1">
                <a:latin typeface="Arial"/>
                <a:cs typeface="Arial"/>
              </a:rPr>
              <a:t>{X,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X,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900" b="1">
                <a:latin typeface="Arial"/>
                <a:cs typeface="Arial"/>
              </a:rPr>
              <a:t>{X,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X,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X}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3695" y="1105255"/>
            <a:ext cx="494030" cy="133413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900" b="1">
                <a:latin typeface="Arial"/>
                <a:cs typeface="Arial"/>
              </a:rPr>
              <a:t>{C,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900" b="1">
                <a:latin typeface="Arial"/>
                <a:cs typeface="Arial"/>
              </a:rPr>
              <a:t>{C,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C,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X}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900" b="1">
                <a:latin typeface="Arial"/>
                <a:cs typeface="Arial"/>
              </a:rPr>
              <a:t>{C,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900" b="1">
                <a:latin typeface="Arial"/>
                <a:cs typeface="Arial"/>
              </a:rPr>
              <a:t>{X,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C}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900" b="1">
                <a:latin typeface="Arial"/>
                <a:cs typeface="Arial"/>
              </a:rPr>
              <a:t>{C,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X}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00" b="1">
                <a:latin typeface="Arial"/>
                <a:cs typeface="Arial"/>
              </a:rPr>
              <a:t>{X,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X}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95154" y="1399070"/>
            <a:ext cx="90170" cy="81978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900" spc="5" b="1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00" spc="5" b="1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900" spc="5" b="1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900" spc="5" b="1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24200" y="1031099"/>
            <a:ext cx="831215" cy="1793239"/>
            <a:chOff x="2724200" y="1031099"/>
            <a:chExt cx="831215" cy="1793239"/>
          </a:xfrm>
        </p:grpSpPr>
        <p:sp>
          <p:nvSpPr>
            <p:cNvPr id="21" name="object 21"/>
            <p:cNvSpPr/>
            <p:nvPr/>
          </p:nvSpPr>
          <p:spPr>
            <a:xfrm>
              <a:off x="3018904" y="1254417"/>
              <a:ext cx="388620" cy="257175"/>
            </a:xfrm>
            <a:custGeom>
              <a:avLst/>
              <a:gdLst/>
              <a:ahLst/>
              <a:cxnLst/>
              <a:rect l="l" t="t" r="r" b="b"/>
              <a:pathLst>
                <a:path w="388620" h="257175">
                  <a:moveTo>
                    <a:pt x="0" y="0"/>
                  </a:moveTo>
                  <a:lnTo>
                    <a:pt x="388492" y="25692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88283" y="1485557"/>
              <a:ext cx="88265" cy="71755"/>
            </a:xfrm>
            <a:custGeom>
              <a:avLst/>
              <a:gdLst/>
              <a:ahLst/>
              <a:cxnLst/>
              <a:rect l="l" t="t" r="r" b="b"/>
              <a:pathLst>
                <a:path w="88264" h="71755">
                  <a:moveTo>
                    <a:pt x="31559" y="0"/>
                  </a:moveTo>
                  <a:lnTo>
                    <a:pt x="0" y="48005"/>
                  </a:lnTo>
                  <a:lnTo>
                    <a:pt x="88010" y="71564"/>
                  </a:lnTo>
                  <a:lnTo>
                    <a:pt x="31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18904" y="1453997"/>
              <a:ext cx="389255" cy="265430"/>
            </a:xfrm>
            <a:custGeom>
              <a:avLst/>
              <a:gdLst/>
              <a:ahLst/>
              <a:cxnLst/>
              <a:rect l="l" t="t" r="r" b="b"/>
              <a:pathLst>
                <a:path w="389254" h="265430">
                  <a:moveTo>
                    <a:pt x="0" y="0"/>
                  </a:moveTo>
                  <a:lnTo>
                    <a:pt x="388937" y="264921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388283" y="1693138"/>
              <a:ext cx="88265" cy="73025"/>
            </a:xfrm>
            <a:custGeom>
              <a:avLst/>
              <a:gdLst/>
              <a:ahLst/>
              <a:cxnLst/>
              <a:rect l="l" t="t" r="r" b="b"/>
              <a:pathLst>
                <a:path w="88264" h="73025">
                  <a:moveTo>
                    <a:pt x="32448" y="0"/>
                  </a:moveTo>
                  <a:lnTo>
                    <a:pt x="0" y="47561"/>
                  </a:lnTo>
                  <a:lnTo>
                    <a:pt x="88010" y="72897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018904" y="1681137"/>
              <a:ext cx="375920" cy="69850"/>
            </a:xfrm>
            <a:custGeom>
              <a:avLst/>
              <a:gdLst/>
              <a:ahLst/>
              <a:cxnLst/>
              <a:rect l="l" t="t" r="r" b="b"/>
              <a:pathLst>
                <a:path w="375920" h="69850">
                  <a:moveTo>
                    <a:pt x="0" y="0"/>
                  </a:moveTo>
                  <a:lnTo>
                    <a:pt x="375602" y="69786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385616" y="1721586"/>
              <a:ext cx="90805" cy="57150"/>
            </a:xfrm>
            <a:custGeom>
              <a:avLst/>
              <a:gdLst/>
              <a:ahLst/>
              <a:cxnLst/>
              <a:rect l="l" t="t" r="r" b="b"/>
              <a:pathLst>
                <a:path w="90804" h="57150">
                  <a:moveTo>
                    <a:pt x="10667" y="0"/>
                  </a:moveTo>
                  <a:lnTo>
                    <a:pt x="0" y="56895"/>
                  </a:lnTo>
                  <a:lnTo>
                    <a:pt x="90677" y="44449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18904" y="1792262"/>
              <a:ext cx="379095" cy="128905"/>
            </a:xfrm>
            <a:custGeom>
              <a:avLst/>
              <a:gdLst/>
              <a:ahLst/>
              <a:cxnLst/>
              <a:rect l="l" t="t" r="r" b="b"/>
              <a:pathLst>
                <a:path w="379095" h="128905">
                  <a:moveTo>
                    <a:pt x="0" y="128904"/>
                  </a:moveTo>
                  <a:lnTo>
                    <a:pt x="378713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384727" y="1766036"/>
              <a:ext cx="92075" cy="55244"/>
            </a:xfrm>
            <a:custGeom>
              <a:avLst/>
              <a:gdLst/>
              <a:ahLst/>
              <a:cxnLst/>
              <a:rect l="l" t="t" r="r" b="b"/>
              <a:pathLst>
                <a:path w="92075" h="55244">
                  <a:moveTo>
                    <a:pt x="91566" y="0"/>
                  </a:moveTo>
                  <a:lnTo>
                    <a:pt x="0" y="444"/>
                  </a:lnTo>
                  <a:lnTo>
                    <a:pt x="18668" y="55117"/>
                  </a:lnTo>
                  <a:lnTo>
                    <a:pt x="91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18904" y="1985619"/>
              <a:ext cx="380365" cy="149860"/>
            </a:xfrm>
            <a:custGeom>
              <a:avLst/>
              <a:gdLst/>
              <a:ahLst/>
              <a:cxnLst/>
              <a:rect l="l" t="t" r="r" b="b"/>
              <a:pathLst>
                <a:path w="380364" h="149860">
                  <a:moveTo>
                    <a:pt x="0" y="149351"/>
                  </a:moveTo>
                  <a:lnTo>
                    <a:pt x="380047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384727" y="1955393"/>
              <a:ext cx="92075" cy="59055"/>
            </a:xfrm>
            <a:custGeom>
              <a:avLst/>
              <a:gdLst/>
              <a:ahLst/>
              <a:cxnLst/>
              <a:rect l="l" t="t" r="r" b="b"/>
              <a:pathLst>
                <a:path w="92075" h="59055">
                  <a:moveTo>
                    <a:pt x="91566" y="0"/>
                  </a:moveTo>
                  <a:lnTo>
                    <a:pt x="0" y="4889"/>
                  </a:lnTo>
                  <a:lnTo>
                    <a:pt x="21335" y="58673"/>
                  </a:lnTo>
                  <a:lnTo>
                    <a:pt x="91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18904" y="2010511"/>
              <a:ext cx="395605" cy="353060"/>
            </a:xfrm>
            <a:custGeom>
              <a:avLst/>
              <a:gdLst/>
              <a:ahLst/>
              <a:cxnLst/>
              <a:rect l="l" t="t" r="r" b="b"/>
              <a:pathLst>
                <a:path w="395604" h="353060">
                  <a:moveTo>
                    <a:pt x="0" y="352488"/>
                  </a:moveTo>
                  <a:lnTo>
                    <a:pt x="395604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392284" y="1955393"/>
              <a:ext cx="84455" cy="79375"/>
            </a:xfrm>
            <a:custGeom>
              <a:avLst/>
              <a:gdLst/>
              <a:ahLst/>
              <a:cxnLst/>
              <a:rect l="l" t="t" r="r" b="b"/>
              <a:pathLst>
                <a:path w="84454" h="79375">
                  <a:moveTo>
                    <a:pt x="84010" y="0"/>
                  </a:moveTo>
                  <a:lnTo>
                    <a:pt x="0" y="36004"/>
                  </a:lnTo>
                  <a:lnTo>
                    <a:pt x="38226" y="79120"/>
                  </a:lnTo>
                  <a:lnTo>
                    <a:pt x="84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18904" y="2022957"/>
              <a:ext cx="409575" cy="580390"/>
            </a:xfrm>
            <a:custGeom>
              <a:avLst/>
              <a:gdLst/>
              <a:ahLst/>
              <a:cxnLst/>
              <a:rect l="l" t="t" r="r" b="b"/>
              <a:pathLst>
                <a:path w="409575" h="580389">
                  <a:moveTo>
                    <a:pt x="0" y="580072"/>
                  </a:moveTo>
                  <a:lnTo>
                    <a:pt x="409384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402507" y="1955393"/>
              <a:ext cx="74295" cy="87630"/>
            </a:xfrm>
            <a:custGeom>
              <a:avLst/>
              <a:gdLst/>
              <a:ahLst/>
              <a:cxnLst/>
              <a:rect l="l" t="t" r="r" b="b"/>
              <a:pathLst>
                <a:path w="74295" h="87630">
                  <a:moveTo>
                    <a:pt x="73786" y="0"/>
                  </a:moveTo>
                  <a:lnTo>
                    <a:pt x="0" y="54228"/>
                  </a:lnTo>
                  <a:lnTo>
                    <a:pt x="47116" y="87566"/>
                  </a:lnTo>
                  <a:lnTo>
                    <a:pt x="737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18904" y="2211870"/>
              <a:ext cx="410845" cy="605790"/>
            </a:xfrm>
            <a:custGeom>
              <a:avLst/>
              <a:gdLst/>
              <a:ahLst/>
              <a:cxnLst/>
              <a:rect l="l" t="t" r="r" b="b"/>
              <a:pathLst>
                <a:path w="410845" h="605789">
                  <a:moveTo>
                    <a:pt x="0" y="605408"/>
                  </a:moveTo>
                  <a:lnTo>
                    <a:pt x="410717" y="0"/>
                  </a:lnTo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03396" y="2143417"/>
              <a:ext cx="73025" cy="88265"/>
            </a:xfrm>
            <a:custGeom>
              <a:avLst/>
              <a:gdLst/>
              <a:ahLst/>
              <a:cxnLst/>
              <a:rect l="l" t="t" r="r" b="b"/>
              <a:pathLst>
                <a:path w="73025" h="88264">
                  <a:moveTo>
                    <a:pt x="72897" y="0"/>
                  </a:moveTo>
                  <a:lnTo>
                    <a:pt x="0" y="55562"/>
                  </a:lnTo>
                  <a:lnTo>
                    <a:pt x="48005" y="88010"/>
                  </a:lnTo>
                  <a:lnTo>
                    <a:pt x="728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730868" y="1037766"/>
              <a:ext cx="796925" cy="249554"/>
            </a:xfrm>
            <a:custGeom>
              <a:avLst/>
              <a:gdLst/>
              <a:ahLst/>
              <a:cxnLst/>
              <a:rect l="l" t="t" r="r" b="b"/>
              <a:pathLst>
                <a:path w="796925" h="249555">
                  <a:moveTo>
                    <a:pt x="0" y="105080"/>
                  </a:moveTo>
                  <a:lnTo>
                    <a:pt x="30489" y="63703"/>
                  </a:lnTo>
                  <a:lnTo>
                    <a:pt x="79918" y="39513"/>
                  </a:lnTo>
                  <a:lnTo>
                    <a:pt x="147284" y="19817"/>
                  </a:lnTo>
                  <a:lnTo>
                    <a:pt x="186261" y="12130"/>
                  </a:lnTo>
                  <a:lnTo>
                    <a:pt x="228005" y="6138"/>
                  </a:lnTo>
                  <a:lnTo>
                    <a:pt x="271941" y="2031"/>
                  </a:lnTo>
                  <a:lnTo>
                    <a:pt x="317497" y="0"/>
                  </a:lnTo>
                  <a:lnTo>
                    <a:pt x="364101" y="234"/>
                  </a:lnTo>
                  <a:lnTo>
                    <a:pt x="411179" y="2924"/>
                  </a:lnTo>
                  <a:lnTo>
                    <a:pt x="458159" y="8262"/>
                  </a:lnTo>
                  <a:lnTo>
                    <a:pt x="504468" y="16436"/>
                  </a:lnTo>
                  <a:lnTo>
                    <a:pt x="549533" y="27638"/>
                  </a:lnTo>
                  <a:lnTo>
                    <a:pt x="592782" y="42059"/>
                  </a:lnTo>
                  <a:lnTo>
                    <a:pt x="633641" y="59887"/>
                  </a:lnTo>
                  <a:lnTo>
                    <a:pt x="671538" y="81314"/>
                  </a:lnTo>
                  <a:lnTo>
                    <a:pt x="705900" y="106531"/>
                  </a:lnTo>
                  <a:lnTo>
                    <a:pt x="736155" y="135727"/>
                  </a:lnTo>
                  <a:lnTo>
                    <a:pt x="761729" y="169094"/>
                  </a:lnTo>
                  <a:lnTo>
                    <a:pt x="782049" y="206820"/>
                  </a:lnTo>
                  <a:lnTo>
                    <a:pt x="796543" y="249098"/>
                  </a:lnTo>
                </a:path>
              </a:pathLst>
            </a:custGeom>
            <a:ln w="13334">
              <a:solidFill>
                <a:srgbClr val="444E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497630" y="1277975"/>
              <a:ext cx="57785" cy="90170"/>
            </a:xfrm>
            <a:custGeom>
              <a:avLst/>
              <a:gdLst/>
              <a:ahLst/>
              <a:cxnLst/>
              <a:rect l="l" t="t" r="r" b="b"/>
              <a:pathLst>
                <a:path w="57785" h="90169">
                  <a:moveTo>
                    <a:pt x="57340" y="0"/>
                  </a:moveTo>
                  <a:lnTo>
                    <a:pt x="0" y="7556"/>
                  </a:lnTo>
                  <a:lnTo>
                    <a:pt x="39560" y="89788"/>
                  </a:lnTo>
                  <a:lnTo>
                    <a:pt x="57340" y="0"/>
                  </a:lnTo>
                  <a:close/>
                </a:path>
              </a:pathLst>
            </a:custGeom>
            <a:solidFill>
              <a:srgbClr val="444E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362248" y="921677"/>
            <a:ext cx="97155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25" b="1"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79456" y="1399324"/>
            <a:ext cx="288290" cy="848360"/>
          </a:xfrm>
          <a:prstGeom prst="rect">
            <a:avLst/>
          </a:prstGeom>
          <a:ln w="26668">
            <a:solidFill>
              <a:srgbClr val="008789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655"/>
              </a:spcBef>
            </a:pPr>
            <a:r>
              <a:rPr dirty="0" sz="900" b="1">
                <a:latin typeface="Arial"/>
                <a:cs typeface="Arial"/>
              </a:rPr>
              <a:t>1/8</a:t>
            </a:r>
            <a:endParaRPr sz="9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560"/>
              </a:spcBef>
            </a:pPr>
            <a:r>
              <a:rPr dirty="0" sz="900" b="1">
                <a:latin typeface="Arial"/>
                <a:cs typeface="Arial"/>
              </a:rPr>
              <a:t>3/8</a:t>
            </a:r>
            <a:endParaRPr sz="9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415"/>
              </a:spcBef>
            </a:pPr>
            <a:r>
              <a:rPr dirty="0" sz="900" b="1">
                <a:latin typeface="Arial"/>
                <a:cs typeface="Arial"/>
              </a:rPr>
              <a:t>3/8</a:t>
            </a:r>
            <a:endParaRPr sz="9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400"/>
              </a:spcBef>
            </a:pPr>
            <a:r>
              <a:rPr dirty="0" sz="900" b="1">
                <a:latin typeface="Arial"/>
                <a:cs typeface="Arial"/>
              </a:rPr>
              <a:t>1/8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49637" y="1156650"/>
            <a:ext cx="488950" cy="1013460"/>
            <a:chOff x="3549637" y="1156650"/>
            <a:chExt cx="488950" cy="1013460"/>
          </a:xfrm>
        </p:grpSpPr>
        <p:sp>
          <p:nvSpPr>
            <p:cNvPr id="42" name="object 42"/>
            <p:cNvSpPr/>
            <p:nvPr/>
          </p:nvSpPr>
          <p:spPr>
            <a:xfrm>
              <a:off x="3636314" y="1557121"/>
              <a:ext cx="183515" cy="0"/>
            </a:xfrm>
            <a:custGeom>
              <a:avLst/>
              <a:gdLst/>
              <a:ahLst/>
              <a:cxnLst/>
              <a:rect l="l" t="t" r="r" b="b"/>
              <a:pathLst>
                <a:path w="183514" h="0">
                  <a:moveTo>
                    <a:pt x="0" y="0"/>
                  </a:moveTo>
                  <a:lnTo>
                    <a:pt x="183133" y="0"/>
                  </a:lnTo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815892" y="1530896"/>
              <a:ext cx="80010" cy="53340"/>
            </a:xfrm>
            <a:custGeom>
              <a:avLst/>
              <a:gdLst/>
              <a:ahLst/>
              <a:cxnLst/>
              <a:rect l="l" t="t" r="r" b="b"/>
              <a:pathLst>
                <a:path w="80010" h="53340">
                  <a:moveTo>
                    <a:pt x="0" y="0"/>
                  </a:moveTo>
                  <a:lnTo>
                    <a:pt x="0" y="52895"/>
                  </a:lnTo>
                  <a:lnTo>
                    <a:pt x="79565" y="26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636314" y="1766036"/>
              <a:ext cx="183515" cy="0"/>
            </a:xfrm>
            <a:custGeom>
              <a:avLst/>
              <a:gdLst/>
              <a:ahLst/>
              <a:cxnLst/>
              <a:rect l="l" t="t" r="r" b="b"/>
              <a:pathLst>
                <a:path w="183514" h="0">
                  <a:moveTo>
                    <a:pt x="0" y="0"/>
                  </a:moveTo>
                  <a:lnTo>
                    <a:pt x="183133" y="0"/>
                  </a:lnTo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815892" y="1739366"/>
              <a:ext cx="80010" cy="53340"/>
            </a:xfrm>
            <a:custGeom>
              <a:avLst/>
              <a:gdLst/>
              <a:ahLst/>
              <a:cxnLst/>
              <a:rect l="l" t="t" r="r" b="b"/>
              <a:pathLst>
                <a:path w="80010" h="53339">
                  <a:moveTo>
                    <a:pt x="0" y="0"/>
                  </a:moveTo>
                  <a:lnTo>
                    <a:pt x="0" y="52895"/>
                  </a:lnTo>
                  <a:lnTo>
                    <a:pt x="79565" y="2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636314" y="1955393"/>
              <a:ext cx="183515" cy="0"/>
            </a:xfrm>
            <a:custGeom>
              <a:avLst/>
              <a:gdLst/>
              <a:ahLst/>
              <a:cxnLst/>
              <a:rect l="l" t="t" r="r" b="b"/>
              <a:pathLst>
                <a:path w="183514" h="0">
                  <a:moveTo>
                    <a:pt x="0" y="0"/>
                  </a:moveTo>
                  <a:lnTo>
                    <a:pt x="183133" y="0"/>
                  </a:lnTo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815892" y="1928723"/>
              <a:ext cx="80010" cy="53340"/>
            </a:xfrm>
            <a:custGeom>
              <a:avLst/>
              <a:gdLst/>
              <a:ahLst/>
              <a:cxnLst/>
              <a:rect l="l" t="t" r="r" b="b"/>
              <a:pathLst>
                <a:path w="80010" h="53339">
                  <a:moveTo>
                    <a:pt x="0" y="0"/>
                  </a:moveTo>
                  <a:lnTo>
                    <a:pt x="0" y="52895"/>
                  </a:lnTo>
                  <a:lnTo>
                    <a:pt x="79565" y="2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636314" y="2143417"/>
              <a:ext cx="183515" cy="0"/>
            </a:xfrm>
            <a:custGeom>
              <a:avLst/>
              <a:gdLst/>
              <a:ahLst/>
              <a:cxnLst/>
              <a:rect l="l" t="t" r="r" b="b"/>
              <a:pathLst>
                <a:path w="183514" h="0">
                  <a:moveTo>
                    <a:pt x="0" y="0"/>
                  </a:moveTo>
                  <a:lnTo>
                    <a:pt x="183133" y="0"/>
                  </a:lnTo>
                </a:path>
              </a:pathLst>
            </a:custGeom>
            <a:ln w="10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815892" y="2116747"/>
              <a:ext cx="80010" cy="53340"/>
            </a:xfrm>
            <a:custGeom>
              <a:avLst/>
              <a:gdLst/>
              <a:ahLst/>
              <a:cxnLst/>
              <a:rect l="l" t="t" r="r" b="b"/>
              <a:pathLst>
                <a:path w="80010" h="53339">
                  <a:moveTo>
                    <a:pt x="0" y="0"/>
                  </a:moveTo>
                  <a:lnTo>
                    <a:pt x="0" y="52895"/>
                  </a:lnTo>
                  <a:lnTo>
                    <a:pt x="79565" y="2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556304" y="1163317"/>
              <a:ext cx="455295" cy="234950"/>
            </a:xfrm>
            <a:custGeom>
              <a:avLst/>
              <a:gdLst/>
              <a:ahLst/>
              <a:cxnLst/>
              <a:rect l="l" t="t" r="r" b="b"/>
              <a:pathLst>
                <a:path w="455295" h="234950">
                  <a:moveTo>
                    <a:pt x="0" y="234673"/>
                  </a:moveTo>
                  <a:lnTo>
                    <a:pt x="3413" y="187451"/>
                  </a:lnTo>
                  <a:lnTo>
                    <a:pt x="13179" y="145739"/>
                  </a:lnTo>
                  <a:lnTo>
                    <a:pt x="28589" y="109452"/>
                  </a:lnTo>
                  <a:lnTo>
                    <a:pt x="73505" y="52799"/>
                  </a:lnTo>
                  <a:lnTo>
                    <a:pt x="132486" y="16799"/>
                  </a:lnTo>
                  <a:lnTo>
                    <a:pt x="199858" y="755"/>
                  </a:lnTo>
                  <a:lnTo>
                    <a:pt x="234917" y="0"/>
                  </a:lnTo>
                  <a:lnTo>
                    <a:pt x="269946" y="3973"/>
                  </a:lnTo>
                  <a:lnTo>
                    <a:pt x="337076" y="25757"/>
                  </a:lnTo>
                  <a:lnTo>
                    <a:pt x="395574" y="65413"/>
                  </a:lnTo>
                  <a:lnTo>
                    <a:pt x="439765" y="122245"/>
                  </a:lnTo>
                  <a:lnTo>
                    <a:pt x="454723" y="156885"/>
                  </a:lnTo>
                </a:path>
              </a:pathLst>
            </a:custGeom>
            <a:ln w="13334">
              <a:solidFill>
                <a:srgbClr val="444E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980802" y="1309090"/>
              <a:ext cx="57785" cy="90805"/>
            </a:xfrm>
            <a:custGeom>
              <a:avLst/>
              <a:gdLst/>
              <a:ahLst/>
              <a:cxnLst/>
              <a:rect l="l" t="t" r="r" b="b"/>
              <a:pathLst>
                <a:path w="57785" h="90805">
                  <a:moveTo>
                    <a:pt x="57340" y="0"/>
                  </a:moveTo>
                  <a:lnTo>
                    <a:pt x="0" y="9334"/>
                  </a:lnTo>
                  <a:lnTo>
                    <a:pt x="42671" y="90233"/>
                  </a:lnTo>
                  <a:lnTo>
                    <a:pt x="57340" y="0"/>
                  </a:lnTo>
                  <a:close/>
                </a:path>
              </a:pathLst>
            </a:custGeom>
            <a:solidFill>
              <a:srgbClr val="444E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3890314" y="1008354"/>
            <a:ext cx="203200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10" b="1">
                <a:latin typeface="Arial"/>
                <a:cs typeface="Arial"/>
              </a:rPr>
              <a:t>f(</a:t>
            </a:r>
            <a:r>
              <a:rPr dirty="0" sz="800" spc="20" b="1">
                <a:latin typeface="Arial"/>
                <a:cs typeface="Arial"/>
              </a:rPr>
              <a:t>X</a:t>
            </a:r>
            <a:r>
              <a:rPr dirty="0" sz="800" spc="10" b="1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54" name="object 5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0335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26254"/>
            <a:ext cx="3583304" cy="131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37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II </a:t>
            </a:r>
            <a:r>
              <a:rPr dirty="0" sz="1000" spc="-20">
                <a:latin typeface="Calibri"/>
                <a:cs typeface="Calibri"/>
              </a:rPr>
              <a:t>bloque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transparencias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breve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desarrollarán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cálculo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imágenes </a:t>
            </a:r>
            <a:r>
              <a:rPr dirty="0" sz="1000" spc="-5" i="1">
                <a:latin typeface="Book Antiqua"/>
                <a:cs typeface="Book Antiqua"/>
              </a:rPr>
              <a:t>digitales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operadores</a:t>
            </a:r>
            <a:r>
              <a:rPr dirty="0" sz="1000" spc="-20">
                <a:latin typeface="Calibri"/>
                <a:cs typeface="Calibri"/>
              </a:rPr>
              <a:t> diferenciales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multivariables</a:t>
            </a:r>
            <a:endParaRPr sz="1000">
              <a:latin typeface="Calibri"/>
              <a:cs typeface="Calibri"/>
            </a:endParaRPr>
          </a:p>
          <a:p>
            <a:pPr marL="12700" marR="104139">
              <a:lnSpc>
                <a:spcPct val="100000"/>
              </a:lnSpc>
              <a:spcBef>
                <a:spcPts val="285"/>
              </a:spcBef>
            </a:pPr>
            <a:r>
              <a:rPr dirty="0" sz="1000" spc="5">
                <a:latin typeface="Calibri"/>
                <a:cs typeface="Calibri"/>
              </a:rPr>
              <a:t>Optimización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basada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gradiente.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Minimización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funciones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funcionales.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596809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2090254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0335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26254"/>
            <a:ext cx="3583304" cy="1506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37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II </a:t>
            </a:r>
            <a:r>
              <a:rPr dirty="0" sz="1000" spc="-20">
                <a:latin typeface="Calibri"/>
                <a:cs typeface="Calibri"/>
              </a:rPr>
              <a:t>bloque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transparencias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breve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desarrollarán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cálculo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rama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imágenes </a:t>
            </a:r>
            <a:r>
              <a:rPr dirty="0" sz="1000" spc="-5" i="1">
                <a:latin typeface="Book Antiqua"/>
                <a:cs typeface="Book Antiqua"/>
              </a:rPr>
              <a:t>digitales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Cálculo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operadores</a:t>
            </a:r>
            <a:r>
              <a:rPr dirty="0" sz="1000" spc="-20">
                <a:latin typeface="Calibri"/>
                <a:cs typeface="Calibri"/>
              </a:rPr>
              <a:t> diferenciales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multivariables</a:t>
            </a:r>
            <a:endParaRPr sz="1000">
              <a:latin typeface="Calibri"/>
              <a:cs typeface="Calibri"/>
            </a:endParaRPr>
          </a:p>
          <a:p>
            <a:pPr marL="12700" marR="104139">
              <a:lnSpc>
                <a:spcPct val="100000"/>
              </a:lnSpc>
              <a:spcBef>
                <a:spcPts val="285"/>
              </a:spcBef>
            </a:pPr>
            <a:r>
              <a:rPr dirty="0" sz="1000" spc="5">
                <a:latin typeface="Calibri"/>
                <a:cs typeface="Calibri"/>
              </a:rPr>
              <a:t>Optimización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basada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gradiente.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Minimización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funciones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funcionales.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Descenso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Gradiente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596809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2090254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431872"/>
            <a:ext cx="59588" cy="595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6288" y="922909"/>
            <a:ext cx="1615439" cy="11551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1894" y="2490630"/>
            <a:ext cx="3499485" cy="28892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38100" marR="30480">
              <a:lnSpc>
                <a:spcPts val="1000"/>
              </a:lnSpc>
              <a:spcBef>
                <a:spcPts val="195"/>
              </a:spcBef>
            </a:pPr>
            <a:r>
              <a:rPr dirty="0" baseline="6172" sz="1350" spc="3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baseline="6172" sz="1350" spc="157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baseline="6172" sz="1350" spc="15">
                <a:latin typeface="Calibri"/>
                <a:cs typeface="Calibri"/>
              </a:rPr>
              <a:t>Derivada</a:t>
            </a:r>
            <a:r>
              <a:rPr dirty="0" baseline="6172" sz="1350" spc="150">
                <a:latin typeface="Calibri"/>
                <a:cs typeface="Calibri"/>
              </a:rPr>
              <a:t> </a:t>
            </a:r>
            <a:r>
              <a:rPr dirty="0" baseline="6172" sz="1350" spc="7">
                <a:latin typeface="Calibri"/>
                <a:cs typeface="Calibri"/>
              </a:rPr>
              <a:t>parcial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179" i="1">
                <a:latin typeface="Trebuchet MS"/>
                <a:cs typeface="Trebuchet MS"/>
              </a:rPr>
              <a:t>I</a:t>
            </a:r>
            <a:r>
              <a:rPr dirty="0" sz="600" spc="120" b="0" i="1">
                <a:latin typeface="Bookman Old Style"/>
                <a:cs typeface="Bookman Old Style"/>
              </a:rPr>
              <a:t>x</a:t>
            </a:r>
            <a:r>
              <a:rPr dirty="0" sz="600" spc="180" b="0" i="1">
                <a:latin typeface="Bookman Old Style"/>
                <a:cs typeface="Bookman Old Style"/>
              </a:rPr>
              <a:t> </a:t>
            </a:r>
            <a:r>
              <a:rPr dirty="0" baseline="6172" sz="1350" spc="-30">
                <a:latin typeface="Calibri"/>
                <a:cs typeface="Calibri"/>
              </a:rPr>
              <a:t>de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15">
                <a:latin typeface="Calibri"/>
                <a:cs typeface="Calibri"/>
              </a:rPr>
              <a:t>la</a:t>
            </a:r>
            <a:r>
              <a:rPr dirty="0" baseline="6172" sz="1350" spc="165">
                <a:latin typeface="Calibri"/>
                <a:cs typeface="Calibri"/>
              </a:rPr>
              <a:t> </a:t>
            </a:r>
            <a:r>
              <a:rPr dirty="0" baseline="6172" sz="1350" spc="7">
                <a:latin typeface="Calibri"/>
                <a:cs typeface="Calibri"/>
              </a:rPr>
              <a:t>imagen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-7">
                <a:latin typeface="Calibri"/>
                <a:cs typeface="Calibri"/>
              </a:rPr>
              <a:t>obtenida</a:t>
            </a:r>
            <a:r>
              <a:rPr dirty="0" baseline="6172" sz="1350" spc="150">
                <a:latin typeface="Calibri"/>
                <a:cs typeface="Calibri"/>
              </a:rPr>
              <a:t> </a:t>
            </a:r>
            <a:r>
              <a:rPr dirty="0" baseline="6172" sz="1350">
                <a:latin typeface="Calibri"/>
                <a:cs typeface="Calibri"/>
              </a:rPr>
              <a:t>con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>
                <a:latin typeface="Calibri"/>
                <a:cs typeface="Calibri"/>
              </a:rPr>
              <a:t>una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>
                <a:latin typeface="Calibri"/>
                <a:cs typeface="Calibri"/>
              </a:rPr>
              <a:t>fórmula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-37">
                <a:latin typeface="Calibri"/>
                <a:cs typeface="Calibri"/>
              </a:rPr>
              <a:t>de </a:t>
            </a:r>
            <a:r>
              <a:rPr dirty="0" baseline="6172" sz="1350" spc="-284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derivació</a:t>
            </a:r>
            <a:r>
              <a:rPr dirty="0" sz="900" spc="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implícita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d</a:t>
            </a:r>
            <a:r>
              <a:rPr dirty="0" sz="900" spc="-2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5">
                <a:latin typeface="Calibri"/>
                <a:cs typeface="Calibri"/>
              </a:rPr>
              <a:t> </a:t>
            </a:r>
            <a:r>
              <a:rPr dirty="0" sz="900" spc="10">
                <a:latin typeface="SimSun"/>
                <a:cs typeface="SimSun"/>
              </a:rPr>
              <a:t>7</a:t>
            </a:r>
            <a:r>
              <a:rPr dirty="0" sz="900" spc="-145">
                <a:latin typeface="SimSun"/>
                <a:cs typeface="SimSun"/>
              </a:rPr>
              <a:t> </a:t>
            </a:r>
            <a:r>
              <a:rPr dirty="0" sz="900">
                <a:latin typeface="Calibri"/>
                <a:cs typeface="Calibri"/>
              </a:rPr>
              <a:t>puntos.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6288" y="922909"/>
            <a:ext cx="1615439" cy="11551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1894" y="2490630"/>
            <a:ext cx="3497579" cy="28892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38100" marR="30480">
              <a:lnSpc>
                <a:spcPts val="1000"/>
              </a:lnSpc>
              <a:spcBef>
                <a:spcPts val="195"/>
              </a:spcBef>
            </a:pPr>
            <a:r>
              <a:rPr dirty="0" baseline="6172" sz="1350" spc="3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baseline="6172" sz="1350" spc="157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baseline="6172" sz="1350" spc="15">
                <a:latin typeface="Calibri"/>
                <a:cs typeface="Calibri"/>
              </a:rPr>
              <a:t>Derivada</a:t>
            </a:r>
            <a:r>
              <a:rPr dirty="0" baseline="6172" sz="1350" spc="150">
                <a:latin typeface="Calibri"/>
                <a:cs typeface="Calibri"/>
              </a:rPr>
              <a:t> </a:t>
            </a:r>
            <a:r>
              <a:rPr dirty="0" baseline="6172" sz="1350" spc="7">
                <a:latin typeface="Calibri"/>
                <a:cs typeface="Calibri"/>
              </a:rPr>
              <a:t>parcial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127" i="1">
                <a:latin typeface="Trebuchet MS"/>
                <a:cs typeface="Trebuchet MS"/>
              </a:rPr>
              <a:t>I</a:t>
            </a:r>
            <a:r>
              <a:rPr dirty="0" sz="600" spc="85" b="0" i="1">
                <a:latin typeface="Bookman Old Style"/>
                <a:cs typeface="Bookman Old Style"/>
              </a:rPr>
              <a:t>y</a:t>
            </a:r>
            <a:r>
              <a:rPr dirty="0" sz="600" spc="200" b="0" i="1">
                <a:latin typeface="Bookman Old Style"/>
                <a:cs typeface="Bookman Old Style"/>
              </a:rPr>
              <a:t> </a:t>
            </a:r>
            <a:r>
              <a:rPr dirty="0" baseline="6172" sz="1350" spc="-30">
                <a:latin typeface="Calibri"/>
                <a:cs typeface="Calibri"/>
              </a:rPr>
              <a:t>de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15">
                <a:latin typeface="Calibri"/>
                <a:cs typeface="Calibri"/>
              </a:rPr>
              <a:t>la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7">
                <a:latin typeface="Calibri"/>
                <a:cs typeface="Calibri"/>
              </a:rPr>
              <a:t>imagen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-7">
                <a:latin typeface="Calibri"/>
                <a:cs typeface="Calibri"/>
              </a:rPr>
              <a:t>obtenida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>
                <a:latin typeface="Calibri"/>
                <a:cs typeface="Calibri"/>
              </a:rPr>
              <a:t>con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>
                <a:latin typeface="Calibri"/>
                <a:cs typeface="Calibri"/>
              </a:rPr>
              <a:t>una</a:t>
            </a:r>
            <a:r>
              <a:rPr dirty="0" baseline="6172" sz="1350" spc="150">
                <a:latin typeface="Calibri"/>
                <a:cs typeface="Calibri"/>
              </a:rPr>
              <a:t> </a:t>
            </a:r>
            <a:r>
              <a:rPr dirty="0" baseline="6172" sz="1350">
                <a:latin typeface="Calibri"/>
                <a:cs typeface="Calibri"/>
              </a:rPr>
              <a:t>fórmula</a:t>
            </a:r>
            <a:r>
              <a:rPr dirty="0" baseline="6172" sz="1350" spc="157">
                <a:latin typeface="Calibri"/>
                <a:cs typeface="Calibri"/>
              </a:rPr>
              <a:t> </a:t>
            </a:r>
            <a:r>
              <a:rPr dirty="0" baseline="6172" sz="1350" spc="-37">
                <a:latin typeface="Calibri"/>
                <a:cs typeface="Calibri"/>
              </a:rPr>
              <a:t>de </a:t>
            </a:r>
            <a:r>
              <a:rPr dirty="0" baseline="6172" sz="1350" spc="-277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derivació</a:t>
            </a:r>
            <a:r>
              <a:rPr dirty="0" sz="900" spc="5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implícita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d</a:t>
            </a:r>
            <a:r>
              <a:rPr dirty="0" sz="900" spc="-20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5">
                <a:latin typeface="Calibri"/>
                <a:cs typeface="Calibri"/>
              </a:rPr>
              <a:t> </a:t>
            </a:r>
            <a:r>
              <a:rPr dirty="0" sz="900" spc="10">
                <a:latin typeface="SimSun"/>
                <a:cs typeface="SimSun"/>
              </a:rPr>
              <a:t>7</a:t>
            </a:r>
            <a:r>
              <a:rPr dirty="0" sz="900" spc="-145">
                <a:latin typeface="SimSun"/>
                <a:cs typeface="SimSun"/>
              </a:rPr>
              <a:t> </a:t>
            </a:r>
            <a:r>
              <a:rPr dirty="0" sz="900">
                <a:latin typeface="Calibri"/>
                <a:cs typeface="Calibri"/>
              </a:rPr>
              <a:t>puntos.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6288" y="973518"/>
            <a:ext cx="1615439" cy="11551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40205" y="2541239"/>
            <a:ext cx="212788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Módulo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del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Gradiente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imagen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36290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cálc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ulo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procesamiento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imágenes.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36681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89702"/>
            <a:ext cx="320992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15">
                <a:latin typeface="Calibri"/>
                <a:cs typeface="Calibri"/>
              </a:rPr>
              <a:t>permite describir </a:t>
            </a:r>
            <a:r>
              <a:rPr dirty="0" sz="1000" spc="-25">
                <a:latin typeface="Calibri"/>
                <a:cs typeface="Calibri"/>
              </a:rPr>
              <a:t>no </a:t>
            </a:r>
            <a:r>
              <a:rPr dirty="0" sz="1000" spc="-15">
                <a:latin typeface="Calibri"/>
                <a:cs typeface="Calibri"/>
              </a:rPr>
              <a:t>linealidades.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naturaleza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fuertemente </a:t>
            </a:r>
            <a:r>
              <a:rPr dirty="0" sz="1000" spc="-25">
                <a:latin typeface="Calibri"/>
                <a:cs typeface="Calibri"/>
              </a:rPr>
              <a:t>no </a:t>
            </a:r>
            <a:r>
              <a:rPr dirty="0" sz="1000" spc="-10">
                <a:latin typeface="Calibri"/>
                <a:cs typeface="Calibri"/>
              </a:rPr>
              <a:t>lineal. </a:t>
            </a:r>
            <a:r>
              <a:rPr dirty="0" sz="1000" spc="10">
                <a:latin typeface="Calibri"/>
                <a:cs typeface="Calibri"/>
              </a:rPr>
              <a:t>Cálculo </a:t>
            </a:r>
            <a:r>
              <a:rPr dirty="0" sz="1000" spc="-5">
                <a:latin typeface="Calibri"/>
                <a:cs typeface="Calibri"/>
              </a:rPr>
              <a:t>aplicado a </a:t>
            </a:r>
            <a:r>
              <a:rPr dirty="0" sz="1000" spc="-15">
                <a:latin typeface="Calibri"/>
                <a:cs typeface="Calibri"/>
              </a:rPr>
              <a:t>funciones </a:t>
            </a:r>
            <a:r>
              <a:rPr dirty="0" sz="1000" spc="15">
                <a:latin typeface="Calibri"/>
                <a:cs typeface="Calibri"/>
              </a:rPr>
              <a:t>(Cálculo 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Multivariable)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funcionales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(Cálculo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Variacional)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36290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procesamiento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imágenes.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36681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89702"/>
            <a:ext cx="3209925" cy="822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>
                <a:latin typeface="Calibri"/>
                <a:cs typeface="Calibri"/>
              </a:rPr>
              <a:t>cálculo </a:t>
            </a:r>
            <a:r>
              <a:rPr dirty="0" sz="1000" spc="-15">
                <a:latin typeface="Calibri"/>
                <a:cs typeface="Calibri"/>
              </a:rPr>
              <a:t>permite describir </a:t>
            </a:r>
            <a:r>
              <a:rPr dirty="0" sz="1000" spc="-25">
                <a:latin typeface="Calibri"/>
                <a:cs typeface="Calibri"/>
              </a:rPr>
              <a:t>no </a:t>
            </a:r>
            <a:r>
              <a:rPr dirty="0" sz="1000" spc="-15">
                <a:latin typeface="Calibri"/>
                <a:cs typeface="Calibri"/>
              </a:rPr>
              <a:t>linealidades.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naturaleza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fuertemente </a:t>
            </a:r>
            <a:r>
              <a:rPr dirty="0" sz="1000" spc="-25">
                <a:latin typeface="Calibri"/>
                <a:cs typeface="Calibri"/>
              </a:rPr>
              <a:t>no </a:t>
            </a:r>
            <a:r>
              <a:rPr dirty="0" sz="1000" spc="-10">
                <a:latin typeface="Calibri"/>
                <a:cs typeface="Calibri"/>
              </a:rPr>
              <a:t>lineal. </a:t>
            </a:r>
            <a:r>
              <a:rPr dirty="0" sz="1000" spc="10">
                <a:latin typeface="Calibri"/>
                <a:cs typeface="Calibri"/>
              </a:rPr>
              <a:t>Cálculo </a:t>
            </a:r>
            <a:r>
              <a:rPr dirty="0" sz="1000" spc="-5">
                <a:latin typeface="Calibri"/>
                <a:cs typeface="Calibri"/>
              </a:rPr>
              <a:t>aplicado a </a:t>
            </a:r>
            <a:r>
              <a:rPr dirty="0" sz="1000" spc="-15">
                <a:latin typeface="Calibri"/>
                <a:cs typeface="Calibri"/>
              </a:rPr>
              <a:t>funciones </a:t>
            </a:r>
            <a:r>
              <a:rPr dirty="0" sz="1000" spc="15">
                <a:latin typeface="Calibri"/>
                <a:cs typeface="Calibri"/>
              </a:rPr>
              <a:t>(Cálculo 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Multivariable)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funcionales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(Cálculo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Variacional)</a:t>
            </a:r>
            <a:endParaRPr sz="1000">
              <a:latin typeface="Calibri"/>
              <a:cs typeface="Calibri"/>
            </a:endParaRPr>
          </a:p>
          <a:p>
            <a:pPr algn="just" marL="12700" marR="91440">
              <a:lnSpc>
                <a:spcPct val="100000"/>
              </a:lnSpc>
              <a:spcBef>
                <a:spcPts val="285"/>
              </a:spcBef>
            </a:pPr>
            <a:r>
              <a:rPr dirty="0" sz="1000" spc="-5">
                <a:latin typeface="Calibri"/>
                <a:cs typeface="Calibri"/>
              </a:rPr>
              <a:t>Permite </a:t>
            </a:r>
            <a:r>
              <a:rPr dirty="0" sz="1000">
                <a:latin typeface="Calibri"/>
                <a:cs typeface="Calibri"/>
              </a:rPr>
              <a:t>calcular </a:t>
            </a:r>
            <a:r>
              <a:rPr dirty="0" sz="1000" spc="-15">
                <a:latin typeface="Calibri"/>
                <a:cs typeface="Calibri"/>
              </a:rPr>
              <a:t>los </a:t>
            </a:r>
            <a:r>
              <a:rPr dirty="0" sz="1000" spc="-25">
                <a:latin typeface="Calibri"/>
                <a:cs typeface="Calibri"/>
              </a:rPr>
              <a:t>operadores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0">
                <a:latin typeface="Calibri"/>
                <a:cs typeface="Calibri"/>
              </a:rPr>
              <a:t>gradiente, </a:t>
            </a:r>
            <a:r>
              <a:rPr dirty="0" sz="1000" spc="-15">
                <a:latin typeface="Calibri"/>
                <a:cs typeface="Calibri"/>
              </a:rPr>
              <a:t>divergencia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laplaciano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aplicados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imagen.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860257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118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Aplicaciones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24000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62893"/>
            <a:ext cx="3448050" cy="1164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Medicina,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detección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remota,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transmisión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codificación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datos,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robótica,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visión</a:t>
            </a:r>
            <a:r>
              <a:rPr dirty="0" sz="1000">
                <a:latin typeface="Calibri"/>
                <a:cs typeface="Calibri"/>
              </a:rPr>
              <a:t> artificial, </a:t>
            </a:r>
            <a:r>
              <a:rPr dirty="0" sz="1000" spc="-15">
                <a:latin typeface="Calibri"/>
                <a:cs typeface="Calibri"/>
              </a:rPr>
              <a:t>reconocimiento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patrones,</a:t>
            </a:r>
            <a:r>
              <a:rPr dirty="0" sz="1000" spc="-10">
                <a:latin typeface="Calibri"/>
                <a:cs typeface="Calibri"/>
              </a:rPr>
              <a:t> industria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cinematográfica, </a:t>
            </a:r>
            <a:r>
              <a:rPr dirty="0" sz="1000" spc="-15">
                <a:latin typeface="Calibri"/>
                <a:cs typeface="Calibri"/>
              </a:rPr>
              <a:t>procesamiento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imágenes</a:t>
            </a:r>
            <a:r>
              <a:rPr dirty="0" sz="1000" spc="-15">
                <a:latin typeface="Calibri"/>
                <a:cs typeface="Calibri"/>
              </a:rPr>
              <a:t> obtenidas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microscopios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restauración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enfocado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dirty="0" sz="1000" spc="-5">
                <a:latin typeface="Calibri"/>
                <a:cs typeface="Calibri"/>
              </a:rPr>
              <a:t>Superresolución.</a:t>
            </a:r>
            <a:endParaRPr sz="1000">
              <a:latin typeface="Calibri"/>
              <a:cs typeface="Calibri"/>
            </a:endParaRPr>
          </a:p>
          <a:p>
            <a:pPr marL="12700" marR="1637030">
              <a:lnSpc>
                <a:spcPct val="124500"/>
              </a:lnSpc>
            </a:pPr>
            <a:r>
              <a:rPr dirty="0" sz="1000">
                <a:latin typeface="Calibri"/>
                <a:cs typeface="Calibri"/>
              </a:rPr>
              <a:t>Detección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bordes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estructuras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Transformaciones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037118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2226906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0"/>
            <a:ext cx="159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cálculo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digital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imágenes. </a:t>
            </a:r>
            <a:r>
              <a:rPr dirty="0" sz="500" spc="-95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9118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Aplicaciones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24000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62893"/>
            <a:ext cx="3448050" cy="1164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Medicina,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detección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remota,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transmisión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codificación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datos,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robótica,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visión</a:t>
            </a:r>
            <a:r>
              <a:rPr dirty="0" sz="1000">
                <a:latin typeface="Calibri"/>
                <a:cs typeface="Calibri"/>
              </a:rPr>
              <a:t> artificial, </a:t>
            </a:r>
            <a:r>
              <a:rPr dirty="0" sz="1000" spc="-15">
                <a:latin typeface="Calibri"/>
                <a:cs typeface="Calibri"/>
              </a:rPr>
              <a:t>reconocimiento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patrones,</a:t>
            </a:r>
            <a:r>
              <a:rPr dirty="0" sz="1000" spc="-10">
                <a:latin typeface="Calibri"/>
                <a:cs typeface="Calibri"/>
              </a:rPr>
              <a:t> industria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cinematográfica, </a:t>
            </a:r>
            <a:r>
              <a:rPr dirty="0" sz="1000" spc="-15">
                <a:latin typeface="Calibri"/>
                <a:cs typeface="Calibri"/>
              </a:rPr>
              <a:t>procesamiento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imágenes</a:t>
            </a:r>
            <a:r>
              <a:rPr dirty="0" sz="1000" spc="-15">
                <a:latin typeface="Calibri"/>
                <a:cs typeface="Calibri"/>
              </a:rPr>
              <a:t> obtenidas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microscopios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restauración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enfocado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dirty="0" sz="1000" spc="-5">
                <a:latin typeface="Calibri"/>
                <a:cs typeface="Calibri"/>
              </a:rPr>
              <a:t>Superresolución.</a:t>
            </a:r>
            <a:endParaRPr sz="1000">
              <a:latin typeface="Calibri"/>
              <a:cs typeface="Calibri"/>
            </a:endParaRPr>
          </a:p>
          <a:p>
            <a:pPr marL="12700" marR="1637030">
              <a:lnSpc>
                <a:spcPct val="124500"/>
              </a:lnSpc>
            </a:pPr>
            <a:r>
              <a:rPr dirty="0" sz="1000">
                <a:latin typeface="Calibri"/>
                <a:cs typeface="Calibri"/>
              </a:rPr>
              <a:t>Detección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bordes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estructuras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Transformaciones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037118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2226906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760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5023" y="1153998"/>
            <a:ext cx="146177" cy="1461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0469" y="1156134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FAFAFD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284" y="1353058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5284" y="1504899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01904" y="1127218"/>
            <a:ext cx="277812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cálculo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procesamiento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digital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de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imágenes. </a:t>
            </a:r>
            <a:r>
              <a:rPr dirty="0" sz="1000" spc="-210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0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5023" y="1966480"/>
            <a:ext cx="146177" cy="1461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0469" y="1968617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2165553"/>
            <a:ext cx="59588" cy="595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01904" y="1939701"/>
            <a:ext cx="347916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1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1000" spc="8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2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40"/>
              </a:spcBef>
            </a:pP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1000" spc="12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función.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1000" spc="12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1000" spc="12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1000" spc="114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vectorial. </a:t>
            </a:r>
            <a:r>
              <a:rPr dirty="0" sz="1000" spc="-210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Laplaciano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un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4" action="ppaction://hlinksldjump"/>
              </a:rPr>
              <a:t>escalar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8" name="object 18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829373"/>
            <a:ext cx="59588" cy="59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407591"/>
            <a:ext cx="4107179" cy="826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Función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Distribución</a:t>
            </a:r>
            <a:endParaRPr sz="14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994"/>
              </a:spcBef>
            </a:pPr>
            <a:r>
              <a:rPr dirty="0" sz="1000" spc="10">
                <a:latin typeface="Calibri"/>
                <a:cs typeface="Calibri"/>
              </a:rPr>
              <a:t>Para </a:t>
            </a:r>
            <a:r>
              <a:rPr dirty="0" sz="1000" spc="-5">
                <a:latin typeface="Calibri"/>
                <a:cs typeface="Calibri"/>
              </a:rPr>
              <a:t>asignar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>
                <a:latin typeface="Calibri"/>
                <a:cs typeface="Calibri"/>
              </a:rPr>
              <a:t> cada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suceso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2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229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 </a:t>
            </a:r>
            <a:r>
              <a:rPr dirty="0" sz="1000" spc="-10">
                <a:latin typeface="Calibri"/>
                <a:cs typeface="Calibri"/>
              </a:rPr>
              <a:t> aleatoria,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110" b="0" i="1">
                <a:latin typeface="Bookman Old Style"/>
                <a:cs typeface="Bookman Old Style"/>
              </a:rPr>
              <a:t>X</a:t>
            </a:r>
            <a:r>
              <a:rPr dirty="0" sz="1000" spc="110">
                <a:latin typeface="Calibri"/>
                <a:cs typeface="Calibri"/>
              </a:rPr>
              <a:t>,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tome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igual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inferior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uno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dado,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25">
                <a:latin typeface="Calibri"/>
                <a:cs typeface="Calibri"/>
              </a:rPr>
              <a:t>,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utilizará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función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distribución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F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0" i="1">
                <a:latin typeface="Bookman Old Style"/>
                <a:cs typeface="Bookman Old Style"/>
              </a:rPr>
              <a:t>x</a:t>
            </a:r>
            <a:r>
              <a:rPr dirty="0" sz="1000" spc="15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40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50">
                <a:latin typeface="Georgia"/>
                <a:cs typeface="Georgia"/>
              </a:rPr>
              <a:t>((</a:t>
            </a:r>
            <a:r>
              <a:rPr dirty="0" sz="1000" spc="50" i="1">
                <a:latin typeface="DejaVu Sans Condensed"/>
                <a:cs typeface="DejaVu Sans Condensed"/>
              </a:rPr>
              <a:t>−∞</a:t>
            </a:r>
            <a:r>
              <a:rPr dirty="0" sz="1000" spc="5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0" b="0" i="1">
                <a:latin typeface="Bookman Old Style"/>
                <a:cs typeface="Bookman Old Style"/>
              </a:rPr>
              <a:t>x</a:t>
            </a:r>
            <a:r>
              <a:rPr dirty="0" sz="1000" spc="-20">
                <a:latin typeface="Georgia"/>
                <a:cs typeface="Georgia"/>
              </a:rPr>
              <a:t>])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40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65">
                <a:latin typeface="Georgia"/>
                <a:cs typeface="Georgia"/>
              </a:rPr>
              <a:t>(</a:t>
            </a:r>
            <a:r>
              <a:rPr dirty="0" sz="1000" spc="65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≤</a:t>
            </a:r>
            <a:r>
              <a:rPr dirty="0" sz="1000" spc="-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x</a:t>
            </a:r>
            <a:r>
              <a:rPr dirty="0" sz="1000" spc="2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05242" y="1558734"/>
            <a:ext cx="1155700" cy="1600200"/>
            <a:chOff x="1205242" y="1558734"/>
            <a:chExt cx="1155700" cy="1600200"/>
          </a:xfrm>
        </p:grpSpPr>
        <p:sp>
          <p:nvSpPr>
            <p:cNvPr id="10" name="object 10"/>
            <p:cNvSpPr/>
            <p:nvPr/>
          </p:nvSpPr>
          <p:spPr>
            <a:xfrm>
              <a:off x="1216672" y="1570164"/>
              <a:ext cx="603885" cy="1577340"/>
            </a:xfrm>
            <a:custGeom>
              <a:avLst/>
              <a:gdLst/>
              <a:ahLst/>
              <a:cxnLst/>
              <a:rect l="l" t="t" r="r" b="b"/>
              <a:pathLst>
                <a:path w="603885" h="1577339">
                  <a:moveTo>
                    <a:pt x="301752" y="1577340"/>
                  </a:moveTo>
                  <a:lnTo>
                    <a:pt x="0" y="1577340"/>
                  </a:lnTo>
                  <a:lnTo>
                    <a:pt x="0" y="0"/>
                  </a:lnTo>
                  <a:lnTo>
                    <a:pt x="603504" y="0"/>
                  </a:lnTo>
                  <a:lnTo>
                    <a:pt x="603504" y="1577340"/>
                  </a:lnTo>
                  <a:lnTo>
                    <a:pt x="301752" y="1577340"/>
                  </a:lnTo>
                  <a:close/>
                </a:path>
              </a:pathLst>
            </a:custGeom>
            <a:ln w="22858">
              <a:solidFill>
                <a:srgbClr val="BB30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02497" y="1789239"/>
              <a:ext cx="247015" cy="727075"/>
            </a:xfrm>
            <a:custGeom>
              <a:avLst/>
              <a:gdLst/>
              <a:ahLst/>
              <a:cxnLst/>
              <a:rect l="l" t="t" r="r" b="b"/>
              <a:pathLst>
                <a:path w="247014" h="727075">
                  <a:moveTo>
                    <a:pt x="123444" y="726948"/>
                  </a:moveTo>
                  <a:lnTo>
                    <a:pt x="0" y="726948"/>
                  </a:lnTo>
                  <a:lnTo>
                    <a:pt x="0" y="0"/>
                  </a:lnTo>
                  <a:lnTo>
                    <a:pt x="246888" y="0"/>
                  </a:lnTo>
                  <a:lnTo>
                    <a:pt x="246888" y="726948"/>
                  </a:lnTo>
                  <a:lnTo>
                    <a:pt x="123444" y="726948"/>
                  </a:lnTo>
                  <a:close/>
                </a:path>
              </a:pathLst>
            </a:custGeom>
            <a:ln w="22858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313319" y="2095055"/>
            <a:ext cx="422275" cy="58864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750" spc="10" b="1">
                <a:latin typeface="Arial"/>
                <a:cs typeface="Arial"/>
              </a:rPr>
              <a:t>{X,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C,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C}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750" spc="10" b="1">
                <a:latin typeface="Arial"/>
                <a:cs typeface="Arial"/>
              </a:rPr>
              <a:t>{C,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X,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X}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750" spc="10" b="1">
                <a:latin typeface="Arial"/>
                <a:cs typeface="Arial"/>
              </a:rPr>
              <a:t>{X,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C,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X}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3319" y="2680271"/>
            <a:ext cx="415925" cy="39243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750" spc="10" b="1">
                <a:latin typeface="Arial"/>
                <a:cs typeface="Arial"/>
              </a:rPr>
              <a:t>{X,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X,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C}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750" spc="10" b="1">
                <a:latin typeface="Arial"/>
                <a:cs typeface="Arial"/>
              </a:rPr>
              <a:t>{X,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X,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X}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3319" y="1536509"/>
            <a:ext cx="427355" cy="56197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750" spc="10" b="1">
                <a:latin typeface="Arial"/>
                <a:cs typeface="Arial"/>
              </a:rPr>
              <a:t>{C,</a:t>
            </a:r>
            <a:r>
              <a:rPr dirty="0" sz="750" spc="-4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C,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C}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750" spc="10" b="1">
                <a:latin typeface="Arial"/>
                <a:cs typeface="Arial"/>
              </a:rPr>
              <a:t>{C,</a:t>
            </a:r>
            <a:r>
              <a:rPr dirty="0" sz="750" spc="-4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C,</a:t>
            </a:r>
            <a:r>
              <a:rPr dirty="0" sz="750" spc="-4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X}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750" spc="10" b="1">
                <a:latin typeface="Arial"/>
                <a:cs typeface="Arial"/>
              </a:rPr>
              <a:t>{C,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X,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C}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1712" y="1788350"/>
            <a:ext cx="80645" cy="70675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750" spc="15" b="1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750" spc="15" b="1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750" spc="15" b="1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750" spc="15" b="1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12709" y="1474959"/>
            <a:ext cx="712470" cy="1536700"/>
            <a:chOff x="1512709" y="1474959"/>
            <a:chExt cx="712470" cy="1536700"/>
          </a:xfrm>
        </p:grpSpPr>
        <p:sp>
          <p:nvSpPr>
            <p:cNvPr id="17" name="object 17"/>
            <p:cNvSpPr/>
            <p:nvPr/>
          </p:nvSpPr>
          <p:spPr>
            <a:xfrm>
              <a:off x="1765312" y="1666176"/>
              <a:ext cx="333375" cy="220345"/>
            </a:xfrm>
            <a:custGeom>
              <a:avLst/>
              <a:gdLst/>
              <a:ahLst/>
              <a:cxnLst/>
              <a:rect l="l" t="t" r="r" b="b"/>
              <a:pathLst>
                <a:path w="333375" h="220344">
                  <a:moveTo>
                    <a:pt x="0" y="0"/>
                  </a:moveTo>
                  <a:lnTo>
                    <a:pt x="332994" y="220218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081923" y="1864296"/>
              <a:ext cx="75565" cy="61594"/>
            </a:xfrm>
            <a:custGeom>
              <a:avLst/>
              <a:gdLst/>
              <a:ahLst/>
              <a:cxnLst/>
              <a:rect l="l" t="t" r="r" b="b"/>
              <a:pathLst>
                <a:path w="75564" h="61594">
                  <a:moveTo>
                    <a:pt x="27051" y="0"/>
                  </a:moveTo>
                  <a:lnTo>
                    <a:pt x="0" y="41148"/>
                  </a:lnTo>
                  <a:lnTo>
                    <a:pt x="75438" y="61341"/>
                  </a:lnTo>
                  <a:lnTo>
                    <a:pt x="27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65312" y="1837245"/>
              <a:ext cx="333375" cy="227329"/>
            </a:xfrm>
            <a:custGeom>
              <a:avLst/>
              <a:gdLst/>
              <a:ahLst/>
              <a:cxnLst/>
              <a:rect l="l" t="t" r="r" b="b"/>
              <a:pathLst>
                <a:path w="333375" h="227330">
                  <a:moveTo>
                    <a:pt x="0" y="0"/>
                  </a:moveTo>
                  <a:lnTo>
                    <a:pt x="333375" y="227076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081923" y="2042223"/>
              <a:ext cx="75565" cy="62865"/>
            </a:xfrm>
            <a:custGeom>
              <a:avLst/>
              <a:gdLst/>
              <a:ahLst/>
              <a:cxnLst/>
              <a:rect l="l" t="t" r="r" b="b"/>
              <a:pathLst>
                <a:path w="75564" h="62864">
                  <a:moveTo>
                    <a:pt x="27813" y="0"/>
                  </a:moveTo>
                  <a:lnTo>
                    <a:pt x="0" y="40767"/>
                  </a:lnTo>
                  <a:lnTo>
                    <a:pt x="75438" y="62484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765312" y="2031936"/>
              <a:ext cx="321945" cy="60325"/>
            </a:xfrm>
            <a:custGeom>
              <a:avLst/>
              <a:gdLst/>
              <a:ahLst/>
              <a:cxnLst/>
              <a:rect l="l" t="t" r="r" b="b"/>
              <a:pathLst>
                <a:path w="321944" h="60325">
                  <a:moveTo>
                    <a:pt x="0" y="0"/>
                  </a:moveTo>
                  <a:lnTo>
                    <a:pt x="321945" y="5981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079637" y="2066607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5" h="48894">
                  <a:moveTo>
                    <a:pt x="9144" y="0"/>
                  </a:moveTo>
                  <a:lnTo>
                    <a:pt x="0" y="48768"/>
                  </a:lnTo>
                  <a:lnTo>
                    <a:pt x="77724" y="3810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765312" y="2127186"/>
              <a:ext cx="325120" cy="110489"/>
            </a:xfrm>
            <a:custGeom>
              <a:avLst/>
              <a:gdLst/>
              <a:ahLst/>
              <a:cxnLst/>
              <a:rect l="l" t="t" r="r" b="b"/>
              <a:pathLst>
                <a:path w="325119" h="110489">
                  <a:moveTo>
                    <a:pt x="0" y="110490"/>
                  </a:moveTo>
                  <a:lnTo>
                    <a:pt x="324612" y="0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078875" y="2104707"/>
              <a:ext cx="78740" cy="47625"/>
            </a:xfrm>
            <a:custGeom>
              <a:avLst/>
              <a:gdLst/>
              <a:ahLst/>
              <a:cxnLst/>
              <a:rect l="l" t="t" r="r" b="b"/>
              <a:pathLst>
                <a:path w="78739" h="47625">
                  <a:moveTo>
                    <a:pt x="78486" y="0"/>
                  </a:moveTo>
                  <a:lnTo>
                    <a:pt x="0" y="381"/>
                  </a:lnTo>
                  <a:lnTo>
                    <a:pt x="16002" y="47244"/>
                  </a:lnTo>
                  <a:lnTo>
                    <a:pt x="78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765312" y="2292921"/>
              <a:ext cx="325755" cy="128270"/>
            </a:xfrm>
            <a:custGeom>
              <a:avLst/>
              <a:gdLst/>
              <a:ahLst/>
              <a:cxnLst/>
              <a:rect l="l" t="t" r="r" b="b"/>
              <a:pathLst>
                <a:path w="325755" h="128269">
                  <a:moveTo>
                    <a:pt x="0" y="128016"/>
                  </a:moveTo>
                  <a:lnTo>
                    <a:pt x="325755" y="0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78875" y="2267013"/>
              <a:ext cx="78740" cy="50800"/>
            </a:xfrm>
            <a:custGeom>
              <a:avLst/>
              <a:gdLst/>
              <a:ahLst/>
              <a:cxnLst/>
              <a:rect l="l" t="t" r="r" b="b"/>
              <a:pathLst>
                <a:path w="78739" h="50800">
                  <a:moveTo>
                    <a:pt x="78486" y="0"/>
                  </a:moveTo>
                  <a:lnTo>
                    <a:pt x="0" y="4191"/>
                  </a:lnTo>
                  <a:lnTo>
                    <a:pt x="18288" y="50292"/>
                  </a:lnTo>
                  <a:lnTo>
                    <a:pt x="78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765312" y="2314257"/>
              <a:ext cx="339090" cy="302260"/>
            </a:xfrm>
            <a:custGeom>
              <a:avLst/>
              <a:gdLst/>
              <a:ahLst/>
              <a:cxnLst/>
              <a:rect l="l" t="t" r="r" b="b"/>
              <a:pathLst>
                <a:path w="339089" h="302260">
                  <a:moveTo>
                    <a:pt x="0" y="302133"/>
                  </a:moveTo>
                  <a:lnTo>
                    <a:pt x="339090" y="0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085352" y="2267013"/>
              <a:ext cx="72390" cy="67945"/>
            </a:xfrm>
            <a:custGeom>
              <a:avLst/>
              <a:gdLst/>
              <a:ahLst/>
              <a:cxnLst/>
              <a:rect l="l" t="t" r="r" b="b"/>
              <a:pathLst>
                <a:path w="72389" h="67944">
                  <a:moveTo>
                    <a:pt x="72009" y="0"/>
                  </a:moveTo>
                  <a:lnTo>
                    <a:pt x="0" y="30861"/>
                  </a:lnTo>
                  <a:lnTo>
                    <a:pt x="32766" y="67818"/>
                  </a:lnTo>
                  <a:lnTo>
                    <a:pt x="72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765312" y="2324925"/>
              <a:ext cx="351155" cy="497205"/>
            </a:xfrm>
            <a:custGeom>
              <a:avLst/>
              <a:gdLst/>
              <a:ahLst/>
              <a:cxnLst/>
              <a:rect l="l" t="t" r="r" b="b"/>
              <a:pathLst>
                <a:path w="351155" h="497205">
                  <a:moveTo>
                    <a:pt x="0" y="497205"/>
                  </a:moveTo>
                  <a:lnTo>
                    <a:pt x="350901" y="0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094115" y="2267013"/>
              <a:ext cx="63500" cy="75565"/>
            </a:xfrm>
            <a:custGeom>
              <a:avLst/>
              <a:gdLst/>
              <a:ahLst/>
              <a:cxnLst/>
              <a:rect l="l" t="t" r="r" b="b"/>
              <a:pathLst>
                <a:path w="63500" h="75564">
                  <a:moveTo>
                    <a:pt x="63246" y="0"/>
                  </a:moveTo>
                  <a:lnTo>
                    <a:pt x="0" y="46482"/>
                  </a:lnTo>
                  <a:lnTo>
                    <a:pt x="40386" y="75057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765312" y="2486850"/>
              <a:ext cx="352425" cy="519430"/>
            </a:xfrm>
            <a:custGeom>
              <a:avLst/>
              <a:gdLst/>
              <a:ahLst/>
              <a:cxnLst/>
              <a:rect l="l" t="t" r="r" b="b"/>
              <a:pathLst>
                <a:path w="352425" h="519430">
                  <a:moveTo>
                    <a:pt x="0" y="518922"/>
                  </a:moveTo>
                  <a:lnTo>
                    <a:pt x="352044" y="0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094877" y="2428176"/>
              <a:ext cx="62865" cy="75565"/>
            </a:xfrm>
            <a:custGeom>
              <a:avLst/>
              <a:gdLst/>
              <a:ahLst/>
              <a:cxnLst/>
              <a:rect l="l" t="t" r="r" b="b"/>
              <a:pathLst>
                <a:path w="62864" h="75564">
                  <a:moveTo>
                    <a:pt x="62484" y="0"/>
                  </a:moveTo>
                  <a:lnTo>
                    <a:pt x="0" y="47625"/>
                  </a:lnTo>
                  <a:lnTo>
                    <a:pt x="41148" y="7543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18424" y="1480674"/>
              <a:ext cx="683260" cy="213360"/>
            </a:xfrm>
            <a:custGeom>
              <a:avLst/>
              <a:gdLst/>
              <a:ahLst/>
              <a:cxnLst/>
              <a:rect l="l" t="t" r="r" b="b"/>
              <a:pathLst>
                <a:path w="683260" h="213360">
                  <a:moveTo>
                    <a:pt x="0" y="89871"/>
                  </a:moveTo>
                  <a:lnTo>
                    <a:pt x="36995" y="47857"/>
                  </a:lnTo>
                  <a:lnTo>
                    <a:pt x="95696" y="24666"/>
                  </a:lnTo>
                  <a:lnTo>
                    <a:pt x="132712" y="15362"/>
                  </a:lnTo>
                  <a:lnTo>
                    <a:pt x="173708" y="7961"/>
                  </a:lnTo>
                  <a:lnTo>
                    <a:pt x="217834" y="2747"/>
                  </a:lnTo>
                  <a:lnTo>
                    <a:pt x="264243" y="0"/>
                  </a:lnTo>
                  <a:lnTo>
                    <a:pt x="312086" y="2"/>
                  </a:lnTo>
                  <a:lnTo>
                    <a:pt x="360515" y="3037"/>
                  </a:lnTo>
                  <a:lnTo>
                    <a:pt x="408681" y="9385"/>
                  </a:lnTo>
                  <a:lnTo>
                    <a:pt x="455737" y="19329"/>
                  </a:lnTo>
                  <a:lnTo>
                    <a:pt x="500833" y="33152"/>
                  </a:lnTo>
                  <a:lnTo>
                    <a:pt x="543121" y="51134"/>
                  </a:lnTo>
                  <a:lnTo>
                    <a:pt x="581753" y="73558"/>
                  </a:lnTo>
                  <a:lnTo>
                    <a:pt x="615880" y="100706"/>
                  </a:lnTo>
                  <a:lnTo>
                    <a:pt x="644655" y="132860"/>
                  </a:lnTo>
                  <a:lnTo>
                    <a:pt x="667228" y="170302"/>
                  </a:lnTo>
                  <a:lnTo>
                    <a:pt x="682752" y="213315"/>
                  </a:lnTo>
                </a:path>
              </a:pathLst>
            </a:custGeom>
            <a:ln w="11429">
              <a:solidFill>
                <a:srgbClr val="444E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175649" y="1686369"/>
              <a:ext cx="49530" cy="77470"/>
            </a:xfrm>
            <a:custGeom>
              <a:avLst/>
              <a:gdLst/>
              <a:ahLst/>
              <a:cxnLst/>
              <a:rect l="l" t="t" r="r" b="b"/>
              <a:pathLst>
                <a:path w="49530" h="77469">
                  <a:moveTo>
                    <a:pt x="49149" y="0"/>
                  </a:moveTo>
                  <a:lnTo>
                    <a:pt x="0" y="6477"/>
                  </a:lnTo>
                  <a:lnTo>
                    <a:pt x="33909" y="76962"/>
                  </a:lnTo>
                  <a:lnTo>
                    <a:pt x="49149" y="0"/>
                  </a:lnTo>
                  <a:close/>
                </a:path>
              </a:pathLst>
            </a:custGeom>
            <a:solidFill>
              <a:srgbClr val="444E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2057793" y="1379156"/>
            <a:ext cx="8699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0" b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02928" y="1790382"/>
            <a:ext cx="247015" cy="727075"/>
          </a:xfrm>
          <a:prstGeom prst="rect">
            <a:avLst/>
          </a:prstGeom>
          <a:ln w="22858">
            <a:solidFill>
              <a:srgbClr val="008789"/>
            </a:solidFill>
          </a:ln>
        </p:spPr>
        <p:txBody>
          <a:bodyPr wrap="square" lIns="0" tIns="7429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585"/>
              </a:spcBef>
            </a:pPr>
            <a:r>
              <a:rPr dirty="0" sz="750" spc="10" b="1">
                <a:latin typeface="Arial"/>
                <a:cs typeface="Arial"/>
              </a:rPr>
              <a:t>1/8</a:t>
            </a:r>
            <a:endParaRPr sz="75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505"/>
              </a:spcBef>
            </a:pPr>
            <a:r>
              <a:rPr dirty="0" sz="750" spc="10" b="1">
                <a:latin typeface="Arial"/>
                <a:cs typeface="Arial"/>
              </a:rPr>
              <a:t>3/8</a:t>
            </a:r>
            <a:endParaRPr sz="75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380"/>
              </a:spcBef>
            </a:pPr>
            <a:r>
              <a:rPr dirty="0" sz="750" spc="10" b="1">
                <a:latin typeface="Arial"/>
                <a:cs typeface="Arial"/>
              </a:rPr>
              <a:t>3/8</a:t>
            </a:r>
            <a:endParaRPr sz="75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370"/>
              </a:spcBef>
            </a:pPr>
            <a:r>
              <a:rPr dirty="0" sz="750" spc="10" b="1">
                <a:latin typeface="Arial"/>
                <a:cs typeface="Arial"/>
              </a:rPr>
              <a:t>1/8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220226" y="1582144"/>
            <a:ext cx="419100" cy="868680"/>
            <a:chOff x="2220226" y="1582144"/>
            <a:chExt cx="419100" cy="868680"/>
          </a:xfrm>
        </p:grpSpPr>
        <p:sp>
          <p:nvSpPr>
            <p:cNvPr id="38" name="object 38"/>
            <p:cNvSpPr/>
            <p:nvPr/>
          </p:nvSpPr>
          <p:spPr>
            <a:xfrm>
              <a:off x="2294521" y="192563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6972" y="0"/>
                  </a:lnTo>
                </a:path>
              </a:pathLst>
            </a:custGeom>
            <a:ln w="8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448445" y="1903158"/>
              <a:ext cx="68580" cy="45720"/>
            </a:xfrm>
            <a:custGeom>
              <a:avLst/>
              <a:gdLst/>
              <a:ahLst/>
              <a:cxnLst/>
              <a:rect l="l" t="t" r="r" b="b"/>
              <a:pathLst>
                <a:path w="68580" h="45719">
                  <a:moveTo>
                    <a:pt x="0" y="0"/>
                  </a:moveTo>
                  <a:lnTo>
                    <a:pt x="0" y="45339"/>
                  </a:lnTo>
                  <a:lnTo>
                    <a:pt x="68199" y="22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294521" y="210470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6972" y="0"/>
                  </a:lnTo>
                </a:path>
              </a:pathLst>
            </a:custGeom>
            <a:ln w="8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448445" y="2081847"/>
              <a:ext cx="68580" cy="45720"/>
            </a:xfrm>
            <a:custGeom>
              <a:avLst/>
              <a:gdLst/>
              <a:ahLst/>
              <a:cxnLst/>
              <a:rect l="l" t="t" r="r" b="b"/>
              <a:pathLst>
                <a:path w="68580" h="45719">
                  <a:moveTo>
                    <a:pt x="0" y="0"/>
                  </a:moveTo>
                  <a:lnTo>
                    <a:pt x="0" y="45339"/>
                  </a:lnTo>
                  <a:lnTo>
                    <a:pt x="68199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294521" y="2267013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6972" y="0"/>
                  </a:lnTo>
                </a:path>
              </a:pathLst>
            </a:custGeom>
            <a:ln w="8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448445" y="2244153"/>
              <a:ext cx="68580" cy="45720"/>
            </a:xfrm>
            <a:custGeom>
              <a:avLst/>
              <a:gdLst/>
              <a:ahLst/>
              <a:cxnLst/>
              <a:rect l="l" t="t" r="r" b="b"/>
              <a:pathLst>
                <a:path w="68580" h="45719">
                  <a:moveTo>
                    <a:pt x="0" y="0"/>
                  </a:moveTo>
                  <a:lnTo>
                    <a:pt x="0" y="45339"/>
                  </a:lnTo>
                  <a:lnTo>
                    <a:pt x="68199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294521" y="242817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6972" y="0"/>
                  </a:lnTo>
                </a:path>
              </a:pathLst>
            </a:custGeom>
            <a:ln w="8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48445" y="2405316"/>
              <a:ext cx="68580" cy="45720"/>
            </a:xfrm>
            <a:custGeom>
              <a:avLst/>
              <a:gdLst/>
              <a:ahLst/>
              <a:cxnLst/>
              <a:rect l="l" t="t" r="r" b="b"/>
              <a:pathLst>
                <a:path w="68580" h="45719">
                  <a:moveTo>
                    <a:pt x="0" y="0"/>
                  </a:moveTo>
                  <a:lnTo>
                    <a:pt x="0" y="45339"/>
                  </a:lnTo>
                  <a:lnTo>
                    <a:pt x="68199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225941" y="1587859"/>
              <a:ext cx="389890" cy="201930"/>
            </a:xfrm>
            <a:custGeom>
              <a:avLst/>
              <a:gdLst/>
              <a:ahLst/>
              <a:cxnLst/>
              <a:rect l="l" t="t" r="r" b="b"/>
              <a:pathLst>
                <a:path w="389889" h="201930">
                  <a:moveTo>
                    <a:pt x="0" y="201380"/>
                  </a:moveTo>
                  <a:lnTo>
                    <a:pt x="4183" y="153378"/>
                  </a:lnTo>
                  <a:lnTo>
                    <a:pt x="16033" y="112156"/>
                  </a:lnTo>
                  <a:lnTo>
                    <a:pt x="34500" y="77585"/>
                  </a:lnTo>
                  <a:lnTo>
                    <a:pt x="87079" y="27884"/>
                  </a:lnTo>
                  <a:lnTo>
                    <a:pt x="153517" y="3243"/>
                  </a:lnTo>
                  <a:lnTo>
                    <a:pt x="189306" y="0"/>
                  </a:lnTo>
                  <a:lnTo>
                    <a:pt x="225408" y="2635"/>
                  </a:lnTo>
                  <a:lnTo>
                    <a:pt x="294349" y="25029"/>
                  </a:lnTo>
                  <a:lnTo>
                    <a:pt x="351935" y="69395"/>
                  </a:lnTo>
                  <a:lnTo>
                    <a:pt x="373844" y="99496"/>
                  </a:lnTo>
                  <a:lnTo>
                    <a:pt x="389763" y="134705"/>
                  </a:lnTo>
                </a:path>
              </a:pathLst>
            </a:custGeom>
            <a:ln w="11429">
              <a:solidFill>
                <a:srgbClr val="444E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589796" y="1713039"/>
              <a:ext cx="49530" cy="77470"/>
            </a:xfrm>
            <a:custGeom>
              <a:avLst/>
              <a:gdLst/>
              <a:ahLst/>
              <a:cxnLst/>
              <a:rect l="l" t="t" r="r" b="b"/>
              <a:pathLst>
                <a:path w="49530" h="77469">
                  <a:moveTo>
                    <a:pt x="49149" y="0"/>
                  </a:moveTo>
                  <a:lnTo>
                    <a:pt x="0" y="8001"/>
                  </a:lnTo>
                  <a:lnTo>
                    <a:pt x="36576" y="77343"/>
                  </a:lnTo>
                  <a:lnTo>
                    <a:pt x="49149" y="0"/>
                  </a:lnTo>
                  <a:close/>
                </a:path>
              </a:pathLst>
            </a:custGeom>
            <a:solidFill>
              <a:srgbClr val="444E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2482989" y="1453451"/>
            <a:ext cx="312420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5" b="1">
                <a:latin typeface="Arial"/>
                <a:cs typeface="Arial"/>
              </a:rPr>
              <a:t>P</a:t>
            </a:r>
            <a:r>
              <a:rPr dirty="0" sz="700" spc="5" b="1">
                <a:latin typeface="Arial"/>
                <a:cs typeface="Arial"/>
              </a:rPr>
              <a:t>(</a:t>
            </a:r>
            <a:r>
              <a:rPr dirty="0" sz="700" spc="5" b="1">
                <a:latin typeface="Arial"/>
                <a:cs typeface="Arial"/>
              </a:rPr>
              <a:t>X=x</a:t>
            </a:r>
            <a:r>
              <a:rPr dirty="0" sz="700" spc="5" b="1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620658" y="1682824"/>
            <a:ext cx="516890" cy="113664"/>
            <a:chOff x="2620658" y="1682824"/>
            <a:chExt cx="516890" cy="113664"/>
          </a:xfrm>
        </p:grpSpPr>
        <p:sp>
          <p:nvSpPr>
            <p:cNvPr id="50" name="object 50"/>
            <p:cNvSpPr/>
            <p:nvPr/>
          </p:nvSpPr>
          <p:spPr>
            <a:xfrm>
              <a:off x="2626372" y="1688539"/>
              <a:ext cx="473709" cy="102235"/>
            </a:xfrm>
            <a:custGeom>
              <a:avLst/>
              <a:gdLst/>
              <a:ahLst/>
              <a:cxnLst/>
              <a:rect l="l" t="t" r="r" b="b"/>
              <a:pathLst>
                <a:path w="473710" h="102235">
                  <a:moveTo>
                    <a:pt x="0" y="101842"/>
                  </a:moveTo>
                  <a:lnTo>
                    <a:pt x="26878" y="48813"/>
                  </a:lnTo>
                  <a:lnTo>
                    <a:pt x="96534" y="15807"/>
                  </a:lnTo>
                  <a:lnTo>
                    <a:pt x="142257" y="6264"/>
                  </a:lnTo>
                  <a:lnTo>
                    <a:pt x="192500" y="1068"/>
                  </a:lnTo>
                  <a:lnTo>
                    <a:pt x="245203" y="0"/>
                  </a:lnTo>
                  <a:lnTo>
                    <a:pt x="298308" y="2839"/>
                  </a:lnTo>
                  <a:lnTo>
                    <a:pt x="349758" y="9367"/>
                  </a:lnTo>
                  <a:lnTo>
                    <a:pt x="397492" y="19363"/>
                  </a:lnTo>
                  <a:lnTo>
                    <a:pt x="439453" y="32609"/>
                  </a:lnTo>
                  <a:lnTo>
                    <a:pt x="473583" y="48883"/>
                  </a:lnTo>
                </a:path>
              </a:pathLst>
            </a:custGeom>
            <a:ln w="11429">
              <a:solidFill>
                <a:srgbClr val="444E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073285" y="1715706"/>
              <a:ext cx="64135" cy="74930"/>
            </a:xfrm>
            <a:custGeom>
              <a:avLst/>
              <a:gdLst/>
              <a:ahLst/>
              <a:cxnLst/>
              <a:rect l="l" t="t" r="r" b="b"/>
              <a:pathLst>
                <a:path w="64135" h="74930">
                  <a:moveTo>
                    <a:pt x="39624" y="0"/>
                  </a:moveTo>
                  <a:lnTo>
                    <a:pt x="0" y="29718"/>
                  </a:lnTo>
                  <a:lnTo>
                    <a:pt x="64008" y="74676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444E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3031629" y="1551368"/>
            <a:ext cx="365760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5" b="1">
                <a:latin typeface="Arial"/>
                <a:cs typeface="Arial"/>
              </a:rPr>
              <a:t>P</a:t>
            </a:r>
            <a:r>
              <a:rPr dirty="0" sz="700" spc="5" b="1">
                <a:latin typeface="Arial"/>
                <a:cs typeface="Arial"/>
              </a:rPr>
              <a:t>(</a:t>
            </a:r>
            <a:r>
              <a:rPr dirty="0" sz="700" spc="5" b="1">
                <a:latin typeface="Arial"/>
                <a:cs typeface="Arial"/>
              </a:rPr>
              <a:t>X&lt;=x</a:t>
            </a:r>
            <a:r>
              <a:rPr dirty="0" sz="700" spc="5" b="1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10420" y="1790382"/>
            <a:ext cx="254000" cy="809625"/>
          </a:xfrm>
          <a:prstGeom prst="rect">
            <a:avLst/>
          </a:prstGeom>
          <a:ln w="22858">
            <a:solidFill>
              <a:srgbClr val="50237F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385"/>
              </a:spcBef>
            </a:pPr>
            <a:r>
              <a:rPr dirty="0" sz="750" spc="15" b="1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345"/>
              </a:spcBef>
            </a:pPr>
            <a:r>
              <a:rPr dirty="0" sz="750" spc="10" b="1">
                <a:latin typeface="Arial"/>
                <a:cs typeface="Arial"/>
              </a:rPr>
              <a:t>1/8</a:t>
            </a:r>
            <a:endParaRPr sz="75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290"/>
              </a:spcBef>
            </a:pPr>
            <a:r>
              <a:rPr dirty="0" sz="750" spc="10" b="1">
                <a:latin typeface="Arial"/>
                <a:cs typeface="Arial"/>
              </a:rPr>
              <a:t>4/8</a:t>
            </a:r>
            <a:endParaRPr sz="75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330"/>
              </a:spcBef>
            </a:pPr>
            <a:r>
              <a:rPr dirty="0" sz="750" spc="10" b="1">
                <a:latin typeface="Arial"/>
                <a:cs typeface="Arial"/>
              </a:rPr>
              <a:t>7/8</a:t>
            </a:r>
            <a:endParaRPr sz="75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270"/>
              </a:spcBef>
            </a:pPr>
            <a:r>
              <a:rPr dirty="0" sz="750" spc="15" b="1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55" name="object 5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7272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mét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descenso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47309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395989"/>
            <a:ext cx="19265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Jacobiana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Hessiana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7272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método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descenso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47309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358030"/>
            <a:ext cx="1926589" cy="405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Jacobiana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Hessiana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descenso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revisitado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662887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7272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método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descenso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47309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358030"/>
            <a:ext cx="2183130" cy="594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1620">
              <a:lnSpc>
                <a:spcPct val="124500"/>
              </a:lnSpc>
              <a:spcBef>
                <a:spcPts val="100"/>
              </a:spcBef>
            </a:pP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Jacobiana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Hessiana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descenso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revisitado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Newton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minimización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662887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852676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4681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24534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30281"/>
            <a:ext cx="2380615" cy="116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91260">
              <a:lnSpc>
                <a:spcPct val="124500"/>
              </a:lnSpc>
              <a:spcBef>
                <a:spcPts val="100"/>
              </a:spcBef>
            </a:pPr>
            <a:r>
              <a:rPr dirty="0" sz="1000" spc="-10">
                <a:latin typeface="Calibri"/>
                <a:cs typeface="Calibri"/>
              </a:rPr>
              <a:t>Resolución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numérica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Newton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24500"/>
              </a:lnSpc>
            </a:pPr>
            <a:r>
              <a:rPr dirty="0" sz="1000" spc="-5">
                <a:latin typeface="Calibri"/>
                <a:cs typeface="Calibri"/>
              </a:rPr>
              <a:t>Problemas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mínimos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cuadrados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descenso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gradiente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Gauss-Newton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Método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Levemberg-Marquard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435138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624926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814715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004504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2194293"/>
            <a:ext cx="59588" cy="5958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6" name="object 16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6097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Variacional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275714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98605"/>
            <a:ext cx="363283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Definición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funcional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espacios</a:t>
            </a:r>
            <a:r>
              <a:rPr dirty="0" sz="1000" spc="-10">
                <a:latin typeface="Calibri"/>
                <a:cs typeface="Calibri"/>
              </a:rPr>
              <a:t> funcionales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(infinito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dimensionales).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continuos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procesamiento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6097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Variacional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275714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98605"/>
            <a:ext cx="3632835" cy="1050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Definición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funcional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espacios</a:t>
            </a:r>
            <a:r>
              <a:rPr dirty="0" sz="1000" spc="-10">
                <a:latin typeface="Calibri"/>
                <a:cs typeface="Calibri"/>
              </a:rPr>
              <a:t> funcionales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(infinito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dimensionales).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plantean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continuos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procesamiento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 marR="439420">
              <a:lnSpc>
                <a:spcPts val="149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Derivación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funcional.</a:t>
            </a:r>
            <a:r>
              <a:rPr dirty="0" sz="1000">
                <a:latin typeface="Calibri"/>
                <a:cs typeface="Calibri"/>
              </a:rPr>
              <a:t> Derivadas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Frechet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5">
                <a:latin typeface="Calibri"/>
                <a:cs typeface="Calibri"/>
              </a:rPr>
              <a:t>Gateaux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Condiciones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Optimalidad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 spc="30">
                <a:latin typeface="Calibri"/>
                <a:cs typeface="Calibri"/>
              </a:rPr>
              <a:t>Las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ecuaciones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Euler-Lagrange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769161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958949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148738"/>
            <a:ext cx="59588" cy="595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4071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Variacional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24534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68240"/>
            <a:ext cx="33254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lineales: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Eliminación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ruido.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Formulación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Bayesiana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4071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Variacional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24534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30281"/>
            <a:ext cx="3375660" cy="405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lineales: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Eliminación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ruido.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Formulación Bayesiana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regularización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Tikhonov.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435138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4071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Variacional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24534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30281"/>
            <a:ext cx="3375660" cy="594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lineales: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Eliminación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ruido.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Formulación Bayesiana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regularización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Tikhonov.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Ecuaciones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Euler-Lagrange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435138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624926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4071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Variacional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24534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30281"/>
            <a:ext cx="3375660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lineales: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Eliminación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ruido.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Formulación Bayesiana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regularización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Tikhonov.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Ecuaciones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Euler-Lagrange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5">
                <a:latin typeface="Calibri"/>
                <a:cs typeface="Calibri"/>
              </a:rPr>
              <a:t>Discretización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fórmulas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diferencias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finitas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435138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624926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814715"/>
            <a:ext cx="59588" cy="595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41446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Representación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gráfica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función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masa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distribución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4745" y="1190955"/>
            <a:ext cx="3176587" cy="9715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3234" y="2576367"/>
            <a:ext cx="354139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Función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masa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(derecha)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(izquierda)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5396"/>
            <a:ext cx="4608060" cy="3127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194332"/>
            <a:ext cx="14071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Cálculo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Variacional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24534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30281"/>
            <a:ext cx="3375660" cy="116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lineales: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Eliminación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ruido.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Formulación Bayesiana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regularización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Tikhonov.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Generalización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Ecuaciones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Euler-Lagrange</a:t>
            </a:r>
            <a:endParaRPr sz="1000">
              <a:latin typeface="Calibri"/>
              <a:cs typeface="Calibri"/>
            </a:endParaRPr>
          </a:p>
          <a:p>
            <a:pPr marL="12700" marR="916305">
              <a:lnSpc>
                <a:spcPct val="124500"/>
              </a:lnSpc>
            </a:pPr>
            <a:r>
              <a:rPr dirty="0" sz="1000" spc="5">
                <a:latin typeface="Calibri"/>
                <a:cs typeface="Calibri"/>
              </a:rPr>
              <a:t>Discretización y </a:t>
            </a:r>
            <a:r>
              <a:rPr dirty="0" sz="1000" spc="-15">
                <a:latin typeface="Calibri"/>
                <a:cs typeface="Calibri"/>
              </a:rPr>
              <a:t>fórmulas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diferencias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finitas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10">
                <a:latin typeface="Calibri"/>
                <a:cs typeface="Calibri"/>
              </a:rPr>
              <a:t>Prácticas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procesamiento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digital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1435138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624926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814715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004504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2194293"/>
            <a:ext cx="59588" cy="5958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6" name="object 16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8678" y="0"/>
            <a:ext cx="7905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Operadores</a:t>
            </a: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diferenciales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195580"/>
          </a:xfrm>
          <a:custGeom>
            <a:avLst/>
            <a:gdLst/>
            <a:ahLst/>
            <a:cxnLst/>
            <a:rect l="l" t="t" r="r" b="b"/>
            <a:pathLst>
              <a:path w="2304415" h="195580">
                <a:moveTo>
                  <a:pt x="2303995" y="0"/>
                </a:moveTo>
                <a:lnTo>
                  <a:pt x="0" y="0"/>
                </a:lnTo>
                <a:lnTo>
                  <a:pt x="0" y="195402"/>
                </a:lnTo>
                <a:lnTo>
                  <a:pt x="2303995" y="19540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35403"/>
            <a:ext cx="2214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Gradiente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de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función.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Divergencia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de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una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campo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vectorial.</a:t>
            </a:r>
            <a:r>
              <a:rPr dirty="0" sz="500" spc="1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Laplaci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95402"/>
            <a:ext cx="4608195" cy="50800"/>
          </a:xfrm>
          <a:custGeom>
            <a:avLst/>
            <a:gdLst/>
            <a:ahLst/>
            <a:cxnLst/>
            <a:rect l="l" t="t" r="r" b="b"/>
            <a:pathLst>
              <a:path w="4608195" h="50800">
                <a:moveTo>
                  <a:pt x="4608060" y="0"/>
                </a:moveTo>
                <a:lnTo>
                  <a:pt x="0" y="0"/>
                </a:lnTo>
                <a:lnTo>
                  <a:pt x="0" y="50610"/>
                </a:lnTo>
                <a:lnTo>
                  <a:pt x="4608060" y="50610"/>
                </a:lnTo>
                <a:lnTo>
                  <a:pt x="4608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3" y="1221790"/>
            <a:ext cx="3989704" cy="190500"/>
          </a:xfrm>
          <a:custGeom>
            <a:avLst/>
            <a:gdLst/>
            <a:ahLst/>
            <a:cxnLst/>
            <a:rect l="l" t="t" r="r" b="b"/>
            <a:pathLst>
              <a:path w="3989704" h="19050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01"/>
                </a:lnTo>
                <a:lnTo>
                  <a:pt x="3989652" y="189901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9994" y="1240760"/>
            <a:ext cx="365569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40">
                <a:solidFill>
                  <a:srgbClr val="FFFFFF"/>
                </a:solidFill>
                <a:latin typeface="Calibri"/>
                <a:cs typeface="Calibri"/>
              </a:rPr>
              <a:t>©2023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Emanuele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Schiavi,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Iván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Ramírez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Calibri"/>
                <a:cs typeface="Calibri"/>
              </a:rPr>
              <a:t>Díaz,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Victoria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FFFFFF"/>
                </a:solidFill>
                <a:latin typeface="Calibri"/>
                <a:cs typeface="Calibri"/>
              </a:rPr>
              <a:t>Ruiz</a:t>
            </a:r>
            <a:r>
              <a:rPr dirty="0" sz="10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Parrado.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9193" y="1278723"/>
            <a:ext cx="4040504" cy="671830"/>
            <a:chOff x="309193" y="1278723"/>
            <a:chExt cx="4040504" cy="6718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194" y="1399044"/>
              <a:ext cx="3989651" cy="506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9994" y="1278723"/>
              <a:ext cx="3989704" cy="671830"/>
            </a:xfrm>
            <a:custGeom>
              <a:avLst/>
              <a:gdLst/>
              <a:ahLst/>
              <a:cxnLst/>
              <a:rect l="l" t="t" r="r" b="b"/>
              <a:pathLst>
                <a:path w="3989704" h="671830">
                  <a:moveTo>
                    <a:pt x="3989652" y="0"/>
                  </a:moveTo>
                  <a:lnTo>
                    <a:pt x="0" y="0"/>
                  </a:lnTo>
                  <a:lnTo>
                    <a:pt x="0" y="671362"/>
                  </a:lnTo>
                  <a:lnTo>
                    <a:pt x="3989652" y="67136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9193" y="1443320"/>
              <a:ext cx="3989704" cy="456565"/>
            </a:xfrm>
            <a:custGeom>
              <a:avLst/>
              <a:gdLst/>
              <a:ahLst/>
              <a:cxnLst/>
              <a:rect l="l" t="t" r="r" b="b"/>
              <a:pathLst>
                <a:path w="3989704" h="456564">
                  <a:moveTo>
                    <a:pt x="3989652" y="0"/>
                  </a:moveTo>
                  <a:lnTo>
                    <a:pt x="0" y="0"/>
                  </a:lnTo>
                  <a:lnTo>
                    <a:pt x="0" y="405164"/>
                  </a:lnTo>
                  <a:lnTo>
                    <a:pt x="4008" y="424889"/>
                  </a:lnTo>
                  <a:lnTo>
                    <a:pt x="14922" y="441042"/>
                  </a:lnTo>
                  <a:lnTo>
                    <a:pt x="31075" y="451956"/>
                  </a:lnTo>
                  <a:lnTo>
                    <a:pt x="50800" y="455965"/>
                  </a:lnTo>
                  <a:lnTo>
                    <a:pt x="3938852" y="455965"/>
                  </a:lnTo>
                  <a:lnTo>
                    <a:pt x="3958576" y="451956"/>
                  </a:lnTo>
                  <a:lnTo>
                    <a:pt x="3974729" y="441042"/>
                  </a:lnTo>
                  <a:lnTo>
                    <a:pt x="3985644" y="424889"/>
                  </a:lnTo>
                  <a:lnTo>
                    <a:pt x="3989652" y="405164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09194" y="1278723"/>
            <a:ext cx="4040504" cy="6718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50800" marR="101600">
              <a:lnSpc>
                <a:spcPct val="101499"/>
              </a:lnSpc>
            </a:pPr>
            <a:r>
              <a:rPr dirty="0" sz="900" spc="15">
                <a:latin typeface="Calibri"/>
                <a:cs typeface="Calibri"/>
              </a:rPr>
              <a:t>Algunos </a:t>
            </a:r>
            <a:r>
              <a:rPr dirty="0" sz="900" spc="-15">
                <a:latin typeface="Calibri"/>
                <a:cs typeface="Calibri"/>
              </a:rPr>
              <a:t>derechos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reservados.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Este </a:t>
            </a:r>
            <a:r>
              <a:rPr dirty="0" sz="900">
                <a:latin typeface="Calibri"/>
                <a:cs typeface="Calibri"/>
              </a:rPr>
              <a:t>documento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se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distribuye</a:t>
            </a:r>
            <a:r>
              <a:rPr dirty="0" sz="900">
                <a:latin typeface="Calibri"/>
                <a:cs typeface="Calibri"/>
              </a:rPr>
              <a:t> bajo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 </a:t>
            </a:r>
            <a:r>
              <a:rPr dirty="0" sz="900" spc="5">
                <a:latin typeface="Calibri"/>
                <a:cs typeface="Calibri"/>
              </a:rPr>
              <a:t>licencia </a:t>
            </a:r>
            <a:r>
              <a:rPr dirty="0" sz="900" spc="10">
                <a:latin typeface="Calibri"/>
                <a:cs typeface="Calibri"/>
              </a:rPr>
              <a:t> “Atribución-CompartirIgual </a:t>
            </a:r>
            <a:r>
              <a:rPr dirty="0" sz="900" spc="5">
                <a:latin typeface="Calibri"/>
                <a:cs typeface="Calibri"/>
              </a:rPr>
              <a:t>4.0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Internacional”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Creative  </a:t>
            </a:r>
            <a:r>
              <a:rPr dirty="0" sz="900" spc="15">
                <a:latin typeface="Calibri"/>
                <a:cs typeface="Calibri"/>
              </a:rPr>
              <a:t>Commons, </a:t>
            </a:r>
            <a:r>
              <a:rPr dirty="0" sz="900" spc="-5">
                <a:latin typeface="Calibri"/>
                <a:cs typeface="Calibri"/>
              </a:rPr>
              <a:t>disponible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en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4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https://creativecommons.org/licenses/by-sa/4.0/deed.es</a:t>
            </a:r>
            <a:r>
              <a:rPr dirty="0" sz="900" spc="4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388620"/>
            <a:chOff x="0" y="0"/>
            <a:chExt cx="4608195" cy="388620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337566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9193" y="496366"/>
            <a:ext cx="4040504" cy="725170"/>
            <a:chOff x="309193" y="496366"/>
            <a:chExt cx="4040504" cy="725170"/>
          </a:xfrm>
        </p:grpSpPr>
        <p:sp>
          <p:nvSpPr>
            <p:cNvPr id="8" name="object 8"/>
            <p:cNvSpPr/>
            <p:nvPr/>
          </p:nvSpPr>
          <p:spPr>
            <a:xfrm>
              <a:off x="309193" y="496366"/>
              <a:ext cx="3989704" cy="82550"/>
            </a:xfrm>
            <a:custGeom>
              <a:avLst/>
              <a:gdLst/>
              <a:ahLst/>
              <a:cxnLst/>
              <a:rect l="l" t="t" r="r" b="b"/>
              <a:pathLst>
                <a:path w="3989704" h="82550">
                  <a:moveTo>
                    <a:pt x="3938852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3989652" y="82384"/>
                  </a:lnTo>
                  <a:lnTo>
                    <a:pt x="3989652" y="50800"/>
                  </a:lnTo>
                  <a:lnTo>
                    <a:pt x="3985644" y="31075"/>
                  </a:lnTo>
                  <a:lnTo>
                    <a:pt x="3974729" y="14922"/>
                  </a:lnTo>
                  <a:lnTo>
                    <a:pt x="3958576" y="4008"/>
                  </a:lnTo>
                  <a:lnTo>
                    <a:pt x="39388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9994" y="559615"/>
              <a:ext cx="3989704" cy="662305"/>
            </a:xfrm>
            <a:custGeom>
              <a:avLst/>
              <a:gdLst/>
              <a:ahLst/>
              <a:cxnLst/>
              <a:rect l="l" t="t" r="r" b="b"/>
              <a:pathLst>
                <a:path w="3989704" h="662305">
                  <a:moveTo>
                    <a:pt x="3989652" y="0"/>
                  </a:moveTo>
                  <a:lnTo>
                    <a:pt x="0" y="0"/>
                  </a:lnTo>
                  <a:lnTo>
                    <a:pt x="0" y="661782"/>
                  </a:lnTo>
                  <a:lnTo>
                    <a:pt x="3989652" y="66178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9193" y="540779"/>
              <a:ext cx="3989704" cy="629920"/>
            </a:xfrm>
            <a:custGeom>
              <a:avLst/>
              <a:gdLst/>
              <a:ahLst/>
              <a:cxnLst/>
              <a:rect l="l" t="t" r="r" b="b"/>
              <a:pathLst>
                <a:path w="3989704" h="629919">
                  <a:moveTo>
                    <a:pt x="3989652" y="0"/>
                  </a:moveTo>
                  <a:lnTo>
                    <a:pt x="0" y="0"/>
                  </a:lnTo>
                  <a:lnTo>
                    <a:pt x="0" y="579018"/>
                  </a:lnTo>
                  <a:lnTo>
                    <a:pt x="4008" y="598742"/>
                  </a:lnTo>
                  <a:lnTo>
                    <a:pt x="14922" y="614895"/>
                  </a:lnTo>
                  <a:lnTo>
                    <a:pt x="31075" y="625810"/>
                  </a:lnTo>
                  <a:lnTo>
                    <a:pt x="50800" y="629818"/>
                  </a:lnTo>
                  <a:lnTo>
                    <a:pt x="3938852" y="629818"/>
                  </a:lnTo>
                  <a:lnTo>
                    <a:pt x="3958576" y="625810"/>
                  </a:lnTo>
                  <a:lnTo>
                    <a:pt x="3974729" y="614895"/>
                  </a:lnTo>
                  <a:lnTo>
                    <a:pt x="3985644" y="598742"/>
                  </a:lnTo>
                  <a:lnTo>
                    <a:pt x="3989652" y="579018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80046" y="602307"/>
            <a:ext cx="3047365" cy="4718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190625" marR="5080" indent="-1178560">
              <a:lnSpc>
                <a:spcPct val="106700"/>
              </a:lnSpc>
              <a:spcBef>
                <a:spcPts val="20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Aprendizaje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Automático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Profundo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5009" y="1375796"/>
            <a:ext cx="24777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Iván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Ramírez,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Victoria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Ruiz,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Emanuele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Schiavi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8936" y="1676908"/>
            <a:ext cx="390144" cy="39014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20088" y="2168222"/>
            <a:ext cx="1567815" cy="9537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700" spc="105">
                <a:latin typeface="Calibri"/>
                <a:cs typeface="Calibri"/>
              </a:rPr>
              <a:t>FUNDAMENTOS</a:t>
            </a:r>
            <a:r>
              <a:rPr dirty="0" sz="700" spc="75">
                <a:latin typeface="Calibri"/>
                <a:cs typeface="Calibri"/>
              </a:rPr>
              <a:t> </a:t>
            </a:r>
            <a:r>
              <a:rPr dirty="0" sz="700" spc="95">
                <a:latin typeface="Calibri"/>
                <a:cs typeface="Calibri"/>
              </a:rPr>
              <a:t>MATEMÁTICOS</a:t>
            </a:r>
            <a:endParaRPr sz="700">
              <a:latin typeface="Calibri"/>
              <a:cs typeface="Calibri"/>
            </a:endParaRPr>
          </a:p>
          <a:p>
            <a:pPr marL="12700" marR="5080" indent="381635">
              <a:lnSpc>
                <a:spcPct val="266300"/>
              </a:lnSpc>
            </a:pPr>
            <a:r>
              <a:rPr dirty="0" sz="700" spc="100">
                <a:latin typeface="Calibri"/>
                <a:cs typeface="Calibri"/>
              </a:rPr>
              <a:t>CURSO </a:t>
            </a:r>
            <a:r>
              <a:rPr dirty="0" sz="700" spc="25">
                <a:latin typeface="Calibri"/>
                <a:cs typeface="Calibri"/>
              </a:rPr>
              <a:t>2023-2024 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 spc="90">
                <a:latin typeface="Calibri"/>
                <a:cs typeface="Calibri"/>
              </a:rPr>
              <a:t>UNIVERSIDAD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130">
                <a:latin typeface="Calibri"/>
                <a:cs typeface="Calibri"/>
              </a:rPr>
              <a:t>REY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100">
                <a:latin typeface="Calibri"/>
                <a:cs typeface="Calibri"/>
              </a:rPr>
              <a:t>JUAN</a:t>
            </a:r>
            <a:r>
              <a:rPr dirty="0" sz="700" spc="85">
                <a:latin typeface="Calibri"/>
                <a:cs typeface="Calibri"/>
              </a:rPr>
              <a:t> </a:t>
            </a:r>
            <a:r>
              <a:rPr dirty="0" sz="700" spc="110">
                <a:latin typeface="Calibri"/>
                <a:cs typeface="Calibri"/>
              </a:rPr>
              <a:t>CARLOS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500" spc="90">
                <a:latin typeface="Verdana"/>
                <a:cs typeface="Verdana"/>
              </a:rPr>
              <a:t>MÁSTER</a:t>
            </a:r>
            <a:r>
              <a:rPr dirty="0" sz="500" spc="15">
                <a:latin typeface="Verdana"/>
                <a:cs typeface="Verdana"/>
              </a:rPr>
              <a:t> </a:t>
            </a:r>
            <a:r>
              <a:rPr dirty="0" sz="500" spc="80">
                <a:latin typeface="Verdana"/>
                <a:cs typeface="Verdana"/>
              </a:rPr>
              <a:t>EN</a:t>
            </a:r>
            <a:r>
              <a:rPr dirty="0" sz="500" spc="20">
                <a:latin typeface="Verdana"/>
                <a:cs typeface="Verdana"/>
              </a:rPr>
              <a:t> </a:t>
            </a:r>
            <a:r>
              <a:rPr dirty="0" sz="500" spc="40">
                <a:latin typeface="Verdana"/>
                <a:cs typeface="Verdana"/>
              </a:rPr>
              <a:t>VISIÓN</a:t>
            </a:r>
            <a:r>
              <a:rPr dirty="0" sz="500" spc="20">
                <a:latin typeface="Verdana"/>
                <a:cs typeface="Verdana"/>
              </a:rPr>
              <a:t> </a:t>
            </a:r>
            <a:r>
              <a:rPr dirty="0" sz="500" spc="65">
                <a:latin typeface="Verdana"/>
                <a:cs typeface="Verdana"/>
              </a:rPr>
              <a:t>ARTIFICIAL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33825" y="2926257"/>
            <a:ext cx="614172" cy="21488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7" name="object 1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760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023" y="1148842"/>
            <a:ext cx="146177" cy="1461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0469" y="1150978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904" y="1122062"/>
            <a:ext cx="22059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-2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General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760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023" y="1148842"/>
            <a:ext cx="146177" cy="1461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0469" y="1150978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904" y="1122062"/>
            <a:ext cx="22059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-2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General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23" y="1583994"/>
            <a:ext cx="146177" cy="14617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50469" y="1557215"/>
            <a:ext cx="20745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2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1000" spc="8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1000" spc="9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3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1000" spc="9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760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023" y="1148842"/>
            <a:ext cx="146177" cy="1461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0469" y="1150978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904" y="1122062"/>
            <a:ext cx="22059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-2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General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23" y="1583994"/>
            <a:ext cx="146177" cy="1461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23" y="2019147"/>
            <a:ext cx="146177" cy="14617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7769" y="1557215"/>
            <a:ext cx="2099945" cy="612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2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1000" spc="8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1000" spc="9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3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1000" spc="9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760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3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1000" spc="7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7600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023" y="1148842"/>
            <a:ext cx="146177" cy="1461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0469" y="1150978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904" y="1122062"/>
            <a:ext cx="22059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1000" spc="10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000" spc="-20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General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23" y="1583994"/>
            <a:ext cx="146177" cy="1461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23" y="2019147"/>
            <a:ext cx="146177" cy="14617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023" y="2454313"/>
            <a:ext cx="146177" cy="1461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5069" y="1557215"/>
            <a:ext cx="2125345" cy="1047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2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1000" spc="8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1000" spc="9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3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1000" spc="9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3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1000" spc="7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65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4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de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6" name="object 16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106807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Visión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4009" y="820221"/>
            <a:ext cx="3448831" cy="218475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125603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Modelado: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Bayes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843018"/>
            <a:ext cx="3619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B</a:t>
            </a:r>
            <a:r>
              <a:rPr dirty="0" sz="1000" spc="25">
                <a:latin typeface="Calibri"/>
                <a:cs typeface="Calibri"/>
              </a:rPr>
              <a:t>a</a:t>
            </a:r>
            <a:r>
              <a:rPr dirty="0" sz="1000" spc="-25">
                <a:latin typeface="Calibri"/>
                <a:cs typeface="Calibri"/>
              </a:rPr>
              <a:t>y</a:t>
            </a:r>
            <a:r>
              <a:rPr dirty="0" sz="1000" spc="-20">
                <a:latin typeface="Calibri"/>
                <a:cs typeface="Calibri"/>
              </a:rPr>
              <a:t>es: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35899" y="1460627"/>
            <a:ext cx="118745" cy="15240"/>
          </a:xfrm>
          <a:custGeom>
            <a:avLst/>
            <a:gdLst/>
            <a:ahLst/>
            <a:cxnLst/>
            <a:rect l="l" t="t" r="r" b="b"/>
            <a:pathLst>
              <a:path w="118744" h="15240">
                <a:moveTo>
                  <a:pt x="118529" y="0"/>
                </a:moveTo>
                <a:lnTo>
                  <a:pt x="0" y="0"/>
                </a:lnTo>
                <a:lnTo>
                  <a:pt x="0" y="15176"/>
                </a:lnTo>
                <a:lnTo>
                  <a:pt x="118529" y="15176"/>
                </a:lnTo>
                <a:lnTo>
                  <a:pt x="118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8309" y="1460627"/>
            <a:ext cx="118745" cy="15240"/>
          </a:xfrm>
          <a:custGeom>
            <a:avLst/>
            <a:gdLst/>
            <a:ahLst/>
            <a:cxnLst/>
            <a:rect l="l" t="t" r="r" b="b"/>
            <a:pathLst>
              <a:path w="118744" h="15240">
                <a:moveTo>
                  <a:pt x="118529" y="0"/>
                </a:moveTo>
                <a:lnTo>
                  <a:pt x="0" y="0"/>
                </a:lnTo>
                <a:lnTo>
                  <a:pt x="0" y="15176"/>
                </a:lnTo>
                <a:lnTo>
                  <a:pt x="118529" y="15176"/>
                </a:lnTo>
                <a:lnTo>
                  <a:pt x="118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28165" y="1198556"/>
            <a:ext cx="687705" cy="435609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15"/>
              </a:spcBef>
            </a:pPr>
            <a:r>
              <a:rPr dirty="0" sz="1000" spc="-20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5" b="0" i="1">
                <a:latin typeface="Bookman Old Style"/>
                <a:cs typeface="Bookman Old Style"/>
              </a:rPr>
              <a:t>M</a:t>
            </a:r>
            <a:r>
              <a:rPr dirty="0" sz="1000" spc="-10" b="0" i="1">
                <a:latin typeface="Bookman Old Style"/>
                <a:cs typeface="Bookman Old Style"/>
              </a:rPr>
              <a:t>/</a:t>
            </a:r>
            <a:r>
              <a:rPr dirty="0" sz="1000" spc="15" b="0" i="1">
                <a:latin typeface="Bookman Old Style"/>
                <a:cs typeface="Bookman Old Style"/>
              </a:rPr>
              <a:t>D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415"/>
              </a:spcBef>
            </a:pPr>
            <a:r>
              <a:rPr dirty="0" baseline="52777" sz="1500" spc="-157">
                <a:latin typeface="Trebuchet MS"/>
                <a:cs typeface="Trebuchet MS"/>
              </a:rPr>
              <a:t>,</a:t>
            </a:r>
            <a:r>
              <a:rPr dirty="0" sz="700" spc="-105">
                <a:latin typeface="Calibri"/>
                <a:cs typeface="Calibri"/>
              </a:rPr>
              <a:t>Pos</a:t>
            </a:r>
            <a:r>
              <a:rPr dirty="0" baseline="52777" sz="1500" spc="-157">
                <a:latin typeface="Trebuchet MS"/>
                <a:cs typeface="Trebuchet MS"/>
              </a:rPr>
              <a:t>--</a:t>
            </a:r>
            <a:r>
              <a:rPr dirty="0" sz="700" spc="-105">
                <a:latin typeface="Calibri"/>
                <a:cs typeface="Calibri"/>
              </a:rPr>
              <a:t>t</a:t>
            </a:r>
            <a:r>
              <a:rPr dirty="0" baseline="52777" sz="1500" spc="-157">
                <a:latin typeface="Trebuchet MS"/>
                <a:cs typeface="Trebuchet MS"/>
              </a:rPr>
              <a:t>�</a:t>
            </a:r>
            <a:r>
              <a:rPr dirty="0" sz="700" spc="-105">
                <a:latin typeface="Calibri"/>
                <a:cs typeface="Calibri"/>
              </a:rPr>
              <a:t>erior</a:t>
            </a:r>
            <a:r>
              <a:rPr dirty="0" baseline="52777" sz="1500" spc="-157">
                <a:latin typeface="Trebuchet MS"/>
                <a:cs typeface="Trebuchet MS"/>
              </a:rPr>
              <a:t>..</a:t>
            </a:r>
            <a:endParaRPr baseline="52777"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4590" y="1157401"/>
            <a:ext cx="118745" cy="15240"/>
          </a:xfrm>
          <a:custGeom>
            <a:avLst/>
            <a:gdLst/>
            <a:ahLst/>
            <a:cxnLst/>
            <a:rect l="l" t="t" r="r" b="b"/>
            <a:pathLst>
              <a:path w="118744" h="15240">
                <a:moveTo>
                  <a:pt x="118529" y="0"/>
                </a:moveTo>
                <a:lnTo>
                  <a:pt x="0" y="0"/>
                </a:lnTo>
                <a:lnTo>
                  <a:pt x="0" y="15176"/>
                </a:lnTo>
                <a:lnTo>
                  <a:pt x="118529" y="15176"/>
                </a:lnTo>
                <a:lnTo>
                  <a:pt x="118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17000" y="1157401"/>
            <a:ext cx="118745" cy="15240"/>
          </a:xfrm>
          <a:custGeom>
            <a:avLst/>
            <a:gdLst/>
            <a:ahLst/>
            <a:cxnLst/>
            <a:rect l="l" t="t" r="r" b="b"/>
            <a:pathLst>
              <a:path w="118744" h="15240">
                <a:moveTo>
                  <a:pt x="118529" y="0"/>
                </a:moveTo>
                <a:lnTo>
                  <a:pt x="0" y="0"/>
                </a:lnTo>
                <a:lnTo>
                  <a:pt x="0" y="15176"/>
                </a:lnTo>
                <a:lnTo>
                  <a:pt x="118529" y="15176"/>
                </a:lnTo>
                <a:lnTo>
                  <a:pt x="118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238806" y="992863"/>
            <a:ext cx="7664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40" i="1">
                <a:latin typeface="Calibri"/>
                <a:cs typeface="Calibri"/>
              </a:rPr>
              <a:t>Likelihood </a:t>
            </a:r>
            <a:r>
              <a:rPr dirty="0" sz="700" spc="80" i="1">
                <a:latin typeface="Calibri"/>
                <a:cs typeface="Calibri"/>
              </a:rPr>
              <a:t> </a:t>
            </a:r>
            <a:r>
              <a:rPr dirty="0" sz="700" spc="95" b="0" i="1">
                <a:latin typeface="Bookman Old Style"/>
                <a:cs typeface="Bookman Old Style"/>
              </a:rPr>
              <a:t>Prior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0479" y="1157401"/>
            <a:ext cx="36830" cy="15240"/>
          </a:xfrm>
          <a:custGeom>
            <a:avLst/>
            <a:gdLst/>
            <a:ahLst/>
            <a:cxnLst/>
            <a:rect l="l" t="t" r="r" b="b"/>
            <a:pathLst>
              <a:path w="36830" h="15240">
                <a:moveTo>
                  <a:pt x="36283" y="0"/>
                </a:moveTo>
                <a:lnTo>
                  <a:pt x="0" y="0"/>
                </a:lnTo>
                <a:lnTo>
                  <a:pt x="0" y="15176"/>
                </a:lnTo>
                <a:lnTo>
                  <a:pt x="36283" y="15176"/>
                </a:lnTo>
                <a:lnTo>
                  <a:pt x="36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20644" y="1157401"/>
            <a:ext cx="36830" cy="15240"/>
          </a:xfrm>
          <a:custGeom>
            <a:avLst/>
            <a:gdLst/>
            <a:ahLst/>
            <a:cxnLst/>
            <a:rect l="l" t="t" r="r" b="b"/>
            <a:pathLst>
              <a:path w="36830" h="15240">
                <a:moveTo>
                  <a:pt x="36283" y="0"/>
                </a:moveTo>
                <a:lnTo>
                  <a:pt x="0" y="0"/>
                </a:lnTo>
                <a:lnTo>
                  <a:pt x="0" y="15176"/>
                </a:lnTo>
                <a:lnTo>
                  <a:pt x="36283" y="15176"/>
                </a:lnTo>
                <a:lnTo>
                  <a:pt x="36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214956" y="1033353"/>
            <a:ext cx="7994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5">
                <a:latin typeface="Trebuchet MS"/>
                <a:cs typeface="Trebuchet MS"/>
              </a:rPr>
              <a:t>�</a:t>
            </a:r>
            <a:r>
              <a:rPr dirty="0" sz="1000" spc="-105">
                <a:latin typeface="Trebuchet MS"/>
                <a:cs typeface="Trebuchet MS"/>
              </a:rPr>
              <a:t>  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225">
                <a:latin typeface="Trebuchet MS"/>
                <a:cs typeface="Trebuchet MS"/>
              </a:rPr>
              <a:t>.</a:t>
            </a:r>
            <a:r>
              <a:rPr dirty="0" sz="1000" spc="-145">
                <a:latin typeface="Trebuchet MS"/>
                <a:cs typeface="Trebuchet MS"/>
              </a:rPr>
              <a:t>.</a:t>
            </a:r>
            <a:r>
              <a:rPr dirty="0" sz="1000" spc="80">
                <a:latin typeface="Trebuchet MS"/>
                <a:cs typeface="Trebuchet MS"/>
              </a:rPr>
              <a:t>,</a:t>
            </a:r>
            <a:r>
              <a:rPr dirty="0" sz="1000">
                <a:latin typeface="Trebuchet MS"/>
                <a:cs typeface="Trebuchet MS"/>
              </a:rPr>
              <a:t>  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35">
                <a:latin typeface="Trebuchet MS"/>
                <a:cs typeface="Trebuchet MS"/>
              </a:rPr>
              <a:t>-</a:t>
            </a:r>
            <a:r>
              <a:rPr dirty="0" sz="1000" spc="-145">
                <a:latin typeface="Trebuchet MS"/>
                <a:cs typeface="Trebuchet MS"/>
              </a:rPr>
              <a:t>-</a:t>
            </a:r>
            <a:r>
              <a:rPr dirty="0" sz="1000" spc="-140">
                <a:latin typeface="Trebuchet MS"/>
                <a:cs typeface="Trebuchet MS"/>
              </a:rPr>
              <a:t> </a:t>
            </a:r>
            <a:r>
              <a:rPr dirty="0" sz="1000" spc="-105">
                <a:latin typeface="Trebuchet MS"/>
                <a:cs typeface="Trebuchet MS"/>
              </a:rPr>
              <a:t>�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430">
                <a:latin typeface="Trebuchet MS"/>
                <a:cs typeface="Trebuchet MS"/>
              </a:rPr>
              <a:t>.</a:t>
            </a:r>
            <a:r>
              <a:rPr dirty="0" sz="1000" spc="-145">
                <a:latin typeface="Trebuchet MS"/>
                <a:cs typeface="Trebuchet MS"/>
              </a:rPr>
              <a:t>.</a:t>
            </a:r>
            <a:r>
              <a:rPr dirty="0" sz="1000" spc="80">
                <a:latin typeface="Trebuchet MS"/>
                <a:cs typeface="Trebuchet MS"/>
              </a:rPr>
              <a:t>,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35">
                <a:latin typeface="Trebuchet MS"/>
                <a:cs typeface="Trebuchet MS"/>
              </a:rPr>
              <a:t>--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4956" y="1166208"/>
            <a:ext cx="8115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b="0" i="1">
                <a:latin typeface="Bookman Old Style"/>
                <a:cs typeface="Bookman Old Style"/>
              </a:rPr>
              <a:t>D</a:t>
            </a:r>
            <a:r>
              <a:rPr dirty="0" sz="1000" spc="-165" b="0" i="1">
                <a:latin typeface="Bookman Old Style"/>
                <a:cs typeface="Bookman Old Style"/>
              </a:rPr>
              <a:t>/</a:t>
            </a:r>
            <a:r>
              <a:rPr dirty="0" sz="1000" spc="105" b="0" i="1">
                <a:latin typeface="Bookman Old Style"/>
                <a:cs typeface="Bookman Old Style"/>
              </a:rPr>
              <a:t>M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b="0" i="1">
                <a:latin typeface="Bookman Old Style"/>
                <a:cs typeface="Bookman Old Style"/>
              </a:rPr>
              <a:t>M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7656" y="1359395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4" h="0">
                <a:moveTo>
                  <a:pt x="0" y="0"/>
                </a:moveTo>
                <a:lnTo>
                  <a:pt x="7862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472042" y="1338597"/>
            <a:ext cx="2978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b="0" i="1">
                <a:latin typeface="Bookman Old Style"/>
                <a:cs typeface="Bookman Old Style"/>
              </a:rPr>
              <a:t>D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41676" y="1547418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40">
                <a:moveTo>
                  <a:pt x="22136" y="0"/>
                </a:moveTo>
                <a:lnTo>
                  <a:pt x="0" y="0"/>
                </a:lnTo>
                <a:lnTo>
                  <a:pt x="0" y="15176"/>
                </a:lnTo>
                <a:lnTo>
                  <a:pt x="22136" y="15176"/>
                </a:lnTo>
                <a:lnTo>
                  <a:pt x="22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77693" y="1547418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40">
                <a:moveTo>
                  <a:pt x="22136" y="0"/>
                </a:moveTo>
                <a:lnTo>
                  <a:pt x="0" y="0"/>
                </a:lnTo>
                <a:lnTo>
                  <a:pt x="0" y="15176"/>
                </a:lnTo>
                <a:lnTo>
                  <a:pt x="22136" y="15176"/>
                </a:lnTo>
                <a:lnTo>
                  <a:pt x="22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472042" y="1423370"/>
            <a:ext cx="285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0">
                <a:latin typeface="Trebuchet MS"/>
                <a:cs typeface="Trebuchet MS"/>
              </a:rPr>
              <a:t>,</a:t>
            </a:r>
            <a:r>
              <a:rPr dirty="0" sz="1000" spc="-130">
                <a:latin typeface="Trebuchet MS"/>
                <a:cs typeface="Trebuchet MS"/>
              </a:rPr>
              <a:t> </a:t>
            </a:r>
            <a:r>
              <a:rPr dirty="0" sz="1000" spc="-495">
                <a:latin typeface="Trebuchet MS"/>
                <a:cs typeface="Trebuchet MS"/>
              </a:rPr>
              <a:t>-</a:t>
            </a:r>
            <a:r>
              <a:rPr dirty="0" sz="1000" spc="-145">
                <a:latin typeface="Trebuchet MS"/>
                <a:cs typeface="Trebuchet MS"/>
              </a:rPr>
              <a:t>-</a:t>
            </a:r>
            <a:r>
              <a:rPr dirty="0" sz="1000" spc="-105">
                <a:latin typeface="Trebuchet MS"/>
                <a:cs typeface="Trebuchet MS"/>
              </a:rPr>
              <a:t>�</a:t>
            </a:r>
            <a:r>
              <a:rPr dirty="0" sz="1000" spc="-130">
                <a:latin typeface="Trebuchet MS"/>
                <a:cs typeface="Trebuchet MS"/>
              </a:rPr>
              <a:t> </a:t>
            </a:r>
            <a:r>
              <a:rPr dirty="0" sz="1000" spc="-280">
                <a:latin typeface="Trebuchet MS"/>
                <a:cs typeface="Trebuchet MS"/>
              </a:rPr>
              <a:t>..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294" y="1548044"/>
            <a:ext cx="3854450" cy="97345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692785">
              <a:lnSpc>
                <a:spcPct val="100000"/>
              </a:lnSpc>
              <a:spcBef>
                <a:spcPts val="360"/>
              </a:spcBef>
            </a:pPr>
            <a:r>
              <a:rPr dirty="0" sz="700" spc="35" b="0" i="1">
                <a:latin typeface="Bookman Old Style"/>
                <a:cs typeface="Bookman Old Style"/>
              </a:rPr>
              <a:t>Evidence</a:t>
            </a:r>
            <a:endParaRPr sz="700">
              <a:latin typeface="Bookman Old Style"/>
              <a:cs typeface="Bookman Old Style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dirty="0" sz="1000" spc="8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aquí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derivan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formulaciones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todos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que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ven,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tanto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Modelos</a:t>
            </a:r>
            <a:r>
              <a:rPr dirty="0" sz="1000" spc="-10">
                <a:latin typeface="Calibri"/>
                <a:cs typeface="Calibri"/>
              </a:rPr>
              <a:t> Variacionales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primera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parte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asignatura,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problemas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clasificación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0">
                <a:latin typeface="Calibri"/>
                <a:cs typeface="Calibri"/>
              </a:rPr>
              <a:t>regresión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Automático, </a:t>
            </a:r>
            <a:r>
              <a:rPr dirty="0" sz="1000" spc="-5">
                <a:latin typeface="Calibri"/>
                <a:cs typeface="Calibri"/>
              </a:rPr>
              <a:t>así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Inferencia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Bayesiana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veremos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segunda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misma.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7294" y="2647472"/>
            <a:ext cx="344932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Será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clave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entender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cada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términos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aparecen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expresión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anterior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significado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resolver.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7" name="object 2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8261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Contenidos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7093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7294" y="891394"/>
            <a:ext cx="3381375" cy="5194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Contenidos: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ts val="1100"/>
              </a:lnSpc>
              <a:spcBef>
                <a:spcPts val="315"/>
              </a:spcBef>
            </a:pP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Automático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39065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Variables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Discretas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078687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76979"/>
            <a:ext cx="3298825" cy="37846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cualquier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suceso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-2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⊂</a:t>
            </a:r>
            <a:r>
              <a:rPr dirty="0" sz="1000" spc="-5" i="1">
                <a:latin typeface="DejaVu Sans Condensed"/>
                <a:cs typeface="DejaVu Sans Condensed"/>
              </a:rPr>
              <a:t> </a:t>
            </a:r>
            <a:r>
              <a:rPr dirty="0" sz="1000" spc="-30" b="0" i="1">
                <a:latin typeface="Bookman Old Style"/>
                <a:cs typeface="Bookman Old Style"/>
              </a:rPr>
              <a:t>S</a:t>
            </a:r>
            <a:r>
              <a:rPr dirty="0" sz="1000" spc="95" b="0" i="1">
                <a:latin typeface="Bookman Old Style"/>
                <a:cs typeface="Bookman Old Style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calculará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como:</a:t>
            </a:r>
            <a:endParaRPr sz="1000">
              <a:latin typeface="Calibri"/>
              <a:cs typeface="Calibri"/>
            </a:endParaRPr>
          </a:p>
          <a:p>
            <a:pPr algn="ctr" marL="695325">
              <a:lnSpc>
                <a:spcPct val="100000"/>
              </a:lnSpc>
              <a:spcBef>
                <a:spcPts val="190"/>
              </a:spcBef>
            </a:pPr>
            <a:r>
              <a:rPr dirty="0" sz="1000" spc="116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7933" y="1298199"/>
            <a:ext cx="8032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6440" algn="l"/>
              </a:tabLst>
            </a:pP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45" b="0" i="1">
                <a:latin typeface="Bookman Old Style"/>
                <a:cs typeface="Bookman Old Style"/>
              </a:rPr>
              <a:t>A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3340" y="1500012"/>
            <a:ext cx="3086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7936" sz="1050" spc="112" b="0" i="1">
                <a:latin typeface="Bookman Old Style"/>
                <a:cs typeface="Bookman Old Style"/>
              </a:rPr>
              <a:t>s</a:t>
            </a:r>
            <a:r>
              <a:rPr dirty="0" sz="500" spc="75" b="0" i="1">
                <a:latin typeface="Bookman Old Style"/>
                <a:cs typeface="Bookman Old Style"/>
              </a:rPr>
              <a:t>i</a:t>
            </a:r>
            <a:r>
              <a:rPr dirty="0" baseline="7936" sz="1050" spc="112" i="1">
                <a:latin typeface="DejaVu Serif"/>
                <a:cs typeface="DejaVu Serif"/>
              </a:rPr>
              <a:t>∈</a:t>
            </a:r>
            <a:r>
              <a:rPr dirty="0" baseline="7936" sz="1050" spc="112" b="0" i="1">
                <a:latin typeface="Bookman Old Style"/>
                <a:cs typeface="Bookman Old Style"/>
              </a:rPr>
              <a:t>A</a:t>
            </a:r>
            <a:endParaRPr baseline="7936" sz="105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5592" y="1355143"/>
            <a:ext cx="615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endParaRPr sz="700">
              <a:latin typeface="Bookman Old Style"/>
              <a:cs typeface="Bookman Old Styl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785886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0354" y="1708777"/>
            <a:ext cx="3545204" cy="791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función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0">
                <a:latin typeface="Calibri"/>
                <a:cs typeface="Calibri"/>
              </a:rPr>
              <a:t>distribución </a:t>
            </a:r>
            <a:r>
              <a:rPr dirty="0" sz="1000" spc="20" b="0" i="1">
                <a:latin typeface="Bookman Old Style"/>
                <a:cs typeface="Bookman Old Style"/>
              </a:rPr>
              <a:t>F 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0" i="1">
                <a:latin typeface="Bookman Old Style"/>
                <a:cs typeface="Bookman Old Style"/>
              </a:rPr>
              <a:t>x</a:t>
            </a:r>
            <a:r>
              <a:rPr dirty="0" sz="1000" spc="15">
                <a:latin typeface="Georgia"/>
                <a:cs typeface="Georgia"/>
              </a:rPr>
              <a:t>)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5">
                <a:latin typeface="Calibri"/>
                <a:cs typeface="Calibri"/>
              </a:rPr>
              <a:t>este </a:t>
            </a:r>
            <a:r>
              <a:rPr dirty="0" sz="1000">
                <a:latin typeface="Calibri"/>
                <a:cs typeface="Calibri"/>
              </a:rPr>
              <a:t>tipo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variable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5">
                <a:latin typeface="Calibri"/>
                <a:cs typeface="Calibri"/>
              </a:rPr>
              <a:t>calcula 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suma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función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15">
                <a:latin typeface="Calibri"/>
                <a:cs typeface="Calibri"/>
              </a:rPr>
              <a:t>probabilidad para </a:t>
            </a:r>
            <a:r>
              <a:rPr dirty="0" sz="1000" spc="-20">
                <a:latin typeface="Calibri"/>
                <a:cs typeface="Calibri"/>
              </a:rPr>
              <a:t>valores </a:t>
            </a:r>
            <a:r>
              <a:rPr dirty="0" sz="1000" spc="-10">
                <a:latin typeface="Calibri"/>
                <a:cs typeface="Calibri"/>
              </a:rPr>
              <a:t>iguales </a:t>
            </a:r>
            <a:r>
              <a:rPr dirty="0" sz="1000" spc="-30">
                <a:latin typeface="Calibri"/>
                <a:cs typeface="Calibri"/>
              </a:rPr>
              <a:t>o </a:t>
            </a:r>
            <a:r>
              <a:rPr dirty="0" sz="1000" spc="-25">
                <a:latin typeface="Calibri"/>
                <a:cs typeface="Calibri"/>
              </a:rPr>
              <a:t> inferiores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25">
                <a:latin typeface="Calibri"/>
                <a:cs typeface="Calibri"/>
              </a:rPr>
              <a:t>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resulta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tanto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escalonada: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alibri"/>
              <a:cs typeface="Calibri"/>
            </a:endParaRPr>
          </a:p>
          <a:p>
            <a:pPr marL="995044">
              <a:lnSpc>
                <a:spcPct val="100000"/>
              </a:lnSpc>
            </a:pPr>
            <a:r>
              <a:rPr dirty="0" sz="1000" spc="116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1975" y="2644625"/>
            <a:ext cx="31051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7936" sz="1050" spc="127" b="0" i="1">
                <a:latin typeface="Bookman Old Style"/>
                <a:cs typeface="Bookman Old Style"/>
              </a:rPr>
              <a:t>x</a:t>
            </a:r>
            <a:r>
              <a:rPr dirty="0" sz="500" spc="85" b="0" i="1">
                <a:latin typeface="Bookman Old Style"/>
                <a:cs typeface="Bookman Old Style"/>
              </a:rPr>
              <a:t>i</a:t>
            </a:r>
            <a:r>
              <a:rPr dirty="0" baseline="7936" sz="1050" spc="127" i="1">
                <a:latin typeface="DejaVu Serif"/>
                <a:cs typeface="DejaVu Serif"/>
              </a:rPr>
              <a:t>≤</a:t>
            </a:r>
            <a:r>
              <a:rPr dirty="0" baseline="7936" sz="1050" spc="127" b="0" i="1">
                <a:latin typeface="Bookman Old Style"/>
                <a:cs typeface="Bookman Old Style"/>
              </a:rPr>
              <a:t>x</a:t>
            </a:r>
            <a:endParaRPr baseline="7936" sz="1050">
              <a:latin typeface="Bookman Old Style"/>
              <a:cs typeface="Bookman Old Sty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73706" y="2499565"/>
            <a:ext cx="615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9022" y="2442634"/>
            <a:ext cx="23704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5485" algn="l"/>
                <a:tab pos="1469390" algn="l"/>
              </a:tabLst>
            </a:pPr>
            <a:r>
              <a:rPr dirty="0" sz="1000" spc="20" b="0" i="1">
                <a:latin typeface="Bookman Old Style"/>
                <a:cs typeface="Bookman Old Style"/>
              </a:rPr>
              <a:t>F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15">
                <a:latin typeface="Georgia"/>
                <a:cs typeface="Georgia"/>
              </a:rPr>
              <a:t>);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45" i="1">
                <a:latin typeface="DejaVu Sans Condensed"/>
                <a:cs typeface="DejaVu Sans Condensed"/>
              </a:rPr>
              <a:t>∞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170" b="0" i="1">
                <a:latin typeface="Bookman Old Style"/>
                <a:cs typeface="Bookman Old Style"/>
              </a:rPr>
              <a:t>&lt;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170" b="0" i="1">
                <a:latin typeface="Bookman Old Style"/>
                <a:cs typeface="Bookman Old Style"/>
              </a:rPr>
              <a:t>&lt;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+</a:t>
            </a:r>
            <a:r>
              <a:rPr dirty="0" sz="1000" spc="245" i="1">
                <a:latin typeface="DejaVu Sans Condensed"/>
                <a:cs typeface="DejaVu Sans Condensed"/>
              </a:rPr>
              <a:t>∞</a:t>
            </a:r>
            <a:endParaRPr sz="1000">
              <a:latin typeface="DejaVu Sans Condensed"/>
              <a:cs typeface="DejaVu Sans Condense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9" name="object 19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8261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Contenidos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7093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824" y="1486192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625371"/>
            <a:ext cx="48005" cy="4800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7294" y="891394"/>
            <a:ext cx="3381375" cy="820419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Contenidos: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ts val="1100"/>
              </a:lnSpc>
              <a:spcBef>
                <a:spcPts val="315"/>
              </a:spcBef>
            </a:pP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Automático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elementos</a:t>
            </a:r>
            <a:endParaRPr sz="10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70"/>
              </a:spcBef>
            </a:pPr>
            <a:r>
              <a:rPr dirty="0" sz="900" spc="5">
                <a:latin typeface="Calibri"/>
                <a:cs typeface="Calibri"/>
              </a:rPr>
              <a:t>Aprendizaje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Profundo</a:t>
            </a:r>
            <a:endParaRPr sz="9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5"/>
              </a:spcBef>
            </a:pPr>
            <a:r>
              <a:rPr dirty="0" sz="900" spc="10">
                <a:latin typeface="Calibri"/>
                <a:cs typeface="Calibri"/>
              </a:rPr>
              <a:t>Problema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resolver: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Clasificación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Regresión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8261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Contenidos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7093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824" y="1486192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625371"/>
            <a:ext cx="48005" cy="480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803577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7294" y="891394"/>
            <a:ext cx="3381375" cy="10128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Contenidos: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ts val="1100"/>
              </a:lnSpc>
              <a:spcBef>
                <a:spcPts val="315"/>
              </a:spcBef>
            </a:pP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Automático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elementos</a:t>
            </a:r>
            <a:endParaRPr sz="10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70"/>
              </a:spcBef>
            </a:pPr>
            <a:r>
              <a:rPr dirty="0" sz="900" spc="5">
                <a:latin typeface="Calibri"/>
                <a:cs typeface="Calibri"/>
              </a:rPr>
              <a:t>Aprendizaje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Profundo</a:t>
            </a:r>
            <a:endParaRPr sz="9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5"/>
              </a:spcBef>
            </a:pPr>
            <a:r>
              <a:rPr dirty="0" sz="900" spc="10">
                <a:latin typeface="Calibri"/>
                <a:cs typeface="Calibri"/>
              </a:rPr>
              <a:t>Problema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resolver: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Clasificación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Regresión</a:t>
            </a:r>
            <a:endParaRPr sz="9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315"/>
              </a:spcBef>
            </a:pP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Neuronales: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aproximación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universal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8261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Contenidos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7093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824" y="1486192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625371"/>
            <a:ext cx="48005" cy="480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80357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993366"/>
            <a:ext cx="59588" cy="595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7294" y="891394"/>
            <a:ext cx="3381375" cy="12026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Contenidos: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ts val="1100"/>
              </a:lnSpc>
              <a:spcBef>
                <a:spcPts val="315"/>
              </a:spcBef>
            </a:pP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Automático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elementos</a:t>
            </a:r>
            <a:endParaRPr sz="10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70"/>
              </a:spcBef>
            </a:pPr>
            <a:r>
              <a:rPr dirty="0" sz="900" spc="5">
                <a:latin typeface="Calibri"/>
                <a:cs typeface="Calibri"/>
              </a:rPr>
              <a:t>Aprendizaje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Profundo</a:t>
            </a:r>
            <a:endParaRPr sz="9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5"/>
              </a:spcBef>
            </a:pPr>
            <a:r>
              <a:rPr dirty="0" sz="900" spc="10">
                <a:latin typeface="Calibri"/>
                <a:cs typeface="Calibri"/>
              </a:rPr>
              <a:t>Problema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resolver: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Clasificación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Regresión</a:t>
            </a:r>
            <a:endParaRPr sz="900">
              <a:latin typeface="Calibri"/>
              <a:cs typeface="Calibri"/>
            </a:endParaRPr>
          </a:p>
          <a:p>
            <a:pPr marL="265430" marR="319405">
              <a:lnSpc>
                <a:spcPct val="124500"/>
              </a:lnSpc>
              <a:spcBef>
                <a:spcPts val="20"/>
              </a:spcBef>
            </a:pP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Neuronales: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aproximación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universal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Convolucionales: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sesgo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inductivo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8261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Contenidos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7093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824" y="1486192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625371"/>
            <a:ext cx="48005" cy="480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80357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993366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183155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7294" y="891394"/>
            <a:ext cx="3381375" cy="139192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Contenidos: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ts val="1100"/>
              </a:lnSpc>
              <a:spcBef>
                <a:spcPts val="315"/>
              </a:spcBef>
            </a:pP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Automático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elementos</a:t>
            </a:r>
            <a:endParaRPr sz="10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70"/>
              </a:spcBef>
            </a:pPr>
            <a:r>
              <a:rPr dirty="0" sz="900" spc="5">
                <a:latin typeface="Calibri"/>
                <a:cs typeface="Calibri"/>
              </a:rPr>
              <a:t>Aprendizaje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Profundo</a:t>
            </a:r>
            <a:endParaRPr sz="9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5"/>
              </a:spcBef>
            </a:pPr>
            <a:r>
              <a:rPr dirty="0" sz="900" spc="10">
                <a:latin typeface="Calibri"/>
                <a:cs typeface="Calibri"/>
              </a:rPr>
              <a:t>Problema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resolver: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Clasificación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Regresión</a:t>
            </a:r>
            <a:endParaRPr sz="900">
              <a:latin typeface="Calibri"/>
              <a:cs typeface="Calibri"/>
            </a:endParaRPr>
          </a:p>
          <a:p>
            <a:pPr marL="265430" marR="319405">
              <a:lnSpc>
                <a:spcPct val="124500"/>
              </a:lnSpc>
              <a:spcBef>
                <a:spcPts val="20"/>
              </a:spcBef>
            </a:pP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Neuronales: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aproximación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universal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Convolucionales: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sesgo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inductivo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Descenso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Gradiente: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Backpropagation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Algorithm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6" name="object 16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8261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Contenidos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7093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824" y="1486192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625371"/>
            <a:ext cx="48005" cy="480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80357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993366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183155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372944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7294" y="891394"/>
            <a:ext cx="3381375" cy="158178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Contenidos: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ts val="1100"/>
              </a:lnSpc>
              <a:spcBef>
                <a:spcPts val="315"/>
              </a:spcBef>
            </a:pP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Automático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elementos</a:t>
            </a:r>
            <a:endParaRPr sz="10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70"/>
              </a:spcBef>
            </a:pPr>
            <a:r>
              <a:rPr dirty="0" sz="900" spc="5">
                <a:latin typeface="Calibri"/>
                <a:cs typeface="Calibri"/>
              </a:rPr>
              <a:t>Aprendizaje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Profundo</a:t>
            </a:r>
            <a:endParaRPr sz="9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5"/>
              </a:spcBef>
            </a:pPr>
            <a:r>
              <a:rPr dirty="0" sz="900" spc="10">
                <a:latin typeface="Calibri"/>
                <a:cs typeface="Calibri"/>
              </a:rPr>
              <a:t>Problema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resolver: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Clasificación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Regresión</a:t>
            </a:r>
            <a:endParaRPr sz="900">
              <a:latin typeface="Calibri"/>
              <a:cs typeface="Calibri"/>
            </a:endParaRPr>
          </a:p>
          <a:p>
            <a:pPr marL="265430" marR="319405">
              <a:lnSpc>
                <a:spcPct val="124500"/>
              </a:lnSpc>
              <a:spcBef>
                <a:spcPts val="20"/>
              </a:spcBef>
            </a:pP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Neuronales: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aproximación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universal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Convolucionales: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sesgo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inductivo</a:t>
            </a:r>
            <a:endParaRPr sz="1000">
              <a:latin typeface="Calibri"/>
              <a:cs typeface="Calibri"/>
            </a:endParaRPr>
          </a:p>
          <a:p>
            <a:pPr marL="265430" marR="381635">
              <a:lnSpc>
                <a:spcPct val="124500"/>
              </a:lnSpc>
            </a:pPr>
            <a:r>
              <a:rPr dirty="0" sz="1000" spc="-10">
                <a:latin typeface="Calibri"/>
                <a:cs typeface="Calibri"/>
              </a:rPr>
              <a:t>Descenso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Gradiente: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Backpropagation Algorithm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Optimizadores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orden)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7" name="object 1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8261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Contenidos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7093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824" y="1486192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625371"/>
            <a:ext cx="48005" cy="480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80357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993366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183155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372944"/>
            <a:ext cx="59588" cy="595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562720"/>
            <a:ext cx="59588" cy="595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7294" y="891394"/>
            <a:ext cx="3381375" cy="17716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Contenidos: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ts val="1100"/>
              </a:lnSpc>
              <a:spcBef>
                <a:spcPts val="315"/>
              </a:spcBef>
            </a:pP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Automático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elementos</a:t>
            </a:r>
            <a:endParaRPr sz="10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70"/>
              </a:spcBef>
            </a:pPr>
            <a:r>
              <a:rPr dirty="0" sz="900" spc="5">
                <a:latin typeface="Calibri"/>
                <a:cs typeface="Calibri"/>
              </a:rPr>
              <a:t>Aprendizaje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Profundo</a:t>
            </a:r>
            <a:endParaRPr sz="9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5"/>
              </a:spcBef>
            </a:pPr>
            <a:r>
              <a:rPr dirty="0" sz="900" spc="10">
                <a:latin typeface="Calibri"/>
                <a:cs typeface="Calibri"/>
              </a:rPr>
              <a:t>Problema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resolver: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Clasificación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Regresión</a:t>
            </a:r>
            <a:endParaRPr sz="900">
              <a:latin typeface="Calibri"/>
              <a:cs typeface="Calibri"/>
            </a:endParaRPr>
          </a:p>
          <a:p>
            <a:pPr marL="265430" marR="319405">
              <a:lnSpc>
                <a:spcPct val="124500"/>
              </a:lnSpc>
              <a:spcBef>
                <a:spcPts val="20"/>
              </a:spcBef>
            </a:pP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Neuronales: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aproximación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universal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Convolucionales: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sesgo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inductivo</a:t>
            </a:r>
            <a:endParaRPr sz="1000">
              <a:latin typeface="Calibri"/>
              <a:cs typeface="Calibri"/>
            </a:endParaRPr>
          </a:p>
          <a:p>
            <a:pPr marL="265430" marR="381635">
              <a:lnSpc>
                <a:spcPct val="124500"/>
              </a:lnSpc>
            </a:pPr>
            <a:r>
              <a:rPr dirty="0" sz="1000" spc="-10">
                <a:latin typeface="Calibri"/>
                <a:cs typeface="Calibri"/>
              </a:rPr>
              <a:t>Descenso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Gradiente: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Backpropagation Algorithm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Optimizadores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orden)</a:t>
            </a:r>
            <a:endParaRPr sz="1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dirty="0" sz="1000" spc="-15">
                <a:latin typeface="Calibri"/>
                <a:cs typeface="Calibri"/>
              </a:rPr>
              <a:t>Inferencia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Bayesiana: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Inferencia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Variacional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(dropout)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8" name="object 18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8261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Contenidos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17093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824" y="1486192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625371"/>
            <a:ext cx="48005" cy="480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803577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993366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183155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372944"/>
            <a:ext cx="59588" cy="595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562720"/>
            <a:ext cx="59588" cy="595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2752509"/>
            <a:ext cx="59588" cy="5958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7294" y="891394"/>
            <a:ext cx="3381375" cy="1961514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Contenidos: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ts val="1100"/>
              </a:lnSpc>
              <a:spcBef>
                <a:spcPts val="315"/>
              </a:spcBef>
            </a:pPr>
            <a:r>
              <a:rPr dirty="0" sz="1000" spc="-5">
                <a:latin typeface="Calibri"/>
                <a:cs typeface="Calibri"/>
              </a:rPr>
              <a:t>Introducción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Aprendizaje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Automático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elementos</a:t>
            </a:r>
            <a:endParaRPr sz="10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70"/>
              </a:spcBef>
            </a:pPr>
            <a:r>
              <a:rPr dirty="0" sz="900" spc="5">
                <a:latin typeface="Calibri"/>
                <a:cs typeface="Calibri"/>
              </a:rPr>
              <a:t>Aprendizaje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Profundo</a:t>
            </a:r>
            <a:endParaRPr sz="900">
              <a:latin typeface="Calibri"/>
              <a:cs typeface="Calibri"/>
            </a:endParaRPr>
          </a:p>
          <a:p>
            <a:pPr marL="518795">
              <a:lnSpc>
                <a:spcPct val="100000"/>
              </a:lnSpc>
              <a:spcBef>
                <a:spcPts val="15"/>
              </a:spcBef>
            </a:pPr>
            <a:r>
              <a:rPr dirty="0" sz="900" spc="10">
                <a:latin typeface="Calibri"/>
                <a:cs typeface="Calibri"/>
              </a:rPr>
              <a:t>Problema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resolver: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Clasificación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Regresión</a:t>
            </a:r>
            <a:endParaRPr sz="900">
              <a:latin typeface="Calibri"/>
              <a:cs typeface="Calibri"/>
            </a:endParaRPr>
          </a:p>
          <a:p>
            <a:pPr marL="265430" marR="319405">
              <a:lnSpc>
                <a:spcPct val="124500"/>
              </a:lnSpc>
              <a:spcBef>
                <a:spcPts val="20"/>
              </a:spcBef>
            </a:pP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Neuronales: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aproximación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universal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Redes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Convolucionales: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sesgo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inductivo</a:t>
            </a:r>
            <a:endParaRPr sz="1000">
              <a:latin typeface="Calibri"/>
              <a:cs typeface="Calibri"/>
            </a:endParaRPr>
          </a:p>
          <a:p>
            <a:pPr marL="265430" marR="381635">
              <a:lnSpc>
                <a:spcPct val="124500"/>
              </a:lnSpc>
            </a:pPr>
            <a:r>
              <a:rPr dirty="0" sz="1000" spc="-10">
                <a:latin typeface="Calibri"/>
                <a:cs typeface="Calibri"/>
              </a:rPr>
              <a:t>Descenso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Gradiente: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Backpropagation Algorithm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Optimizadores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orden)</a:t>
            </a:r>
            <a:endParaRPr sz="1000">
              <a:latin typeface="Calibri"/>
              <a:cs typeface="Calibri"/>
            </a:endParaRPr>
          </a:p>
          <a:p>
            <a:pPr marL="265430" marR="278765">
              <a:lnSpc>
                <a:spcPct val="124500"/>
              </a:lnSpc>
            </a:pPr>
            <a:r>
              <a:rPr dirty="0" sz="1000" spc="-15">
                <a:latin typeface="Calibri"/>
                <a:cs typeface="Calibri"/>
              </a:rPr>
              <a:t>Inferencia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Bayesiana: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Inferencia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Variacional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(dropout)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Prácticas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9" name="object 19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388620"/>
            <a:chOff x="0" y="0"/>
            <a:chExt cx="4608195" cy="388620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337566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47294" y="375480"/>
            <a:ext cx="360807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alternativa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Matlab,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está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disponible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FunMat</a:t>
            </a:r>
            <a:r>
              <a:rPr dirty="0" sz="1000" spc="11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sz="1000" spc="25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dirty="0" sz="1000" spc="11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sz="1000" spc="15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GitHub</a:t>
            </a:r>
            <a:r>
              <a:rPr dirty="0" sz="1000" spc="11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sz="1000" spc="-20">
                <a:latin typeface="Calibri"/>
                <a:cs typeface="Calibri"/>
              </a:rPr>
              <a:t>un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repositorio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ejercicios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códigos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r0.4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6413" y="794402"/>
            <a:ext cx="1555130" cy="118297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385809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2555062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4824" y="2725864"/>
            <a:ext cx="48005" cy="480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4824" y="2865043"/>
            <a:ext cx="48005" cy="4800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4824" y="3004223"/>
            <a:ext cx="48005" cy="4800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0354" y="2291277"/>
            <a:ext cx="2103120" cy="983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7030">
              <a:lnSpc>
                <a:spcPct val="111100"/>
              </a:lnSpc>
              <a:spcBef>
                <a:spcPts val="100"/>
              </a:spcBef>
            </a:pPr>
            <a:r>
              <a:rPr dirty="0" sz="1000" spc="-10">
                <a:latin typeface="Calibri"/>
                <a:cs typeface="Calibri"/>
              </a:rPr>
              <a:t>Mismo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Matlab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Uso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múltiples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librerías:</a:t>
            </a:r>
            <a:endParaRPr sz="1000">
              <a:latin typeface="Calibri"/>
              <a:cs typeface="Calibri"/>
            </a:endParaRPr>
          </a:p>
          <a:p>
            <a:pPr marL="265430" marR="1195705">
              <a:lnSpc>
                <a:spcPct val="101499"/>
              </a:lnSpc>
              <a:spcBef>
                <a:spcPts val="135"/>
              </a:spcBef>
            </a:pPr>
            <a:r>
              <a:rPr dirty="0" sz="900" spc="-5">
                <a:latin typeface="Calibri"/>
                <a:cs typeface="Calibri"/>
              </a:rPr>
              <a:t>numpy </a:t>
            </a:r>
            <a:r>
              <a:rPr dirty="0" sz="900">
                <a:latin typeface="Calibri"/>
                <a:cs typeface="Calibri"/>
              </a:rPr>
              <a:t> sympy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matplotlib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...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000" spc="10">
                <a:latin typeface="Calibri"/>
                <a:cs typeface="Calibri"/>
              </a:rPr>
              <a:t>Colab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(entorno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preinstalado,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GPU,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etc)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3174542"/>
            <a:ext cx="59588" cy="5958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7" name="object 1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388620"/>
            <a:chOff x="0" y="0"/>
            <a:chExt cx="4608195" cy="388620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337566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94" y="890930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94" y="1384376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877822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86472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3054515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7294" y="472203"/>
            <a:ext cx="3913504" cy="2682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Calibri"/>
                <a:cs typeface="Calibri"/>
              </a:rPr>
              <a:t>Recomendaciones: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"/>
              <a:cs typeface="Calibri"/>
            </a:endParaRPr>
          </a:p>
          <a:p>
            <a:pPr marL="265430" marR="508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Entendemos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uso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Matlab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puede,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general,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simple.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No </a:t>
            </a:r>
            <a:r>
              <a:rPr dirty="0" sz="1000" spc="-10">
                <a:latin typeface="Calibri"/>
                <a:cs typeface="Calibri"/>
              </a:rPr>
              <a:t>obstante,</a:t>
            </a:r>
            <a:r>
              <a:rPr dirty="0" sz="1000" spc="-5">
                <a:latin typeface="Calibri"/>
                <a:cs typeface="Calibri"/>
              </a:rPr>
              <a:t> si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estás</a:t>
            </a:r>
            <a:r>
              <a:rPr dirty="0" sz="1000" spc="-10">
                <a:latin typeface="Calibri"/>
                <a:cs typeface="Calibri"/>
              </a:rPr>
              <a:t> más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familiarizado/a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Python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tienes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dificultades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usarlo,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buena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opción.</a:t>
            </a:r>
            <a:endParaRPr sz="1000">
              <a:latin typeface="Calibri"/>
              <a:cs typeface="Calibri"/>
            </a:endParaRPr>
          </a:p>
          <a:p>
            <a:pPr marL="265430" marR="304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objetivo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asignatura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mejorar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adquirir </a:t>
            </a:r>
            <a:r>
              <a:rPr dirty="0" sz="1000" spc="-15">
                <a:latin typeface="Calibri"/>
                <a:cs typeface="Calibri"/>
              </a:rPr>
              <a:t>habilidades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programación,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que,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uso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Python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supone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esfuerzo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extra,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Matlab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debería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mejor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opción.</a:t>
            </a:r>
            <a:endParaRPr sz="1000">
              <a:latin typeface="Calibri"/>
              <a:cs typeface="Calibri"/>
            </a:endParaRPr>
          </a:p>
          <a:p>
            <a:pPr marL="265430" marR="45085">
              <a:lnSpc>
                <a:spcPct val="100000"/>
              </a:lnSpc>
              <a:spcBef>
                <a:spcPts val="285"/>
              </a:spcBef>
            </a:pPr>
            <a:r>
              <a:rPr dirty="0" sz="1000" spc="15">
                <a:latin typeface="Calibri"/>
                <a:cs typeface="Calibri"/>
              </a:rPr>
              <a:t>No </a:t>
            </a:r>
            <a:r>
              <a:rPr dirty="0" sz="1000" spc="-10">
                <a:latin typeface="Calibri"/>
                <a:cs typeface="Calibri"/>
              </a:rPr>
              <a:t>obstante,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apoyarse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códigos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muy </a:t>
            </a:r>
            <a:r>
              <a:rPr dirty="0" sz="1000">
                <a:latin typeface="Calibri"/>
                <a:cs typeface="Calibri"/>
              </a:rPr>
              <a:t>útil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entender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profundidad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animamos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encarecidamente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le</a:t>
            </a:r>
            <a:r>
              <a:rPr dirty="0" sz="1000" spc="-25">
                <a:latin typeface="Calibri"/>
                <a:cs typeface="Calibri"/>
              </a:rPr>
              <a:t> dediquéis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tiempo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5">
                <a:latin typeface="Calibri"/>
                <a:cs typeface="Calibri"/>
              </a:rPr>
              <a:t>practiquéis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máximo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quién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está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pensado: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265430" marR="2016125">
              <a:lnSpc>
                <a:spcPct val="124500"/>
              </a:lnSpc>
              <a:spcBef>
                <a:spcPts val="5"/>
              </a:spcBef>
            </a:pPr>
            <a:r>
              <a:rPr dirty="0" sz="1000" spc="5">
                <a:latin typeface="Calibri"/>
                <a:cs typeface="Calibri"/>
              </a:rPr>
              <a:t>Perfil </a:t>
            </a:r>
            <a:r>
              <a:rPr dirty="0" sz="1000" spc="-10">
                <a:latin typeface="Calibri"/>
                <a:cs typeface="Calibri"/>
              </a:rPr>
              <a:t>informático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→Python 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Perfil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no-informático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→Matlab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23399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Ejemplos: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Sustracción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Fondo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4405" y="1190067"/>
            <a:ext cx="3499184" cy="130317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23" y="815009"/>
            <a:ext cx="146177" cy="1461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23" y="1047712"/>
            <a:ext cx="146177" cy="1461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284" y="1246771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284" y="1398600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284" y="1550441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702270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1887727"/>
            <a:ext cx="146177" cy="1461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27774" y="407591"/>
            <a:ext cx="2852420" cy="16306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ÍNDICE</a:t>
            </a:r>
            <a:endParaRPr sz="14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1275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1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13080" marR="384175" indent="-278130">
              <a:lnSpc>
                <a:spcPct val="100000"/>
              </a:lnSpc>
              <a:spcBef>
                <a:spcPts val="635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2   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1000" spc="-3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Estadística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Bayesiana. </a:t>
            </a:r>
            <a:r>
              <a:rPr dirty="0" sz="1000" spc="-21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  <a:hlinkClick r:id="rId13" action="ppaction://hlinksldjump"/>
              </a:rPr>
              <a:t>Probabilidad</a:t>
            </a:r>
            <a:r>
              <a:rPr dirty="0" sz="1000" spc="100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3" action="ppaction://hlinksldjump"/>
              </a:rPr>
              <a:t>Condicionada</a:t>
            </a:r>
            <a:endParaRPr sz="1000">
              <a:latin typeface="Calibri"/>
              <a:cs typeface="Calibri"/>
            </a:endParaRPr>
          </a:p>
          <a:p>
            <a:pPr marL="513080" marR="43180">
              <a:lnSpc>
                <a:spcPts val="1200"/>
              </a:lnSpc>
              <a:spcBef>
                <a:spcPts val="30"/>
              </a:spcBef>
            </a:pP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Independencia</a:t>
            </a:r>
            <a:r>
              <a:rPr dirty="0" sz="1000" spc="9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60">
                <a:latin typeface="Calibri"/>
                <a:cs typeface="Calibri"/>
                <a:hlinkClick r:id="rId14" action="ppaction://hlinksldjump"/>
              </a:rPr>
              <a:t>e</a:t>
            </a:r>
            <a:r>
              <a:rPr dirty="0" sz="1000" spc="10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Independencia</a:t>
            </a:r>
            <a:r>
              <a:rPr dirty="0" sz="1000" spc="9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4" action="ppaction://hlinksldjump"/>
              </a:rPr>
              <a:t>Condicional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15" action="ppaction://hlinksldjump"/>
              </a:rPr>
              <a:t>Variables</a:t>
            </a:r>
            <a:r>
              <a:rPr dirty="0" sz="1000" spc="100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15" action="ppaction://hlinksldjump"/>
              </a:rPr>
              <a:t>Aleatorias</a:t>
            </a:r>
            <a:endParaRPr sz="1000">
              <a:latin typeface="Calibri"/>
              <a:cs typeface="Calibri"/>
            </a:endParaRPr>
          </a:p>
          <a:p>
            <a:pPr marL="513080">
              <a:lnSpc>
                <a:spcPts val="1150"/>
              </a:lnSpc>
            </a:pPr>
            <a:r>
              <a:rPr dirty="0" sz="1000" spc="-10">
                <a:latin typeface="Calibri"/>
                <a:cs typeface="Calibri"/>
                <a:hlinkClick r:id="rId16" action="ppaction://hlinksldjump"/>
              </a:rPr>
              <a:t>Variables</a:t>
            </a:r>
            <a:r>
              <a:rPr dirty="0" sz="1000" spc="8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Multimensionales</a:t>
            </a:r>
            <a:endParaRPr sz="10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635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3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Distribuciones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2120430"/>
            <a:ext cx="146177" cy="1461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0469" y="2122566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b="1">
                <a:solidFill>
                  <a:srgbClr val="EAEAF7"/>
                </a:solidFill>
                <a:latin typeface="Calibri"/>
                <a:cs typeface="Calibri"/>
              </a:rPr>
              <a:t>4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284" y="2319502"/>
            <a:ext cx="59588" cy="5958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284" y="2471331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25284" y="2623159"/>
            <a:ext cx="59588" cy="5958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023" y="2808630"/>
            <a:ext cx="146177" cy="14617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284" y="3007690"/>
            <a:ext cx="59588" cy="595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25069" y="2093651"/>
            <a:ext cx="3288029" cy="10172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9230">
              <a:lnSpc>
                <a:spcPts val="1200"/>
              </a:lnSpc>
              <a:spcBef>
                <a:spcPts val="95"/>
              </a:spcBef>
            </a:pPr>
            <a:r>
              <a:rPr dirty="0" sz="1000" spc="1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1000" spc="8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1000" spc="8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Variabilidad</a:t>
            </a:r>
            <a:endParaRPr sz="1000">
              <a:latin typeface="Calibri"/>
              <a:cs typeface="Calibri"/>
            </a:endParaRPr>
          </a:p>
          <a:p>
            <a:pPr marL="315595" marR="956944">
              <a:lnSpc>
                <a:spcPts val="1200"/>
              </a:lnSpc>
              <a:spcBef>
                <a:spcPts val="40"/>
              </a:spcBef>
            </a:pPr>
            <a:r>
              <a:rPr dirty="0" sz="1000" spc="10">
                <a:latin typeface="Calibri"/>
                <a:cs typeface="Calibri"/>
                <a:hlinkClick r:id="rId18" action="ppaction://hlinksldjump"/>
              </a:rPr>
              <a:t>Estimación</a:t>
            </a:r>
            <a:r>
              <a:rPr dirty="0" sz="1000" spc="100"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10">
                <a:latin typeface="Calibri"/>
                <a:cs typeface="Calibri"/>
                <a:hlinkClick r:id="rId18" action="ppaction://hlinksldjump"/>
              </a:rPr>
              <a:t>Puntual,</a:t>
            </a:r>
            <a:r>
              <a:rPr dirty="0" sz="1000" spc="100"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8" action="ppaction://hlinksldjump"/>
              </a:rPr>
              <a:t>Sesgo</a:t>
            </a:r>
            <a:r>
              <a:rPr dirty="0" sz="1000" spc="105"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8" action="ppaction://hlinksldjump"/>
              </a:rPr>
              <a:t>y</a:t>
            </a:r>
            <a:r>
              <a:rPr dirty="0" sz="1000" spc="100"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8" action="ppaction://hlinksldjump"/>
              </a:rPr>
              <a:t>Varianza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  <a:hlinkClick r:id="rId19" action="ppaction://hlinksldjump"/>
              </a:rPr>
              <a:t>Estimador</a:t>
            </a:r>
            <a:r>
              <a:rPr dirty="0" sz="1000" spc="5"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19" action="ppaction://hlinksldjump"/>
              </a:rPr>
              <a:t>de</a:t>
            </a:r>
            <a:r>
              <a:rPr dirty="0" sz="1000" spc="-35"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9" action="ppaction://hlinksldjump"/>
              </a:rPr>
              <a:t>Máxima</a:t>
            </a:r>
            <a:r>
              <a:rPr dirty="0" sz="1000" spc="5"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19" action="ppaction://hlinksldjump"/>
              </a:rPr>
              <a:t>Verosimilud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  <a:hlinkClick r:id="rId20" action="ppaction://hlinksldjump"/>
              </a:rPr>
              <a:t>Estadísticos</a:t>
            </a:r>
            <a:r>
              <a:rPr dirty="0" sz="1000" spc="10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20" action="ppaction://hlinksldjump"/>
              </a:rPr>
              <a:t>Bayesianos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200"/>
              </a:lnSpc>
              <a:spcBef>
                <a:spcPts val="580"/>
              </a:spcBef>
            </a:pPr>
            <a:r>
              <a:rPr dirty="0" baseline="3968" sz="1050" spc="52" b="1">
                <a:solidFill>
                  <a:srgbClr val="EAEAF7"/>
                </a:solidFill>
                <a:latin typeface="Calibri"/>
                <a:cs typeface="Calibri"/>
              </a:rPr>
              <a:t>5   </a:t>
            </a:r>
            <a:r>
              <a:rPr dirty="0" baseline="3968" sz="1050" spc="89" b="1">
                <a:solidFill>
                  <a:srgbClr val="EAEAF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1000" spc="70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1000">
              <a:latin typeface="Calibri"/>
              <a:cs typeface="Calibri"/>
            </a:endParaRPr>
          </a:p>
          <a:p>
            <a:pPr marL="315595">
              <a:lnSpc>
                <a:spcPts val="1200"/>
              </a:lnSpc>
            </a:pPr>
            <a:r>
              <a:rPr dirty="0" sz="1000" spc="5">
                <a:latin typeface="Calibri"/>
                <a:cs typeface="Calibri"/>
                <a:hlinkClick r:id="rId21" action="ppaction://hlinksldjump"/>
              </a:rPr>
              <a:t>Capacidad,</a:t>
            </a:r>
            <a:r>
              <a:rPr dirty="0" sz="1000" spc="105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21" action="ppaction://hlinksldjump"/>
              </a:rPr>
              <a:t>Sobre</a:t>
            </a:r>
            <a:r>
              <a:rPr dirty="0" sz="1000" spc="110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21" action="ppaction://hlinksldjump"/>
              </a:rPr>
              <a:t>Entrenamiento</a:t>
            </a:r>
            <a:r>
              <a:rPr dirty="0" sz="1000" spc="110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21" action="ppaction://hlinksldjump"/>
              </a:rPr>
              <a:t>y</a:t>
            </a:r>
            <a:r>
              <a:rPr dirty="0" sz="1000" spc="110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25">
                <a:latin typeface="Calibri"/>
                <a:cs typeface="Calibri"/>
                <a:hlinkClick r:id="rId21" action="ppaction://hlinksldjump"/>
              </a:rPr>
              <a:t>Bajo</a:t>
            </a:r>
            <a:r>
              <a:rPr dirty="0" sz="1000" spc="110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21" action="ppaction://hlinksldjump"/>
              </a:rPr>
              <a:t>Entrenamiento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4" name="object 2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4522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Variables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Continuas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937425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860328"/>
            <a:ext cx="3592195" cy="671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30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variables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continuas</a:t>
            </a:r>
            <a:r>
              <a:rPr dirty="0" sz="1000" spc="114" b="1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aquellas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toman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cualquier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reales.</a:t>
            </a:r>
            <a:endParaRPr sz="1000">
              <a:latin typeface="Calibri"/>
              <a:cs typeface="Calibri"/>
            </a:endParaRPr>
          </a:p>
          <a:p>
            <a:pPr marL="12700" marR="76835">
              <a:lnSpc>
                <a:spcPct val="100000"/>
              </a:lnSpc>
              <a:spcBef>
                <a:spcPts val="290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asignar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ocurra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utiliza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función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densidad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probabilidad</a:t>
            </a:r>
            <a:r>
              <a:rPr dirty="0" sz="1000" spc="1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279055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42959" y="1651640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15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69476" y="1720878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70" b="0" i="1">
                <a:latin typeface="Bookman Old Style"/>
                <a:cs typeface="Bookman Old Style"/>
              </a:rPr>
              <a:t>x</a:t>
            </a:r>
            <a:endParaRPr sz="700">
              <a:latin typeface="Bookman Old Style"/>
              <a:cs typeface="Bookman Old Styl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257323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4824" y="2433383"/>
            <a:ext cx="48005" cy="4800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0354" y="1823852"/>
            <a:ext cx="3592195" cy="835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95"/>
              </a:spcBef>
              <a:tabLst>
                <a:tab pos="2132330" algn="l"/>
                <a:tab pos="2632075" algn="l"/>
              </a:tabLst>
            </a:pPr>
            <a:r>
              <a:rPr dirty="0" sz="1000" spc="20" b="0" i="1">
                <a:latin typeface="Bookman Old Style"/>
                <a:cs typeface="Bookman Old Style"/>
              </a:rPr>
              <a:t>F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  </a:t>
            </a:r>
            <a:r>
              <a:rPr dirty="0" sz="1000" spc="30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>
                <a:latin typeface="Georgia"/>
                <a:cs typeface="Georgia"/>
              </a:rPr>
              <a:t>   </a:t>
            </a:r>
            <a:r>
              <a:rPr dirty="0" sz="1000" spc="30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-100">
                <a:latin typeface="Georgia"/>
                <a:cs typeface="Georgia"/>
              </a:rPr>
              <a:t>[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40" i="1">
                <a:latin typeface="DejaVu Sans Condensed"/>
                <a:cs typeface="DejaVu Sans Condensed"/>
              </a:rPr>
              <a:t>∞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30">
                <a:latin typeface="Georgia"/>
                <a:cs typeface="Georgia"/>
              </a:rPr>
              <a:t>]))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80" b="0" i="1">
                <a:latin typeface="Bookman Old Style"/>
                <a:cs typeface="Bookman Old Style"/>
              </a:rPr>
              <a:t>y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120" b="0" i="1">
                <a:latin typeface="Bookman Old Style"/>
                <a:cs typeface="Bookman Old Style"/>
              </a:rPr>
              <a:t>dy</a:t>
            </a:r>
            <a:r>
              <a:rPr dirty="0" sz="1000" b="0" i="1">
                <a:latin typeface="Bookman Old Style"/>
                <a:cs typeface="Bookman Old Style"/>
              </a:rPr>
              <a:t>	</a:t>
            </a:r>
            <a:r>
              <a:rPr dirty="0" sz="1000" spc="-40">
                <a:latin typeface="Georgia"/>
                <a:cs typeface="Georgia"/>
              </a:rPr>
              <a:t>;</a:t>
            </a:r>
            <a:r>
              <a:rPr dirty="0" sz="1000" spc="-75">
                <a:latin typeface="Georgia"/>
                <a:cs typeface="Georgia"/>
              </a:rPr>
              <a:t> </a:t>
            </a:r>
            <a:r>
              <a:rPr dirty="0" sz="1000" spc="130" i="1">
                <a:latin typeface="DejaVu Sans Condensed"/>
                <a:cs typeface="DejaVu Sans Condensed"/>
              </a:rPr>
              <a:t>−∞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≤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≤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130">
                <a:latin typeface="Georgia"/>
                <a:cs typeface="Georgia"/>
              </a:rPr>
              <a:t>+</a:t>
            </a:r>
            <a:r>
              <a:rPr dirty="0" sz="1000" spc="245" i="1">
                <a:latin typeface="DejaVu Sans Condensed"/>
                <a:cs typeface="DejaVu Sans Condensed"/>
              </a:rPr>
              <a:t>∞</a:t>
            </a:r>
            <a:endParaRPr sz="1000">
              <a:latin typeface="DejaVu Sans Condensed"/>
              <a:cs typeface="DejaVu Sans Condensed"/>
            </a:endParaRPr>
          </a:p>
          <a:p>
            <a:pPr algn="ctr" marL="438784">
              <a:lnSpc>
                <a:spcPct val="100000"/>
              </a:lnSpc>
              <a:spcBef>
                <a:spcPts val="5"/>
              </a:spcBef>
            </a:pPr>
            <a:r>
              <a:rPr dirty="0" sz="700" spc="120" i="1">
                <a:latin typeface="DejaVu Serif"/>
                <a:cs typeface="DejaVu Serif"/>
              </a:rPr>
              <a:t>−∞</a:t>
            </a:r>
            <a:endParaRPr sz="7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000" spc="30">
                <a:latin typeface="Calibri"/>
                <a:cs typeface="Calibri"/>
              </a:rPr>
              <a:t>Esta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cumple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propiedades:</a:t>
            </a:r>
            <a:endParaRPr sz="1000">
              <a:latin typeface="Calibri"/>
              <a:cs typeface="Calibri"/>
            </a:endParaRPr>
          </a:p>
          <a:p>
            <a:pPr marL="265430" marR="5080">
              <a:lnSpc>
                <a:spcPct val="101499"/>
              </a:lnSpc>
              <a:spcBef>
                <a:spcPts val="180"/>
              </a:spcBef>
            </a:pPr>
            <a:r>
              <a:rPr dirty="0" sz="900" spc="60">
                <a:latin typeface="Calibri"/>
                <a:cs typeface="Calibri"/>
              </a:rPr>
              <a:t>El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dominio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110" b="0" i="1">
                <a:latin typeface="Bookman Old Style"/>
                <a:cs typeface="Bookman Old Style"/>
              </a:rPr>
              <a:t>I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80" b="0" i="1">
                <a:latin typeface="Bookman Old Style"/>
                <a:cs typeface="Bookman Old Style"/>
              </a:rPr>
              <a:t>p</a:t>
            </a:r>
            <a:r>
              <a:rPr dirty="0" sz="900" spc="40" b="0" i="1">
                <a:latin typeface="Bookman Old Style"/>
                <a:cs typeface="Bookman Old Style"/>
              </a:rPr>
              <a:t> </a:t>
            </a:r>
            <a:r>
              <a:rPr dirty="0" sz="900" spc="-15">
                <a:latin typeface="Calibri"/>
                <a:cs typeface="Calibri"/>
              </a:rPr>
              <a:t>debe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ser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el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conjunto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todos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los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posibles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valores 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10" b="0" i="1">
                <a:latin typeface="Bookman Old Style"/>
                <a:cs typeface="Bookman Old Style"/>
              </a:rPr>
              <a:t>X</a:t>
            </a:r>
            <a:r>
              <a:rPr dirty="0" sz="900" spc="11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4824" y="2711742"/>
            <a:ext cx="48005" cy="4800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53401" y="2635702"/>
            <a:ext cx="92456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5" i="1">
                <a:latin typeface="DejaVu Sans Condensed"/>
                <a:cs typeface="DejaVu Sans Condensed"/>
              </a:rPr>
              <a:t>∀</a:t>
            </a:r>
            <a:r>
              <a:rPr dirty="0" sz="900" spc="35" b="0" i="1">
                <a:latin typeface="Bookman Old Style"/>
                <a:cs typeface="Bookman Old Style"/>
              </a:rPr>
              <a:t>x</a:t>
            </a:r>
            <a:r>
              <a:rPr dirty="0" sz="900" spc="-15" b="0" i="1">
                <a:latin typeface="Bookman Old Style"/>
                <a:cs typeface="Bookman Old Style"/>
              </a:rPr>
              <a:t> </a:t>
            </a:r>
            <a:r>
              <a:rPr dirty="0" sz="900" spc="-95" i="1">
                <a:latin typeface="DejaVu Sans Condensed"/>
                <a:cs typeface="DejaVu Sans Condensed"/>
              </a:rPr>
              <a:t>∈</a:t>
            </a:r>
            <a:r>
              <a:rPr dirty="0" sz="900" spc="-5" i="1">
                <a:latin typeface="DejaVu Sans Condensed"/>
                <a:cs typeface="DejaVu Sans Condensed"/>
              </a:rPr>
              <a:t> </a:t>
            </a:r>
            <a:r>
              <a:rPr dirty="0" sz="900" spc="145" b="0" i="1">
                <a:latin typeface="Bookman Old Style"/>
                <a:cs typeface="Bookman Old Style"/>
              </a:rPr>
              <a:t>X</a:t>
            </a:r>
            <a:r>
              <a:rPr dirty="0" sz="900" spc="-15" b="0" i="1">
                <a:latin typeface="Bookman Old Style"/>
                <a:cs typeface="Bookman Old Style"/>
              </a:rPr>
              <a:t>,</a:t>
            </a:r>
            <a:r>
              <a:rPr dirty="0" sz="900" spc="-120" b="0" i="1">
                <a:latin typeface="Bookman Old Style"/>
                <a:cs typeface="Bookman Old Style"/>
              </a:rPr>
              <a:t> </a:t>
            </a:r>
            <a:r>
              <a:rPr dirty="0" sz="900" spc="140" b="0" i="1">
                <a:latin typeface="Bookman Old Style"/>
                <a:cs typeface="Bookman Old Style"/>
              </a:rPr>
              <a:t>f</a:t>
            </a:r>
            <a:r>
              <a:rPr dirty="0" sz="900" spc="-175" b="0" i="1">
                <a:latin typeface="Bookman Old Style"/>
                <a:cs typeface="Bookman Old Style"/>
              </a:rPr>
              <a:t> </a:t>
            </a:r>
            <a:r>
              <a:rPr dirty="0" sz="900" spc="10">
                <a:latin typeface="Tahoma"/>
                <a:cs typeface="Tahoma"/>
              </a:rPr>
              <a:t>(</a:t>
            </a:r>
            <a:r>
              <a:rPr dirty="0" sz="900" spc="35" b="0" i="1">
                <a:latin typeface="Bookman Old Style"/>
                <a:cs typeface="Bookman Old Style"/>
              </a:rPr>
              <a:t>x</a:t>
            </a:r>
            <a:r>
              <a:rPr dirty="0" sz="900" spc="10">
                <a:latin typeface="Tahoma"/>
                <a:cs typeface="Tahoma"/>
              </a:rPr>
              <a:t>)</a:t>
            </a:r>
            <a:r>
              <a:rPr dirty="0" sz="900" spc="-25">
                <a:latin typeface="Tahoma"/>
                <a:cs typeface="Tahoma"/>
              </a:rPr>
              <a:t> </a:t>
            </a:r>
            <a:r>
              <a:rPr dirty="0" sz="900" spc="35" i="1">
                <a:latin typeface="DejaVu Sans Condensed"/>
                <a:cs typeface="DejaVu Sans Condensed"/>
              </a:rPr>
              <a:t>≥</a:t>
            </a:r>
            <a:r>
              <a:rPr dirty="0" sz="900" spc="-5" i="1">
                <a:latin typeface="DejaVu Sans Condensed"/>
                <a:cs typeface="DejaVu Sans Condensed"/>
              </a:rPr>
              <a:t> </a:t>
            </a:r>
            <a:r>
              <a:rPr dirty="0" sz="900" spc="-35">
                <a:latin typeface="Tahoma"/>
                <a:cs typeface="Tahoma"/>
              </a:rPr>
              <a:t>0</a:t>
            </a:r>
            <a:r>
              <a:rPr dirty="0" sz="900" spc="25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4824" y="2850921"/>
            <a:ext cx="48005" cy="4800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53401" y="2683149"/>
            <a:ext cx="8064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18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0937" y="2774881"/>
            <a:ext cx="330771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140" b="0" i="1">
                <a:latin typeface="Bookman Old Style"/>
                <a:cs typeface="Bookman Old Style"/>
              </a:rPr>
              <a:t>f</a:t>
            </a:r>
            <a:r>
              <a:rPr dirty="0" sz="900" spc="-175" b="0" i="1">
                <a:latin typeface="Bookman Old Style"/>
                <a:cs typeface="Bookman Old Style"/>
              </a:rPr>
              <a:t> </a:t>
            </a:r>
            <a:r>
              <a:rPr dirty="0" sz="900" spc="-5">
                <a:latin typeface="Tahoma"/>
                <a:cs typeface="Tahoma"/>
              </a:rPr>
              <a:t>(</a:t>
            </a:r>
            <a:r>
              <a:rPr dirty="0" sz="900" spc="-5" b="0" i="1">
                <a:latin typeface="Bookman Old Style"/>
                <a:cs typeface="Bookman Old Style"/>
              </a:rPr>
              <a:t>x</a:t>
            </a:r>
            <a:r>
              <a:rPr dirty="0" sz="900" spc="-5">
                <a:latin typeface="Tahoma"/>
                <a:cs typeface="Tahoma"/>
              </a:rPr>
              <a:t>)</a:t>
            </a:r>
            <a:r>
              <a:rPr dirty="0" sz="900" spc="-5" b="0" i="1">
                <a:latin typeface="Bookman Old Style"/>
                <a:cs typeface="Bookman Old Style"/>
              </a:rPr>
              <a:t>dx</a:t>
            </a:r>
            <a:r>
              <a:rPr dirty="0" sz="900" spc="-15" b="0" i="1">
                <a:latin typeface="Bookman Old Style"/>
                <a:cs typeface="Bookman Old Style"/>
              </a:rPr>
              <a:t> </a:t>
            </a:r>
            <a:r>
              <a:rPr dirty="0" sz="900" spc="60">
                <a:latin typeface="Tahoma"/>
                <a:cs typeface="Tahoma"/>
              </a:rPr>
              <a:t>=</a:t>
            </a:r>
            <a:r>
              <a:rPr dirty="0" sz="900" spc="-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1</a:t>
            </a:r>
            <a:r>
              <a:rPr dirty="0" sz="900" spc="-5">
                <a:latin typeface="Calibri"/>
                <a:cs typeface="Calibri"/>
              </a:rPr>
              <a:t>.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Es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decir,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integral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densidad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en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todo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401" y="2914060"/>
            <a:ext cx="149987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15">
                <a:latin typeface="Calibri"/>
                <a:cs typeface="Calibri"/>
              </a:rPr>
              <a:t>el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espacio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ha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ser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unidad.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3" name="object 2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6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307276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Ejemplos: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Segmentación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Glioblastomas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9168" y="863948"/>
            <a:ext cx="15494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[width=9.75cm,height=4cm,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2811493"/>
            <a:ext cx="38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Calibri"/>
                <a:cs typeface="Calibri"/>
              </a:rPr>
              <a:t>poster]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062" y="1222475"/>
            <a:ext cx="3288150" cy="164519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83341" y="2811493"/>
            <a:ext cx="472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seg</a:t>
            </a:r>
            <a:r>
              <a:rPr dirty="0" baseline="-11904" sz="1050" b="0" i="1">
                <a:latin typeface="Bookman Old Style"/>
                <a:cs typeface="Bookman Old Style"/>
              </a:rPr>
              <a:t>t</a:t>
            </a:r>
            <a:r>
              <a:rPr dirty="0" sz="1000" b="0" i="1">
                <a:latin typeface="Bookman Old Style"/>
                <a:cs typeface="Bookman Old Style"/>
              </a:rPr>
              <a:t>um</a:t>
            </a:r>
            <a:endParaRPr sz="1000">
              <a:latin typeface="Bookman Old Style"/>
              <a:cs typeface="Bookman Old Styl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17094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Ejemplos: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Restauración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4405" y="1190067"/>
            <a:ext cx="3499184" cy="130317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245999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Ejemplos: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Estimación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Pose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3D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4405" y="1190067"/>
            <a:ext cx="3499184" cy="130317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650875"/>
            <a:chOff x="0" y="0"/>
            <a:chExt cx="4608195" cy="65087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7572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336509"/>
            <a:ext cx="233616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Ejemplos: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Self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Super-Resolution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065" y="1359071"/>
            <a:ext cx="3839918" cy="88066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337820"/>
          </a:xfrm>
          <a:custGeom>
            <a:avLst/>
            <a:gdLst/>
            <a:ahLst/>
            <a:cxnLst/>
            <a:rect l="l" t="t" r="r" b="b"/>
            <a:pathLst>
              <a:path w="2304415" h="337820">
                <a:moveTo>
                  <a:pt x="2303995" y="0"/>
                </a:moveTo>
                <a:lnTo>
                  <a:pt x="0" y="0"/>
                </a:lnTo>
                <a:lnTo>
                  <a:pt x="0" y="337578"/>
                </a:lnTo>
                <a:lnTo>
                  <a:pt x="2303995" y="337578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540" y="0"/>
            <a:ext cx="133667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Filosofía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de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la</a:t>
            </a:r>
            <a:r>
              <a:rPr dirty="0" sz="500" spc="9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Asignatura:</a:t>
            </a:r>
            <a:r>
              <a:rPr dirty="0" sz="500" spc="1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Visión</a:t>
            </a:r>
            <a:r>
              <a:rPr dirty="0" sz="500" spc="9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General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Matemáticos:</a:t>
            </a:r>
            <a:r>
              <a:rPr dirty="0" sz="500" spc="1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II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Parte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5"/>
              </a:lnSpc>
            </a:pPr>
            <a:r>
              <a:rPr dirty="0" sz="500" spc="4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Python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Notebooks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Ejemplos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388620"/>
            <a:chOff x="0" y="0"/>
            <a:chExt cx="4608195" cy="388620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337820"/>
            </a:xfrm>
            <a:custGeom>
              <a:avLst/>
              <a:gdLst/>
              <a:ahLst/>
              <a:cxnLst/>
              <a:rect l="l" t="t" r="r" b="b"/>
              <a:pathLst>
                <a:path w="2304415" h="337820">
                  <a:moveTo>
                    <a:pt x="2303995" y="0"/>
                  </a:moveTo>
                  <a:lnTo>
                    <a:pt x="0" y="0"/>
                  </a:lnTo>
                  <a:lnTo>
                    <a:pt x="0" y="337578"/>
                  </a:lnTo>
                  <a:lnTo>
                    <a:pt x="2303995" y="337578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337566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09193" y="1307096"/>
            <a:ext cx="3989704" cy="190500"/>
          </a:xfrm>
          <a:custGeom>
            <a:avLst/>
            <a:gdLst/>
            <a:ahLst/>
            <a:cxnLst/>
            <a:rect l="l" t="t" r="r" b="b"/>
            <a:pathLst>
              <a:path w="3989704" h="19050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01"/>
                </a:lnTo>
                <a:lnTo>
                  <a:pt x="3989652" y="189901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9994" y="1326066"/>
            <a:ext cx="365506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40">
                <a:solidFill>
                  <a:srgbClr val="FFFFFF"/>
                </a:solidFill>
                <a:latin typeface="Calibri"/>
                <a:cs typeface="Calibri"/>
              </a:rPr>
              <a:t>©2023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Iván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Ramírez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Calibri"/>
                <a:cs typeface="Calibri"/>
              </a:rPr>
              <a:t>Díaz,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Victoria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FFFFFF"/>
                </a:solidFill>
                <a:latin typeface="Calibri"/>
                <a:cs typeface="Calibri"/>
              </a:rPr>
              <a:t>Ruiz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Parrado,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Emanuele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Schiavi.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9193" y="1364029"/>
            <a:ext cx="4040504" cy="671830"/>
            <a:chOff x="309193" y="1364029"/>
            <a:chExt cx="4040504" cy="67183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194" y="1484338"/>
              <a:ext cx="3989651" cy="506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9994" y="1364029"/>
              <a:ext cx="3989704" cy="671830"/>
            </a:xfrm>
            <a:custGeom>
              <a:avLst/>
              <a:gdLst/>
              <a:ahLst/>
              <a:cxnLst/>
              <a:rect l="l" t="t" r="r" b="b"/>
              <a:pathLst>
                <a:path w="3989704" h="671830">
                  <a:moveTo>
                    <a:pt x="3989652" y="0"/>
                  </a:moveTo>
                  <a:lnTo>
                    <a:pt x="0" y="0"/>
                  </a:lnTo>
                  <a:lnTo>
                    <a:pt x="0" y="671362"/>
                  </a:lnTo>
                  <a:lnTo>
                    <a:pt x="3989652" y="67136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9193" y="1528626"/>
              <a:ext cx="3989704" cy="456565"/>
            </a:xfrm>
            <a:custGeom>
              <a:avLst/>
              <a:gdLst/>
              <a:ahLst/>
              <a:cxnLst/>
              <a:rect l="l" t="t" r="r" b="b"/>
              <a:pathLst>
                <a:path w="3989704" h="456564">
                  <a:moveTo>
                    <a:pt x="3989652" y="0"/>
                  </a:moveTo>
                  <a:lnTo>
                    <a:pt x="0" y="0"/>
                  </a:lnTo>
                  <a:lnTo>
                    <a:pt x="0" y="405164"/>
                  </a:lnTo>
                  <a:lnTo>
                    <a:pt x="4008" y="424889"/>
                  </a:lnTo>
                  <a:lnTo>
                    <a:pt x="14922" y="441042"/>
                  </a:lnTo>
                  <a:lnTo>
                    <a:pt x="31075" y="451956"/>
                  </a:lnTo>
                  <a:lnTo>
                    <a:pt x="50800" y="455965"/>
                  </a:lnTo>
                  <a:lnTo>
                    <a:pt x="3938852" y="455965"/>
                  </a:lnTo>
                  <a:lnTo>
                    <a:pt x="3958576" y="451956"/>
                  </a:lnTo>
                  <a:lnTo>
                    <a:pt x="3974729" y="441042"/>
                  </a:lnTo>
                  <a:lnTo>
                    <a:pt x="3985644" y="424889"/>
                  </a:lnTo>
                  <a:lnTo>
                    <a:pt x="3989652" y="405164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09194" y="1364029"/>
            <a:ext cx="4040504" cy="6718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50800" marR="101600">
              <a:lnSpc>
                <a:spcPct val="101499"/>
              </a:lnSpc>
            </a:pPr>
            <a:r>
              <a:rPr dirty="0" sz="900" spc="15">
                <a:latin typeface="Calibri"/>
                <a:cs typeface="Calibri"/>
              </a:rPr>
              <a:t>Algunos </a:t>
            </a:r>
            <a:r>
              <a:rPr dirty="0" sz="900" spc="-15">
                <a:latin typeface="Calibri"/>
                <a:cs typeface="Calibri"/>
              </a:rPr>
              <a:t>derechos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reservados.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Este </a:t>
            </a:r>
            <a:r>
              <a:rPr dirty="0" sz="900">
                <a:latin typeface="Calibri"/>
                <a:cs typeface="Calibri"/>
              </a:rPr>
              <a:t>documento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se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distribuye</a:t>
            </a:r>
            <a:r>
              <a:rPr dirty="0" sz="900">
                <a:latin typeface="Calibri"/>
                <a:cs typeface="Calibri"/>
              </a:rPr>
              <a:t> bajo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 </a:t>
            </a:r>
            <a:r>
              <a:rPr dirty="0" sz="900" spc="5">
                <a:latin typeface="Calibri"/>
                <a:cs typeface="Calibri"/>
              </a:rPr>
              <a:t>licencia </a:t>
            </a:r>
            <a:r>
              <a:rPr dirty="0" sz="900" spc="10">
                <a:latin typeface="Calibri"/>
                <a:cs typeface="Calibri"/>
              </a:rPr>
              <a:t> “Atribución-CompartirIgual </a:t>
            </a:r>
            <a:r>
              <a:rPr dirty="0" sz="900" spc="5">
                <a:latin typeface="Calibri"/>
                <a:cs typeface="Calibri"/>
              </a:rPr>
              <a:t>4.0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Internacional”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Creative  </a:t>
            </a:r>
            <a:r>
              <a:rPr dirty="0" sz="900" spc="15">
                <a:latin typeface="Calibri"/>
                <a:cs typeface="Calibri"/>
              </a:rPr>
              <a:t>Commons, </a:t>
            </a:r>
            <a:r>
              <a:rPr dirty="0" sz="900" spc="-5">
                <a:latin typeface="Calibri"/>
                <a:cs typeface="Calibri"/>
              </a:rPr>
              <a:t>disponible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en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4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https://creativecommons.org/licenses/by-sa/4.0/deed.es</a:t>
            </a:r>
            <a:r>
              <a:rPr dirty="0" sz="900" spc="4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25527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FM-DL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817714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31116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3174" y="407591"/>
            <a:ext cx="4101465" cy="1448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Esperanza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v.a</a:t>
            </a:r>
            <a:endParaRPr sz="14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900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esperanza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esperado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aleatoria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10" b="0" i="1">
                <a:latin typeface="Bookman Old Style"/>
                <a:cs typeface="Bookman Old Style"/>
              </a:rPr>
              <a:t>X</a:t>
            </a:r>
            <a:r>
              <a:rPr dirty="0" sz="1000" spc="110">
                <a:latin typeface="Calibri"/>
                <a:cs typeface="Calibri"/>
              </a:rPr>
              <a:t>,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denotada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E</a:t>
            </a:r>
            <a:r>
              <a:rPr dirty="0" sz="1000" spc="25">
                <a:latin typeface="Georgia"/>
                <a:cs typeface="Georgia"/>
              </a:rPr>
              <a:t>[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25">
                <a:latin typeface="Georgia"/>
                <a:cs typeface="Georgia"/>
              </a:rPr>
              <a:t>]</a:t>
            </a:r>
            <a:r>
              <a:rPr dirty="0" sz="1000" spc="25">
                <a:latin typeface="Calibri"/>
                <a:cs typeface="Calibri"/>
              </a:rPr>
              <a:t>,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medida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central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comportamiento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representa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centro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masas.</a:t>
            </a:r>
            <a:endParaRPr sz="1000">
              <a:latin typeface="Calibri"/>
              <a:cs typeface="Calibri"/>
            </a:endParaRPr>
          </a:p>
          <a:p>
            <a:pPr marL="459740" marR="46990">
              <a:lnSpc>
                <a:spcPct val="100000"/>
              </a:lnSpc>
              <a:spcBef>
                <a:spcPts val="28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interpretar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valor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medio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que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tomaría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la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variable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en </a:t>
            </a:r>
            <a:r>
              <a:rPr dirty="0" sz="1000" spc="-2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una</a:t>
            </a:r>
            <a:r>
              <a:rPr dirty="0" sz="1000" spc="1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larga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serie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observaciones</a:t>
            </a:r>
            <a:r>
              <a:rPr dirty="0" sz="1000" spc="-10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 algn="ctr" marR="1294130">
              <a:lnSpc>
                <a:spcPct val="100000"/>
              </a:lnSpc>
            </a:pPr>
            <a:r>
              <a:rPr dirty="0" sz="1000" spc="-71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486" y="2013475"/>
            <a:ext cx="689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 b="0" i="1">
                <a:latin typeface="Bookman Old Style"/>
                <a:cs typeface="Bookman Old Style"/>
              </a:rPr>
              <a:t>E</a:t>
            </a:r>
            <a:r>
              <a:rPr dirty="0" sz="1000" spc="25">
                <a:latin typeface="Georgia"/>
                <a:cs typeface="Georgia"/>
              </a:rPr>
              <a:t>[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25">
                <a:latin typeface="Georgia"/>
                <a:cs typeface="Georgia"/>
              </a:rPr>
              <a:t>]</a:t>
            </a:r>
            <a:r>
              <a:rPr dirty="0" sz="1000" spc="10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10">
                <a:latin typeface="Georgia"/>
                <a:cs typeface="Georgia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spc="-50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9862" y="1830011"/>
            <a:ext cx="1250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05" b="1">
                <a:latin typeface="Verdana"/>
                <a:cs typeface="Verdana"/>
              </a:rPr>
              <a:t>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9862" y="1867972"/>
            <a:ext cx="1377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75">
                <a:latin typeface="Arial"/>
                <a:cs typeface="Arial"/>
              </a:rPr>
              <a:t>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9862" y="2133681"/>
            <a:ext cx="1377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20" b="1">
                <a:latin typeface="Verdana"/>
                <a:cs typeface="Verdana"/>
              </a:rPr>
              <a:t>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0192" y="1999289"/>
            <a:ext cx="271145" cy="1778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49530">
              <a:lnSpc>
                <a:spcPts val="395"/>
              </a:lnSpc>
              <a:spcBef>
                <a:spcPts val="150"/>
              </a:spcBef>
            </a:pPr>
            <a:r>
              <a:rPr dirty="0" baseline="122222" sz="1500" spc="757">
                <a:latin typeface="Arial"/>
                <a:cs typeface="Arial"/>
              </a:rPr>
              <a:t> </a:t>
            </a:r>
            <a:r>
              <a:rPr dirty="0" sz="500" spc="-40" b="0" i="1">
                <a:latin typeface="Bookman Old Style"/>
                <a:cs typeface="Bookman Old Style"/>
              </a:rPr>
              <a:t>i</a:t>
            </a:r>
            <a:r>
              <a:rPr dirty="0" baseline="7936" sz="1050" spc="-60" b="0" i="1">
                <a:latin typeface="Bookman Old Style"/>
                <a:cs typeface="Bookman Old Style"/>
              </a:rPr>
              <a:t>x</a:t>
            </a:r>
            <a:endParaRPr baseline="7936" sz="1050">
              <a:latin typeface="Bookman Old Style"/>
              <a:cs typeface="Bookman Old Style"/>
            </a:endParaRPr>
          </a:p>
          <a:p>
            <a:pPr marL="38100">
              <a:lnSpc>
                <a:spcPts val="755"/>
              </a:lnSpc>
            </a:pPr>
            <a:r>
              <a:rPr dirty="0" sz="1000" spc="215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3163" y="1809742"/>
            <a:ext cx="20637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02615" algn="l"/>
              </a:tabLst>
            </a:pPr>
            <a:r>
              <a:rPr dirty="0" sz="1000" spc="35" b="0" i="1">
                <a:latin typeface="Bookman Old Style"/>
                <a:cs typeface="Bookman Old Style"/>
              </a:rPr>
              <a:t>x</a:t>
            </a:r>
            <a:r>
              <a:rPr dirty="0" baseline="-11904" sz="1050" spc="52" b="0" i="1">
                <a:latin typeface="Bookman Old Style"/>
                <a:cs typeface="Bookman Old Style"/>
              </a:rPr>
              <a:t>i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35">
                <a:latin typeface="Georgia"/>
                <a:cs typeface="Georgia"/>
              </a:rPr>
              <a:t>(</a:t>
            </a:r>
            <a:r>
              <a:rPr dirty="0" sz="1000" spc="35" b="0" i="1">
                <a:latin typeface="Bookman Old Style"/>
                <a:cs typeface="Bookman Old Style"/>
              </a:rPr>
              <a:t>x</a:t>
            </a:r>
            <a:r>
              <a:rPr dirty="0" baseline="-11904" sz="1050" spc="52" b="0" i="1">
                <a:latin typeface="Bookman Old Style"/>
                <a:cs typeface="Bookman Old Style"/>
              </a:rPr>
              <a:t>i</a:t>
            </a:r>
            <a:r>
              <a:rPr dirty="0" sz="1000" spc="35">
                <a:latin typeface="Georgia"/>
                <a:cs typeface="Georgia"/>
              </a:rPr>
              <a:t>)	</a:t>
            </a:r>
            <a:r>
              <a:rPr dirty="0" sz="1000" spc="-20">
                <a:latin typeface="Calibri"/>
                <a:cs typeface="Calibri"/>
              </a:rPr>
              <a:t>siendo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105" b="0" i="1">
                <a:latin typeface="Bookman Old Style"/>
                <a:cs typeface="Bookman Old Style"/>
              </a:rPr>
              <a:t>X</a:t>
            </a:r>
            <a:r>
              <a:rPr dirty="0" baseline="-11904" sz="1050" spc="157" b="0" i="1">
                <a:latin typeface="Bookman Old Style"/>
                <a:cs typeface="Bookman Old Style"/>
              </a:rPr>
              <a:t>i</a:t>
            </a:r>
            <a:r>
              <a:rPr dirty="0" baseline="-11904" sz="1050" spc="225" b="0" i="1">
                <a:latin typeface="Bookman Old Style"/>
                <a:cs typeface="Bookman Old Style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discreta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6430" y="2228446"/>
            <a:ext cx="615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4462" y="2171514"/>
            <a:ext cx="24536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58215">
              <a:lnSpc>
                <a:spcPts val="600"/>
              </a:lnSpc>
              <a:spcBef>
                <a:spcPts val="95"/>
              </a:spcBef>
            </a:pPr>
            <a:r>
              <a:rPr dirty="0" sz="1000" spc="-20">
                <a:latin typeface="Calibri"/>
                <a:cs typeface="Calibri"/>
              </a:rPr>
              <a:t>siendo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345" b="0" i="1">
                <a:latin typeface="Bookman Old Style"/>
                <a:cs typeface="Bookman Old Style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continua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600"/>
              </a:lnSpc>
              <a:tabLst>
                <a:tab pos="283845" algn="l"/>
              </a:tabLst>
            </a:pPr>
            <a:r>
              <a:rPr dirty="0" sz="1000" spc="175">
                <a:latin typeface="Arial"/>
                <a:cs typeface="Arial"/>
              </a:rPr>
              <a:t></a:t>
            </a:r>
            <a:r>
              <a:rPr dirty="0" sz="1000" spc="175">
                <a:latin typeface="Arial"/>
                <a:cs typeface="Arial"/>
              </a:rPr>
              <a:t>	</a:t>
            </a:r>
            <a:r>
              <a:rPr dirty="0" baseline="-71428" sz="1050" spc="-7">
                <a:latin typeface="Century"/>
                <a:cs typeface="Century"/>
              </a:rPr>
              <a:t>R</a:t>
            </a:r>
            <a:r>
              <a:rPr dirty="0" baseline="-71428" sz="1050" spc="30">
                <a:latin typeface="Century"/>
                <a:cs typeface="Century"/>
              </a:rPr>
              <a:t> </a:t>
            </a:r>
            <a:r>
              <a:rPr dirty="0" sz="1000" spc="85" b="0" i="1">
                <a:latin typeface="Bookman Old Style"/>
                <a:cs typeface="Bookman Old Style"/>
              </a:rPr>
              <a:t>xf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50" b="0" i="1">
                <a:latin typeface="Bookman Old Style"/>
                <a:cs typeface="Bookman Old Style"/>
              </a:rPr>
              <a:t>dx</a:t>
            </a:r>
            <a:endParaRPr sz="1000">
              <a:latin typeface="Bookman Old Style"/>
              <a:cs typeface="Bookman Old Styl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0194" y="2594432"/>
            <a:ext cx="59588" cy="5958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00354" y="2517322"/>
            <a:ext cx="32378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esperanza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definición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decir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7398" y="2686867"/>
            <a:ext cx="621030" cy="1778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534035" algn="l"/>
              </a:tabLst>
            </a:pP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 spc="300">
                <a:latin typeface="Arial"/>
                <a:cs typeface="Arial"/>
              </a:rPr>
              <a:t>	</a:t>
            </a:r>
            <a:r>
              <a:rPr dirty="0" sz="1000" spc="30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1306" y="2783029"/>
            <a:ext cx="7785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2310" algn="l"/>
              </a:tabLst>
            </a:pPr>
            <a:r>
              <a:rPr dirty="0" sz="700" spc="55" b="0" i="1">
                <a:latin typeface="Bookman Old Style"/>
                <a:cs typeface="Bookman Old Style"/>
              </a:rPr>
              <a:t>n</a:t>
            </a:r>
            <a:r>
              <a:rPr dirty="0" sz="700" spc="55" b="0" i="1">
                <a:latin typeface="Bookman Old Style"/>
                <a:cs typeface="Bookman Old Style"/>
              </a:rPr>
              <a:t>	</a:t>
            </a:r>
            <a:r>
              <a:rPr dirty="0" sz="700" spc="55" b="0" i="1">
                <a:latin typeface="Bookman Old Style"/>
                <a:cs typeface="Bookman Old Style"/>
              </a:rPr>
              <a:t>n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61197" y="2783032"/>
            <a:ext cx="885825" cy="1778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702310" algn="l"/>
              </a:tabLst>
            </a:pPr>
            <a:r>
              <a:rPr dirty="0" sz="1000" spc="1160">
                <a:latin typeface="Arial"/>
                <a:cs typeface="Arial"/>
              </a:rPr>
              <a:t> </a:t>
            </a:r>
            <a:r>
              <a:rPr dirty="0" sz="1000" spc="1160">
                <a:latin typeface="Arial"/>
                <a:cs typeface="Arial"/>
              </a:rPr>
              <a:t>	</a:t>
            </a: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27517" y="2852630"/>
            <a:ext cx="1606550" cy="36957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95"/>
              </a:spcBef>
              <a:tabLst>
                <a:tab pos="449580" algn="l"/>
                <a:tab pos="1139825" algn="l"/>
              </a:tabLst>
            </a:pPr>
            <a:r>
              <a:rPr dirty="0" sz="1000" spc="55" b="0" i="1">
                <a:latin typeface="Bookman Old Style"/>
                <a:cs typeface="Bookman Old Style"/>
              </a:rPr>
              <a:t>E	</a:t>
            </a:r>
            <a:r>
              <a:rPr dirty="0" sz="1000" spc="70" b="0" i="1">
                <a:latin typeface="Bookman Old Style"/>
                <a:cs typeface="Bookman Old Style"/>
              </a:rPr>
              <a:t>c</a:t>
            </a:r>
            <a:r>
              <a:rPr dirty="0" baseline="-11904" sz="1050" spc="104" b="0" i="1">
                <a:latin typeface="Bookman Old Style"/>
                <a:cs typeface="Bookman Old Style"/>
              </a:rPr>
              <a:t>i</a:t>
            </a:r>
            <a:r>
              <a:rPr dirty="0" sz="1000" spc="70" b="0" i="1">
                <a:latin typeface="Bookman Old Style"/>
                <a:cs typeface="Bookman Old Style"/>
              </a:rPr>
              <a:t>X</a:t>
            </a:r>
            <a:r>
              <a:rPr dirty="0" baseline="-11904" sz="1050" spc="104" b="0" i="1">
                <a:latin typeface="Bookman Old Style"/>
                <a:cs typeface="Bookman Old Style"/>
              </a:rPr>
              <a:t>i  </a:t>
            </a:r>
            <a:r>
              <a:rPr dirty="0" baseline="-11904" sz="1050" spc="217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	</a:t>
            </a:r>
            <a:r>
              <a:rPr dirty="0" sz="1000" spc="35" b="0" i="1">
                <a:latin typeface="Bookman Old Style"/>
                <a:cs typeface="Bookman Old Style"/>
              </a:rPr>
              <a:t>c</a:t>
            </a:r>
            <a:r>
              <a:rPr dirty="0" baseline="-11904" sz="1050" spc="52" b="0" i="1">
                <a:latin typeface="Bookman Old Style"/>
                <a:cs typeface="Bookman Old Style"/>
              </a:rPr>
              <a:t>i</a:t>
            </a:r>
            <a:r>
              <a:rPr dirty="0" sz="1000" spc="35" b="0" i="1">
                <a:latin typeface="Bookman Old Style"/>
                <a:cs typeface="Bookman Old Style"/>
              </a:rPr>
              <a:t>E</a:t>
            </a:r>
            <a:r>
              <a:rPr dirty="0" sz="1000" spc="35">
                <a:latin typeface="Georgia"/>
                <a:cs typeface="Georgia"/>
              </a:rPr>
              <a:t>[</a:t>
            </a:r>
            <a:r>
              <a:rPr dirty="0" sz="1000" spc="35" b="0" i="1">
                <a:latin typeface="Bookman Old Style"/>
                <a:cs typeface="Bookman Old Style"/>
              </a:rPr>
              <a:t>X</a:t>
            </a:r>
            <a:r>
              <a:rPr dirty="0" baseline="-11904" sz="1050" spc="52" b="0" i="1">
                <a:latin typeface="Bookman Old Style"/>
                <a:cs typeface="Bookman Old Style"/>
              </a:rPr>
              <a:t>i</a:t>
            </a:r>
            <a:r>
              <a:rPr dirty="0" sz="1000" spc="35">
                <a:latin typeface="Georgia"/>
                <a:cs typeface="Georgia"/>
              </a:rPr>
              <a:t>]</a:t>
            </a:r>
            <a:endParaRPr sz="1000">
              <a:latin typeface="Georgia"/>
              <a:cs typeface="Georgia"/>
            </a:endParaRPr>
          </a:p>
          <a:p>
            <a:pPr marL="255270">
              <a:lnSpc>
                <a:spcPct val="100000"/>
              </a:lnSpc>
              <a:spcBef>
                <a:spcPts val="275"/>
              </a:spcBef>
              <a:tabLst>
                <a:tab pos="945515" algn="l"/>
              </a:tabLst>
            </a:pPr>
            <a:r>
              <a:rPr dirty="0" sz="700" spc="25" b="0" i="1">
                <a:latin typeface="Bookman Old Style"/>
                <a:cs typeface="Bookman Old Style"/>
              </a:rPr>
              <a:t>i</a:t>
            </a:r>
            <a:r>
              <a:rPr dirty="0" sz="700" spc="25">
                <a:latin typeface="Verdana"/>
                <a:cs typeface="Verdana"/>
              </a:rPr>
              <a:t>=1	</a:t>
            </a:r>
            <a:r>
              <a:rPr dirty="0" sz="700" spc="25" b="0" i="1">
                <a:latin typeface="Bookman Old Style"/>
                <a:cs typeface="Bookman Old Style"/>
              </a:rPr>
              <a:t>i</a:t>
            </a:r>
            <a:r>
              <a:rPr dirty="0" sz="700" spc="25">
                <a:latin typeface="Verdana"/>
                <a:cs typeface="Verdana"/>
              </a:rPr>
              <a:t>=1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5" name="object 2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777671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238554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7774" y="300548"/>
            <a:ext cx="4157979" cy="118999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7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Varianza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v.a</a:t>
            </a:r>
            <a:endParaRPr sz="1400">
              <a:latin typeface="Calibri"/>
              <a:cs typeface="Calibri"/>
            </a:endParaRPr>
          </a:p>
          <a:p>
            <a:pPr algn="just" marL="485140" marR="30480">
              <a:lnSpc>
                <a:spcPct val="100000"/>
              </a:lnSpc>
              <a:spcBef>
                <a:spcPts val="590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varianza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aleatoria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una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medida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determinar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nivel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dispersión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valores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respecto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media.</a:t>
            </a:r>
            <a:endParaRPr sz="1000">
              <a:latin typeface="Calibri"/>
              <a:cs typeface="Calibri"/>
            </a:endParaRPr>
          </a:p>
          <a:p>
            <a:pPr algn="just" marL="485140" marR="465455">
              <a:lnSpc>
                <a:spcPct val="100000"/>
              </a:lnSpc>
              <a:spcBef>
                <a:spcPts val="30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-20">
                <a:latin typeface="Calibri"/>
                <a:cs typeface="Calibri"/>
              </a:rPr>
              <a:t>denota por </a:t>
            </a:r>
            <a:r>
              <a:rPr dirty="0" sz="1000" spc="40">
                <a:latin typeface="Calibri"/>
                <a:cs typeface="Calibri"/>
              </a:rPr>
              <a:t>var(X) </a:t>
            </a:r>
            <a:r>
              <a:rPr dirty="0" sz="1000" spc="-30">
                <a:latin typeface="Calibri"/>
                <a:cs typeface="Calibri"/>
              </a:rPr>
              <a:t>o </a:t>
            </a:r>
            <a:r>
              <a:rPr dirty="0" sz="1000" spc="30" b="0" i="1">
                <a:latin typeface="Bookman Old Style"/>
                <a:cs typeface="Bookman Old Style"/>
              </a:rPr>
              <a:t>σ</a:t>
            </a:r>
            <a:r>
              <a:rPr dirty="0" baseline="27777" sz="1050" spc="44">
                <a:latin typeface="Verdana"/>
                <a:cs typeface="Verdana"/>
              </a:rPr>
              <a:t>2</a:t>
            </a:r>
            <a:r>
              <a:rPr dirty="0" sz="1000" spc="30">
                <a:latin typeface="Calibri"/>
                <a:cs typeface="Calibri"/>
              </a:rPr>
              <a:t>,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30">
                <a:latin typeface="Calibri"/>
                <a:cs typeface="Calibri"/>
              </a:rPr>
              <a:t>define </a:t>
            </a:r>
            <a:r>
              <a:rPr dirty="0" sz="1000" spc="-15">
                <a:latin typeface="Calibri"/>
                <a:cs typeface="Calibri"/>
              </a:rPr>
              <a:t>como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media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5">
                <a:latin typeface="Calibri"/>
                <a:cs typeface="Calibri"/>
              </a:rPr>
              <a:t>las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desviaciones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esperanza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cuadrado.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6368" y="1673875"/>
            <a:ext cx="3346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5115" algn="l"/>
              </a:tabLst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85" b="0" i="1">
                <a:latin typeface="Bookman Old Style"/>
                <a:cs typeface="Bookman Old Style"/>
              </a:rPr>
              <a:t>	</a:t>
            </a:r>
            <a:r>
              <a:rPr dirty="0" sz="700" spc="85" b="0" i="1">
                <a:latin typeface="Bookman Old Style"/>
                <a:cs typeface="Bookman Old Style"/>
              </a:rPr>
              <a:t>i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4205" y="1616943"/>
            <a:ext cx="18161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 b="0" i="1">
                <a:latin typeface="Bookman Old Style"/>
                <a:cs typeface="Bookman Old Style"/>
              </a:rPr>
              <a:t>σ</a:t>
            </a:r>
            <a:r>
              <a:rPr dirty="0" sz="1000" spc="25" b="0" i="1">
                <a:latin typeface="Bookman Old Style"/>
                <a:cs typeface="Bookman Old Style"/>
              </a:rPr>
              <a:t>  </a:t>
            </a:r>
            <a:r>
              <a:rPr dirty="0" sz="1000" spc="-140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10" b="0" i="1">
                <a:latin typeface="Bookman Old Style"/>
                <a:cs typeface="Bookman Old Style"/>
              </a:rPr>
              <a:t>E</a:t>
            </a:r>
            <a:r>
              <a:rPr dirty="0" sz="1000" spc="-45">
                <a:latin typeface="Georgia"/>
                <a:cs typeface="Georgia"/>
              </a:rPr>
              <a:t>[(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</a:t>
            </a:r>
            <a:r>
              <a:rPr dirty="0" sz="1000" spc="-35">
                <a:latin typeface="Georgia"/>
                <a:cs typeface="Georgia"/>
              </a:rPr>
              <a:t> </a:t>
            </a:r>
            <a:r>
              <a:rPr dirty="0" sz="1000" spc="-100">
                <a:latin typeface="Georgia"/>
                <a:cs typeface="Georgia"/>
              </a:rPr>
              <a:t>]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10" b="0" i="1">
                <a:latin typeface="Bookman Old Style"/>
                <a:cs typeface="Bookman Old Style"/>
              </a:rPr>
              <a:t>E</a:t>
            </a:r>
            <a:r>
              <a:rPr dirty="0" sz="1000" spc="-100">
                <a:latin typeface="Georgia"/>
                <a:cs typeface="Georgia"/>
              </a:rPr>
              <a:t>[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75" b="0" i="1">
                <a:latin typeface="Bookman Old Style"/>
                <a:cs typeface="Bookman Old Style"/>
              </a:rPr>
              <a:t> </a:t>
            </a:r>
            <a:r>
              <a:rPr dirty="0" sz="1000" spc="-100">
                <a:latin typeface="Georgia"/>
                <a:cs typeface="Georgia"/>
              </a:rPr>
              <a:t>]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1040" y="1602653"/>
            <a:ext cx="179006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2175" algn="l"/>
                <a:tab pos="1403350" algn="l"/>
                <a:tab pos="1725930" algn="l"/>
              </a:tabLst>
            </a:pPr>
            <a:r>
              <a:rPr dirty="0" sz="700" spc="-50">
                <a:latin typeface="Verdana"/>
                <a:cs typeface="Verdana"/>
              </a:rPr>
              <a:t>2</a:t>
            </a:r>
            <a:r>
              <a:rPr dirty="0" sz="700" spc="-50">
                <a:latin typeface="Verdana"/>
                <a:cs typeface="Verdana"/>
              </a:rPr>
              <a:t>	</a:t>
            </a:r>
            <a:r>
              <a:rPr dirty="0" sz="700" spc="-50">
                <a:latin typeface="Verdana"/>
                <a:cs typeface="Verdana"/>
              </a:rPr>
              <a:t>2</a:t>
            </a:r>
            <a:r>
              <a:rPr dirty="0" sz="700" spc="-50">
                <a:latin typeface="Verdana"/>
                <a:cs typeface="Verdana"/>
              </a:rPr>
              <a:t>	</a:t>
            </a:r>
            <a:r>
              <a:rPr dirty="0" sz="700" spc="-50">
                <a:latin typeface="Verdana"/>
                <a:cs typeface="Verdana"/>
              </a:rPr>
              <a:t>2</a:t>
            </a:r>
            <a:r>
              <a:rPr dirty="0" sz="700" spc="-50">
                <a:latin typeface="Verdana"/>
                <a:cs typeface="Verdana"/>
              </a:rPr>
              <a:t>	</a:t>
            </a: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1975" y="1686181"/>
            <a:ext cx="3943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4805" algn="l"/>
              </a:tabLst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85" b="0" i="1">
                <a:latin typeface="Bookman Old Style"/>
                <a:cs typeface="Bookman Old Style"/>
              </a:rPr>
              <a:t>	</a:t>
            </a:r>
            <a:r>
              <a:rPr dirty="0" sz="700" spc="85" b="0" i="1">
                <a:latin typeface="Bookman Old Style"/>
                <a:cs typeface="Bookman Old Style"/>
              </a:rPr>
              <a:t>i</a:t>
            </a:r>
            <a:endParaRPr sz="700">
              <a:latin typeface="Bookman Old Style"/>
              <a:cs typeface="Bookman Old Styl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889239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3313" y="2232335"/>
            <a:ext cx="7994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00" b="0" i="1">
                <a:latin typeface="Bookman Old Style"/>
                <a:cs typeface="Bookman Old Style"/>
              </a:rPr>
              <a:t>V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-100">
                <a:latin typeface="Georgia"/>
                <a:cs typeface="Georgia"/>
              </a:rPr>
              <a:t>[</a:t>
            </a:r>
            <a:r>
              <a:rPr dirty="0" sz="1000" spc="195" b="0" i="1">
                <a:latin typeface="Bookman Old Style"/>
                <a:cs typeface="Bookman Old Style"/>
              </a:rPr>
              <a:t>X</a:t>
            </a:r>
            <a:r>
              <a:rPr dirty="0" sz="1000" spc="-100">
                <a:latin typeface="Georgia"/>
                <a:cs typeface="Georgia"/>
              </a:rPr>
              <a:t>]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60" b="0" i="1">
                <a:latin typeface="Bookman Old Style"/>
                <a:cs typeface="Bookman Old Style"/>
              </a:rPr>
              <a:t>σ</a:t>
            </a:r>
            <a:r>
              <a:rPr dirty="0" baseline="31746" sz="1050" spc="-75">
                <a:latin typeface="Verdana"/>
                <a:cs typeface="Verdana"/>
              </a:rPr>
              <a:t>2</a:t>
            </a:r>
            <a:r>
              <a:rPr dirty="0" baseline="31746" sz="1050" spc="12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6674" y="1897042"/>
            <a:ext cx="1250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1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6674" y="2048870"/>
            <a:ext cx="1250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05" b="1">
                <a:latin typeface="Verdana"/>
                <a:cs typeface="Verdana"/>
              </a:rPr>
              <a:t>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6674" y="2086831"/>
            <a:ext cx="1377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75">
                <a:latin typeface="Arial"/>
                <a:cs typeface="Arial"/>
              </a:rPr>
              <a:t>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1274" y="2352540"/>
            <a:ext cx="188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005" b="1">
                <a:latin typeface="Verdana"/>
                <a:cs typeface="Verdana"/>
              </a:rPr>
              <a:t></a:t>
            </a:r>
            <a:r>
              <a:rPr dirty="0" baseline="-16666" sz="1500" spc="262">
                <a:latin typeface="Arial"/>
                <a:cs typeface="Arial"/>
              </a:rPr>
              <a:t></a:t>
            </a:r>
            <a:endParaRPr baseline="-16666"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4228" y="1917781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6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4253" y="2259402"/>
            <a:ext cx="5969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125" b="0" i="1">
                <a:latin typeface="Bookman Old Style"/>
                <a:cs typeface="Bookman Old Style"/>
              </a:rPr>
              <a:t>i</a:t>
            </a:r>
            <a:endParaRPr sz="500">
              <a:latin typeface="Bookman Old Style"/>
              <a:cs typeface="Bookman Old Sty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7004" y="2183478"/>
            <a:ext cx="188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11111" sz="1500" spc="120">
                <a:latin typeface="Arial"/>
                <a:cs typeface="Arial"/>
              </a:rPr>
              <a:t>-</a:t>
            </a:r>
            <a:r>
              <a:rPr dirty="0" sz="700" spc="80" b="0" i="1">
                <a:latin typeface="Bookman Old Style"/>
                <a:cs typeface="Bookman Old Style"/>
              </a:rPr>
              <a:t>x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0719" y="2023696"/>
            <a:ext cx="76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6994" y="2037974"/>
            <a:ext cx="7112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25" b="0" i="1">
                <a:latin typeface="Bookman Old Style"/>
                <a:cs typeface="Bookman Old Style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</a:t>
            </a:r>
            <a:r>
              <a:rPr dirty="0" sz="1000" spc="-35">
                <a:latin typeface="Georgia"/>
                <a:cs typeface="Georgia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78507" y="2094918"/>
            <a:ext cx="6254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6580" algn="l"/>
              </a:tabLst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85" b="0" i="1">
                <a:latin typeface="Bookman Old Style"/>
                <a:cs typeface="Bookman Old Style"/>
              </a:rPr>
              <a:t>	</a:t>
            </a:r>
            <a:r>
              <a:rPr dirty="0" sz="700" spc="85" b="0" i="1">
                <a:latin typeface="Bookman Old Style"/>
                <a:cs typeface="Bookman Old Style"/>
              </a:rPr>
              <a:t>i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59380" y="2037974"/>
            <a:ext cx="16967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dirty="0" sz="1000" spc="10">
                <a:latin typeface="Georgia"/>
                <a:cs typeface="Georgia"/>
              </a:rPr>
              <a:t>)	</a:t>
            </a:r>
            <a:r>
              <a:rPr dirty="0" sz="1000" spc="-20">
                <a:latin typeface="Calibri"/>
                <a:cs typeface="Calibri"/>
              </a:rPr>
              <a:t>siendo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105" b="0" i="1">
                <a:latin typeface="Bookman Old Style"/>
                <a:cs typeface="Bookman Old Style"/>
              </a:rPr>
              <a:t>X</a:t>
            </a:r>
            <a:r>
              <a:rPr dirty="0" baseline="-11904" sz="1050" spc="157" b="0" i="1">
                <a:latin typeface="Bookman Old Style"/>
                <a:cs typeface="Bookman Old Style"/>
              </a:rPr>
              <a:t>i</a:t>
            </a:r>
            <a:r>
              <a:rPr dirty="0" baseline="-11904" sz="1050" spc="225" b="0" i="1">
                <a:latin typeface="Bookman Old Style"/>
                <a:cs typeface="Bookman Old Style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discreta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32699" y="2534236"/>
            <a:ext cx="895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Century"/>
                <a:cs typeface="Century"/>
              </a:rPr>
              <a:t>R</a:t>
            </a:r>
            <a:endParaRPr sz="700">
              <a:latin typeface="Century"/>
              <a:cs typeface="Century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7593" y="2366723"/>
            <a:ext cx="2501900" cy="191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9420">
              <a:lnSpc>
                <a:spcPts val="475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  <a:p>
            <a:pPr marL="38100">
              <a:lnSpc>
                <a:spcPts val="835"/>
              </a:lnSpc>
            </a:pP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</a:t>
            </a:r>
            <a:r>
              <a:rPr dirty="0" sz="1000" spc="-35">
                <a:latin typeface="Georgia"/>
                <a:cs typeface="Georgia"/>
              </a:rPr>
              <a:t> </a:t>
            </a: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50" b="0" i="1">
                <a:latin typeface="Bookman Old Style"/>
                <a:cs typeface="Bookman Old Style"/>
              </a:rPr>
              <a:t>dx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95" b="0" i="1">
                <a:latin typeface="Bookman Old Style"/>
                <a:cs typeface="Bookman Old Style"/>
              </a:rPr>
              <a:t> </a:t>
            </a:r>
            <a:r>
              <a:rPr dirty="0" sz="1000" spc="-20">
                <a:latin typeface="Calibri"/>
                <a:cs typeface="Calibri"/>
              </a:rPr>
              <a:t>siendo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127" b="0" i="1">
                <a:latin typeface="Bookman Old Style"/>
                <a:cs typeface="Bookman Old Style"/>
              </a:rPr>
              <a:t>i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60" b="0" i="1">
                <a:latin typeface="Bookman Old Style"/>
                <a:cs typeface="Bookman Old Style"/>
              </a:rPr>
              <a:t> </a:t>
            </a:r>
            <a:r>
              <a:rPr dirty="0" sz="1000">
                <a:latin typeface="Calibri"/>
                <a:cs typeface="Calibri"/>
              </a:rPr>
              <a:t>v</a:t>
            </a:r>
            <a:r>
              <a:rPr dirty="0" sz="1000" spc="-30">
                <a:latin typeface="Calibri"/>
                <a:cs typeface="Calibri"/>
              </a:rPr>
              <a:t>a</a:t>
            </a:r>
            <a:r>
              <a:rPr dirty="0" sz="1000" spc="-15">
                <a:latin typeface="Calibri"/>
                <a:cs typeface="Calibri"/>
              </a:rPr>
              <a:t>riabl</a:t>
            </a:r>
            <a:r>
              <a:rPr dirty="0" sz="1000" spc="-15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continua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0194" y="2757741"/>
            <a:ext cx="59588" cy="5958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00354" y="2680632"/>
            <a:ext cx="3550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definición,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varianza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siempre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negativa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operador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4954" y="2760224"/>
            <a:ext cx="2467610" cy="473709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dirty="0" sz="1000">
                <a:latin typeface="Calibri"/>
                <a:cs typeface="Calibri"/>
              </a:rPr>
              <a:t>cuadrático,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modo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que</a:t>
            </a:r>
            <a:endParaRPr sz="1000">
              <a:latin typeface="Calibri"/>
              <a:cs typeface="Calibri"/>
            </a:endParaRPr>
          </a:p>
          <a:p>
            <a:pPr marL="1281430">
              <a:lnSpc>
                <a:spcPct val="100000"/>
              </a:lnSpc>
              <a:spcBef>
                <a:spcPts val="565"/>
              </a:spcBef>
            </a:pPr>
            <a:r>
              <a:rPr dirty="0" sz="1000" spc="15" b="0" i="1">
                <a:latin typeface="Bookman Old Style"/>
                <a:cs typeface="Bookman Old Style"/>
              </a:rPr>
              <a:t>var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0" i="1">
                <a:latin typeface="Bookman Old Style"/>
                <a:cs typeface="Bookman Old Style"/>
              </a:rPr>
              <a:t>cX</a:t>
            </a:r>
            <a:r>
              <a:rPr dirty="0" sz="1000" spc="15">
                <a:latin typeface="Georgia"/>
                <a:cs typeface="Georgia"/>
              </a:rPr>
              <a:t>)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15">
                <a:latin typeface="Georgia"/>
                <a:cs typeface="Georgia"/>
              </a:rPr>
              <a:t> </a:t>
            </a:r>
            <a:r>
              <a:rPr dirty="0" sz="1000" spc="15" b="0" i="1">
                <a:latin typeface="Bookman Old Style"/>
                <a:cs typeface="Bookman Old Style"/>
              </a:rPr>
              <a:t>c</a:t>
            </a:r>
            <a:r>
              <a:rPr dirty="0" baseline="31746" sz="1050" spc="22">
                <a:latin typeface="Verdana"/>
                <a:cs typeface="Verdana"/>
              </a:rPr>
              <a:t>2</a:t>
            </a:r>
            <a:r>
              <a:rPr dirty="0" sz="1000" spc="15" b="0" i="1">
                <a:latin typeface="Bookman Old Style"/>
                <a:cs typeface="Bookman Old Style"/>
              </a:rPr>
              <a:t>var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0" i="1">
                <a:latin typeface="Bookman Old Style"/>
                <a:cs typeface="Bookman Old Style"/>
              </a:rPr>
              <a:t>X</a:t>
            </a:r>
            <a:r>
              <a:rPr dirty="0" sz="1000" spc="15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3" name="object 3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260985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Desviación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Típica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Pseudovarianza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93120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854092"/>
            <a:ext cx="3611245" cy="97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Calibri"/>
                <a:cs typeface="Calibri"/>
              </a:rPr>
              <a:t>Obséserve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varianza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unidades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cuadrado;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medida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relativa a las </a:t>
            </a:r>
            <a:r>
              <a:rPr dirty="0" sz="1000" spc="-20">
                <a:latin typeface="Calibri"/>
                <a:cs typeface="Calibri"/>
              </a:rPr>
              <a:t>unidades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están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manejando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utiliza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desviación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típica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o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estándar</a:t>
            </a:r>
            <a:r>
              <a:rPr dirty="0" sz="1000" spc="20">
                <a:latin typeface="Calibri"/>
                <a:cs typeface="Calibri"/>
              </a:rPr>
              <a:t>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define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raíz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cuadrada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varianza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variable,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denota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0" b="0" i="1">
                <a:latin typeface="Bookman Old Style"/>
                <a:cs typeface="Bookman Old Style"/>
              </a:rPr>
              <a:t>σ</a:t>
            </a:r>
            <a:r>
              <a:rPr dirty="0" sz="1000" spc="4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dirty="0" sz="1000" spc="5">
                <a:latin typeface="Calibri"/>
                <a:cs typeface="Calibri"/>
              </a:rPr>
              <a:t>Durante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curso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manejaremos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menudo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pseudovarianza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define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como: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576489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835226" y="1968540"/>
            <a:ext cx="76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7936" y="2052068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70" b="0" i="1">
                <a:latin typeface="Bookman Old Style"/>
                <a:cs typeface="Bookman Old Style"/>
              </a:rPr>
              <a:t>x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0352" y="1982830"/>
            <a:ext cx="3009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 b="0" i="1">
                <a:latin typeface="Bookman Old Style"/>
                <a:cs typeface="Bookman Old Style"/>
              </a:rPr>
              <a:t>S</a:t>
            </a:r>
            <a:r>
              <a:rPr dirty="0" sz="1000" spc="390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75865" y="1876672"/>
            <a:ext cx="319405" cy="37020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000" spc="-9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dirty="0" u="sng" sz="1000" spc="-6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000" spc="-25" b="0" i="1">
                <a:latin typeface="Bookman Old Style"/>
                <a:cs typeface="Bookman Old Style"/>
              </a:rPr>
              <a:t>n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65"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5989" y="1862625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6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5413" y="2170064"/>
            <a:ext cx="189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-5">
                <a:latin typeface="Verdana"/>
                <a:cs typeface="Verdana"/>
              </a:rPr>
              <a:t>=1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10268" y="2039762"/>
            <a:ext cx="615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8742" y="1982830"/>
            <a:ext cx="4654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25" b="0" i="1">
                <a:latin typeface="Bookman Old Style"/>
                <a:cs typeface="Bookman Old Style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484" b="0" i="1">
                <a:latin typeface="Bookman Old Style"/>
                <a:cs typeface="Bookman Old Style"/>
              </a:rPr>
              <a:t>x</a:t>
            </a:r>
            <a:r>
              <a:rPr dirty="0" sz="1000" spc="-140">
                <a:latin typeface="Georgia"/>
                <a:cs typeface="Georgia"/>
              </a:rPr>
              <a:t>¯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28543" y="1968540"/>
            <a:ext cx="76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354" y="2324689"/>
            <a:ext cx="330771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Calibri"/>
                <a:cs typeface="Calibri"/>
              </a:rPr>
              <a:t>Nótese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varianza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pseudovarianza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relacionan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siguiente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forma: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9393" y="2793850"/>
            <a:ext cx="76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4847" y="2877378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70" b="0" i="1">
                <a:latin typeface="Bookman Old Style"/>
                <a:cs typeface="Bookman Old Style"/>
              </a:rPr>
              <a:t>x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32546" y="2808140"/>
            <a:ext cx="2952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 b="0" i="1">
                <a:latin typeface="Bookman Old Style"/>
                <a:cs typeface="Bookman Old Style"/>
              </a:rPr>
              <a:t>σ </a:t>
            </a:r>
            <a:r>
              <a:rPr dirty="0" sz="1000" spc="6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52433" y="2722542"/>
            <a:ext cx="3194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2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n</a:t>
            </a:r>
            <a:r>
              <a:rPr dirty="0" u="sng" sz="1000" spc="-8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000" spc="20" i="1">
                <a:uFill>
                  <a:solidFill>
                    <a:srgbClr val="000000"/>
                  </a:solidFill>
                </a:uFill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61386" y="2894932"/>
            <a:ext cx="101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0" i="1">
                <a:latin typeface="Bookman Old Style"/>
                <a:cs typeface="Bookman Old Style"/>
              </a:rPr>
              <a:t>n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61462" y="2808140"/>
            <a:ext cx="1035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 b="0" i="1">
                <a:latin typeface="Bookman Old Style"/>
                <a:cs typeface="Bookman Old Style"/>
              </a:rPr>
              <a:t>S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9047" y="2793850"/>
            <a:ext cx="83185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685">
              <a:lnSpc>
                <a:spcPts val="75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ts val="750"/>
              </a:lnSpc>
            </a:pPr>
            <a:r>
              <a:rPr dirty="0" sz="700" spc="70" b="0" i="1">
                <a:latin typeface="Bookman Old Style"/>
                <a:cs typeface="Bookman Old Style"/>
              </a:rPr>
              <a:t>x</a:t>
            </a:r>
            <a:endParaRPr sz="700">
              <a:latin typeface="Bookman Old Style"/>
              <a:cs typeface="Bookman Old Styl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9" name="object 29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48971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Matlab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090947"/>
            <a:ext cx="3147060" cy="1696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114">
                <a:latin typeface="Cambria"/>
                <a:cs typeface="Cambria"/>
              </a:rPr>
              <a:t>LLAMADA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95"/>
              </a:lnSpc>
            </a:pPr>
            <a:r>
              <a:rPr dirty="0" sz="1000">
                <a:latin typeface="Cambria"/>
                <a:cs typeface="Cambria"/>
              </a:rPr>
              <a:t>Genero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valores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 spc="130">
                <a:latin typeface="Cambria"/>
                <a:cs typeface="Cambria"/>
              </a:rPr>
              <a:t>f(x)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ts val="1200"/>
              </a:lnSpc>
              <a:spcBef>
                <a:spcPts val="40"/>
              </a:spcBef>
            </a:pPr>
            <a:r>
              <a:rPr dirty="0" sz="1000">
                <a:latin typeface="Cambria"/>
                <a:cs typeface="Cambria"/>
              </a:rPr>
              <a:t>Genero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100000</a:t>
            </a:r>
            <a:r>
              <a:rPr dirty="0" sz="1000" spc="12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valores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140">
                <a:latin typeface="Cambria"/>
                <a:cs typeface="Cambria"/>
              </a:rPr>
              <a:t>la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variable</a:t>
            </a:r>
            <a:r>
              <a:rPr dirty="0" sz="1000" spc="305">
                <a:latin typeface="Cambria"/>
                <a:cs typeface="Cambria"/>
              </a:rPr>
              <a:t> </a:t>
            </a:r>
            <a:r>
              <a:rPr dirty="0" sz="1000" spc="110">
                <a:latin typeface="Cambria"/>
                <a:cs typeface="Cambria"/>
              </a:rPr>
              <a:t>aleatoria: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45">
                <a:latin typeface="Cambria"/>
                <a:cs typeface="Cambria"/>
              </a:rPr>
              <a:t>x=genero_discreta2(100000);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50"/>
              </a:lnSpc>
            </a:pPr>
            <a:r>
              <a:rPr dirty="0" sz="1000" spc="-10">
                <a:latin typeface="Cambria"/>
                <a:cs typeface="Cambria"/>
              </a:rPr>
              <a:t>media=mean(x)</a:t>
            </a:r>
            <a:endParaRPr sz="1000">
              <a:latin typeface="Cambria"/>
              <a:cs typeface="Cambria"/>
            </a:endParaRPr>
          </a:p>
          <a:p>
            <a:pPr marL="12700" marR="735330">
              <a:lnSpc>
                <a:spcPts val="1200"/>
              </a:lnSpc>
              <a:spcBef>
                <a:spcPts val="35"/>
              </a:spcBef>
            </a:pPr>
            <a:r>
              <a:rPr dirty="0" sz="1000" spc="40">
                <a:latin typeface="Cambria"/>
                <a:cs typeface="Cambria"/>
              </a:rPr>
              <a:t>pseudovarianza=var(x) 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15">
                <a:latin typeface="Cambria"/>
                <a:cs typeface="Cambria"/>
              </a:rPr>
              <a:t>varianza=pseudovarianza*99999/100000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-85">
                <a:latin typeface="Cambria"/>
                <a:cs typeface="Cambria"/>
              </a:rPr>
              <a:t>RESULTADO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45"/>
              </a:lnSpc>
            </a:pPr>
            <a:r>
              <a:rPr dirty="0" sz="1000" spc="-10">
                <a:latin typeface="Cambria"/>
                <a:cs typeface="Cambria"/>
              </a:rPr>
              <a:t>media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=</a:t>
            </a:r>
            <a:r>
              <a:rPr dirty="0" sz="1000" spc="270">
                <a:latin typeface="Cambria"/>
                <a:cs typeface="Cambria"/>
              </a:rPr>
              <a:t> </a:t>
            </a:r>
            <a:r>
              <a:rPr dirty="0" sz="1000" spc="20">
                <a:latin typeface="Cambria"/>
                <a:cs typeface="Cambria"/>
              </a:rPr>
              <a:t>1.4975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95"/>
              </a:lnSpc>
            </a:pPr>
            <a:r>
              <a:rPr dirty="0" sz="1000" spc="30">
                <a:latin typeface="Cambria"/>
                <a:cs typeface="Cambria"/>
              </a:rPr>
              <a:t>pseudovarianza 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=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 spc="20">
                <a:latin typeface="Cambria"/>
                <a:cs typeface="Cambria"/>
              </a:rPr>
              <a:t>0.7529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200"/>
              </a:lnSpc>
            </a:pPr>
            <a:r>
              <a:rPr dirty="0" sz="1000" spc="55">
                <a:latin typeface="Cambria"/>
                <a:cs typeface="Cambria"/>
              </a:rPr>
              <a:t>varianza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=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 spc="20">
                <a:latin typeface="Cambria"/>
                <a:cs typeface="Cambria"/>
              </a:rPr>
              <a:t>0.7529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879284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866188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701251"/>
            <a:ext cx="59588" cy="595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2374" y="407591"/>
            <a:ext cx="4198620" cy="27330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Conjunta</a:t>
            </a:r>
            <a:endParaRPr sz="1400">
              <a:latin typeface="Calibri"/>
              <a:cs typeface="Calibri"/>
            </a:endParaRPr>
          </a:p>
          <a:p>
            <a:pPr marL="510540" marR="105410">
              <a:lnSpc>
                <a:spcPct val="100000"/>
              </a:lnSpc>
              <a:spcBef>
                <a:spcPts val="1385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función</a:t>
            </a:r>
            <a:r>
              <a:rPr dirty="0" sz="1000" spc="14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distribución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conjunta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aquella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cada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aleatorias,</a:t>
            </a:r>
            <a:endParaRPr sz="1000">
              <a:latin typeface="Calibri"/>
              <a:cs typeface="Calibri"/>
            </a:endParaRPr>
          </a:p>
          <a:p>
            <a:pPr marL="510540" marR="356235">
              <a:lnSpc>
                <a:spcPts val="1200"/>
              </a:lnSpc>
              <a:spcBef>
                <a:spcPts val="35"/>
              </a:spcBef>
            </a:pPr>
            <a:r>
              <a:rPr dirty="0" sz="1000" spc="30" b="0" i="1">
                <a:latin typeface="Bookman Old Style"/>
                <a:cs typeface="Bookman Old Style"/>
              </a:rPr>
              <a:t>X</a:t>
            </a:r>
            <a:r>
              <a:rPr dirty="0" baseline="-11904" sz="1050" spc="44">
                <a:latin typeface="Verdana"/>
                <a:cs typeface="Verdana"/>
              </a:rPr>
              <a:t>1</a:t>
            </a:r>
            <a:r>
              <a:rPr dirty="0" sz="1000" spc="3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30" b="0" i="1">
                <a:latin typeface="Bookman Old Style"/>
                <a:cs typeface="Bookman Old Style"/>
              </a:rPr>
              <a:t>X</a:t>
            </a:r>
            <a:r>
              <a:rPr dirty="0" baseline="-11904" sz="1050" spc="44">
                <a:latin typeface="Verdana"/>
                <a:cs typeface="Verdana"/>
              </a:rPr>
              <a:t>2</a:t>
            </a:r>
            <a:r>
              <a:rPr dirty="0" sz="1000" spc="3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50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85" b="0" i="1">
                <a:latin typeface="Bookman Old Style"/>
                <a:cs typeface="Bookman Old Style"/>
              </a:rPr>
              <a:t>X</a:t>
            </a:r>
            <a:r>
              <a:rPr dirty="0" baseline="-11904" sz="1050" spc="127" b="0" i="1">
                <a:latin typeface="Bookman Old Style"/>
                <a:cs typeface="Bookman Old Style"/>
              </a:rPr>
              <a:t>n</a:t>
            </a:r>
            <a:r>
              <a:rPr dirty="0" sz="1000" spc="85">
                <a:latin typeface="Calibri"/>
                <a:cs typeface="Calibri"/>
              </a:rPr>
              <a:t>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tomen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igual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inferior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valores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dados</a:t>
            </a:r>
            <a:r>
              <a:rPr dirty="0" sz="1000" spc="-5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2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150" b="0" i="1">
                <a:latin typeface="Bookman Old Style"/>
                <a:cs typeface="Bookman Old Style"/>
              </a:rPr>
              <a:t>n</a:t>
            </a:r>
            <a:r>
              <a:rPr dirty="0" sz="1000" spc="20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decir</a:t>
            </a:r>
            <a:endParaRPr sz="1000">
              <a:latin typeface="Calibri"/>
              <a:cs typeface="Calibri"/>
            </a:endParaRPr>
          </a:p>
          <a:p>
            <a:pPr marL="1216660">
              <a:lnSpc>
                <a:spcPct val="100000"/>
              </a:lnSpc>
              <a:spcBef>
                <a:spcPts val="1145"/>
              </a:spcBef>
            </a:pPr>
            <a:r>
              <a:rPr dirty="0" sz="1000" spc="20" b="0" i="1">
                <a:latin typeface="Bookman Old Style"/>
                <a:cs typeface="Bookman Old Style"/>
              </a:rPr>
              <a:t>F</a:t>
            </a:r>
            <a:r>
              <a:rPr dirty="0" baseline="-15873" sz="1050" spc="-15">
                <a:latin typeface="Verdana"/>
                <a:cs typeface="Verdana"/>
              </a:rPr>
              <a:t>(</a:t>
            </a:r>
            <a:r>
              <a:rPr dirty="0" baseline="-15873" sz="1050" spc="240" b="0" i="1">
                <a:latin typeface="Bookman Old Style"/>
                <a:cs typeface="Bookman Old Style"/>
              </a:rPr>
              <a:t>X</a:t>
            </a:r>
            <a:r>
              <a:rPr dirty="0" baseline="-33333" sz="750" spc="30">
                <a:latin typeface="Verdana"/>
                <a:cs typeface="Verdana"/>
              </a:rPr>
              <a:t>1</a:t>
            </a:r>
            <a:r>
              <a:rPr dirty="0" baseline="-33333" sz="750" spc="-195">
                <a:latin typeface="Verdana"/>
                <a:cs typeface="Verdana"/>
              </a:rPr>
              <a:t> </a:t>
            </a:r>
            <a:r>
              <a:rPr dirty="0" baseline="-15873" sz="1050" spc="37" b="0" i="1">
                <a:latin typeface="Bookman Old Style"/>
                <a:cs typeface="Bookman Old Style"/>
              </a:rPr>
              <a:t>,</a:t>
            </a:r>
            <a:r>
              <a:rPr dirty="0" baseline="-15873" sz="1050" spc="15" i="1">
                <a:latin typeface="DejaVu Serif"/>
                <a:cs typeface="DejaVu Serif"/>
              </a:rPr>
              <a:t>···</a:t>
            </a:r>
            <a:r>
              <a:rPr dirty="0" baseline="-15873" sz="1050" spc="-135" i="1">
                <a:latin typeface="DejaVu Serif"/>
                <a:cs typeface="DejaVu Serif"/>
              </a:rPr>
              <a:t> </a:t>
            </a:r>
            <a:r>
              <a:rPr dirty="0" baseline="-15873" sz="1050" spc="135" b="0" i="1">
                <a:latin typeface="Bookman Old Style"/>
                <a:cs typeface="Bookman Old Style"/>
              </a:rPr>
              <a:t>,X</a:t>
            </a:r>
            <a:r>
              <a:rPr dirty="0" baseline="-33333" sz="750" spc="262" b="0" i="1">
                <a:latin typeface="Bookman Old Style"/>
                <a:cs typeface="Bookman Old Style"/>
              </a:rPr>
              <a:t>n</a:t>
            </a:r>
            <a:r>
              <a:rPr dirty="0" baseline="-15873" sz="1050" spc="-15">
                <a:latin typeface="Verdana"/>
                <a:cs typeface="Verdana"/>
              </a:rPr>
              <a:t>)</a:t>
            </a:r>
            <a:r>
              <a:rPr dirty="0" baseline="-15873" sz="1050" spc="12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-75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≤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baseline="-11904" sz="1050" spc="82" b="0" i="1">
                <a:latin typeface="Bookman Old Style"/>
                <a:cs typeface="Bookman Old Style"/>
              </a:rPr>
              <a:t>n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≤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150" b="0" i="1">
                <a:latin typeface="Bookman Old Style"/>
                <a:cs typeface="Bookman Old Style"/>
              </a:rPr>
              <a:t>n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marL="510540" marR="68580">
              <a:lnSpc>
                <a:spcPct val="100000"/>
              </a:lnSpc>
              <a:spcBef>
                <a:spcPts val="595"/>
              </a:spcBef>
            </a:pPr>
            <a:r>
              <a:rPr dirty="0" sz="1000" spc="-5">
                <a:latin typeface="Calibri"/>
                <a:cs typeface="Calibri"/>
              </a:rPr>
              <a:t>Análogamente,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función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probabilidad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conjunta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cada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sucesos</a:t>
            </a:r>
            <a:r>
              <a:rPr dirty="0" sz="1000" spc="-10">
                <a:latin typeface="Calibri"/>
                <a:cs typeface="Calibri"/>
              </a:rPr>
              <a:t> su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probabilidad.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modo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definiá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función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masa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conjunta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889635">
              <a:lnSpc>
                <a:spcPct val="100000"/>
              </a:lnSpc>
            </a:pPr>
            <a:r>
              <a:rPr dirty="0" sz="1000" spc="15" b="0" i="1">
                <a:latin typeface="Bookman Old Style"/>
                <a:cs typeface="Bookman Old Style"/>
              </a:rPr>
              <a:t>p</a:t>
            </a:r>
            <a:r>
              <a:rPr dirty="0" baseline="-15873" sz="1050" spc="22">
                <a:latin typeface="Verdana"/>
                <a:cs typeface="Verdana"/>
              </a:rPr>
              <a:t>(</a:t>
            </a:r>
            <a:r>
              <a:rPr dirty="0" baseline="-15873" sz="1050" spc="22" b="0" i="1">
                <a:latin typeface="Bookman Old Style"/>
                <a:cs typeface="Bookman Old Style"/>
              </a:rPr>
              <a:t>X</a:t>
            </a:r>
            <a:r>
              <a:rPr dirty="0" baseline="-33333" sz="750" spc="22">
                <a:latin typeface="Verdana"/>
                <a:cs typeface="Verdana"/>
              </a:rPr>
              <a:t>1</a:t>
            </a:r>
            <a:r>
              <a:rPr dirty="0" baseline="-33333" sz="750" spc="-195">
                <a:latin typeface="Verdana"/>
                <a:cs typeface="Verdana"/>
              </a:rPr>
              <a:t> </a:t>
            </a:r>
            <a:r>
              <a:rPr dirty="0" baseline="-15873" sz="1050" spc="22" b="0" i="1">
                <a:latin typeface="Bookman Old Style"/>
                <a:cs typeface="Bookman Old Style"/>
              </a:rPr>
              <a:t>,</a:t>
            </a:r>
            <a:r>
              <a:rPr dirty="0" baseline="-15873" sz="1050" spc="22" i="1">
                <a:latin typeface="DejaVu Serif"/>
                <a:cs typeface="DejaVu Serif"/>
              </a:rPr>
              <a:t>···</a:t>
            </a:r>
            <a:r>
              <a:rPr dirty="0" baseline="-15873" sz="1050" spc="-135" i="1">
                <a:latin typeface="DejaVu Serif"/>
                <a:cs typeface="DejaVu Serif"/>
              </a:rPr>
              <a:t> </a:t>
            </a:r>
            <a:r>
              <a:rPr dirty="0" baseline="-15873" sz="1050" spc="75" b="0" i="1">
                <a:latin typeface="Bookman Old Style"/>
                <a:cs typeface="Bookman Old Style"/>
              </a:rPr>
              <a:t>,X</a:t>
            </a:r>
            <a:r>
              <a:rPr dirty="0" baseline="-33333" sz="750" spc="75" b="0" i="1">
                <a:latin typeface="Bookman Old Style"/>
                <a:cs typeface="Bookman Old Style"/>
              </a:rPr>
              <a:t>n</a:t>
            </a:r>
            <a:r>
              <a:rPr dirty="0" baseline="-15873" sz="1050" spc="75">
                <a:latin typeface="Verdana"/>
                <a:cs typeface="Verdana"/>
              </a:rPr>
              <a:t>)</a:t>
            </a:r>
            <a:r>
              <a:rPr dirty="0" sz="1000" spc="50">
                <a:latin typeface="Georgia"/>
                <a:cs typeface="Georgia"/>
              </a:rPr>
              <a:t>(</a:t>
            </a:r>
            <a:r>
              <a:rPr dirty="0" sz="1000" spc="50" b="0" i="1">
                <a:latin typeface="Bookman Old Style"/>
                <a:cs typeface="Bookman Old Style"/>
              </a:rPr>
              <a:t>x</a:t>
            </a:r>
            <a:r>
              <a:rPr dirty="0" baseline="-11904" sz="1050" spc="75">
                <a:latin typeface="Verdana"/>
                <a:cs typeface="Verdana"/>
              </a:rPr>
              <a:t>1</a:t>
            </a:r>
            <a:r>
              <a:rPr dirty="0" sz="1000" spc="5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x</a:t>
            </a:r>
            <a:r>
              <a:rPr dirty="0" baseline="-11904" sz="1050" spc="67" b="0" i="1">
                <a:latin typeface="Bookman Old Style"/>
                <a:cs typeface="Bookman Old Style"/>
              </a:rPr>
              <a:t>n</a:t>
            </a:r>
            <a:r>
              <a:rPr dirty="0" sz="1000" spc="45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25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37">
                <a:latin typeface="Verdana"/>
                <a:cs typeface="Verdana"/>
              </a:rPr>
              <a:t>1</a:t>
            </a:r>
            <a:r>
              <a:rPr dirty="0" baseline="-11904" sz="1050" spc="12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50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90" b="0" i="1">
                <a:latin typeface="Bookman Old Style"/>
                <a:cs typeface="Bookman Old Style"/>
              </a:rPr>
              <a:t>X</a:t>
            </a:r>
            <a:r>
              <a:rPr dirty="0" baseline="-11904" sz="1050" spc="135" b="0" i="1">
                <a:latin typeface="Bookman Old Style"/>
                <a:cs typeface="Bookman Old Style"/>
              </a:rPr>
              <a:t>n</a:t>
            </a:r>
            <a:r>
              <a:rPr dirty="0" baseline="-11904" sz="1050" spc="17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x</a:t>
            </a:r>
            <a:r>
              <a:rPr dirty="0" baseline="-11904" sz="1050" spc="67" b="0" i="1">
                <a:latin typeface="Bookman Old Style"/>
                <a:cs typeface="Bookman Old Style"/>
              </a:rPr>
              <a:t>n</a:t>
            </a:r>
            <a:r>
              <a:rPr dirty="0" sz="1000" spc="45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marL="510540">
              <a:lnSpc>
                <a:spcPct val="100000"/>
              </a:lnSpc>
              <a:spcBef>
                <a:spcPts val="595"/>
              </a:spcBef>
            </a:pPr>
            <a:r>
              <a:rPr dirty="0" sz="1000" spc="17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función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densidad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conjunta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1696085">
              <a:lnSpc>
                <a:spcPct val="100000"/>
              </a:lnSpc>
            </a:pPr>
            <a:r>
              <a:rPr dirty="0" baseline="16666" sz="1500" spc="217" b="0" i="1">
                <a:latin typeface="Bookman Old Style"/>
                <a:cs typeface="Bookman Old Style"/>
              </a:rPr>
              <a:t>f</a:t>
            </a:r>
            <a:r>
              <a:rPr dirty="0" baseline="7936" sz="1050" spc="-15">
                <a:latin typeface="Verdana"/>
                <a:cs typeface="Verdana"/>
              </a:rPr>
              <a:t>(</a:t>
            </a:r>
            <a:r>
              <a:rPr dirty="0" baseline="7936" sz="1050" spc="240" b="0" i="1">
                <a:latin typeface="Bookman Old Style"/>
                <a:cs typeface="Bookman Old Style"/>
              </a:rPr>
              <a:t>X</a:t>
            </a:r>
            <a:r>
              <a:rPr dirty="0" sz="500" spc="20">
                <a:latin typeface="Verdana"/>
                <a:cs typeface="Verdana"/>
              </a:rPr>
              <a:t>1</a:t>
            </a:r>
            <a:r>
              <a:rPr dirty="0" sz="500" spc="-130">
                <a:latin typeface="Verdana"/>
                <a:cs typeface="Verdana"/>
              </a:rPr>
              <a:t> </a:t>
            </a:r>
            <a:r>
              <a:rPr dirty="0" baseline="7936" sz="1050" spc="37" b="0" i="1">
                <a:latin typeface="Bookman Old Style"/>
                <a:cs typeface="Bookman Old Style"/>
              </a:rPr>
              <a:t>,</a:t>
            </a:r>
            <a:r>
              <a:rPr dirty="0" baseline="7936" sz="1050" spc="15" i="1">
                <a:latin typeface="DejaVu Serif"/>
                <a:cs typeface="DejaVu Serif"/>
              </a:rPr>
              <a:t>···</a:t>
            </a:r>
            <a:r>
              <a:rPr dirty="0" baseline="7936" sz="1050" spc="-135" i="1">
                <a:latin typeface="DejaVu Serif"/>
                <a:cs typeface="DejaVu Serif"/>
              </a:rPr>
              <a:t> </a:t>
            </a:r>
            <a:r>
              <a:rPr dirty="0" baseline="7936" sz="1050" spc="135" b="0" i="1">
                <a:latin typeface="Bookman Old Style"/>
                <a:cs typeface="Bookman Old Style"/>
              </a:rPr>
              <a:t>,X</a:t>
            </a:r>
            <a:r>
              <a:rPr dirty="0" sz="500" spc="175" b="0" i="1">
                <a:latin typeface="Bookman Old Style"/>
                <a:cs typeface="Bookman Old Style"/>
              </a:rPr>
              <a:t>n</a:t>
            </a:r>
            <a:r>
              <a:rPr dirty="0" baseline="7936" sz="1050" spc="60">
                <a:latin typeface="Verdana"/>
                <a:cs typeface="Verdana"/>
              </a:rPr>
              <a:t>)</a:t>
            </a:r>
            <a:r>
              <a:rPr dirty="0" baseline="16666" sz="1500" spc="15">
                <a:latin typeface="Georgia"/>
                <a:cs typeface="Georgia"/>
              </a:rPr>
              <a:t>(</a:t>
            </a:r>
            <a:r>
              <a:rPr dirty="0" baseline="16666" sz="1500" spc="37" b="0" i="1">
                <a:latin typeface="Bookman Old Style"/>
                <a:cs typeface="Bookman Old Style"/>
              </a:rPr>
              <a:t>x</a:t>
            </a:r>
            <a:r>
              <a:rPr dirty="0" baseline="11904" sz="1050">
                <a:latin typeface="Verdana"/>
                <a:cs typeface="Verdana"/>
              </a:rPr>
              <a:t>1</a:t>
            </a:r>
            <a:r>
              <a:rPr dirty="0" baseline="16666" sz="1500" spc="-37" b="0" i="1">
                <a:latin typeface="Bookman Old Style"/>
                <a:cs typeface="Bookman Old Style"/>
              </a:rPr>
              <a:t>,</a:t>
            </a:r>
            <a:r>
              <a:rPr dirty="0" baseline="16666" sz="1500" spc="-202" b="0" i="1">
                <a:latin typeface="Bookman Old Style"/>
                <a:cs typeface="Bookman Old Style"/>
              </a:rPr>
              <a:t> </a:t>
            </a:r>
            <a:r>
              <a:rPr dirty="0" baseline="16666" sz="1500" spc="-15" i="1">
                <a:latin typeface="DejaVu Sans Condensed"/>
                <a:cs typeface="DejaVu Sans Condensed"/>
              </a:rPr>
              <a:t>·</a:t>
            </a:r>
            <a:r>
              <a:rPr dirty="0" baseline="16666" sz="1500" spc="-179" i="1">
                <a:latin typeface="DejaVu Sans Condensed"/>
                <a:cs typeface="DejaVu Sans Condensed"/>
              </a:rPr>
              <a:t> </a:t>
            </a:r>
            <a:r>
              <a:rPr dirty="0" baseline="16666" sz="1500" spc="-15" i="1">
                <a:latin typeface="DejaVu Sans Condensed"/>
                <a:cs typeface="DejaVu Sans Condensed"/>
              </a:rPr>
              <a:t>·</a:t>
            </a:r>
            <a:r>
              <a:rPr dirty="0" baseline="16666" sz="1500" spc="-179" i="1">
                <a:latin typeface="DejaVu Sans Condensed"/>
                <a:cs typeface="DejaVu Sans Condensed"/>
              </a:rPr>
              <a:t> </a:t>
            </a:r>
            <a:r>
              <a:rPr dirty="0" baseline="16666" sz="1500" spc="-15" i="1">
                <a:latin typeface="DejaVu Sans Condensed"/>
                <a:cs typeface="DejaVu Sans Condensed"/>
              </a:rPr>
              <a:t>·</a:t>
            </a:r>
            <a:r>
              <a:rPr dirty="0" baseline="16666" sz="1500" spc="67" i="1">
                <a:latin typeface="DejaVu Sans Condensed"/>
                <a:cs typeface="DejaVu Sans Condensed"/>
              </a:rPr>
              <a:t> </a:t>
            </a:r>
            <a:r>
              <a:rPr dirty="0" baseline="16666" sz="1500" spc="-37" b="0" i="1">
                <a:latin typeface="Bookman Old Style"/>
                <a:cs typeface="Bookman Old Style"/>
              </a:rPr>
              <a:t>,</a:t>
            </a:r>
            <a:r>
              <a:rPr dirty="0" baseline="16666" sz="1500" spc="-202" b="0" i="1">
                <a:latin typeface="Bookman Old Style"/>
                <a:cs typeface="Bookman Old Style"/>
              </a:rPr>
              <a:t> </a:t>
            </a:r>
            <a:r>
              <a:rPr dirty="0" baseline="16666" sz="1500" spc="37" b="0" i="1">
                <a:latin typeface="Bookman Old Style"/>
                <a:cs typeface="Bookman Old Style"/>
              </a:rPr>
              <a:t>x</a:t>
            </a:r>
            <a:r>
              <a:rPr dirty="0" baseline="11904" sz="1050" spc="150" b="0" i="1">
                <a:latin typeface="Bookman Old Style"/>
                <a:cs typeface="Bookman Old Style"/>
              </a:rPr>
              <a:t>n</a:t>
            </a:r>
            <a:r>
              <a:rPr dirty="0" baseline="16666" sz="1500" spc="15">
                <a:latin typeface="Georgia"/>
                <a:cs typeface="Georgia"/>
              </a:rPr>
              <a:t>)</a:t>
            </a:r>
            <a:endParaRPr baseline="16666" sz="15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6230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Marginal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92610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571396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0194" y="2534018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6854" y="849000"/>
            <a:ext cx="3708400" cy="2122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68580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latin typeface="Calibri"/>
                <a:cs typeface="Calibri"/>
              </a:rPr>
              <a:t>Alguna </a:t>
            </a:r>
            <a:r>
              <a:rPr dirty="0" sz="1000" spc="-15">
                <a:latin typeface="Calibri"/>
                <a:cs typeface="Calibri"/>
              </a:rPr>
              <a:t>veces,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conocemos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función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sobre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variables,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pero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queremos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saber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sobre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subconjunto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ellas,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decir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distribución</a:t>
            </a:r>
            <a:r>
              <a:rPr dirty="0" sz="1000" spc="25" b="1">
                <a:latin typeface="Calibri"/>
                <a:cs typeface="Calibri"/>
              </a:rPr>
              <a:t> marginal</a:t>
            </a:r>
            <a:r>
              <a:rPr dirty="0" sz="1000" spc="3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 </a:t>
            </a:r>
            <a:r>
              <a:rPr dirty="0" sz="1000" spc="15" b="1">
                <a:latin typeface="Calibri"/>
                <a:cs typeface="Calibri"/>
              </a:rPr>
              <a:t> probabilidad</a:t>
            </a:r>
            <a:r>
              <a:rPr dirty="0" sz="1000" spc="1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76200" marR="91440">
              <a:lnSpc>
                <a:spcPct val="100000"/>
              </a:lnSpc>
              <a:spcBef>
                <a:spcPts val="280"/>
              </a:spcBef>
            </a:pPr>
            <a:r>
              <a:rPr dirty="0" sz="1000" spc="5">
                <a:latin typeface="Calibri"/>
                <a:cs typeface="Calibri"/>
              </a:rPr>
              <a:t>Por </a:t>
            </a:r>
            <a:r>
              <a:rPr dirty="0" sz="1000" spc="-15">
                <a:latin typeface="Calibri"/>
                <a:cs typeface="Calibri"/>
              </a:rPr>
              <a:t>ejemplo,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supongamos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tenemos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 </a:t>
            </a:r>
            <a:r>
              <a:rPr dirty="0" sz="1000" spc="-15">
                <a:latin typeface="Calibri"/>
                <a:cs typeface="Calibri"/>
              </a:rPr>
              <a:t>variables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discretas</a:t>
            </a:r>
            <a:r>
              <a:rPr dirty="0" sz="1000" spc="210">
                <a:latin typeface="Calibri"/>
                <a:cs typeface="Calibri"/>
              </a:rPr>
              <a:t> </a:t>
            </a:r>
            <a:r>
              <a:rPr dirty="0" sz="1000" spc="120" b="0" i="1">
                <a:latin typeface="Bookman Old Style"/>
                <a:cs typeface="Bookman Old Style"/>
              </a:rPr>
              <a:t>X </a:t>
            </a:r>
            <a:r>
              <a:rPr dirty="0" sz="1000" spc="-60">
                <a:latin typeface="Calibri"/>
                <a:cs typeface="Calibri"/>
              </a:rPr>
              <a:t>e </a:t>
            </a:r>
            <a:r>
              <a:rPr dirty="0" sz="1000" spc="-55">
                <a:latin typeface="Calibri"/>
                <a:cs typeface="Calibri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25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conocemos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40">
                <a:latin typeface="Georgia"/>
                <a:cs typeface="Georgia"/>
              </a:rPr>
              <a:t>(</a:t>
            </a:r>
            <a:r>
              <a:rPr dirty="0" sz="1000" spc="40" b="0" i="1">
                <a:latin typeface="Bookman Old Style"/>
                <a:cs typeface="Bookman Old Style"/>
              </a:rPr>
              <a:t>X,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spc="-80" b="0" i="1">
                <a:latin typeface="Bookman Old Style"/>
                <a:cs typeface="Bookman Old Style"/>
              </a:rPr>
              <a:t> </a:t>
            </a:r>
            <a:r>
              <a:rPr dirty="0" sz="1000" spc="15">
                <a:latin typeface="Georgia"/>
                <a:cs typeface="Georgia"/>
              </a:rPr>
              <a:t>)</a:t>
            </a:r>
            <a:r>
              <a:rPr dirty="0" sz="1000" spc="15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P(X)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”regla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suma":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algn="ctr" marL="79375">
              <a:lnSpc>
                <a:spcPct val="100000"/>
              </a:lnSpc>
              <a:spcBef>
                <a:spcPts val="5"/>
              </a:spcBef>
            </a:pPr>
            <a:r>
              <a:rPr dirty="0" sz="1000" spc="-65" i="1">
                <a:latin typeface="DejaVu Sans Condensed"/>
                <a:cs typeface="DejaVu Sans Condensed"/>
              </a:rPr>
              <a:t>∀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140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baseline="52777" sz="1500" spc="1739">
                <a:latin typeface="Arial"/>
                <a:cs typeface="Arial"/>
              </a:rPr>
              <a:t> </a:t>
            </a:r>
            <a:r>
              <a:rPr dirty="0" baseline="52777" sz="1500" spc="-172">
                <a:latin typeface="Arial"/>
                <a:cs typeface="Arial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b="0" i="1">
                <a:latin typeface="Bookman Old Style"/>
                <a:cs typeface="Bookman Old Style"/>
              </a:rPr>
              <a:t>x,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85" b="0" i="1">
                <a:latin typeface="Bookman Old Style"/>
                <a:cs typeface="Bookman Old Style"/>
              </a:rPr>
              <a:t>Y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80" b="0" i="1">
                <a:latin typeface="Bookman Old Style"/>
                <a:cs typeface="Bookman Old Style"/>
              </a:rPr>
              <a:t>y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algn="ctr" marL="291465">
              <a:lnSpc>
                <a:spcPct val="100000"/>
              </a:lnSpc>
              <a:spcBef>
                <a:spcPts val="245"/>
              </a:spcBef>
            </a:pPr>
            <a:r>
              <a:rPr dirty="0" sz="700" spc="-20" b="0" i="1">
                <a:latin typeface="Bookman Old Style"/>
                <a:cs typeface="Bookman Old Style"/>
              </a:rPr>
              <a:t>y</a:t>
            </a:r>
            <a:endParaRPr sz="700">
              <a:latin typeface="Bookman Old Style"/>
              <a:cs typeface="Bookman Old Style"/>
            </a:endParaRPr>
          </a:p>
          <a:p>
            <a:pPr marL="76200">
              <a:lnSpc>
                <a:spcPct val="100000"/>
              </a:lnSpc>
              <a:spcBef>
                <a:spcPts val="509"/>
              </a:spcBef>
            </a:pPr>
            <a:r>
              <a:rPr dirty="0" sz="1000" spc="-5">
                <a:latin typeface="Calibri"/>
                <a:cs typeface="Calibri"/>
              </a:rPr>
              <a:t>Análogamente,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continuas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calcularía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como:</a:t>
            </a:r>
            <a:endParaRPr sz="1000">
              <a:latin typeface="Calibri"/>
              <a:cs typeface="Calibri"/>
            </a:endParaRPr>
          </a:p>
          <a:p>
            <a:pPr algn="ctr" marL="636905">
              <a:lnSpc>
                <a:spcPct val="100000"/>
              </a:lnSpc>
              <a:spcBef>
                <a:spcPts val="95"/>
              </a:spcBef>
            </a:pPr>
            <a:r>
              <a:rPr dirty="0" sz="1000" spc="215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algn="ctr" marL="74930">
              <a:lnSpc>
                <a:spcPct val="100000"/>
              </a:lnSpc>
              <a:spcBef>
                <a:spcPts val="155"/>
              </a:spcBef>
              <a:tabLst>
                <a:tab pos="1358900" algn="l"/>
              </a:tabLst>
            </a:pP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20" b="0" i="1">
                <a:latin typeface="Bookman Old Style"/>
                <a:cs typeface="Bookman Old Style"/>
              </a:rPr>
              <a:t>X</a:t>
            </a:r>
            <a:r>
              <a:rPr dirty="0" sz="1000" spc="5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b="0" i="1">
                <a:latin typeface="Bookman Old Style"/>
                <a:cs typeface="Bookman Old Style"/>
              </a:rPr>
              <a:t>x,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80" b="0" i="1">
                <a:latin typeface="Bookman Old Style"/>
                <a:cs typeface="Bookman Old Style"/>
              </a:rPr>
              <a:t>y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120" b="0" i="1">
                <a:latin typeface="Bookman Old Style"/>
                <a:cs typeface="Bookman Old Style"/>
              </a:rPr>
              <a:t>dy</a:t>
            </a:r>
            <a:endParaRPr sz="1000">
              <a:latin typeface="Bookman Old Style"/>
              <a:cs typeface="Bookman Old Styl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372808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Ejm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Representación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Gráfica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v.a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Multidimensionales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039208"/>
            <a:ext cx="3317240" cy="1645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Con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siguiente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código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Matlab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representar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gráficamente</a:t>
            </a:r>
            <a:endParaRPr sz="1000">
              <a:latin typeface="Calibri"/>
              <a:cs typeface="Calibri"/>
            </a:endParaRPr>
          </a:p>
          <a:p>
            <a:pPr marL="12700" marR="1570355">
              <a:lnSpc>
                <a:spcPct val="100000"/>
              </a:lnSpc>
              <a:spcBef>
                <a:spcPts val="790"/>
              </a:spcBef>
            </a:pPr>
            <a:r>
              <a:rPr dirty="0" sz="1000" spc="140">
                <a:latin typeface="Cambria"/>
                <a:cs typeface="Cambria"/>
              </a:rPr>
              <a:t>[x,y]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=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meshgrid(0:.1:10);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z=exp(-y-x);</a:t>
            </a:r>
            <a:endParaRPr sz="1000">
              <a:latin typeface="Cambria"/>
              <a:cs typeface="Cambria"/>
            </a:endParaRPr>
          </a:p>
          <a:p>
            <a:pPr marL="12700" marR="2565400">
              <a:lnSpc>
                <a:spcPts val="1200"/>
              </a:lnSpc>
              <a:spcBef>
                <a:spcPts val="35"/>
              </a:spcBef>
            </a:pPr>
            <a:r>
              <a:rPr dirty="0" sz="1000" spc="95">
                <a:latin typeface="Cambria"/>
                <a:cs typeface="Cambria"/>
              </a:rPr>
              <a:t>f4=figure; 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114">
                <a:latin typeface="Cambria"/>
                <a:cs typeface="Cambria"/>
              </a:rPr>
              <a:t>figure(f4);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50"/>
              </a:lnSpc>
            </a:pPr>
            <a:r>
              <a:rPr dirty="0" sz="1000" spc="10">
                <a:latin typeface="Cambria"/>
                <a:cs typeface="Cambria"/>
              </a:rPr>
              <a:t>ax2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=</a:t>
            </a:r>
            <a:r>
              <a:rPr dirty="0" sz="1000" spc="270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subplot(1,2,1);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95"/>
              </a:lnSpc>
            </a:pPr>
            <a:r>
              <a:rPr dirty="0" sz="1000" spc="70">
                <a:latin typeface="Cambria"/>
                <a:cs typeface="Cambria"/>
              </a:rPr>
              <a:t>mesh(x,y,z)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95"/>
              </a:lnSpc>
            </a:pPr>
            <a:r>
              <a:rPr dirty="0" sz="1000" spc="10">
                <a:latin typeface="Cambria"/>
                <a:cs typeface="Cambria"/>
              </a:rPr>
              <a:t>ax2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=</a:t>
            </a:r>
            <a:r>
              <a:rPr dirty="0" sz="1000" spc="270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subplot(1,2,2);</a:t>
            </a:r>
            <a:endParaRPr sz="1000">
              <a:latin typeface="Cambria"/>
              <a:cs typeface="Cambria"/>
            </a:endParaRPr>
          </a:p>
          <a:p>
            <a:pPr marL="12700" marR="1436370">
              <a:lnSpc>
                <a:spcPts val="1200"/>
              </a:lnSpc>
              <a:spcBef>
                <a:spcPts val="35"/>
              </a:spcBef>
            </a:pPr>
            <a:r>
              <a:rPr dirty="0" sz="1000" spc="85">
                <a:latin typeface="Cambria"/>
                <a:cs typeface="Cambria"/>
              </a:rPr>
              <a:t>z2=(1-exp(-x)).*(1-exp(-y));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60">
                <a:latin typeface="Cambria"/>
                <a:cs typeface="Cambria"/>
              </a:rPr>
              <a:t>mesh(x,y,z2)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0668" y="326551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71051" y="326155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48853" y="326155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245713" y="3252669"/>
            <a:ext cx="203200" cy="55880"/>
            <a:chOff x="3245713" y="3252669"/>
            <a:chExt cx="203200" cy="55880"/>
          </a:xfrm>
        </p:grpSpPr>
        <p:sp>
          <p:nvSpPr>
            <p:cNvPr id="6" name="object 6"/>
            <p:cNvSpPr/>
            <p:nvPr/>
          </p:nvSpPr>
          <p:spPr>
            <a:xfrm>
              <a:off x="3308882" y="3255199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45713" y="3261550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520376" y="3251404"/>
            <a:ext cx="203200" cy="58419"/>
            <a:chOff x="3520376" y="3251404"/>
            <a:chExt cx="203200" cy="58419"/>
          </a:xfrm>
        </p:grpSpPr>
        <p:sp>
          <p:nvSpPr>
            <p:cNvPr id="9" name="object 9"/>
            <p:cNvSpPr/>
            <p:nvPr/>
          </p:nvSpPr>
          <p:spPr>
            <a:xfrm>
              <a:off x="3609277" y="32679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520376" y="3261550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96577" y="32552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3795026" y="3251404"/>
            <a:ext cx="203200" cy="58419"/>
            <a:chOff x="3795026" y="3251404"/>
            <a:chExt cx="203200" cy="58419"/>
          </a:xfrm>
        </p:grpSpPr>
        <p:sp>
          <p:nvSpPr>
            <p:cNvPr id="13" name="object 13"/>
            <p:cNvSpPr/>
            <p:nvPr/>
          </p:nvSpPr>
          <p:spPr>
            <a:xfrm>
              <a:off x="3871227" y="32552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5026" y="3261550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71227" y="3293300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699"/>
                  </a:moveTo>
                  <a:lnTo>
                    <a:pt x="50800" y="12699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4145890" y="3255200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4326582" y="3252669"/>
            <a:ext cx="238760" cy="57150"/>
            <a:chOff x="4326582" y="3252669"/>
            <a:chExt cx="238760" cy="57150"/>
          </a:xfrm>
        </p:grpSpPr>
        <p:sp>
          <p:nvSpPr>
            <p:cNvPr id="18" name="object 18"/>
            <p:cNvSpPr/>
            <p:nvPr/>
          </p:nvSpPr>
          <p:spPr>
            <a:xfrm>
              <a:off x="4451033" y="32856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423969" y="325918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29112" y="3255199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5"/>
            <a:ext cx="4608060" cy="54051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174" y="407591"/>
            <a:ext cx="3667125" cy="4718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Ejm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Representación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Gráfica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Función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masa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400" spc="-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Distribución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9994" y="1120006"/>
            <a:ext cx="4150518" cy="199691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47294" y="3218086"/>
            <a:ext cx="389699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1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Función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masa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del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ejercicio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1.17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(izquierda)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  <a:hlinkClick r:id="rId13" action="ppaction://hlinksldjump"/>
              </a:rPr>
              <a:t>función</a:t>
            </a:r>
            <a:r>
              <a:rPr dirty="0" sz="900" spc="114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  <a:hlinkClick r:id="rId10" action="ppaction://hlinksldjump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  <a:hlinkClick r:id="rId14" action="ppaction://hlinksldjump"/>
              </a:rPr>
              <a:t>distribució</a:t>
            </a:r>
            <a:r>
              <a:rPr dirty="0" sz="900" strike="sngStrike">
                <a:latin typeface="Calibri"/>
                <a:cs typeface="Calibri"/>
                <a:hlinkClick r:id="rId15" action="ppaction://hlinksldjump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9994" y="3380555"/>
            <a:ext cx="464184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 spc="10">
                <a:latin typeface="Calibri"/>
                <a:cs typeface="Calibri"/>
              </a:rPr>
              <a:t>(derecha)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1" name="object 3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88138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Covarianzas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93341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2254" y="856302"/>
            <a:ext cx="3730625" cy="2214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1200"/>
              </a:lnSpc>
              <a:spcBef>
                <a:spcPts val="95"/>
              </a:spcBef>
            </a:pPr>
            <a:r>
              <a:rPr dirty="0" sz="1000" spc="10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medida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dependencia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5" b="0" i="1">
                <a:latin typeface="Bookman Old Style"/>
                <a:cs typeface="Bookman Old Style"/>
              </a:rPr>
              <a:t>X</a:t>
            </a:r>
            <a:r>
              <a:rPr dirty="0" baseline="-11904" sz="1050" spc="157" b="0" i="1">
                <a:latin typeface="Bookman Old Style"/>
                <a:cs typeface="Bookman Old Style"/>
              </a:rPr>
              <a:t>i</a:t>
            </a:r>
            <a:r>
              <a:rPr dirty="0" baseline="-11904" sz="1050" spc="262" b="0" i="1">
                <a:latin typeface="Bookman Old Style"/>
                <a:cs typeface="Bookman Old Style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25" b="0" i="1">
                <a:latin typeface="Bookman Old Style"/>
                <a:cs typeface="Bookman Old Style"/>
              </a:rPr>
              <a:t>X</a:t>
            </a:r>
            <a:r>
              <a:rPr dirty="0" baseline="-11904" sz="1050" spc="187" b="0" i="1">
                <a:latin typeface="Bookman Old Style"/>
                <a:cs typeface="Bookman Old Style"/>
              </a:rPr>
              <a:t>j</a:t>
            </a:r>
            <a:endParaRPr baseline="-11904" sz="1050">
              <a:latin typeface="Bookman Old Style"/>
              <a:cs typeface="Bookman Old Style"/>
            </a:endParaRPr>
          </a:p>
          <a:p>
            <a:pPr marL="50800">
              <a:lnSpc>
                <a:spcPts val="1200"/>
              </a:lnSpc>
            </a:pPr>
            <a:r>
              <a:rPr dirty="0" sz="1000" spc="-25">
                <a:latin typeface="Calibri"/>
                <a:cs typeface="Calibri"/>
              </a:rPr>
              <a:t>viene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covarianza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(</a:t>
            </a:r>
            <a:r>
              <a:rPr dirty="0" sz="1000" spc="70" b="0" i="1">
                <a:latin typeface="Bookman Old Style"/>
                <a:cs typeface="Bookman Old Style"/>
              </a:rPr>
              <a:t>C</a:t>
            </a:r>
            <a:r>
              <a:rPr dirty="0" baseline="-11904" sz="1050" spc="104" b="0" i="1">
                <a:latin typeface="Bookman Old Style"/>
                <a:cs typeface="Bookman Old Style"/>
              </a:rPr>
              <a:t>ij</a:t>
            </a:r>
            <a:r>
              <a:rPr dirty="0" baseline="-11904" sz="1050" spc="315" b="0" i="1">
                <a:latin typeface="Bookman Old Style"/>
                <a:cs typeface="Bookman Old Style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cov(</a:t>
            </a:r>
            <a:r>
              <a:rPr dirty="0" sz="1000" spc="40" b="0" i="1">
                <a:latin typeface="Bookman Old Style"/>
                <a:cs typeface="Bookman Old Style"/>
              </a:rPr>
              <a:t>X</a:t>
            </a:r>
            <a:r>
              <a:rPr dirty="0" baseline="-11904" sz="1050" spc="60" b="0" i="1">
                <a:latin typeface="Bookman Old Style"/>
                <a:cs typeface="Bookman Old Style"/>
              </a:rPr>
              <a:t>i</a:t>
            </a:r>
            <a:r>
              <a:rPr dirty="0" sz="1000" spc="4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25" b="0" i="1">
                <a:latin typeface="Bookman Old Style"/>
                <a:cs typeface="Bookman Old Style"/>
              </a:rPr>
              <a:t>X</a:t>
            </a:r>
            <a:r>
              <a:rPr dirty="0" baseline="-11904" sz="1050" spc="187" b="0" i="1">
                <a:latin typeface="Bookman Old Style"/>
                <a:cs typeface="Bookman Old Style"/>
              </a:rPr>
              <a:t>j</a:t>
            </a:r>
            <a:r>
              <a:rPr dirty="0" baseline="-11904" sz="1050" spc="-179" b="0" i="1">
                <a:latin typeface="Bookman Old Style"/>
                <a:cs typeface="Bookman Old Style"/>
              </a:rPr>
              <a:t> </a:t>
            </a:r>
            <a:r>
              <a:rPr dirty="0" sz="1000" spc="50">
                <a:latin typeface="Calibri"/>
                <a:cs typeface="Calibri"/>
              </a:rPr>
              <a:t>)):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alibri"/>
              <a:cs typeface="Calibri"/>
            </a:endParaRPr>
          </a:p>
          <a:p>
            <a:pPr marL="257175">
              <a:lnSpc>
                <a:spcPct val="100000"/>
              </a:lnSpc>
            </a:pPr>
            <a:r>
              <a:rPr dirty="0" sz="1000" spc="15" b="0" i="1">
                <a:latin typeface="Bookman Old Style"/>
                <a:cs typeface="Bookman Old Style"/>
              </a:rPr>
              <a:t>cov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0" i="1">
                <a:latin typeface="Bookman Old Style"/>
                <a:cs typeface="Bookman Old Style"/>
              </a:rPr>
              <a:t>X</a:t>
            </a:r>
            <a:r>
              <a:rPr dirty="0" baseline="-11904" sz="1050" spc="22" b="0" i="1">
                <a:latin typeface="Bookman Old Style"/>
                <a:cs typeface="Bookman Old Style"/>
              </a:rPr>
              <a:t>i</a:t>
            </a:r>
            <a:r>
              <a:rPr dirty="0" sz="1000" spc="1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25" b="0" i="1">
                <a:latin typeface="Bookman Old Style"/>
                <a:cs typeface="Bookman Old Style"/>
              </a:rPr>
              <a:t>X</a:t>
            </a:r>
            <a:r>
              <a:rPr dirty="0" baseline="-11904" sz="1050" spc="187" b="0" i="1">
                <a:latin typeface="Bookman Old Style"/>
                <a:cs typeface="Bookman Old Style"/>
              </a:rPr>
              <a:t>j</a:t>
            </a:r>
            <a:r>
              <a:rPr dirty="0" baseline="-11904" sz="1050" spc="-179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E</a:t>
            </a:r>
            <a:r>
              <a:rPr dirty="0" sz="1000" spc="45">
                <a:latin typeface="Georgia"/>
                <a:cs typeface="Georgia"/>
              </a:rPr>
              <a:t>[(</a:t>
            </a:r>
            <a:r>
              <a:rPr dirty="0" sz="1000" spc="45" b="0" i="1">
                <a:latin typeface="Bookman Old Style"/>
                <a:cs typeface="Bookman Old Style"/>
              </a:rPr>
              <a:t>X</a:t>
            </a:r>
            <a:r>
              <a:rPr dirty="0" baseline="-11904" sz="1050" spc="67" b="0" i="1">
                <a:latin typeface="Bookman Old Style"/>
                <a:cs typeface="Bookman Old Style"/>
              </a:rPr>
              <a:t>i</a:t>
            </a:r>
            <a:r>
              <a:rPr dirty="0" baseline="-11904" sz="1050" spc="89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70" b="0" i="1">
                <a:latin typeface="Bookman Old Style"/>
                <a:cs typeface="Bookman Old Style"/>
              </a:rPr>
              <a:t>µ</a:t>
            </a:r>
            <a:r>
              <a:rPr dirty="0" baseline="-11904" sz="1050" spc="104" b="0" i="1">
                <a:latin typeface="Bookman Old Style"/>
                <a:cs typeface="Bookman Old Style"/>
              </a:rPr>
              <a:t>i</a:t>
            </a:r>
            <a:r>
              <a:rPr dirty="0" sz="1000" spc="70">
                <a:latin typeface="Georgia"/>
                <a:cs typeface="Georgia"/>
              </a:rPr>
              <a:t>)(</a:t>
            </a:r>
            <a:r>
              <a:rPr dirty="0" sz="1000" spc="70" b="0" i="1">
                <a:latin typeface="Bookman Old Style"/>
                <a:cs typeface="Bookman Old Style"/>
              </a:rPr>
              <a:t>X</a:t>
            </a:r>
            <a:r>
              <a:rPr dirty="0" baseline="-11904" sz="1050" spc="104" b="0" i="1">
                <a:latin typeface="Bookman Old Style"/>
                <a:cs typeface="Bookman Old Style"/>
              </a:rPr>
              <a:t>j</a:t>
            </a:r>
            <a:r>
              <a:rPr dirty="0" baseline="-11904" sz="1050" spc="15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75" b="0" i="1">
                <a:latin typeface="Bookman Old Style"/>
                <a:cs typeface="Bookman Old Style"/>
              </a:rPr>
              <a:t>µ</a:t>
            </a:r>
            <a:r>
              <a:rPr dirty="0" baseline="-11904" sz="1050" spc="112" b="0" i="1">
                <a:latin typeface="Bookman Old Style"/>
                <a:cs typeface="Bookman Old Style"/>
              </a:rPr>
              <a:t>j</a:t>
            </a:r>
            <a:r>
              <a:rPr dirty="0" baseline="-11904" sz="1050" spc="232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=)]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85" b="0" i="1">
                <a:latin typeface="Bookman Old Style"/>
                <a:cs typeface="Bookman Old Style"/>
              </a:rPr>
              <a:t>E</a:t>
            </a:r>
            <a:r>
              <a:rPr dirty="0" sz="1000" spc="85">
                <a:latin typeface="Georgia"/>
                <a:cs typeface="Georgia"/>
              </a:rPr>
              <a:t>[</a:t>
            </a:r>
            <a:r>
              <a:rPr dirty="0" sz="1000" spc="85" b="0" i="1">
                <a:latin typeface="Bookman Old Style"/>
                <a:cs typeface="Bookman Old Style"/>
              </a:rPr>
              <a:t>X</a:t>
            </a:r>
            <a:r>
              <a:rPr dirty="0" baseline="-11904" sz="1050" spc="127" b="0" i="1">
                <a:latin typeface="Bookman Old Style"/>
                <a:cs typeface="Bookman Old Style"/>
              </a:rPr>
              <a:t>i</a:t>
            </a:r>
            <a:r>
              <a:rPr dirty="0" sz="1000" spc="85" b="0" i="1">
                <a:latin typeface="Bookman Old Style"/>
                <a:cs typeface="Bookman Old Style"/>
              </a:rPr>
              <a:t>X</a:t>
            </a:r>
            <a:r>
              <a:rPr dirty="0" baseline="-11904" sz="1050" spc="127" b="0" i="1">
                <a:latin typeface="Bookman Old Style"/>
                <a:cs typeface="Bookman Old Style"/>
              </a:rPr>
              <a:t>j</a:t>
            </a:r>
            <a:r>
              <a:rPr dirty="0" baseline="-11904" sz="1050" spc="-179" b="0" i="1">
                <a:latin typeface="Bookman Old Style"/>
                <a:cs typeface="Bookman Old Style"/>
              </a:rPr>
              <a:t> </a:t>
            </a:r>
            <a:r>
              <a:rPr dirty="0" sz="1000" spc="-100">
                <a:latin typeface="Georgia"/>
                <a:cs typeface="Georgia"/>
              </a:rPr>
              <a:t>]</a:t>
            </a:r>
            <a:r>
              <a:rPr dirty="0" sz="1000" spc="-15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75" b="0" i="1">
                <a:latin typeface="Bookman Old Style"/>
                <a:cs typeface="Bookman Old Style"/>
              </a:rPr>
              <a:t>µ</a:t>
            </a:r>
            <a:r>
              <a:rPr dirty="0" baseline="-11904" sz="1050" spc="112" b="0" i="1">
                <a:latin typeface="Bookman Old Style"/>
                <a:cs typeface="Bookman Old Style"/>
              </a:rPr>
              <a:t>i</a:t>
            </a:r>
            <a:r>
              <a:rPr dirty="0" sz="1000" spc="75" b="0" i="1">
                <a:latin typeface="Bookman Old Style"/>
                <a:cs typeface="Bookman Old Style"/>
              </a:rPr>
              <a:t>µ</a:t>
            </a:r>
            <a:r>
              <a:rPr dirty="0" baseline="-11904" sz="1050" spc="112" b="0" i="1">
                <a:latin typeface="Bookman Old Style"/>
                <a:cs typeface="Bookman Old Style"/>
              </a:rPr>
              <a:t>j</a:t>
            </a:r>
            <a:endParaRPr baseline="-11904" sz="1050">
              <a:latin typeface="Bookman Old Style"/>
              <a:cs typeface="Bookman Old Style"/>
            </a:endParaRPr>
          </a:p>
          <a:p>
            <a:pPr marL="50800">
              <a:lnSpc>
                <a:spcPct val="100000"/>
              </a:lnSpc>
              <a:spcBef>
                <a:spcPts val="995"/>
              </a:spcBef>
            </a:pPr>
            <a:r>
              <a:rPr dirty="0" sz="1000" spc="30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covarianzas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simétricas,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decir,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70" b="0" i="1">
                <a:latin typeface="Bookman Old Style"/>
                <a:cs typeface="Bookman Old Style"/>
              </a:rPr>
              <a:t>C</a:t>
            </a:r>
            <a:r>
              <a:rPr dirty="0" baseline="-11904" sz="1050" spc="104" b="0" i="1">
                <a:latin typeface="Bookman Old Style"/>
                <a:cs typeface="Bookman Old Style"/>
              </a:rPr>
              <a:t>ij</a:t>
            </a:r>
            <a:r>
              <a:rPr dirty="0" baseline="-11904" sz="1050" spc="23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40">
                <a:latin typeface="Georgia"/>
                <a:cs typeface="Georgia"/>
              </a:rPr>
              <a:t> </a:t>
            </a:r>
            <a:r>
              <a:rPr dirty="0" sz="1000" spc="80" b="0" i="1">
                <a:latin typeface="Bookman Old Style"/>
                <a:cs typeface="Bookman Old Style"/>
              </a:rPr>
              <a:t>C</a:t>
            </a:r>
            <a:r>
              <a:rPr dirty="0" baseline="-11904" sz="1050" spc="120" b="0" i="1">
                <a:latin typeface="Bookman Old Style"/>
                <a:cs typeface="Bookman Old Style"/>
              </a:rPr>
              <a:t>ji</a:t>
            </a:r>
            <a:r>
              <a:rPr dirty="0" sz="1000" spc="8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50800" marR="63500">
              <a:lnSpc>
                <a:spcPct val="124500"/>
              </a:lnSpc>
            </a:pPr>
            <a:r>
              <a:rPr dirty="0" sz="1000" spc="50">
                <a:latin typeface="Calibri"/>
                <a:cs typeface="Calibri"/>
              </a:rPr>
              <a:t>Si </a:t>
            </a:r>
            <a:r>
              <a:rPr dirty="0" sz="1000" spc="60" b="0" i="1">
                <a:latin typeface="Bookman Old Style"/>
                <a:cs typeface="Bookman Old Style"/>
              </a:rPr>
              <a:t>i </a:t>
            </a:r>
            <a:r>
              <a:rPr dirty="0" sz="1000" spc="130">
                <a:latin typeface="Georgia"/>
                <a:cs typeface="Georgia"/>
              </a:rPr>
              <a:t>= </a:t>
            </a:r>
            <a:r>
              <a:rPr dirty="0" sz="1000" spc="105" b="0" i="1">
                <a:latin typeface="Bookman Old Style"/>
                <a:cs typeface="Bookman Old Style"/>
              </a:rPr>
              <a:t>j</a:t>
            </a:r>
            <a:r>
              <a:rPr dirty="0" sz="1000" spc="105">
                <a:latin typeface="Calibri"/>
                <a:cs typeface="Calibri"/>
              </a:rPr>
              <a:t>, </a:t>
            </a:r>
            <a:r>
              <a:rPr dirty="0" sz="1000" spc="-20">
                <a:latin typeface="Calibri"/>
                <a:cs typeface="Calibri"/>
              </a:rPr>
              <a:t>entonces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covarianza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igual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varianza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variable.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covarianza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positivo,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5" b="0" i="1">
                <a:latin typeface="Bookman Old Style"/>
                <a:cs typeface="Bookman Old Style"/>
              </a:rPr>
              <a:t>X</a:t>
            </a:r>
            <a:r>
              <a:rPr dirty="0" baseline="-11904" sz="1050" spc="157" b="0" i="1">
                <a:latin typeface="Bookman Old Style"/>
                <a:cs typeface="Bookman Old Style"/>
              </a:rPr>
              <a:t>i</a:t>
            </a:r>
            <a:endParaRPr baseline="-11904" sz="1050">
              <a:latin typeface="Bookman Old Style"/>
              <a:cs typeface="Bookman Old Style"/>
            </a:endParaRPr>
          </a:p>
          <a:p>
            <a:pPr marL="50800">
              <a:lnSpc>
                <a:spcPts val="1195"/>
              </a:lnSpc>
            </a:pP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mayor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60" b="0" i="1">
                <a:latin typeface="Bookman Old Style"/>
                <a:cs typeface="Bookman Old Style"/>
              </a:rPr>
              <a:t>µ</a:t>
            </a:r>
            <a:r>
              <a:rPr dirty="0" baseline="-11904" sz="1050" spc="89" b="0" i="1">
                <a:latin typeface="Bookman Old Style"/>
                <a:cs typeface="Bookman Old Style"/>
              </a:rPr>
              <a:t>i</a:t>
            </a:r>
            <a:r>
              <a:rPr dirty="0" sz="1000" spc="60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entonces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espera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125" b="0" i="1">
                <a:latin typeface="Bookman Old Style"/>
                <a:cs typeface="Bookman Old Style"/>
              </a:rPr>
              <a:t>X</a:t>
            </a:r>
            <a:r>
              <a:rPr dirty="0" baseline="-11904" sz="1050" spc="187" b="0" i="1">
                <a:latin typeface="Bookman Old Style"/>
                <a:cs typeface="Bookman Old Style"/>
              </a:rPr>
              <a:t>j</a:t>
            </a:r>
            <a:endParaRPr baseline="-11904" sz="1050">
              <a:latin typeface="Bookman Old Style"/>
              <a:cs typeface="Bookman Old Style"/>
            </a:endParaRPr>
          </a:p>
          <a:p>
            <a:pPr marL="50800">
              <a:lnSpc>
                <a:spcPts val="1200"/>
              </a:lnSpc>
            </a:pPr>
            <a:r>
              <a:rPr dirty="0" sz="1000" spc="-20">
                <a:latin typeface="Calibri"/>
                <a:cs typeface="Calibri"/>
              </a:rPr>
              <a:t>será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</a:t>
            </a:r>
            <a:r>
              <a:rPr dirty="0" sz="1000" spc="-35">
                <a:latin typeface="Calibri"/>
                <a:cs typeface="Calibri"/>
              </a:rPr>
              <a:t>a</a:t>
            </a:r>
            <a:r>
              <a:rPr dirty="0" sz="1000" spc="-25">
                <a:latin typeface="Calibri"/>
                <a:cs typeface="Calibri"/>
              </a:rPr>
              <a:t>y</a:t>
            </a:r>
            <a:r>
              <a:rPr dirty="0" sz="1000" spc="-60">
                <a:latin typeface="Calibri"/>
                <a:cs typeface="Calibri"/>
              </a:rPr>
              <a:t>o</a:t>
            </a:r>
            <a:r>
              <a:rPr dirty="0" sz="1000" spc="-10">
                <a:latin typeface="Calibri"/>
                <a:cs typeface="Calibri"/>
              </a:rPr>
              <a:t>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qu</a:t>
            </a:r>
            <a:r>
              <a:rPr dirty="0" sz="1000" spc="-25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baseline="-11904" sz="1050" spc="195" b="0" i="1">
                <a:latin typeface="Bookman Old Style"/>
                <a:cs typeface="Bookman Old Style"/>
              </a:rPr>
              <a:t>j</a:t>
            </a:r>
            <a:r>
              <a:rPr dirty="0" baseline="-11904" sz="1050" spc="-179" b="0" i="1">
                <a:latin typeface="Bookman Old Style"/>
                <a:cs typeface="Bookman Old Style"/>
              </a:rPr>
              <a:t> 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spcBef>
                <a:spcPts val="290"/>
              </a:spcBef>
            </a:pP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covarianza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negativo,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5" b="0" i="1">
                <a:latin typeface="Bookman Old Style"/>
                <a:cs typeface="Bookman Old Style"/>
              </a:rPr>
              <a:t>X</a:t>
            </a:r>
            <a:r>
              <a:rPr dirty="0" baseline="-11904" sz="1050" spc="157" b="0" i="1">
                <a:latin typeface="Bookman Old Style"/>
                <a:cs typeface="Bookman Old Style"/>
              </a:rPr>
              <a:t>i </a:t>
            </a:r>
            <a:r>
              <a:rPr dirty="0" baseline="-11904" sz="1050" spc="-292" b="0" i="1">
                <a:latin typeface="Bookman Old Style"/>
                <a:cs typeface="Bookman Old Style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mayor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60" b="0" i="1">
                <a:latin typeface="Bookman Old Style"/>
                <a:cs typeface="Bookman Old Style"/>
              </a:rPr>
              <a:t>µ</a:t>
            </a:r>
            <a:r>
              <a:rPr dirty="0" baseline="-11904" sz="1050" spc="89" b="0" i="1">
                <a:latin typeface="Bookman Old Style"/>
                <a:cs typeface="Bookman Old Style"/>
              </a:rPr>
              <a:t>i</a:t>
            </a:r>
            <a:r>
              <a:rPr dirty="0" sz="1000" spc="60">
                <a:latin typeface="Calibri"/>
                <a:cs typeface="Calibri"/>
              </a:rPr>
              <a:t>, </a:t>
            </a:r>
            <a:r>
              <a:rPr dirty="0" sz="1000" spc="-20">
                <a:latin typeface="Calibri"/>
                <a:cs typeface="Calibri"/>
              </a:rPr>
              <a:t>entonces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espera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125" b="0" i="1">
                <a:latin typeface="Bookman Old Style"/>
                <a:cs typeface="Bookman Old Style"/>
              </a:rPr>
              <a:t>X</a:t>
            </a:r>
            <a:r>
              <a:rPr dirty="0" baseline="-11904" sz="1050" spc="187" b="0" i="1">
                <a:latin typeface="Bookman Old Style"/>
                <a:cs typeface="Bookman Old Style"/>
              </a:rPr>
              <a:t>j </a:t>
            </a:r>
            <a:r>
              <a:rPr dirty="0" baseline="-11904" sz="1050" spc="-292" b="0" i="1">
                <a:latin typeface="Bookman Old Style"/>
                <a:cs typeface="Bookman Old Style"/>
              </a:rPr>
              <a:t> </a:t>
            </a:r>
            <a:r>
              <a:rPr dirty="0" sz="1000" spc="-20">
                <a:latin typeface="Calibri"/>
                <a:cs typeface="Calibri"/>
              </a:rPr>
              <a:t>será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menor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media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75" b="0" i="1">
                <a:latin typeface="Bookman Old Style"/>
                <a:cs typeface="Bookman Old Style"/>
              </a:rPr>
              <a:t>µ</a:t>
            </a:r>
            <a:r>
              <a:rPr dirty="0" baseline="-11904" sz="1050" spc="112" b="0" i="1">
                <a:latin typeface="Bookman Old Style"/>
                <a:cs typeface="Bookman Old Style"/>
              </a:rPr>
              <a:t>j</a:t>
            </a:r>
            <a:r>
              <a:rPr dirty="0" baseline="-11904" sz="1050" spc="-179" b="0" i="1">
                <a:latin typeface="Bookman Old Style"/>
                <a:cs typeface="Bookman Old Style"/>
              </a:rPr>
              <a:t> 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79378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983575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173363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666809"/>
            <a:ext cx="59588" cy="595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459740"/>
            <a:chOff x="0" y="0"/>
            <a:chExt cx="4608195" cy="459740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08660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953336" y="1201709"/>
            <a:ext cx="7016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latin typeface="Calibri"/>
                <a:cs typeface="Calibri"/>
              </a:rPr>
              <a:t>Section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81" y="1548447"/>
            <a:ext cx="3989704" cy="548005"/>
          </a:xfrm>
          <a:custGeom>
            <a:avLst/>
            <a:gdLst/>
            <a:ahLst/>
            <a:cxnLst/>
            <a:rect l="l" t="t" r="r" b="b"/>
            <a:pathLst>
              <a:path w="3989704" h="548005">
                <a:moveTo>
                  <a:pt x="3989654" y="44424"/>
                </a:moveTo>
                <a:lnTo>
                  <a:pt x="3988358" y="44424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496925"/>
                </a:lnTo>
                <a:lnTo>
                  <a:pt x="4013" y="516648"/>
                </a:lnTo>
                <a:lnTo>
                  <a:pt x="14922" y="532803"/>
                </a:lnTo>
                <a:lnTo>
                  <a:pt x="31076" y="543712"/>
                </a:lnTo>
                <a:lnTo>
                  <a:pt x="50812" y="547725"/>
                </a:lnTo>
                <a:lnTo>
                  <a:pt x="3938854" y="547725"/>
                </a:lnTo>
                <a:lnTo>
                  <a:pt x="3958577" y="543712"/>
                </a:lnTo>
                <a:lnTo>
                  <a:pt x="3974731" y="532803"/>
                </a:lnTo>
                <a:lnTo>
                  <a:pt x="3985653" y="516648"/>
                </a:lnTo>
                <a:lnTo>
                  <a:pt x="3989654" y="496925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24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39976" y="1705010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459740"/>
            <a:chOff x="0" y="0"/>
            <a:chExt cx="4608195" cy="459740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08660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953336" y="1201709"/>
            <a:ext cx="7016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latin typeface="Calibri"/>
                <a:cs typeface="Calibri"/>
              </a:rPr>
              <a:t>Section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81" y="1548447"/>
            <a:ext cx="3989704" cy="548005"/>
          </a:xfrm>
          <a:custGeom>
            <a:avLst/>
            <a:gdLst/>
            <a:ahLst/>
            <a:cxnLst/>
            <a:rect l="l" t="t" r="r" b="b"/>
            <a:pathLst>
              <a:path w="3989704" h="548005">
                <a:moveTo>
                  <a:pt x="3989654" y="44424"/>
                </a:moveTo>
                <a:lnTo>
                  <a:pt x="3988358" y="44424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496925"/>
                </a:lnTo>
                <a:lnTo>
                  <a:pt x="4013" y="516648"/>
                </a:lnTo>
                <a:lnTo>
                  <a:pt x="14922" y="532803"/>
                </a:lnTo>
                <a:lnTo>
                  <a:pt x="31076" y="543712"/>
                </a:lnTo>
                <a:lnTo>
                  <a:pt x="50812" y="547725"/>
                </a:lnTo>
                <a:lnTo>
                  <a:pt x="3938854" y="547725"/>
                </a:lnTo>
                <a:lnTo>
                  <a:pt x="3958577" y="543712"/>
                </a:lnTo>
                <a:lnTo>
                  <a:pt x="3974731" y="532803"/>
                </a:lnTo>
                <a:lnTo>
                  <a:pt x="3985653" y="516648"/>
                </a:lnTo>
                <a:lnTo>
                  <a:pt x="3989654" y="496925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24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84045" y="1705010"/>
            <a:ext cx="103949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93345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Bernouilli(p)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03421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19143"/>
            <a:ext cx="3279140" cy="146812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5">
                <a:latin typeface="Calibri"/>
                <a:cs typeface="Calibri"/>
              </a:rPr>
              <a:t>Distribución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sobre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única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binaria.</a:t>
            </a:r>
            <a:endParaRPr sz="1000">
              <a:latin typeface="Calibri"/>
              <a:cs typeface="Calibri"/>
            </a:endParaRPr>
          </a:p>
          <a:p>
            <a:pPr marL="12700" marR="191135">
              <a:lnSpc>
                <a:spcPct val="100000"/>
              </a:lnSpc>
              <a:spcBef>
                <a:spcPts val="295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-5">
                <a:latin typeface="Calibri"/>
                <a:cs typeface="Calibri"/>
              </a:rPr>
              <a:t>caracteriza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-15">
                <a:latin typeface="Calibri"/>
                <a:cs typeface="Calibri"/>
              </a:rPr>
              <a:t> un</a:t>
            </a:r>
            <a:r>
              <a:rPr dirty="0" sz="1000" spc="-10">
                <a:latin typeface="Calibri"/>
                <a:cs typeface="Calibri"/>
              </a:rPr>
              <a:t> único </a:t>
            </a:r>
            <a:r>
              <a:rPr dirty="0" sz="1000" spc="-20">
                <a:latin typeface="Calibri"/>
                <a:cs typeface="Calibri"/>
              </a:rPr>
              <a:t>parámetro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-95" b="0" i="1">
                <a:latin typeface="Bookman Old Style"/>
                <a:cs typeface="Bookman Old Style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representa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aleatoria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tome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utiliza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representar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resultado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2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estados.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10">
                <a:latin typeface="Calibri"/>
                <a:cs typeface="Calibri"/>
              </a:rPr>
              <a:t>Rango</a:t>
            </a:r>
            <a:r>
              <a:rPr dirty="0" sz="1000" spc="5">
                <a:latin typeface="Calibri"/>
                <a:cs typeface="Calibri"/>
              </a:rPr>
              <a:t>:</a:t>
            </a:r>
            <a:r>
              <a:rPr dirty="0" sz="1000" spc="-75" i="1">
                <a:latin typeface="DejaVu Sans Condensed"/>
                <a:cs typeface="DejaVu Sans Condensed"/>
              </a:rPr>
              <a:t>{</a:t>
            </a:r>
            <a:r>
              <a:rPr dirty="0" sz="1000" spc="-120">
                <a:latin typeface="Georgia"/>
                <a:cs typeface="Georgia"/>
              </a:rPr>
              <a:t>0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65">
                <a:latin typeface="Georgia"/>
                <a:cs typeface="Georgia"/>
              </a:rPr>
              <a:t>1</a:t>
            </a:r>
            <a:r>
              <a:rPr dirty="0" sz="1000" spc="-75" i="1">
                <a:latin typeface="DejaVu Sans Condensed"/>
                <a:cs typeface="DejaVu Sans Condensed"/>
              </a:rPr>
              <a:t>}</a:t>
            </a:r>
            <a:endParaRPr sz="1000">
              <a:latin typeface="DejaVu Sans Condensed"/>
              <a:cs typeface="DejaVu Sans Condensed"/>
            </a:endParaRPr>
          </a:p>
          <a:p>
            <a:pPr marL="12700" marR="2284095">
              <a:lnSpc>
                <a:spcPct val="124500"/>
              </a:lnSpc>
            </a:pPr>
            <a:r>
              <a:rPr dirty="0" sz="1000" spc="-10">
                <a:latin typeface="Calibri"/>
                <a:cs typeface="Calibri"/>
              </a:rPr>
              <a:t>Media: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 b="0" i="1">
                <a:latin typeface="Bookman Old Style"/>
                <a:cs typeface="Bookman Old Style"/>
              </a:rPr>
              <a:t>p</a:t>
            </a:r>
            <a:r>
              <a:rPr dirty="0" sz="1000" spc="-40">
                <a:latin typeface="Calibri"/>
                <a:cs typeface="Calibri"/>
              </a:rPr>
              <a:t>.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V</a:t>
            </a:r>
            <a:r>
              <a:rPr dirty="0" sz="1000" spc="-35">
                <a:latin typeface="Calibri"/>
                <a:cs typeface="Calibri"/>
              </a:rPr>
              <a:t>a</a:t>
            </a:r>
            <a:r>
              <a:rPr dirty="0" sz="1000" spc="-5">
                <a:latin typeface="Calibri"/>
                <a:cs typeface="Calibri"/>
              </a:rPr>
              <a:t>ri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5">
                <a:latin typeface="Calibri"/>
                <a:cs typeface="Calibri"/>
              </a:rPr>
              <a:t>nza</a:t>
            </a:r>
            <a:r>
              <a:rPr dirty="0" sz="1000" spc="5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40">
                <a:latin typeface="Georgia"/>
                <a:cs typeface="Georgia"/>
              </a:rPr>
              <a:t>(1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224000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565618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907235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097024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286812"/>
            <a:ext cx="59588" cy="595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2476601"/>
            <a:ext cx="59588" cy="595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0354" y="2399492"/>
            <a:ext cx="23018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P</a:t>
            </a:r>
            <a:r>
              <a:rPr dirty="0" sz="1000" spc="-35">
                <a:latin typeface="Calibri"/>
                <a:cs typeface="Calibri"/>
              </a:rPr>
              <a:t>a</a:t>
            </a:r>
            <a:r>
              <a:rPr dirty="0" sz="1000" spc="-15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á</a:t>
            </a:r>
            <a:r>
              <a:rPr dirty="0" sz="1000" spc="-15">
                <a:latin typeface="Calibri"/>
                <a:cs typeface="Calibri"/>
              </a:rPr>
              <a:t>m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-5">
                <a:latin typeface="Calibri"/>
                <a:cs typeface="Calibri"/>
              </a:rPr>
              <a:t>tros: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≡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45">
                <a:latin typeface="Calibri"/>
                <a:cs typeface="Calibri"/>
              </a:rPr>
              <a:t>p</a:t>
            </a:r>
            <a:r>
              <a:rPr dirty="0" sz="1000" spc="-10">
                <a:latin typeface="Calibri"/>
                <a:cs typeface="Calibri"/>
              </a:rPr>
              <a:t>robabilid</a:t>
            </a:r>
            <a:r>
              <a:rPr dirty="0" sz="1000" spc="-10">
                <a:latin typeface="Calibri"/>
                <a:cs typeface="Calibri"/>
              </a:rPr>
              <a:t>a</a:t>
            </a:r>
            <a:r>
              <a:rPr dirty="0" sz="1000" spc="-15">
                <a:latin typeface="Calibri"/>
                <a:cs typeface="Calibri"/>
              </a:rPr>
              <a:t>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</a:t>
            </a:r>
            <a:r>
              <a:rPr dirty="0" sz="1000" spc="-15">
                <a:latin typeface="Calibri"/>
                <a:cs typeface="Calibri"/>
              </a:rPr>
              <a:t>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evento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735275"/>
            <a:ext cx="59588" cy="5958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00354" y="2658178"/>
            <a:ext cx="1361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Función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masa: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 b="0" i="1">
                <a:latin typeface="Bookman Old Style"/>
                <a:cs typeface="Bookman Old Style"/>
              </a:rPr>
              <a:t>p</a:t>
            </a:r>
            <a:r>
              <a:rPr dirty="0" sz="1000" spc="-15">
                <a:latin typeface="Georgia"/>
                <a:cs typeface="Georgia"/>
              </a:rPr>
              <a:t>(</a:t>
            </a:r>
            <a:r>
              <a:rPr dirty="0" sz="1000" spc="-15" b="0" i="1">
                <a:latin typeface="Bookman Old Style"/>
                <a:cs typeface="Bookman Old Style"/>
              </a:rPr>
              <a:t>x</a:t>
            </a:r>
            <a:r>
              <a:rPr dirty="0" sz="1000" spc="-15">
                <a:latin typeface="Georgia"/>
                <a:cs typeface="Georgia"/>
              </a:rPr>
              <a:t>)</a:t>
            </a:r>
            <a:r>
              <a:rPr dirty="0" sz="1000" spc="2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1471" y="2479769"/>
            <a:ext cx="1206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65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66366" y="2580988"/>
            <a:ext cx="737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5">
                <a:latin typeface="Georgia"/>
                <a:cs typeface="Georgia"/>
              </a:rPr>
              <a:t>1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9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120">
                <a:latin typeface="Georgia"/>
                <a:cs typeface="Georgia"/>
              </a:rPr>
              <a:t>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5306" y="2732816"/>
            <a:ext cx="6292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1150" algn="l"/>
              </a:tabLst>
            </a:pPr>
            <a:r>
              <a:rPr dirty="0" sz="1000" spc="-100" b="0" i="1">
                <a:latin typeface="Bookman Old Style"/>
                <a:cs typeface="Bookman Old Style"/>
              </a:rPr>
              <a:t>p	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6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-5">
                <a:latin typeface="Georgia"/>
                <a:cs typeface="Georgia"/>
              </a:rPr>
              <a:t> </a:t>
            </a:r>
            <a:r>
              <a:rPr dirty="0" sz="1000" spc="65"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3" name="object 2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912241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10202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443647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937105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126894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316683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506472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3174" y="407591"/>
            <a:ext cx="4107815" cy="2199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Binomial(n,p)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Calibri"/>
              <a:cs typeface="Calibri"/>
            </a:endParaRPr>
          </a:p>
          <a:p>
            <a:pPr marL="459740">
              <a:lnSpc>
                <a:spcPct val="100000"/>
              </a:lnSpc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define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n</a:t>
            </a:r>
            <a:r>
              <a:rPr dirty="0" sz="1000" spc="35" b="0" i="1">
                <a:latin typeface="Bookman Old Style"/>
                <a:cs typeface="Bookman Old Style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Bernouilli.</a:t>
            </a:r>
            <a:endParaRPr sz="1000">
              <a:latin typeface="Calibri"/>
              <a:cs typeface="Calibri"/>
            </a:endParaRPr>
          </a:p>
          <a:p>
            <a:pPr marL="459740" marR="91440">
              <a:lnSpc>
                <a:spcPct val="100000"/>
              </a:lnSpc>
              <a:spcBef>
                <a:spcPts val="295"/>
              </a:spcBef>
            </a:pPr>
            <a:r>
              <a:rPr dirty="0" sz="1000" spc="-15">
                <a:latin typeface="Calibri"/>
                <a:cs typeface="Calibri"/>
              </a:rPr>
              <a:t>Representa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estudiado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ha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repetido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n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20">
                <a:latin typeface="Calibri"/>
                <a:cs typeface="Calibri"/>
              </a:rPr>
              <a:t>veces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manera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independiente,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quiere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”éxitos".</a:t>
            </a:r>
            <a:endParaRPr sz="10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290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-5">
                <a:latin typeface="Calibri"/>
                <a:cs typeface="Calibri"/>
              </a:rPr>
              <a:t>caracteriza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-15">
                <a:latin typeface="Calibri"/>
                <a:cs typeface="Calibri"/>
              </a:rPr>
              <a:t> los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 b="0" i="1">
                <a:latin typeface="Bookman Old Style"/>
                <a:cs typeface="Bookman Old Style"/>
              </a:rPr>
              <a:t>p</a:t>
            </a:r>
            <a:r>
              <a:rPr dirty="0" sz="1000" spc="-40">
                <a:latin typeface="Calibri"/>
                <a:cs typeface="Calibri"/>
              </a:rPr>
              <a:t>,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representa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aleatoria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tome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-10">
                <a:latin typeface="Calibri"/>
                <a:cs typeface="Calibri"/>
              </a:rPr>
              <a:t> 1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b="0" i="1">
                <a:latin typeface="Bookman Old Style"/>
                <a:cs typeface="Bookman Old Style"/>
              </a:rPr>
              <a:t>n</a:t>
            </a:r>
            <a:r>
              <a:rPr dirty="0" sz="1000">
                <a:latin typeface="Calibri"/>
                <a:cs typeface="Calibri"/>
              </a:rPr>
              <a:t>,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representa</a:t>
            </a:r>
            <a:r>
              <a:rPr dirty="0" sz="1000" spc="-25">
                <a:latin typeface="Calibri"/>
                <a:cs typeface="Calibri"/>
              </a:rPr>
              <a:t> el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veces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ha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repetido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experimento.</a:t>
            </a:r>
            <a:endParaRPr sz="1000">
              <a:latin typeface="Calibri"/>
              <a:cs typeface="Calibri"/>
            </a:endParaRPr>
          </a:p>
          <a:p>
            <a:pPr marL="459740">
              <a:lnSpc>
                <a:spcPct val="100000"/>
              </a:lnSpc>
              <a:spcBef>
                <a:spcPts val="285"/>
              </a:spcBef>
            </a:pPr>
            <a:r>
              <a:rPr dirty="0" sz="1000" spc="10">
                <a:latin typeface="Calibri"/>
                <a:cs typeface="Calibri"/>
              </a:rPr>
              <a:t>Rango</a:t>
            </a:r>
            <a:r>
              <a:rPr dirty="0" sz="1000" spc="5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75" i="1">
                <a:latin typeface="DejaVu Sans Condensed"/>
                <a:cs typeface="DejaVu Sans Condensed"/>
              </a:rPr>
              <a:t>{</a:t>
            </a:r>
            <a:r>
              <a:rPr dirty="0" sz="1000" spc="-120">
                <a:latin typeface="Georgia"/>
                <a:cs typeface="Georgia"/>
              </a:rPr>
              <a:t>0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65">
                <a:latin typeface="Georgia"/>
                <a:cs typeface="Georgi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30" b="0" i="1">
                <a:latin typeface="Bookman Old Style"/>
                <a:cs typeface="Bookman Old Style"/>
              </a:rPr>
              <a:t>n</a:t>
            </a:r>
            <a:r>
              <a:rPr dirty="0" sz="1000" spc="-75" i="1">
                <a:latin typeface="DejaVu Sans Condensed"/>
                <a:cs typeface="DejaVu Sans Condensed"/>
              </a:rPr>
              <a:t>}</a:t>
            </a:r>
            <a:endParaRPr sz="1000">
              <a:latin typeface="DejaVu Sans Condensed"/>
              <a:cs typeface="DejaVu Sans Condensed"/>
            </a:endParaRPr>
          </a:p>
          <a:p>
            <a:pPr marL="459740" marR="2589530">
              <a:lnSpc>
                <a:spcPct val="124500"/>
              </a:lnSpc>
            </a:pPr>
            <a:r>
              <a:rPr dirty="0" sz="1000" spc="-10">
                <a:latin typeface="Calibri"/>
                <a:cs typeface="Calibri"/>
              </a:rPr>
              <a:t>Media: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35" b="0" i="1">
                <a:latin typeface="Bookman Old Style"/>
                <a:cs typeface="Bookman Old Style"/>
              </a:rPr>
              <a:t>np</a:t>
            </a:r>
            <a:r>
              <a:rPr dirty="0" sz="1000" spc="-35">
                <a:latin typeface="Calibri"/>
                <a:cs typeface="Calibri"/>
              </a:rPr>
              <a:t>.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V</a:t>
            </a:r>
            <a:r>
              <a:rPr dirty="0" sz="1000" spc="-35">
                <a:latin typeface="Calibri"/>
                <a:cs typeface="Calibri"/>
              </a:rPr>
              <a:t>a</a:t>
            </a:r>
            <a:r>
              <a:rPr dirty="0" sz="1000" spc="-5">
                <a:latin typeface="Calibri"/>
                <a:cs typeface="Calibri"/>
              </a:rPr>
              <a:t>ri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5">
                <a:latin typeface="Calibri"/>
                <a:cs typeface="Calibri"/>
              </a:rPr>
              <a:t>nza</a:t>
            </a:r>
            <a:r>
              <a:rPr dirty="0" sz="1000" spc="5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65" b="0" i="1">
                <a:latin typeface="Bookman Old Style"/>
                <a:cs typeface="Bookman Old Style"/>
              </a:rPr>
              <a:t>np</a:t>
            </a:r>
            <a:r>
              <a:rPr dirty="0" sz="1000" spc="40">
                <a:latin typeface="Georgia"/>
                <a:cs typeface="Georgia"/>
              </a:rPr>
              <a:t>(1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marL="459740">
              <a:lnSpc>
                <a:spcPct val="100000"/>
              </a:lnSpc>
              <a:spcBef>
                <a:spcPts val="295"/>
              </a:spcBef>
            </a:pPr>
            <a:r>
              <a:rPr dirty="0" sz="1000" spc="-5">
                <a:latin typeface="Calibri"/>
                <a:cs typeface="Calibri"/>
              </a:rPr>
              <a:t>Parámetros: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≡</a:t>
            </a:r>
            <a:r>
              <a:rPr dirty="0" sz="1000" spc="25" i="1">
                <a:latin typeface="DejaVu Sans Condensed"/>
                <a:cs typeface="DejaVu Sans Condensed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evento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;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b="0" i="1">
                <a:latin typeface="Bookman Old Style"/>
                <a:cs typeface="Bookman Old Style"/>
              </a:rPr>
              <a:t>n</a:t>
            </a:r>
            <a:r>
              <a:rPr dirty="0" sz="1000">
                <a:latin typeface="Calibri"/>
                <a:cs typeface="Calibri"/>
              </a:rPr>
              <a:t>,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veces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354" y="2581191"/>
            <a:ext cx="1361440" cy="436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repite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000">
                <a:latin typeface="Calibri"/>
                <a:cs typeface="Calibri"/>
              </a:rPr>
              <a:t>Función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masa: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 b="0" i="1">
                <a:latin typeface="Bookman Old Style"/>
                <a:cs typeface="Bookman Old Style"/>
              </a:rPr>
              <a:t>p</a:t>
            </a:r>
            <a:r>
              <a:rPr dirty="0" sz="1000" spc="-15">
                <a:latin typeface="Georgia"/>
                <a:cs typeface="Georgia"/>
              </a:rPr>
              <a:t>(</a:t>
            </a:r>
            <a:r>
              <a:rPr dirty="0" sz="1000" spc="-15" b="0" i="1">
                <a:latin typeface="Bookman Old Style"/>
                <a:cs typeface="Bookman Old Style"/>
              </a:rPr>
              <a:t>x</a:t>
            </a:r>
            <a:r>
              <a:rPr dirty="0" sz="1000" spc="-15">
                <a:latin typeface="Georgia"/>
                <a:cs typeface="Georgia"/>
              </a:rPr>
              <a:t>)</a:t>
            </a:r>
            <a:r>
              <a:rPr dirty="0" sz="1000" spc="2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917596"/>
            <a:ext cx="59588" cy="5958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126932" y="2845539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70" b="0" i="1">
                <a:latin typeface="Bookman Old Style"/>
                <a:cs typeface="Bookman Old Style"/>
              </a:rPr>
              <a:t>x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1471" y="2662090"/>
            <a:ext cx="2990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65">
                <a:latin typeface="Arial"/>
                <a:cs typeface="Arial"/>
              </a:rPr>
              <a:t>f</a:t>
            </a:r>
            <a:r>
              <a:rPr dirty="0" sz="1000" spc="640">
                <a:latin typeface="Arial"/>
                <a:cs typeface="Arial"/>
              </a:rPr>
              <a:t> </a:t>
            </a:r>
            <a:r>
              <a:rPr dirty="0" sz="1000" spc="46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175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8954" y="2755991"/>
            <a:ext cx="90360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65480" algn="l"/>
              </a:tabLst>
            </a:pPr>
            <a:r>
              <a:rPr dirty="0" baseline="7936" sz="1050" spc="82" b="0" i="1">
                <a:latin typeface="Bookman Old Style"/>
                <a:cs typeface="Bookman Old Style"/>
              </a:rPr>
              <a:t>n  </a:t>
            </a:r>
            <a:r>
              <a:rPr dirty="0" baseline="7936" sz="1050" spc="322" b="0" i="1">
                <a:latin typeface="Bookman Old Style"/>
                <a:cs typeface="Bookman Old Style"/>
              </a:rPr>
              <a:t> </a:t>
            </a:r>
            <a:r>
              <a:rPr dirty="0" sz="700" spc="70" b="0" i="1">
                <a:latin typeface="Bookman Old Style"/>
                <a:cs typeface="Bookman Old Style"/>
              </a:rPr>
              <a:t>x	</a:t>
            </a:r>
            <a:r>
              <a:rPr dirty="0" sz="700" spc="55" b="0" i="1">
                <a:latin typeface="Bookman Old Style"/>
                <a:cs typeface="Bookman Old Style"/>
              </a:rPr>
              <a:t>n</a:t>
            </a:r>
            <a:r>
              <a:rPr dirty="0" sz="700" spc="55" i="1">
                <a:latin typeface="DejaVu Serif"/>
                <a:cs typeface="DejaVu Serif"/>
              </a:rPr>
              <a:t>−</a:t>
            </a:r>
            <a:r>
              <a:rPr dirty="0" sz="700" spc="55" b="0" i="1">
                <a:latin typeface="Bookman Old Style"/>
                <a:cs typeface="Bookman Old Style"/>
              </a:rPr>
              <a:t>x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4890" y="2763944"/>
            <a:ext cx="15754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1535" algn="l"/>
              </a:tabLst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40">
                <a:latin typeface="Georgia"/>
                <a:cs typeface="Georgia"/>
              </a:rPr>
              <a:t>(1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-120">
                <a:latin typeface="Georgia"/>
                <a:cs typeface="Georgia"/>
              </a:rPr>
              <a:t>0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65">
                <a:latin typeface="Georgia"/>
                <a:cs typeface="Georgi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n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80322" y="2915772"/>
            <a:ext cx="12877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" algn="l"/>
              </a:tabLst>
            </a:pPr>
            <a:r>
              <a:rPr dirty="0" sz="1000" spc="-120">
                <a:latin typeface="Georgia"/>
                <a:cs typeface="Georgia"/>
              </a:rPr>
              <a:t>0</a:t>
            </a:r>
            <a:r>
              <a:rPr dirty="0" sz="1000" spc="-120">
                <a:latin typeface="Georgia"/>
                <a:cs typeface="Georgia"/>
              </a:rPr>
              <a:t>	</a:t>
            </a:r>
            <a:r>
              <a:rPr dirty="0" sz="1000" spc="-20" b="0" i="1">
                <a:latin typeface="Bookman Old Style"/>
                <a:cs typeface="Bookman Old Style"/>
              </a:rPr>
              <a:t>enot</a:t>
            </a:r>
            <a:r>
              <a:rPr dirty="0" sz="1000" spc="10" b="0" i="1">
                <a:latin typeface="Bookman Old Style"/>
                <a:cs typeface="Bookman Old Style"/>
              </a:rPr>
              <a:t>r</a:t>
            </a:r>
            <a:r>
              <a:rPr dirty="0" sz="1000" spc="-70" b="0" i="1">
                <a:latin typeface="Bookman Old Style"/>
                <a:cs typeface="Bookman Old Style"/>
              </a:rPr>
              <a:t>ocaso</a:t>
            </a:r>
            <a:endParaRPr sz="1000">
              <a:latin typeface="Bookman Old Style"/>
              <a:cs typeface="Bookman Old Styl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3" name="object 2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5378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Matlab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161801"/>
            <a:ext cx="1752600" cy="1088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80">
                <a:latin typeface="Cambria"/>
                <a:cs typeface="Cambria"/>
              </a:rPr>
              <a:t>x=0:0.1:10;</a:t>
            </a:r>
            <a:endParaRPr sz="1000">
              <a:latin typeface="Cambria"/>
              <a:cs typeface="Cambria"/>
            </a:endParaRPr>
          </a:p>
          <a:p>
            <a:pPr marL="12700" marR="1067435">
              <a:lnSpc>
                <a:spcPts val="1200"/>
              </a:lnSpc>
              <a:spcBef>
                <a:spcPts val="40"/>
              </a:spcBef>
            </a:pPr>
            <a:r>
              <a:rPr dirty="0" sz="1000" spc="25">
                <a:latin typeface="Cambria"/>
                <a:cs typeface="Cambria"/>
              </a:rPr>
              <a:t>Binonimal </a:t>
            </a:r>
            <a:r>
              <a:rPr dirty="0" sz="1000" spc="30">
                <a:latin typeface="Cambria"/>
                <a:cs typeface="Cambria"/>
              </a:rPr>
              <a:t> </a:t>
            </a:r>
            <a:r>
              <a:rPr dirty="0" sz="1000" spc="15">
                <a:latin typeface="Cambria"/>
                <a:cs typeface="Cambria"/>
              </a:rPr>
              <a:t>parametros  </a:t>
            </a:r>
            <a:r>
              <a:rPr dirty="0" sz="1000" spc="20">
                <a:latin typeface="Cambria"/>
                <a:cs typeface="Cambria"/>
              </a:rPr>
              <a:t>n=10; 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p=0.2;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40"/>
              </a:lnSpc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masa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 spc="35">
                <a:latin typeface="Cambria"/>
                <a:cs typeface="Cambria"/>
              </a:rPr>
              <a:t>Binomial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200"/>
              </a:lnSpc>
            </a:pPr>
            <a:r>
              <a:rPr dirty="0" sz="1000" spc="60">
                <a:latin typeface="Cambria"/>
                <a:cs typeface="Cambria"/>
              </a:rPr>
              <a:t>y_masa_bin=binopdf(x,n,p);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4567" y="1161801"/>
            <a:ext cx="2084705" cy="1240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0510">
              <a:lnSpc>
                <a:spcPct val="100000"/>
              </a:lnSpc>
              <a:spcBef>
                <a:spcPts val="95"/>
              </a:spcBef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distribución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35">
                <a:latin typeface="Cambria"/>
                <a:cs typeface="Cambria"/>
              </a:rPr>
              <a:t>Binomial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90">
                <a:latin typeface="Cambria"/>
                <a:cs typeface="Cambria"/>
              </a:rPr>
              <a:t>y_dist_bin=binocdf(x,n,p); </a:t>
            </a:r>
            <a:r>
              <a:rPr dirty="0" sz="1000" spc="95">
                <a:latin typeface="Cambria"/>
                <a:cs typeface="Cambria"/>
              </a:rPr>
              <a:t> estadísticos 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[m,v]=binostat(n,p); 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generar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valores</a:t>
            </a:r>
            <a:endParaRPr sz="1000">
              <a:latin typeface="Cambria"/>
              <a:cs typeface="Cambria"/>
            </a:endParaRPr>
          </a:p>
          <a:p>
            <a:pPr marL="12700" marR="270510">
              <a:lnSpc>
                <a:spcPts val="1200"/>
              </a:lnSpc>
              <a:spcBef>
                <a:spcPts val="15"/>
              </a:spcBef>
              <a:tabLst>
                <a:tab pos="610235" algn="l"/>
              </a:tabLst>
            </a:pPr>
            <a:r>
              <a:rPr dirty="0" sz="1000" spc="-5">
                <a:latin typeface="Cambria"/>
                <a:cs typeface="Cambria"/>
              </a:rPr>
              <a:t>nrow=1;	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-40">
                <a:latin typeface="Cambria"/>
                <a:cs typeface="Cambria"/>
              </a:rPr>
              <a:t> </a:t>
            </a:r>
            <a:r>
              <a:rPr dirty="0" sz="1000" spc="160">
                <a:latin typeface="Cambria"/>
                <a:cs typeface="Cambria"/>
              </a:rPr>
              <a:t>filas 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 spc="50">
                <a:latin typeface="Cambria"/>
                <a:cs typeface="Cambria"/>
              </a:rPr>
              <a:t>ncol=10;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 spc="5">
                <a:latin typeface="Cambria"/>
                <a:cs typeface="Cambria"/>
              </a:rPr>
              <a:t>columnas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50"/>
              </a:lnSpc>
            </a:pPr>
            <a:r>
              <a:rPr dirty="0" sz="1000" spc="40">
                <a:latin typeface="Cambria"/>
                <a:cs typeface="Cambria"/>
              </a:rPr>
              <a:t>x_bino=</a:t>
            </a:r>
            <a:r>
              <a:rPr dirty="0" sz="1000" spc="27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binornd(n,p,nrow,ncol);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6045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Gráficas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042" y="1056741"/>
            <a:ext cx="3420110" cy="12827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7294" y="2484419"/>
            <a:ext cx="3908425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Función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masa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(izquierda)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(derecha)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una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Binomial(10,0.2)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106934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Geométrica(p)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07565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960584"/>
            <a:ext cx="3444240" cy="93662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basa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Bernouilli.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dirty="0" sz="1000" spc="-15">
                <a:latin typeface="Calibri"/>
                <a:cs typeface="Calibri"/>
              </a:rPr>
              <a:t>Representa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repeticiones </a:t>
            </a:r>
            <a:r>
              <a:rPr dirty="0" sz="1000" spc="-20">
                <a:latin typeface="Calibri"/>
                <a:cs typeface="Calibri"/>
              </a:rPr>
              <a:t>necesarias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hasta </a:t>
            </a:r>
            <a:r>
              <a:rPr dirty="0" sz="1000" spc="-25">
                <a:latin typeface="Calibri"/>
                <a:cs typeface="Calibri"/>
              </a:rPr>
              <a:t>obtener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”éxito".</a:t>
            </a:r>
            <a:endParaRPr sz="1000">
              <a:latin typeface="Calibri"/>
              <a:cs typeface="Calibri"/>
            </a:endParaRPr>
          </a:p>
          <a:p>
            <a:pPr marL="12700" marR="85090">
              <a:lnSpc>
                <a:spcPts val="1490"/>
              </a:lnSpc>
              <a:spcBef>
                <a:spcPts val="95"/>
              </a:spcBef>
            </a:pPr>
            <a:r>
              <a:rPr dirty="0" sz="1000" spc="30">
                <a:latin typeface="Calibri"/>
                <a:cs typeface="Calibri"/>
              </a:rPr>
              <a:t>Esta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distribución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característica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falta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memoria.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Rango: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{</a:t>
            </a:r>
            <a:r>
              <a:rPr dirty="0" sz="1000" spc="-10">
                <a:latin typeface="Georgia"/>
                <a:cs typeface="Georgia"/>
              </a:rPr>
              <a:t>1</a:t>
            </a:r>
            <a:r>
              <a:rPr dirty="0" sz="1000" spc="-1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45">
                <a:latin typeface="Georgia"/>
                <a:cs typeface="Georgia"/>
              </a:rPr>
              <a:t>2</a:t>
            </a:r>
            <a:r>
              <a:rPr dirty="0" sz="1000" spc="-4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75" i="1">
                <a:latin typeface="DejaVu Sans Condensed"/>
                <a:cs typeface="DejaVu Sans Condensed"/>
              </a:rPr>
              <a:t>}</a:t>
            </a:r>
            <a:endParaRPr sz="1000">
              <a:latin typeface="DejaVu Sans Condensed"/>
              <a:cs typeface="DejaVu Sans Condense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265440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607058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796846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986635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16101" y="1991121"/>
            <a:ext cx="7810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b="0" i="1">
                <a:latin typeface="Bookman Old Style"/>
                <a:cs typeface="Bookman Old Style"/>
              </a:rPr>
              <a:t>p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954" y="1909526"/>
            <a:ext cx="5949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-5">
                <a:latin typeface="Calibri"/>
                <a:cs typeface="Calibri"/>
              </a:rPr>
              <a:t>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u="sng" baseline="31746" sz="1050" spc="-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dirty="0" baseline="31746" sz="1050" spc="-179">
                <a:latin typeface="Verdana"/>
                <a:cs typeface="Verdana"/>
              </a:rPr>
              <a:t> 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211616"/>
            <a:ext cx="59588" cy="5958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74954" y="2134519"/>
            <a:ext cx="8039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Varianza: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u="sng" baseline="35714" sz="1050" spc="-1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dirty="0" u="sng" baseline="35714" sz="1050" spc="-15" i="1">
                <a:uFill>
                  <a:solidFill>
                    <a:srgbClr val="000000"/>
                  </a:solidFill>
                </a:uFill>
                <a:latin typeface="DejaVu Serif"/>
                <a:cs typeface="DejaVu Serif"/>
              </a:rPr>
              <a:t>−</a:t>
            </a:r>
            <a:r>
              <a:rPr dirty="0" u="sng" baseline="35714" sz="1050" spc="-15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</a:t>
            </a:r>
            <a:endParaRPr baseline="35714" sz="1050"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0945" y="2190803"/>
            <a:ext cx="1714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15873" sz="1050" spc="7" b="0" i="1">
                <a:latin typeface="Bookman Old Style"/>
                <a:cs typeface="Bookman Old Style"/>
              </a:rPr>
              <a:t>p</a:t>
            </a:r>
            <a:r>
              <a:rPr dirty="0" sz="500" spc="5"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414435"/>
            <a:ext cx="59588" cy="595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00354" y="2337338"/>
            <a:ext cx="23018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0">
                <a:latin typeface="Calibri"/>
                <a:cs typeface="Calibri"/>
              </a:rPr>
              <a:t>P</a:t>
            </a:r>
            <a:r>
              <a:rPr dirty="0" sz="1000" spc="-35">
                <a:latin typeface="Calibri"/>
                <a:cs typeface="Calibri"/>
              </a:rPr>
              <a:t>a</a:t>
            </a:r>
            <a:r>
              <a:rPr dirty="0" sz="1000" spc="-15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á</a:t>
            </a:r>
            <a:r>
              <a:rPr dirty="0" sz="1000" spc="-15">
                <a:latin typeface="Calibri"/>
                <a:cs typeface="Calibri"/>
              </a:rPr>
              <a:t>m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-5">
                <a:latin typeface="Calibri"/>
                <a:cs typeface="Calibri"/>
              </a:rPr>
              <a:t>tros: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≡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45">
                <a:latin typeface="Calibri"/>
                <a:cs typeface="Calibri"/>
              </a:rPr>
              <a:t>p</a:t>
            </a:r>
            <a:r>
              <a:rPr dirty="0" sz="1000" spc="-10">
                <a:latin typeface="Calibri"/>
                <a:cs typeface="Calibri"/>
              </a:rPr>
              <a:t>robabilid</a:t>
            </a:r>
            <a:r>
              <a:rPr dirty="0" sz="1000" spc="-10">
                <a:latin typeface="Calibri"/>
                <a:cs typeface="Calibri"/>
              </a:rPr>
              <a:t>a</a:t>
            </a:r>
            <a:r>
              <a:rPr dirty="0" sz="1000" spc="-15">
                <a:latin typeface="Calibri"/>
                <a:cs typeface="Calibri"/>
              </a:rPr>
              <a:t>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</a:t>
            </a:r>
            <a:r>
              <a:rPr dirty="0" sz="1000" spc="-15">
                <a:latin typeface="Calibri"/>
                <a:cs typeface="Calibri"/>
              </a:rPr>
              <a:t>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evento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673121"/>
            <a:ext cx="59588" cy="595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00354" y="2596012"/>
            <a:ext cx="1361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Función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masa: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 b="0" i="1">
                <a:latin typeface="Bookman Old Style"/>
                <a:cs typeface="Bookman Old Style"/>
              </a:rPr>
              <a:t>p</a:t>
            </a:r>
            <a:r>
              <a:rPr dirty="0" sz="1000" spc="-15">
                <a:latin typeface="Georgia"/>
                <a:cs typeface="Georgia"/>
              </a:rPr>
              <a:t>(</a:t>
            </a:r>
            <a:r>
              <a:rPr dirty="0" sz="1000" spc="-15" b="0" i="1">
                <a:latin typeface="Bookman Old Style"/>
                <a:cs typeface="Bookman Old Style"/>
              </a:rPr>
              <a:t>x</a:t>
            </a:r>
            <a:r>
              <a:rPr dirty="0" sz="1000" spc="-15">
                <a:latin typeface="Georgia"/>
                <a:cs typeface="Georgia"/>
              </a:rPr>
              <a:t>)</a:t>
            </a:r>
            <a:r>
              <a:rPr dirty="0" sz="1000" spc="2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71471" y="2417602"/>
            <a:ext cx="1206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65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66366" y="2518834"/>
            <a:ext cx="4692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40">
                <a:latin typeface="Georgia"/>
                <a:cs typeface="Georgia"/>
              </a:rPr>
              <a:t>(1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9989" y="2510868"/>
            <a:ext cx="2127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70" b="0" i="1">
                <a:latin typeface="Bookman Old Style"/>
                <a:cs typeface="Bookman Old Style"/>
              </a:rPr>
              <a:t>x</a:t>
            </a: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-50"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43568" y="2518834"/>
            <a:ext cx="603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65">
                <a:latin typeface="Georgia"/>
                <a:cs typeface="Georgi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65">
                <a:latin typeface="Georgia"/>
                <a:cs typeface="Georgia"/>
              </a:rPr>
              <a:t>2</a:t>
            </a:r>
            <a:r>
              <a:rPr dirty="0" sz="1000" spc="-80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endParaRPr sz="1000">
              <a:latin typeface="DejaVu Sans Condensed"/>
              <a:cs typeface="DejaVu Sans Condense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3157" y="2670662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20">
                <a:latin typeface="Georgia"/>
                <a:cs typeface="Georgia"/>
              </a:rPr>
              <a:t>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29725" y="2670662"/>
            <a:ext cx="631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0" i="1">
                <a:latin typeface="Bookman Old Style"/>
                <a:cs typeface="Bookman Old Style"/>
              </a:rPr>
              <a:t>enot</a:t>
            </a:r>
            <a:r>
              <a:rPr dirty="0" sz="1000" spc="10" b="0" i="1">
                <a:latin typeface="Bookman Old Style"/>
                <a:cs typeface="Bookman Old Style"/>
              </a:rPr>
              <a:t>r</a:t>
            </a:r>
            <a:r>
              <a:rPr dirty="0" sz="1000" spc="-70" b="0" i="1">
                <a:latin typeface="Bookman Old Style"/>
                <a:cs typeface="Bookman Old Style"/>
              </a:rPr>
              <a:t>ocaso</a:t>
            </a:r>
            <a:endParaRPr sz="1000">
              <a:latin typeface="Bookman Old Style"/>
              <a:cs typeface="Bookman Old Style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0" name="object 3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5378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Matlab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283263"/>
            <a:ext cx="1553210" cy="936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80">
                <a:latin typeface="Cambria"/>
                <a:cs typeface="Cambria"/>
              </a:rPr>
              <a:t>x=0:0.1:10;</a:t>
            </a:r>
            <a:endParaRPr sz="1000">
              <a:latin typeface="Cambria"/>
              <a:cs typeface="Cambria"/>
            </a:endParaRPr>
          </a:p>
          <a:p>
            <a:pPr algn="just" marL="12700" marR="868044">
              <a:lnSpc>
                <a:spcPts val="1200"/>
              </a:lnSpc>
              <a:spcBef>
                <a:spcPts val="40"/>
              </a:spcBef>
            </a:pPr>
            <a:r>
              <a:rPr dirty="0" sz="1000" spc="20">
                <a:latin typeface="Cambria"/>
                <a:cs typeface="Cambria"/>
              </a:rPr>
              <a:t>Geométrica  </a:t>
            </a:r>
            <a:r>
              <a:rPr dirty="0" sz="1000" spc="15">
                <a:latin typeface="Cambria"/>
                <a:cs typeface="Cambria"/>
              </a:rPr>
              <a:t>parámetros  </a:t>
            </a:r>
            <a:r>
              <a:rPr dirty="0" sz="1000" spc="70">
                <a:latin typeface="Cambria"/>
                <a:cs typeface="Cambria"/>
              </a:rPr>
              <a:t>p=0.2;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45"/>
              </a:lnSpc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masa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 spc="25">
                <a:latin typeface="Cambria"/>
                <a:cs typeface="Cambria"/>
              </a:rPr>
              <a:t>Geométrica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200"/>
              </a:lnSpc>
            </a:pPr>
            <a:r>
              <a:rPr dirty="0" sz="1000" spc="50">
                <a:latin typeface="Cambria"/>
                <a:cs typeface="Cambria"/>
              </a:rPr>
              <a:t>y_masa_geo=geopdf(x,p);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4567" y="1283263"/>
            <a:ext cx="1818639" cy="936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0510">
              <a:lnSpc>
                <a:spcPct val="100000"/>
              </a:lnSpc>
              <a:spcBef>
                <a:spcPts val="95"/>
              </a:spcBef>
            </a:pPr>
            <a:r>
              <a:rPr dirty="0" sz="1000" spc="80">
                <a:latin typeface="Cambria"/>
                <a:cs typeface="Cambria"/>
              </a:rPr>
              <a:t>y_dist_geo=geocdf(x,p);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estadísticos 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[m,v]=geostat(p); 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generar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valores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ts val="1200"/>
              </a:lnSpc>
              <a:spcBef>
                <a:spcPts val="20"/>
              </a:spcBef>
            </a:pPr>
            <a:r>
              <a:rPr dirty="0" sz="1000" spc="-5">
                <a:latin typeface="Cambria"/>
                <a:cs typeface="Cambria"/>
              </a:rPr>
              <a:t>nrow=1;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 spc="160">
                <a:latin typeface="Cambria"/>
                <a:cs typeface="Cambria"/>
              </a:rPr>
              <a:t>filas 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 spc="50">
                <a:latin typeface="Cambria"/>
                <a:cs typeface="Cambria"/>
              </a:rPr>
              <a:t>ncol=10;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 spc="5">
                <a:latin typeface="Cambria"/>
                <a:cs typeface="Cambria"/>
              </a:rPr>
              <a:t>columnas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2194247"/>
            <a:ext cx="38258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distribución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 spc="25">
                <a:latin typeface="Cambria"/>
                <a:cs typeface="Cambria"/>
              </a:rPr>
              <a:t>Geométrica 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 spc="30">
                <a:latin typeface="Cambria"/>
                <a:cs typeface="Cambria"/>
              </a:rPr>
              <a:t>x_geo= 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60">
                <a:latin typeface="Cambria"/>
                <a:cs typeface="Cambria"/>
              </a:rPr>
              <a:t>geornd(p,nrow,ncol);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6045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Gráficas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4042" y="1005560"/>
            <a:ext cx="3420110" cy="1403350"/>
            <a:chOff x="594042" y="1005560"/>
            <a:chExt cx="3420110" cy="1403350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042" y="1005560"/>
              <a:ext cx="3420110" cy="14033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66582" y="1452600"/>
              <a:ext cx="160020" cy="274320"/>
            </a:xfrm>
            <a:custGeom>
              <a:avLst/>
              <a:gdLst/>
              <a:ahLst/>
              <a:cxnLst/>
              <a:rect l="l" t="t" r="r" b="b"/>
              <a:pathLst>
                <a:path w="160019" h="274319">
                  <a:moveTo>
                    <a:pt x="16002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80009" y="274319"/>
                  </a:lnTo>
                  <a:lnTo>
                    <a:pt x="160020" y="27431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66582" y="1452600"/>
              <a:ext cx="160020" cy="274320"/>
            </a:xfrm>
            <a:custGeom>
              <a:avLst/>
              <a:gdLst/>
              <a:ahLst/>
              <a:cxnLst/>
              <a:rect l="l" t="t" r="r" b="b"/>
              <a:pathLst>
                <a:path w="160019" h="274319">
                  <a:moveTo>
                    <a:pt x="80009" y="274319"/>
                  </a:moveTo>
                  <a:lnTo>
                    <a:pt x="0" y="274319"/>
                  </a:lnTo>
                  <a:lnTo>
                    <a:pt x="0" y="0"/>
                  </a:lnTo>
                  <a:lnTo>
                    <a:pt x="160020" y="0"/>
                  </a:lnTo>
                  <a:lnTo>
                    <a:pt x="160020" y="274319"/>
                  </a:lnTo>
                  <a:lnTo>
                    <a:pt x="80009" y="27431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29622" y="1544040"/>
              <a:ext cx="160020" cy="274320"/>
            </a:xfrm>
            <a:custGeom>
              <a:avLst/>
              <a:gdLst/>
              <a:ahLst/>
              <a:cxnLst/>
              <a:rect l="l" t="t" r="r" b="b"/>
              <a:pathLst>
                <a:path w="160020" h="274319">
                  <a:moveTo>
                    <a:pt x="16001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0010" y="274320"/>
                  </a:lnTo>
                  <a:lnTo>
                    <a:pt x="160019" y="27432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29622" y="1544040"/>
              <a:ext cx="160020" cy="274320"/>
            </a:xfrm>
            <a:custGeom>
              <a:avLst/>
              <a:gdLst/>
              <a:ahLst/>
              <a:cxnLst/>
              <a:rect l="l" t="t" r="r" b="b"/>
              <a:pathLst>
                <a:path w="160020" h="274319">
                  <a:moveTo>
                    <a:pt x="80010" y="274320"/>
                  </a:moveTo>
                  <a:lnTo>
                    <a:pt x="0" y="274320"/>
                  </a:lnTo>
                  <a:lnTo>
                    <a:pt x="0" y="0"/>
                  </a:lnTo>
                  <a:lnTo>
                    <a:pt x="160019" y="0"/>
                  </a:lnTo>
                  <a:lnTo>
                    <a:pt x="160019" y="274320"/>
                  </a:lnTo>
                  <a:lnTo>
                    <a:pt x="80010" y="27432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47294" y="2539283"/>
            <a:ext cx="3908425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Función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masa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(izquierda)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(derecha)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una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Geométrica(0.2)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6" name="object 16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79883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Poisson(L)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24663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69535"/>
            <a:ext cx="3428365" cy="898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Calibri"/>
                <a:cs typeface="Calibri"/>
              </a:rPr>
              <a:t>Representa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eventos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ocurren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intervalo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tiempo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cuando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ocurren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tasa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constante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000" spc="10">
                <a:latin typeface="Calibri"/>
                <a:cs typeface="Calibri"/>
              </a:rPr>
              <a:t>Rango</a:t>
            </a:r>
            <a:r>
              <a:rPr dirty="0" sz="1000" spc="5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75" i="1">
                <a:latin typeface="DejaVu Sans Condensed"/>
                <a:cs typeface="DejaVu Sans Condensed"/>
              </a:rPr>
              <a:t>{</a:t>
            </a:r>
            <a:r>
              <a:rPr dirty="0" sz="1000" spc="-120">
                <a:latin typeface="Georgia"/>
                <a:cs typeface="Georgia"/>
              </a:rPr>
              <a:t>0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65">
                <a:latin typeface="Georgia"/>
                <a:cs typeface="Georgi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65">
                <a:latin typeface="Georgia"/>
                <a:cs typeface="Georgia"/>
              </a:rPr>
              <a:t>2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75" i="1">
                <a:latin typeface="DejaVu Sans Condensed"/>
                <a:cs typeface="DejaVu Sans Condensed"/>
              </a:rPr>
              <a:t>}</a:t>
            </a:r>
            <a:endParaRPr sz="1000">
              <a:latin typeface="DejaVu Sans Condensed"/>
              <a:cs typeface="DejaVu Sans Condensed"/>
            </a:endParaRPr>
          </a:p>
          <a:p>
            <a:pPr marL="12700" marR="2790825">
              <a:lnSpc>
                <a:spcPct val="124500"/>
              </a:lnSpc>
            </a:pPr>
            <a:r>
              <a:rPr dirty="0" sz="1000" spc="-10">
                <a:latin typeface="Calibri"/>
                <a:cs typeface="Calibri"/>
              </a:rPr>
              <a:t>Media: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60" b="0" i="1">
                <a:latin typeface="Bookman Old Style"/>
                <a:cs typeface="Bookman Old Style"/>
              </a:rPr>
              <a:t>L</a:t>
            </a:r>
            <a:r>
              <a:rPr dirty="0" sz="1000" spc="60">
                <a:latin typeface="Calibri"/>
                <a:cs typeface="Calibri"/>
              </a:rPr>
              <a:t>. 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Varianza: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95" b="0" i="1">
                <a:latin typeface="Bookman Old Style"/>
                <a:cs typeface="Bookman Old Style"/>
              </a:rPr>
              <a:t>L</a:t>
            </a:r>
            <a:endParaRPr sz="1000">
              <a:latin typeface="Bookman Old Style"/>
              <a:cs typeface="Bookman Old Styl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588261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778050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967826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157615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0354" y="2080519"/>
            <a:ext cx="196151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Parámetros: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95" b="0" i="1">
                <a:latin typeface="Bookman Old Style"/>
                <a:cs typeface="Bookman Old Style"/>
              </a:rPr>
              <a:t>L</a:t>
            </a:r>
            <a:r>
              <a:rPr dirty="0" sz="1000" spc="-3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≡</a:t>
            </a:r>
            <a:r>
              <a:rPr dirty="0" sz="1000" spc="40" i="1">
                <a:latin typeface="DejaVu Sans Condensed"/>
                <a:cs typeface="DejaVu Sans Condensed"/>
              </a:rPr>
              <a:t> </a:t>
            </a:r>
            <a:r>
              <a:rPr dirty="0" sz="1000">
                <a:latin typeface="Calibri"/>
                <a:cs typeface="Calibri"/>
              </a:rPr>
              <a:t>tasa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ocurrencia.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404173"/>
            <a:ext cx="59588" cy="595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0354" y="2327064"/>
            <a:ext cx="1361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Función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masa: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 b="0" i="1">
                <a:latin typeface="Bookman Old Style"/>
                <a:cs typeface="Bookman Old Style"/>
              </a:rPr>
              <a:t>p</a:t>
            </a:r>
            <a:r>
              <a:rPr dirty="0" sz="1000" spc="-15">
                <a:latin typeface="Georgia"/>
                <a:cs typeface="Georgia"/>
              </a:rPr>
              <a:t>(</a:t>
            </a:r>
            <a:r>
              <a:rPr dirty="0" sz="1000" spc="-15" b="0" i="1">
                <a:latin typeface="Bookman Old Style"/>
                <a:cs typeface="Bookman Old Style"/>
              </a:rPr>
              <a:t>x</a:t>
            </a:r>
            <a:r>
              <a:rPr dirty="0" sz="1000" spc="-15">
                <a:latin typeface="Georgia"/>
                <a:cs typeface="Georgia"/>
              </a:rPr>
              <a:t>)</a:t>
            </a:r>
            <a:r>
              <a:rPr dirty="0" sz="1000" spc="2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71471" y="2148654"/>
            <a:ext cx="1206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65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1542" y="2250493"/>
            <a:ext cx="27813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5580" algn="l"/>
              </a:tabLst>
            </a:pPr>
            <a:r>
              <a:rPr dirty="0" sz="700" b="0" i="1">
                <a:latin typeface="Bookman Old Style"/>
                <a:cs typeface="Bookman Old Style"/>
              </a:rPr>
              <a:t>e</a:t>
            </a:r>
            <a:r>
              <a:rPr dirty="0" sz="700" b="0" i="1">
                <a:latin typeface="Bookman Old Style"/>
                <a:cs typeface="Bookman Old Style"/>
              </a:rPr>
              <a:t>	</a:t>
            </a:r>
            <a:r>
              <a:rPr dirty="0" sz="700" spc="140" b="0" i="1">
                <a:latin typeface="Bookman Old Style"/>
                <a:cs typeface="Bookman Old Style"/>
              </a:rPr>
              <a:t>L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9548" y="2237621"/>
            <a:ext cx="2806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235" i="1">
                <a:latin typeface="Calibri"/>
                <a:cs typeface="Calibri"/>
              </a:rPr>
              <a:t>−</a:t>
            </a:r>
            <a:r>
              <a:rPr dirty="0" sz="500" spc="235" b="0" i="1">
                <a:latin typeface="Bookman Old Style"/>
                <a:cs typeface="Bookman Old Style"/>
              </a:rPr>
              <a:t>L</a:t>
            </a:r>
            <a:r>
              <a:rPr dirty="0" sz="500" spc="365" b="0" i="1">
                <a:latin typeface="Bookman Old Style"/>
                <a:cs typeface="Bookman Old Style"/>
              </a:rPr>
              <a:t> </a:t>
            </a:r>
            <a:r>
              <a:rPr dirty="0" sz="500" spc="120" b="0" i="1">
                <a:latin typeface="Bookman Old Style"/>
                <a:cs typeface="Bookman Old Style"/>
              </a:rPr>
              <a:t>x</a:t>
            </a:r>
            <a:endParaRPr sz="500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94242" y="2369947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4" h="0">
                <a:moveTo>
                  <a:pt x="0" y="0"/>
                </a:moveTo>
                <a:lnTo>
                  <a:pt x="30914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93099" y="2343940"/>
            <a:ext cx="11176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70" b="0" i="1">
                <a:latin typeface="Bookman Old Style"/>
                <a:cs typeface="Bookman Old Style"/>
              </a:rPr>
              <a:t>x</a:t>
            </a:r>
            <a:r>
              <a:rPr dirty="0" sz="700" spc="-55">
                <a:latin typeface="Verdana"/>
                <a:cs typeface="Verdana"/>
              </a:rPr>
              <a:t>!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32392" y="2262357"/>
            <a:ext cx="7232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-120">
                <a:latin typeface="Georgia"/>
                <a:cs typeface="Georgia"/>
              </a:rPr>
              <a:t>0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65">
                <a:latin typeface="Georgia"/>
                <a:cs typeface="Georgi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65">
                <a:latin typeface="Georgia"/>
                <a:cs typeface="Georgia"/>
              </a:rPr>
              <a:t>2</a:t>
            </a:r>
            <a:r>
              <a:rPr dirty="0" sz="1000" spc="-80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endParaRPr sz="1000">
              <a:latin typeface="DejaVu Sans Condensed"/>
              <a:cs typeface="DejaVu Sans Condense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4478" y="2414186"/>
            <a:ext cx="10058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080" algn="l"/>
              </a:tabLst>
            </a:pPr>
            <a:r>
              <a:rPr dirty="0" sz="1000" spc="-120">
                <a:latin typeface="Georgia"/>
                <a:cs typeface="Georgia"/>
              </a:rPr>
              <a:t>0</a:t>
            </a:r>
            <a:r>
              <a:rPr dirty="0" sz="1000" spc="-120">
                <a:latin typeface="Georgia"/>
                <a:cs typeface="Georgia"/>
              </a:rPr>
              <a:t>	</a:t>
            </a:r>
            <a:r>
              <a:rPr dirty="0" sz="1000" spc="-20" b="0" i="1">
                <a:latin typeface="Bookman Old Style"/>
                <a:cs typeface="Bookman Old Style"/>
              </a:rPr>
              <a:t>enot</a:t>
            </a:r>
            <a:r>
              <a:rPr dirty="0" sz="1000" spc="10" b="0" i="1">
                <a:latin typeface="Bookman Old Style"/>
                <a:cs typeface="Bookman Old Style"/>
              </a:rPr>
              <a:t>r</a:t>
            </a:r>
            <a:r>
              <a:rPr dirty="0" sz="1000" spc="-70" b="0" i="1">
                <a:latin typeface="Bookman Old Style"/>
                <a:cs typeface="Bookman Old Style"/>
              </a:rPr>
              <a:t>ocaso</a:t>
            </a:r>
            <a:endParaRPr sz="1000">
              <a:latin typeface="Bookman Old Style"/>
              <a:cs typeface="Bookman Old Styl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5" name="object 2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5378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Matlab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283263"/>
            <a:ext cx="75628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80">
                <a:latin typeface="Cambria"/>
                <a:cs typeface="Cambria"/>
              </a:rPr>
              <a:t>x=0:0.1:10;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200"/>
              </a:lnSpc>
            </a:pPr>
            <a:r>
              <a:rPr dirty="0" sz="1000" spc="65">
                <a:latin typeface="Cambria"/>
                <a:cs typeface="Cambria"/>
              </a:rPr>
              <a:t>Poisson: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738749"/>
            <a:ext cx="1885314" cy="784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0015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mbria"/>
                <a:cs typeface="Cambria"/>
              </a:rPr>
              <a:t>parámetros  </a:t>
            </a:r>
            <a:r>
              <a:rPr dirty="0" sz="1000" spc="40">
                <a:latin typeface="Cambria"/>
                <a:cs typeface="Cambria"/>
              </a:rPr>
              <a:t>L=5;</a:t>
            </a:r>
            <a:endParaRPr sz="1000">
              <a:latin typeface="Cambria"/>
              <a:cs typeface="Cambria"/>
            </a:endParaRPr>
          </a:p>
          <a:p>
            <a:pPr marL="12700" marR="137795">
              <a:lnSpc>
                <a:spcPts val="1200"/>
              </a:lnSpc>
              <a:spcBef>
                <a:spcPts val="30"/>
              </a:spcBef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15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masa</a:t>
            </a:r>
            <a:r>
              <a:rPr dirty="0" sz="1000" spc="-40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Poisson’) 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 spc="65">
                <a:latin typeface="Cambria"/>
                <a:cs typeface="Cambria"/>
              </a:rPr>
              <a:t>y_masa_pois=poisspdf(x,L);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50"/>
              </a:lnSpc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distribución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Poisson’)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4567" y="1435092"/>
            <a:ext cx="2018030" cy="1088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0510">
              <a:lnSpc>
                <a:spcPct val="100000"/>
              </a:lnSpc>
              <a:spcBef>
                <a:spcPts val="95"/>
              </a:spcBef>
            </a:pPr>
            <a:r>
              <a:rPr dirty="0" sz="1000" spc="95">
                <a:latin typeface="Cambria"/>
                <a:cs typeface="Cambria"/>
              </a:rPr>
              <a:t>y_dist_pois=poisscdf(x,L);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estadísticos 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[m,v]=poisstat(L);</a:t>
            </a:r>
            <a:endParaRPr sz="1000">
              <a:latin typeface="Cambria"/>
              <a:cs typeface="Cambria"/>
            </a:endParaRPr>
          </a:p>
          <a:p>
            <a:pPr marL="12700" marR="602615">
              <a:lnSpc>
                <a:spcPts val="1200"/>
              </a:lnSpc>
              <a:spcBef>
                <a:spcPts val="25"/>
              </a:spcBef>
              <a:tabLst>
                <a:tab pos="610235" algn="l"/>
              </a:tabLst>
            </a:pPr>
            <a:r>
              <a:rPr dirty="0" sz="1000" spc="40">
                <a:latin typeface="Cambria"/>
                <a:cs typeface="Cambria"/>
              </a:rPr>
              <a:t>generar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valores 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nrow=1;	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160">
                <a:latin typeface="Cambria"/>
                <a:cs typeface="Cambria"/>
              </a:rPr>
              <a:t>filas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50"/>
              </a:lnSpc>
            </a:pPr>
            <a:r>
              <a:rPr dirty="0" sz="1000" spc="10">
                <a:latin typeface="Cambria"/>
                <a:cs typeface="Cambria"/>
              </a:rPr>
              <a:t>ncol=10;numero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270">
                <a:latin typeface="Cambria"/>
                <a:cs typeface="Cambria"/>
              </a:rPr>
              <a:t> </a:t>
            </a:r>
            <a:r>
              <a:rPr dirty="0" sz="1000" spc="5">
                <a:latin typeface="Cambria"/>
                <a:cs typeface="Cambria"/>
              </a:rPr>
              <a:t>columnas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200"/>
              </a:lnSpc>
            </a:pPr>
            <a:r>
              <a:rPr dirty="0" sz="1000" spc="60">
                <a:latin typeface="Cambria"/>
                <a:cs typeface="Cambria"/>
              </a:rPr>
              <a:t>x_pois=</a:t>
            </a:r>
            <a:r>
              <a:rPr dirty="0" sz="1000" spc="275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poissrnd(L,nrow,ncol);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949325"/>
            <a:chOff x="0" y="0"/>
            <a:chExt cx="4608195" cy="94932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5"/>
              <a:ext cx="4608060" cy="540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4071620" cy="4718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Teoría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Teoría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Aprendizaje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Profundo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259674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659572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824" y="1870748"/>
            <a:ext cx="48005" cy="4800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0354" y="1182565"/>
            <a:ext cx="3549650" cy="1680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8735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15" b="1">
                <a:latin typeface="Calibri"/>
                <a:cs typeface="Calibri"/>
              </a:rPr>
              <a:t>teoría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5" b="1">
                <a:latin typeface="Calibri"/>
                <a:cs typeface="Calibri"/>
              </a:rPr>
              <a:t> la </a:t>
            </a:r>
            <a:r>
              <a:rPr dirty="0" sz="1000" spc="10" b="1">
                <a:latin typeface="Calibri"/>
                <a:cs typeface="Calibri"/>
              </a:rPr>
              <a:t>probabilidad </a:t>
            </a:r>
            <a:r>
              <a:rPr dirty="0" sz="1000" spc="-20">
                <a:latin typeface="Calibri"/>
                <a:cs typeface="Calibri"/>
              </a:rPr>
              <a:t>nos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-15">
                <a:latin typeface="Calibri"/>
                <a:cs typeface="Calibri"/>
              </a:rPr>
              <a:t> 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medio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cuantificar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incertidumbre.</a:t>
            </a:r>
            <a:endParaRPr sz="1000">
              <a:latin typeface="Calibri"/>
              <a:cs typeface="Calibri"/>
            </a:endParaRPr>
          </a:p>
          <a:p>
            <a:pPr marL="265430" marR="1123950">
              <a:lnSpc>
                <a:spcPct val="154000"/>
              </a:lnSpc>
              <a:spcBef>
                <a:spcPts val="175"/>
              </a:spcBef>
            </a:pPr>
            <a:r>
              <a:rPr dirty="0" sz="900" spc="20">
                <a:latin typeface="Calibri"/>
                <a:cs typeface="Calibri"/>
              </a:rPr>
              <a:t>Conozco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el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sistema,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pero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no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tengo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recursos.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El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sistema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está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construido.</a:t>
            </a:r>
            <a:endParaRPr sz="900">
              <a:latin typeface="Calibri"/>
              <a:cs typeface="Calibri"/>
            </a:endParaRPr>
          </a:p>
          <a:p>
            <a:pPr marL="12700" marR="109855">
              <a:lnSpc>
                <a:spcPct val="100000"/>
              </a:lnSpc>
              <a:spcBef>
                <a:spcPts val="580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teoría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de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la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información</a:t>
            </a:r>
            <a:r>
              <a:rPr dirty="0" sz="1000" spc="100" b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cuantificar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cantidad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incertidumbre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probabilidad.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60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20" b="1">
                <a:latin typeface="Calibri"/>
                <a:cs typeface="Calibri"/>
              </a:rPr>
              <a:t>aprendizaje </a:t>
            </a:r>
            <a:r>
              <a:rPr dirty="0" sz="1000" spc="25" b="1">
                <a:latin typeface="Calibri"/>
                <a:cs typeface="Calibri"/>
              </a:rPr>
              <a:t>automático </a:t>
            </a:r>
            <a:r>
              <a:rPr dirty="0" sz="1000" spc="-15">
                <a:latin typeface="Calibri"/>
                <a:cs typeface="Calibri"/>
              </a:rPr>
              <a:t>usa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herramientas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anteriores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para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construir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realicen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tarea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concreta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nuestro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problema.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082990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458656"/>
            <a:ext cx="59588" cy="595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6045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Gráficas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4042" y="994130"/>
            <a:ext cx="3420110" cy="1426210"/>
            <a:chOff x="594042" y="994130"/>
            <a:chExt cx="3420110" cy="1426210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042" y="994130"/>
              <a:ext cx="3420110" cy="1426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03942" y="1704060"/>
              <a:ext cx="228600" cy="251460"/>
            </a:xfrm>
            <a:custGeom>
              <a:avLst/>
              <a:gdLst/>
              <a:ahLst/>
              <a:cxnLst/>
              <a:rect l="l" t="t" r="r" b="b"/>
              <a:pathLst>
                <a:path w="228600" h="251460">
                  <a:moveTo>
                    <a:pt x="228600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114300" y="251459"/>
                  </a:lnTo>
                  <a:lnTo>
                    <a:pt x="228600" y="25145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03942" y="1704060"/>
              <a:ext cx="228600" cy="251460"/>
            </a:xfrm>
            <a:custGeom>
              <a:avLst/>
              <a:gdLst/>
              <a:ahLst/>
              <a:cxnLst/>
              <a:rect l="l" t="t" r="r" b="b"/>
              <a:pathLst>
                <a:path w="228600" h="251460">
                  <a:moveTo>
                    <a:pt x="114300" y="251459"/>
                  </a:moveTo>
                  <a:lnTo>
                    <a:pt x="0" y="251459"/>
                  </a:lnTo>
                  <a:lnTo>
                    <a:pt x="0" y="0"/>
                  </a:lnTo>
                  <a:lnTo>
                    <a:pt x="228600" y="0"/>
                  </a:lnTo>
                  <a:lnTo>
                    <a:pt x="228600" y="251459"/>
                  </a:lnTo>
                  <a:lnTo>
                    <a:pt x="114300" y="25145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7294" y="2539283"/>
            <a:ext cx="3908425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Función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masa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(izquierda)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(derecha)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una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Poisson(5)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104076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Uniforme(a,b)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34355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28503"/>
            <a:ext cx="2530475" cy="405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000" spc="5">
                <a:latin typeface="Calibri"/>
                <a:cs typeface="Calibri"/>
              </a:rPr>
              <a:t>Todos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eventos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misma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probablidad.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Rango</a:t>
            </a:r>
            <a:r>
              <a:rPr dirty="0" sz="1000" spc="5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60" b="0" i="1">
                <a:latin typeface="Bookman Old Style"/>
                <a:cs typeface="Bookman Old Style"/>
              </a:rPr>
              <a:t>a,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75" b="0" i="1">
                <a:latin typeface="Bookman Old Style"/>
                <a:cs typeface="Bookman Old Style"/>
              </a:rPr>
              <a:t>b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533347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723136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79411" y="1727621"/>
            <a:ext cx="76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954" y="1646039"/>
            <a:ext cx="7194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-5">
                <a:latin typeface="Calibri"/>
                <a:cs typeface="Calibri"/>
              </a:rPr>
              <a:t>:</a:t>
            </a:r>
            <a:r>
              <a:rPr dirty="0" sz="1000">
                <a:latin typeface="Calibri"/>
                <a:cs typeface="Calibri"/>
              </a:rPr>
              <a:t>  </a:t>
            </a:r>
            <a:r>
              <a:rPr dirty="0" u="sng" baseline="31746" sz="1050" spc="-7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a</a:t>
            </a:r>
            <a:r>
              <a:rPr dirty="0" u="sng" baseline="31746" sz="1050" spc="52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+</a:t>
            </a:r>
            <a:r>
              <a:rPr dirty="0" u="sng" baseline="31746" sz="1050" spc="-104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b</a:t>
            </a:r>
            <a:r>
              <a:rPr dirty="0" baseline="31746" sz="1050" spc="-135" b="0" i="1">
                <a:latin typeface="Bookman Old Style"/>
                <a:cs typeface="Bookman Old Style"/>
              </a:rPr>
              <a:t> 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957705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74954" y="1844302"/>
            <a:ext cx="923290" cy="213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30480">
              <a:lnSpc>
                <a:spcPts val="440"/>
              </a:lnSpc>
              <a:spcBef>
                <a:spcPts val="95"/>
              </a:spcBef>
            </a:pPr>
            <a:r>
              <a:rPr dirty="0" sz="500" spc="20"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  <a:p>
            <a:pPr marL="38100">
              <a:lnSpc>
                <a:spcPts val="1040"/>
              </a:lnSpc>
            </a:pPr>
            <a:r>
              <a:rPr dirty="0" sz="1000" spc="5">
                <a:latin typeface="Calibri"/>
                <a:cs typeface="Calibri"/>
              </a:rPr>
              <a:t>Varianza: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baseline="39682" sz="1050" spc="-22">
                <a:latin typeface="Verdana"/>
                <a:cs typeface="Verdana"/>
              </a:rPr>
              <a:t>(</a:t>
            </a:r>
            <a:r>
              <a:rPr dirty="0" baseline="39682" sz="1050" spc="-22" b="0" i="1">
                <a:latin typeface="Bookman Old Style"/>
                <a:cs typeface="Bookman Old Style"/>
              </a:rPr>
              <a:t>b</a:t>
            </a:r>
            <a:r>
              <a:rPr dirty="0" baseline="39682" sz="1050" spc="-22" i="1">
                <a:latin typeface="DejaVu Serif"/>
                <a:cs typeface="DejaVu Serif"/>
              </a:rPr>
              <a:t>−</a:t>
            </a:r>
            <a:r>
              <a:rPr dirty="0" baseline="39682" sz="1050" spc="-22" b="0" i="1">
                <a:latin typeface="Bookman Old Style"/>
                <a:cs typeface="Bookman Old Style"/>
              </a:rPr>
              <a:t>a</a:t>
            </a:r>
            <a:r>
              <a:rPr dirty="0" baseline="39682" sz="1050" spc="-22">
                <a:latin typeface="Verdana"/>
                <a:cs typeface="Verdana"/>
              </a:rPr>
              <a:t>)</a:t>
            </a:r>
            <a:endParaRPr baseline="39682"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8989" y="1988185"/>
            <a:ext cx="307340" cy="0"/>
          </a:xfrm>
          <a:custGeom>
            <a:avLst/>
            <a:gdLst/>
            <a:ahLst/>
            <a:cxnLst/>
            <a:rect l="l" t="t" r="r" b="b"/>
            <a:pathLst>
              <a:path w="307340" h="0">
                <a:moveTo>
                  <a:pt x="0" y="0"/>
                </a:moveTo>
                <a:lnTo>
                  <a:pt x="3069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00354" y="1962178"/>
            <a:ext cx="3093720" cy="285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1035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12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spc="-5">
                <a:latin typeface="Calibri"/>
                <a:cs typeface="Calibri"/>
              </a:rPr>
              <a:t>Parámetros: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95" b="0" i="1">
                <a:latin typeface="Bookman Old Style"/>
                <a:cs typeface="Bookman Old Style"/>
              </a:rPr>
              <a:t>a</a:t>
            </a:r>
            <a:r>
              <a:rPr dirty="0" sz="1000" spc="35" b="0" i="1">
                <a:latin typeface="Bookman Old Style"/>
                <a:cs typeface="Bookman Old Style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valor,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75" b="0" i="1">
                <a:latin typeface="Bookman Old Style"/>
                <a:cs typeface="Bookman Old Style"/>
              </a:rPr>
              <a:t>b</a:t>
            </a:r>
            <a:r>
              <a:rPr dirty="0" sz="1000" spc="-85" b="0" i="1">
                <a:latin typeface="Bookman Old Style"/>
                <a:cs typeface="Bookman Old Style"/>
              </a:rPr>
              <a:t> </a:t>
            </a:r>
            <a:r>
              <a:rPr dirty="0" sz="1000" spc="-10">
                <a:latin typeface="Calibri"/>
                <a:cs typeface="Calibri"/>
              </a:rPr>
              <a:t>último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intervalo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2147481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337270"/>
            <a:ext cx="59588" cy="595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74954" y="2260173"/>
            <a:ext cx="1839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Función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densidad: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0" b="0" i="1">
                <a:latin typeface="Bookman Old Style"/>
                <a:cs typeface="Bookman Old Style"/>
              </a:rPr>
              <a:t> 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0" i="1">
                <a:latin typeface="Bookman Old Style"/>
                <a:cs typeface="Bookman Old Style"/>
              </a:rPr>
              <a:t>x</a:t>
            </a:r>
            <a:r>
              <a:rPr dirty="0" sz="1000" spc="15">
                <a:latin typeface="Georgia"/>
                <a:cs typeface="Georgia"/>
              </a:rPr>
              <a:t>)</a:t>
            </a:r>
            <a:r>
              <a:rPr dirty="0" sz="1000" spc="4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u="sng" baseline="22222" sz="1500" spc="19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baseline="22222" sz="1500" spc="419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baseline="31746" sz="1050" spc="-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dirty="0" u="sng" baseline="31746" sz="1050" spc="1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endParaRPr baseline="31746" sz="10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5136" y="2341755"/>
            <a:ext cx="2038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70" b="0" i="1">
                <a:latin typeface="Bookman Old Style"/>
                <a:cs typeface="Bookman Old Style"/>
              </a:rPr>
              <a:t>b</a:t>
            </a: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-5" b="0" i="1">
                <a:latin typeface="Bookman Old Style"/>
                <a:cs typeface="Bookman Old Style"/>
              </a:rPr>
              <a:t>a</a:t>
            </a:r>
            <a:endParaRPr sz="700">
              <a:latin typeface="Bookman Old Style"/>
              <a:cs typeface="Bookman Old Styl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3" name="object 2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5378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Matlab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222532"/>
            <a:ext cx="82296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90">
                <a:latin typeface="Cambria"/>
                <a:cs typeface="Cambria"/>
              </a:rPr>
              <a:t>x=-3:0.01:3;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200"/>
              </a:lnSpc>
            </a:pPr>
            <a:r>
              <a:rPr dirty="0" sz="1000" spc="10">
                <a:latin typeface="Cambria"/>
                <a:cs typeface="Cambria"/>
              </a:rPr>
              <a:t>Uniforme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678018"/>
            <a:ext cx="1951355" cy="936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66825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mbria"/>
                <a:cs typeface="Cambria"/>
              </a:rPr>
              <a:t>parametros  </a:t>
            </a:r>
            <a:r>
              <a:rPr dirty="0" sz="1000" spc="75">
                <a:latin typeface="Cambria"/>
                <a:cs typeface="Cambria"/>
              </a:rPr>
              <a:t>a=-1;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90"/>
              </a:lnSpc>
            </a:pPr>
            <a:r>
              <a:rPr dirty="0" sz="1000" spc="35">
                <a:latin typeface="Cambria"/>
                <a:cs typeface="Cambria"/>
              </a:rPr>
              <a:t>b=1;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ts val="1200"/>
              </a:lnSpc>
              <a:spcBef>
                <a:spcPts val="40"/>
              </a:spcBef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15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>
                <a:latin typeface="Cambria"/>
                <a:cs typeface="Cambria"/>
              </a:rPr>
              <a:t> </a:t>
            </a:r>
            <a:r>
              <a:rPr dirty="0" sz="1000" spc="30">
                <a:latin typeface="Cambria"/>
                <a:cs typeface="Cambria"/>
              </a:rPr>
              <a:t>densidad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Exponencial 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y_dens_unif=unifpdf(x,a,b); 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F.de</a:t>
            </a:r>
            <a:r>
              <a:rPr dirty="0" sz="1000" spc="275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distribución</a:t>
            </a:r>
            <a:r>
              <a:rPr dirty="0" sz="1000" spc="275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Exponencial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4567" y="1374361"/>
            <a:ext cx="2084705" cy="1088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0510">
              <a:lnSpc>
                <a:spcPct val="100000"/>
              </a:lnSpc>
              <a:spcBef>
                <a:spcPts val="95"/>
              </a:spcBef>
            </a:pPr>
            <a:r>
              <a:rPr dirty="0" sz="1000" spc="105">
                <a:latin typeface="Cambria"/>
                <a:cs typeface="Cambria"/>
              </a:rPr>
              <a:t>y_dist_unif=unifcdf(x,a,b);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estadisticos </a:t>
            </a:r>
            <a:r>
              <a:rPr dirty="0" sz="1000" spc="100">
                <a:latin typeface="Cambria"/>
                <a:cs typeface="Cambria"/>
              </a:rPr>
              <a:t> [m,v]=unifstat(a,b); 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generar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valores</a:t>
            </a:r>
            <a:endParaRPr sz="1000">
              <a:latin typeface="Cambria"/>
              <a:cs typeface="Cambria"/>
            </a:endParaRPr>
          </a:p>
          <a:p>
            <a:pPr marL="12700" marR="270510">
              <a:lnSpc>
                <a:spcPts val="1200"/>
              </a:lnSpc>
              <a:spcBef>
                <a:spcPts val="20"/>
              </a:spcBef>
              <a:tabLst>
                <a:tab pos="610235" algn="l"/>
              </a:tabLst>
            </a:pPr>
            <a:r>
              <a:rPr dirty="0" sz="1000" spc="-5">
                <a:latin typeface="Cambria"/>
                <a:cs typeface="Cambria"/>
              </a:rPr>
              <a:t>nrow=1;	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-40">
                <a:latin typeface="Cambria"/>
                <a:cs typeface="Cambria"/>
              </a:rPr>
              <a:t> </a:t>
            </a:r>
            <a:r>
              <a:rPr dirty="0" sz="1000" spc="160">
                <a:latin typeface="Cambria"/>
                <a:cs typeface="Cambria"/>
              </a:rPr>
              <a:t>filas 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 spc="50">
                <a:latin typeface="Cambria"/>
                <a:cs typeface="Cambria"/>
              </a:rPr>
              <a:t>ncol=10;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 spc="5">
                <a:latin typeface="Cambria"/>
                <a:cs typeface="Cambria"/>
              </a:rPr>
              <a:t>columnas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50"/>
              </a:lnSpc>
            </a:pPr>
            <a:r>
              <a:rPr dirty="0" sz="1000" spc="75">
                <a:latin typeface="Cambria"/>
                <a:cs typeface="Cambria"/>
              </a:rPr>
              <a:t>x_unif=</a:t>
            </a:r>
            <a:r>
              <a:rPr dirty="0" sz="1000" spc="305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unifrnd(a,b,nrow,ncol);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6045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Gráficas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1027" y="985240"/>
            <a:ext cx="3417570" cy="1432560"/>
            <a:chOff x="601027" y="985240"/>
            <a:chExt cx="3417570" cy="1432560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027" y="985240"/>
              <a:ext cx="3417390" cy="14325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95082" y="1155420"/>
              <a:ext cx="228600" cy="274320"/>
            </a:xfrm>
            <a:custGeom>
              <a:avLst/>
              <a:gdLst/>
              <a:ahLst/>
              <a:cxnLst/>
              <a:rect l="l" t="t" r="r" b="b"/>
              <a:pathLst>
                <a:path w="228600" h="274319">
                  <a:moveTo>
                    <a:pt x="22860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114300" y="274319"/>
                  </a:lnTo>
                  <a:lnTo>
                    <a:pt x="228600" y="27431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95082" y="1155420"/>
              <a:ext cx="228600" cy="274320"/>
            </a:xfrm>
            <a:custGeom>
              <a:avLst/>
              <a:gdLst/>
              <a:ahLst/>
              <a:cxnLst/>
              <a:rect l="l" t="t" r="r" b="b"/>
              <a:pathLst>
                <a:path w="228600" h="274319">
                  <a:moveTo>
                    <a:pt x="114300" y="274319"/>
                  </a:moveTo>
                  <a:lnTo>
                    <a:pt x="0" y="274319"/>
                  </a:lnTo>
                  <a:lnTo>
                    <a:pt x="0" y="0"/>
                  </a:lnTo>
                  <a:lnTo>
                    <a:pt x="228600" y="0"/>
                  </a:lnTo>
                  <a:lnTo>
                    <a:pt x="228600" y="274319"/>
                  </a:lnTo>
                  <a:lnTo>
                    <a:pt x="114300" y="27431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7294" y="2539283"/>
            <a:ext cx="3864610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Función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densidad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(izquierda)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(derecha)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de 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Uniforme(-1,1)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112903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Exponencial(</a:t>
            </a:r>
            <a:r>
              <a:rPr dirty="0" sz="1400" spc="15" i="1">
                <a:solidFill>
                  <a:srgbClr val="FFFFFF"/>
                </a:solidFill>
                <a:latin typeface="Century Gothic"/>
                <a:cs typeface="Century Gothic"/>
              </a:rPr>
              <a:t>λ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24098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25912"/>
            <a:ext cx="3215640" cy="594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5">
                <a:latin typeface="Calibri"/>
                <a:cs typeface="Calibri"/>
              </a:rPr>
              <a:t>utiliza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obtener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tiempo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sucesos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independientes.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caracteriza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porque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memoria.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10">
                <a:latin typeface="Calibri"/>
                <a:cs typeface="Calibri"/>
              </a:rPr>
              <a:t>Rango</a:t>
            </a:r>
            <a:r>
              <a:rPr dirty="0" sz="1000" spc="5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10">
                <a:latin typeface="Georgia"/>
                <a:cs typeface="Georgia"/>
              </a:rPr>
              <a:t>[0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40" i="1">
                <a:latin typeface="DejaVu Sans Condensed"/>
                <a:cs typeface="DejaVu Sans Condensed"/>
              </a:rPr>
              <a:t>∞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430769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620558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810347"/>
            <a:ext cx="59588" cy="595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101" y="1814820"/>
            <a:ext cx="857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100" b="0" i="1">
                <a:latin typeface="Bookman Old Style"/>
                <a:cs typeface="Bookman Old Style"/>
              </a:rPr>
              <a:t>λ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954" y="1733237"/>
            <a:ext cx="602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-5">
                <a:latin typeface="Calibri"/>
                <a:cs typeface="Calibri"/>
              </a:rPr>
              <a:t>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u="sng" baseline="31746" sz="1050" spc="-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dirty="0" baseline="31746" sz="1050" spc="-135">
                <a:latin typeface="Verdana"/>
                <a:cs typeface="Verdana"/>
              </a:rPr>
              <a:t> 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000135"/>
            <a:ext cx="59588" cy="595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4954" y="1923026"/>
            <a:ext cx="7321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Varianza:</a:t>
            </a:r>
            <a:r>
              <a:rPr dirty="0" u="sng" baseline="22222" sz="1500" spc="247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aseline="31746" sz="1050" spc="-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dirty="0" u="sng" baseline="31746" sz="1050" spc="-22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endParaRPr baseline="31746" sz="10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954" y="1960253"/>
            <a:ext cx="1998980" cy="33020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583565">
              <a:lnSpc>
                <a:spcPct val="100000"/>
              </a:lnSpc>
              <a:spcBef>
                <a:spcPts val="245"/>
              </a:spcBef>
            </a:pPr>
            <a:r>
              <a:rPr dirty="0" baseline="-15873" sz="1050" spc="89" b="0" i="1">
                <a:latin typeface="Bookman Old Style"/>
                <a:cs typeface="Bookman Old Style"/>
              </a:rPr>
              <a:t>λ</a:t>
            </a:r>
            <a:r>
              <a:rPr dirty="0" sz="500" spc="60"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dirty="0" sz="1000" spc="-5">
                <a:latin typeface="Calibri"/>
                <a:cs typeface="Calibri"/>
              </a:rPr>
              <a:t>Parámetros: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55" b="0" i="1">
                <a:latin typeface="Bookman Old Style"/>
                <a:cs typeface="Bookman Old Style"/>
              </a:rPr>
              <a:t>λ</a:t>
            </a:r>
            <a:r>
              <a:rPr dirty="0" sz="1000" spc="-2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≡</a:t>
            </a:r>
            <a:r>
              <a:rPr dirty="0" sz="1000" spc="40" i="1">
                <a:latin typeface="DejaVu Sans Condensed"/>
                <a:cs typeface="DejaVu Sans Condensed"/>
              </a:rPr>
              <a:t> </a:t>
            </a:r>
            <a:r>
              <a:rPr dirty="0" sz="1000">
                <a:latin typeface="Calibri"/>
                <a:cs typeface="Calibri"/>
              </a:rPr>
              <a:t>tasa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ocurrencia.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189924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424557"/>
            <a:ext cx="59588" cy="595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00354" y="2347460"/>
            <a:ext cx="15601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75">
                <a:latin typeface="Calibri"/>
                <a:cs typeface="Calibri"/>
              </a:rPr>
              <a:t>F</a:t>
            </a:r>
            <a:r>
              <a:rPr dirty="0" sz="1000" spc="-15">
                <a:latin typeface="Calibri"/>
                <a:cs typeface="Calibri"/>
              </a:rPr>
              <a:t>unció</a:t>
            </a:r>
            <a:r>
              <a:rPr dirty="0" sz="1000" spc="-10">
                <a:latin typeface="Calibri"/>
                <a:cs typeface="Calibri"/>
              </a:rPr>
              <a:t>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</a:t>
            </a:r>
            <a:r>
              <a:rPr dirty="0" sz="1000" spc="-35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densidad</a:t>
            </a:r>
            <a:r>
              <a:rPr dirty="0" sz="1000" spc="-10">
                <a:latin typeface="Calibri"/>
                <a:cs typeface="Calibri"/>
              </a:rPr>
              <a:t>: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47" y="2169050"/>
            <a:ext cx="1079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35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00973" y="2269698"/>
            <a:ext cx="6559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8455" algn="l"/>
              </a:tabLst>
            </a:pPr>
            <a:r>
              <a:rPr dirty="0" sz="1000" spc="-120">
                <a:latin typeface="Georgia"/>
                <a:cs typeface="Georgia"/>
              </a:rPr>
              <a:t>0	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65" b="0" i="1">
                <a:latin typeface="Bookman Old Style"/>
                <a:cs typeface="Bookman Old Style"/>
              </a:rPr>
              <a:t> </a:t>
            </a:r>
            <a:r>
              <a:rPr dirty="0" sz="1000" spc="170" b="0" i="1">
                <a:latin typeface="Bookman Old Style"/>
                <a:cs typeface="Bookman Old Style"/>
              </a:rPr>
              <a:t>&lt;</a:t>
            </a:r>
            <a:r>
              <a:rPr dirty="0" sz="1000" spc="-60" b="0" i="1">
                <a:latin typeface="Bookman Old Style"/>
                <a:cs typeface="Bookman Old Style"/>
              </a:rPr>
              <a:t> </a:t>
            </a:r>
            <a:r>
              <a:rPr dirty="0" sz="1000" spc="-120">
                <a:latin typeface="Georgia"/>
                <a:cs typeface="Georgia"/>
              </a:rPr>
              <a:t>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39441" y="2376759"/>
            <a:ext cx="405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19444" sz="1500" spc="52" b="0" i="1">
                <a:latin typeface="Bookman Old Style"/>
                <a:cs typeface="Bookman Old Style"/>
              </a:rPr>
              <a:t>λe</a:t>
            </a: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35" b="0" i="1">
                <a:latin typeface="Bookman Old Style"/>
                <a:cs typeface="Bookman Old Style"/>
              </a:rPr>
              <a:t>λx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26880" y="2422669"/>
            <a:ext cx="3302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-6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≥</a:t>
            </a:r>
            <a:r>
              <a:rPr dirty="0" sz="1000" spc="-50" i="1">
                <a:latin typeface="DejaVu Sans Condensed"/>
                <a:cs typeface="DejaVu Sans Condensed"/>
              </a:rPr>
              <a:t> </a:t>
            </a:r>
            <a:r>
              <a:rPr dirty="0" sz="1000" spc="-120">
                <a:latin typeface="Georgia"/>
                <a:cs typeface="Georgia"/>
              </a:rPr>
              <a:t>0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6" name="object 26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5378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Matlab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161801"/>
            <a:ext cx="82296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90">
                <a:latin typeface="Cambria"/>
                <a:cs typeface="Cambria"/>
              </a:rPr>
              <a:t>x=-3:0.01:3;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200"/>
              </a:lnSpc>
            </a:pPr>
            <a:r>
              <a:rPr dirty="0" sz="1000" spc="40">
                <a:latin typeface="Cambria"/>
                <a:cs typeface="Cambria"/>
              </a:rPr>
              <a:t>Exponencial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617286"/>
            <a:ext cx="1885314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33475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latin typeface="Cambria"/>
                <a:cs typeface="Cambria"/>
              </a:rPr>
              <a:t>parámetros 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 spc="35">
                <a:latin typeface="Cambria"/>
                <a:cs typeface="Cambria"/>
              </a:rPr>
              <a:t>lambda=0.5;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90"/>
              </a:lnSpc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295">
                <a:latin typeface="Cambria"/>
                <a:cs typeface="Cambria"/>
              </a:rPr>
              <a:t> </a:t>
            </a:r>
            <a:r>
              <a:rPr dirty="0" sz="1000" spc="30">
                <a:latin typeface="Cambria"/>
                <a:cs typeface="Cambria"/>
              </a:rPr>
              <a:t>densidad 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65">
                <a:latin typeface="Cambria"/>
                <a:cs typeface="Cambria"/>
              </a:rPr>
              <a:t>Exponencial’)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2224613"/>
            <a:ext cx="188531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5">
                <a:latin typeface="Cambria"/>
                <a:cs typeface="Cambria"/>
              </a:rPr>
              <a:t>y_dens_exp=exppdf(x,lambda);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2528270"/>
            <a:ext cx="16859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29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 spc="155">
                <a:latin typeface="Cambria"/>
                <a:cs typeface="Cambria"/>
              </a:rPr>
              <a:t>dist.</a:t>
            </a:r>
            <a:r>
              <a:rPr dirty="0" sz="1000" spc="295">
                <a:latin typeface="Cambria"/>
                <a:cs typeface="Cambria"/>
              </a:rPr>
              <a:t> </a:t>
            </a:r>
            <a:r>
              <a:rPr dirty="0" sz="1000" spc="65">
                <a:latin typeface="Cambria"/>
                <a:cs typeface="Cambria"/>
              </a:rPr>
              <a:t>Exponencial’)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4567" y="1161801"/>
            <a:ext cx="188531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5">
                <a:latin typeface="Cambria"/>
                <a:cs typeface="Cambria"/>
              </a:rPr>
              <a:t>y_dist_exp=expcdf(x,lambda);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4567" y="1617286"/>
            <a:ext cx="2150745" cy="936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68655">
              <a:lnSpc>
                <a:spcPct val="100000"/>
              </a:lnSpc>
              <a:spcBef>
                <a:spcPts val="95"/>
              </a:spcBef>
            </a:pPr>
            <a:r>
              <a:rPr dirty="0" sz="1000" spc="95">
                <a:latin typeface="Cambria"/>
                <a:cs typeface="Cambria"/>
              </a:rPr>
              <a:t>estadísticos 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55">
                <a:latin typeface="Cambria"/>
                <a:cs typeface="Cambria"/>
              </a:rPr>
              <a:t>[m,v]=expstat(lambda);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generar   </a:t>
            </a:r>
            <a:r>
              <a:rPr dirty="0" sz="1000" spc="70">
                <a:latin typeface="Cambria"/>
                <a:cs typeface="Cambria"/>
              </a:rPr>
              <a:t>valores 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nrow=1;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 spc="160">
                <a:latin typeface="Cambria"/>
                <a:cs typeface="Cambria"/>
              </a:rPr>
              <a:t>filas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ts val="1200"/>
              </a:lnSpc>
              <a:spcBef>
                <a:spcPts val="20"/>
              </a:spcBef>
            </a:pPr>
            <a:r>
              <a:rPr dirty="0" sz="1000" spc="50">
                <a:latin typeface="Cambria"/>
                <a:cs typeface="Cambria"/>
              </a:rPr>
              <a:t>ncol=10;  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 spc="5">
                <a:latin typeface="Cambria"/>
                <a:cs typeface="Cambria"/>
              </a:rPr>
              <a:t>columnas 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 spc="25">
                <a:latin typeface="Cambria"/>
                <a:cs typeface="Cambria"/>
              </a:rPr>
              <a:t>x_exp=</a:t>
            </a:r>
            <a:r>
              <a:rPr dirty="0" sz="1000" spc="60">
                <a:latin typeface="Cambria"/>
                <a:cs typeface="Cambria"/>
              </a:rPr>
              <a:t> </a:t>
            </a:r>
            <a:r>
              <a:rPr dirty="0" sz="1000" spc="45">
                <a:latin typeface="Cambria"/>
                <a:cs typeface="Cambria"/>
              </a:rPr>
              <a:t>exprnd(lambda,nrow,ncol);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6045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Gráficas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042" y="997305"/>
            <a:ext cx="3420110" cy="14198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7294" y="2539283"/>
            <a:ext cx="3864610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Función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densidad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(izquierda)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(derecha)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de 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Exponencial(0.5)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98615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rma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dirty="0" sz="1400" spc="15" i="1">
                <a:solidFill>
                  <a:srgbClr val="FFFFFF"/>
                </a:solidFill>
                <a:latin typeface="Century Gothic"/>
                <a:cs typeface="Century Gothic"/>
              </a:rPr>
              <a:t>µ,</a:t>
            </a:r>
            <a:r>
              <a:rPr dirty="0" sz="1400" spc="-150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60" i="1">
                <a:solidFill>
                  <a:srgbClr val="FFFFFF"/>
                </a:solidFill>
                <a:latin typeface="Century Gothic"/>
                <a:cs typeface="Century Gothic"/>
              </a:rPr>
              <a:t>σ</a:t>
            </a:r>
            <a:r>
              <a:rPr dirty="0" sz="1400" spc="5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045743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235532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1425321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615109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956727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146516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336304"/>
            <a:ext cx="59588" cy="595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194" y="2526093"/>
            <a:ext cx="59588" cy="595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2769349"/>
            <a:ext cx="59588" cy="5958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2280958" y="281387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 h="0">
                <a:moveTo>
                  <a:pt x="0" y="0"/>
                </a:moveTo>
                <a:lnTo>
                  <a:pt x="11277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68258" y="2788122"/>
            <a:ext cx="1968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r>
              <a:rPr dirty="0" sz="700" spc="70" b="0" i="1">
                <a:latin typeface="Bookman Old Style"/>
                <a:cs typeface="Bookman Old Style"/>
              </a:rPr>
              <a:t>π</a:t>
            </a:r>
            <a:r>
              <a:rPr dirty="0" sz="700" spc="80" b="0" i="1">
                <a:latin typeface="Bookman Old Style"/>
                <a:cs typeface="Bookman Old Style"/>
              </a:rPr>
              <a:t>σ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954" y="2692240"/>
            <a:ext cx="199326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895475" algn="l"/>
              </a:tabLst>
            </a:pPr>
            <a:r>
              <a:rPr dirty="0" sz="1000">
                <a:latin typeface="Calibri"/>
                <a:cs typeface="Calibri"/>
              </a:rPr>
              <a:t>Función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densidad: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0" i="1">
                <a:latin typeface="Bookman Old Style"/>
                <a:cs typeface="Bookman Old Style"/>
              </a:rPr>
              <a:t>x</a:t>
            </a:r>
            <a:r>
              <a:rPr dirty="0" sz="1000" spc="15">
                <a:latin typeface="Georgia"/>
                <a:cs typeface="Georgia"/>
              </a:rPr>
              <a:t>)</a:t>
            </a:r>
            <a:r>
              <a:rPr dirty="0" sz="1000" spc="40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160">
                <a:latin typeface="Georgia"/>
                <a:cs typeface="Georgia"/>
              </a:rPr>
              <a:t> </a:t>
            </a:r>
            <a:r>
              <a:rPr dirty="0" baseline="7936" sz="1050" spc="307" i="1">
                <a:latin typeface="DejaVu Serif"/>
                <a:cs typeface="DejaVu Serif"/>
              </a:rPr>
              <a:t>√	</a:t>
            </a:r>
            <a:r>
              <a:rPr dirty="0" sz="1000" spc="-80" b="0" i="1">
                <a:latin typeface="Bookman Old Style"/>
                <a:cs typeface="Bookman Old Style"/>
              </a:rPr>
              <a:t>e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5136" y="2680375"/>
            <a:ext cx="4362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7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dirty="0" u="sng" sz="700" spc="-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spc="-5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 </a:t>
            </a:r>
            <a:r>
              <a:rPr dirty="0" u="sng" sz="700" spc="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sz="700">
                <a:latin typeface="Verdana"/>
                <a:cs typeface="Verdana"/>
              </a:rPr>
              <a:t> </a:t>
            </a:r>
            <a:r>
              <a:rPr dirty="0" sz="700" spc="90">
                <a:latin typeface="Verdana"/>
                <a:cs typeface="Verdana"/>
              </a:rPr>
              <a:t> </a:t>
            </a:r>
            <a:r>
              <a:rPr dirty="0" baseline="3968" sz="1050" spc="52" i="1">
                <a:latin typeface="DejaVu Serif"/>
                <a:cs typeface="DejaVu Serif"/>
              </a:rPr>
              <a:t>−</a:t>
            </a:r>
            <a:endParaRPr baseline="3968" sz="1050">
              <a:latin typeface="DejaVu Serif"/>
              <a:cs typeface="DejaVu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11196" y="2653762"/>
            <a:ext cx="2667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4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(</a:t>
            </a:r>
            <a:r>
              <a:rPr dirty="0" u="sng" sz="500" spc="12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x</a:t>
            </a:r>
            <a:r>
              <a:rPr dirty="0" u="sng" sz="500" spc="29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−</a:t>
            </a:r>
            <a:r>
              <a:rPr dirty="0" u="sng" sz="500" spc="13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µ</a:t>
            </a:r>
            <a:r>
              <a:rPr dirty="0" u="sng" sz="500" spc="4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)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954" y="930688"/>
            <a:ext cx="3709670" cy="179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24500"/>
              </a:lnSpc>
              <a:spcBef>
                <a:spcPts val="100"/>
              </a:spcBef>
            </a:pPr>
            <a:r>
              <a:rPr dirty="0" sz="1000" spc="45">
                <a:latin typeface="Calibri"/>
                <a:cs typeface="Calibri"/>
              </a:rPr>
              <a:t>Es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distribuciones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utilizadas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mayores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propiedades.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normales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incorreladas,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entonces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independientes.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combinación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normales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normal.</a:t>
            </a:r>
            <a:endParaRPr sz="1000">
              <a:latin typeface="Calibri"/>
              <a:cs typeface="Calibri"/>
            </a:endParaRPr>
          </a:p>
          <a:p>
            <a:pPr marL="38100" marR="269875">
              <a:lnSpc>
                <a:spcPct val="100000"/>
              </a:lnSpc>
              <a:spcBef>
                <a:spcPts val="295"/>
              </a:spcBef>
            </a:pPr>
            <a:r>
              <a:rPr dirty="0" sz="1000" spc="20">
                <a:latin typeface="Calibri"/>
                <a:cs typeface="Calibri"/>
              </a:rPr>
              <a:t>Los </a:t>
            </a:r>
            <a:r>
              <a:rPr dirty="0" sz="1000" spc="-20">
                <a:latin typeface="Calibri"/>
                <a:cs typeface="Calibri"/>
              </a:rPr>
              <a:t>valores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acumulan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torno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medio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(</a:t>
            </a:r>
            <a:r>
              <a:rPr dirty="0" sz="1000" spc="50" b="0" i="1">
                <a:latin typeface="Bookman Old Style"/>
                <a:cs typeface="Bookman Old Style"/>
              </a:rPr>
              <a:t>µ</a:t>
            </a:r>
            <a:r>
              <a:rPr dirty="0" sz="1000" spc="50">
                <a:latin typeface="Calibri"/>
                <a:cs typeface="Calibri"/>
              </a:rPr>
              <a:t>),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0">
                <a:latin typeface="Calibri"/>
                <a:cs typeface="Calibri"/>
              </a:rPr>
              <a:t>varían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respecto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desviación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típica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(</a:t>
            </a:r>
            <a:r>
              <a:rPr dirty="0" sz="1000" spc="60" b="0" i="1">
                <a:latin typeface="Bookman Old Style"/>
                <a:cs typeface="Bookman Old Style"/>
              </a:rPr>
              <a:t>σ</a:t>
            </a:r>
            <a:r>
              <a:rPr dirty="0" sz="1000" spc="60"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dirty="0" sz="1000" spc="10">
                <a:latin typeface="Calibri"/>
                <a:cs typeface="Calibri"/>
              </a:rPr>
              <a:t>Rango</a:t>
            </a:r>
            <a:r>
              <a:rPr dirty="0" sz="1000" spc="5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30" i="1">
                <a:latin typeface="DejaVu Sans Condensed"/>
                <a:cs typeface="DejaVu Sans Condensed"/>
              </a:rPr>
              <a:t>−∞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+</a:t>
            </a:r>
            <a:r>
              <a:rPr dirty="0" sz="1000" spc="245" i="1">
                <a:latin typeface="DejaVu Sans Condensed"/>
                <a:cs typeface="DejaVu Sans Condensed"/>
              </a:rPr>
              <a:t>∞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marL="38100" marR="2724785">
              <a:lnSpc>
                <a:spcPct val="124500"/>
              </a:lnSpc>
            </a:pPr>
            <a:r>
              <a:rPr dirty="0" sz="1000" spc="-10">
                <a:latin typeface="Calibri"/>
                <a:cs typeface="Calibri"/>
              </a:rPr>
              <a:t>Media: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spc="20">
                <a:latin typeface="Calibri"/>
                <a:cs typeface="Calibri"/>
              </a:rPr>
              <a:t>. 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Varianza: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" b="0" i="1">
                <a:latin typeface="Bookman Old Style"/>
                <a:cs typeface="Bookman Old Style"/>
              </a:rPr>
              <a:t>σ</a:t>
            </a:r>
            <a:r>
              <a:rPr dirty="0" baseline="27777" sz="1050" spc="7">
                <a:latin typeface="Verdana"/>
                <a:cs typeface="Verdana"/>
              </a:rPr>
              <a:t>2 </a:t>
            </a:r>
            <a:r>
              <a:rPr dirty="0" baseline="27777" sz="1050" spc="15">
                <a:latin typeface="Verdana"/>
                <a:cs typeface="Verdana"/>
              </a:rPr>
              <a:t> </a:t>
            </a:r>
            <a:r>
              <a:rPr dirty="0" sz="1000" spc="-5">
                <a:latin typeface="Calibri"/>
                <a:cs typeface="Calibri"/>
              </a:rPr>
              <a:t>Parámetros: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µ</a:t>
            </a:r>
            <a:r>
              <a:rPr dirty="0" sz="1000" spc="25">
                <a:latin typeface="Calibri"/>
                <a:cs typeface="Calibri"/>
              </a:rPr>
              <a:t>,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40" b="0" i="1">
                <a:latin typeface="Bookman Old Style"/>
                <a:cs typeface="Bookman Old Style"/>
              </a:rPr>
              <a:t>σ</a:t>
            </a:r>
            <a:r>
              <a:rPr dirty="0" sz="1000" spc="4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algn="ctr" marL="912494">
              <a:lnSpc>
                <a:spcPct val="100000"/>
              </a:lnSpc>
              <a:spcBef>
                <a:spcPts val="210"/>
              </a:spcBef>
            </a:pPr>
            <a:r>
              <a:rPr dirty="0" u="sng" sz="500" spc="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57817" y="2741888"/>
            <a:ext cx="2165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00" spc="60">
                <a:latin typeface="Verdana"/>
                <a:cs typeface="Verdana"/>
              </a:rPr>
              <a:t>2</a:t>
            </a:r>
            <a:r>
              <a:rPr dirty="0" sz="500" spc="60" b="0" i="1">
                <a:latin typeface="Bookman Old Style"/>
                <a:cs typeface="Bookman Old Style"/>
              </a:rPr>
              <a:t>σ</a:t>
            </a:r>
            <a:r>
              <a:rPr dirty="0" baseline="16666" sz="750" spc="89">
                <a:latin typeface="Verdana"/>
                <a:cs typeface="Verdana"/>
              </a:rPr>
              <a:t>2</a:t>
            </a:r>
            <a:endParaRPr baseline="16666" sz="75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5" name="object 2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5378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Matlab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1283263"/>
            <a:ext cx="1685925" cy="63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90">
                <a:latin typeface="Cambria"/>
                <a:cs typeface="Cambria"/>
              </a:rPr>
              <a:t>x=-3:0.01:3;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95"/>
              </a:lnSpc>
            </a:pPr>
            <a:r>
              <a:rPr dirty="0" sz="1000" spc="-20">
                <a:latin typeface="Cambria"/>
                <a:cs typeface="Cambria"/>
              </a:rPr>
              <a:t>Normal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95"/>
              </a:lnSpc>
            </a:pPr>
            <a:r>
              <a:rPr dirty="0" sz="1000" spc="20">
                <a:latin typeface="Cambria"/>
                <a:cs typeface="Cambria"/>
              </a:rPr>
              <a:t>parámetros </a:t>
            </a:r>
            <a:r>
              <a:rPr dirty="0" sz="1000" spc="30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mu=0;</a:t>
            </a:r>
            <a:r>
              <a:rPr dirty="0" sz="1000" spc="270">
                <a:latin typeface="Cambria"/>
                <a:cs typeface="Cambria"/>
              </a:rPr>
              <a:t> </a:t>
            </a:r>
            <a:r>
              <a:rPr dirty="0" sz="1000" spc="30">
                <a:latin typeface="Cambria"/>
                <a:cs typeface="Cambria"/>
              </a:rPr>
              <a:t>sigma=1;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200"/>
              </a:lnSpc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70">
                <a:latin typeface="Cambria"/>
                <a:cs typeface="Cambria"/>
              </a:rPr>
              <a:t> </a:t>
            </a:r>
            <a:r>
              <a:rPr dirty="0" sz="1000" spc="10">
                <a:latin typeface="Cambria"/>
                <a:cs typeface="Cambria"/>
              </a:rPr>
              <a:t>dens 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Normal’)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4567" y="1435092"/>
            <a:ext cx="168592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95">
                <a:latin typeface="Cambria"/>
                <a:cs typeface="Cambria"/>
              </a:rPr>
              <a:t>estadísticos 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[m,v]=normstat(mu,sigma);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generar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valores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1890590"/>
            <a:ext cx="4290695" cy="63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  <a:tabLst>
                <a:tab pos="2617470" algn="l"/>
              </a:tabLst>
            </a:pPr>
            <a:r>
              <a:rPr dirty="0" sz="1000" spc="-5">
                <a:latin typeface="Cambria"/>
                <a:cs typeface="Cambria"/>
              </a:rPr>
              <a:t>y_dens_norm=normpdf(x,mu,sigma)n;row=1;	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 spc="160">
                <a:latin typeface="Cambria"/>
                <a:cs typeface="Cambria"/>
              </a:rPr>
              <a:t>filas</a:t>
            </a:r>
            <a:endParaRPr sz="1000">
              <a:latin typeface="Cambria"/>
              <a:cs typeface="Cambria"/>
            </a:endParaRPr>
          </a:p>
          <a:p>
            <a:pPr marL="2019935">
              <a:lnSpc>
                <a:spcPts val="1195"/>
              </a:lnSpc>
            </a:pPr>
            <a:r>
              <a:rPr dirty="0" sz="1000" spc="50">
                <a:latin typeface="Cambria"/>
                <a:cs typeface="Cambria"/>
              </a:rPr>
              <a:t>ncol=10;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 spc="-45">
                <a:latin typeface="Cambria"/>
                <a:cs typeface="Cambria"/>
              </a:rPr>
              <a:t>numero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 spc="5">
                <a:latin typeface="Cambria"/>
                <a:cs typeface="Cambria"/>
              </a:rPr>
              <a:t>columnas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ts val="1200"/>
              </a:lnSpc>
              <a:spcBef>
                <a:spcPts val="40"/>
              </a:spcBef>
              <a:tabLst>
                <a:tab pos="2019300" algn="l"/>
              </a:tabLst>
            </a:pPr>
            <a:r>
              <a:rPr dirty="0" sz="1000" spc="145">
                <a:latin typeface="Cambria"/>
                <a:cs typeface="Cambria"/>
              </a:rPr>
              <a:t>F.</a:t>
            </a:r>
            <a:r>
              <a:rPr dirty="0" sz="1000" spc="305">
                <a:latin typeface="Cambria"/>
                <a:cs typeface="Cambria"/>
              </a:rPr>
              <a:t> </a:t>
            </a:r>
            <a:r>
              <a:rPr dirty="0" sz="1000" spc="-5">
                <a:latin typeface="Cambria"/>
                <a:cs typeface="Cambria"/>
              </a:rPr>
              <a:t>de</a:t>
            </a:r>
            <a:r>
              <a:rPr dirty="0" sz="1000" spc="31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distribución</a:t>
            </a:r>
            <a:r>
              <a:rPr dirty="0" sz="1000" spc="310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Normal	x_norm=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20">
                <a:latin typeface="Cambria"/>
                <a:cs typeface="Cambria"/>
              </a:rPr>
              <a:t>normrnd(mu,sigma,nrow,ncol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40">
                <a:latin typeface="Cambria"/>
                <a:cs typeface="Cambria"/>
              </a:rPr>
              <a:t>y_dist_norm=normcdf(x,mu,sigma);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721995"/>
            <a:chOff x="0" y="0"/>
            <a:chExt cx="4608195" cy="72199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4"/>
              <a:ext cx="4608060" cy="312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6045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Gráficas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4042" y="1004417"/>
            <a:ext cx="3420110" cy="1414145"/>
            <a:chOff x="594042" y="1004417"/>
            <a:chExt cx="3420110" cy="1414145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042" y="1004417"/>
              <a:ext cx="3420110" cy="14141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49662" y="2028672"/>
              <a:ext cx="182880" cy="205740"/>
            </a:xfrm>
            <a:custGeom>
              <a:avLst/>
              <a:gdLst/>
              <a:ahLst/>
              <a:cxnLst/>
              <a:rect l="l" t="t" r="r" b="b"/>
              <a:pathLst>
                <a:path w="182879" h="205739">
                  <a:moveTo>
                    <a:pt x="182880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91440" y="205740"/>
                  </a:lnTo>
                  <a:lnTo>
                    <a:pt x="182880" y="20574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49662" y="2028672"/>
              <a:ext cx="182880" cy="205740"/>
            </a:xfrm>
            <a:custGeom>
              <a:avLst/>
              <a:gdLst/>
              <a:ahLst/>
              <a:cxnLst/>
              <a:rect l="l" t="t" r="r" b="b"/>
              <a:pathLst>
                <a:path w="182879" h="205739">
                  <a:moveTo>
                    <a:pt x="91440" y="205740"/>
                  </a:moveTo>
                  <a:lnTo>
                    <a:pt x="0" y="205740"/>
                  </a:lnTo>
                  <a:lnTo>
                    <a:pt x="0" y="0"/>
                  </a:lnTo>
                  <a:lnTo>
                    <a:pt x="182880" y="0"/>
                  </a:lnTo>
                  <a:lnTo>
                    <a:pt x="182880" y="205740"/>
                  </a:lnTo>
                  <a:lnTo>
                    <a:pt x="91440" y="20574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7294" y="2566715"/>
            <a:ext cx="3864610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Función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densidad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(izquierda)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(derecha)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de 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distribución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Normal(0,1)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949325"/>
            <a:chOff x="0" y="0"/>
            <a:chExt cx="4608195" cy="94932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08940"/>
            </a:xfrm>
            <a:custGeom>
              <a:avLst/>
              <a:gdLst/>
              <a:ahLst/>
              <a:cxnLst/>
              <a:rect l="l" t="t" r="r" b="b"/>
              <a:pathLst>
                <a:path w="2304415" h="408940">
                  <a:moveTo>
                    <a:pt x="2303995" y="0"/>
                  </a:moveTo>
                  <a:lnTo>
                    <a:pt x="0" y="0"/>
                  </a:lnTo>
                  <a:lnTo>
                    <a:pt x="0" y="408660"/>
                  </a:lnTo>
                  <a:lnTo>
                    <a:pt x="2303995" y="40866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8655"/>
              <a:ext cx="4608060" cy="540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174" y="407591"/>
            <a:ext cx="4071620" cy="4718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Teoría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Teoría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Aprendizaje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Profundo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4213" y="1390243"/>
            <a:ext cx="1910080" cy="1234440"/>
          </a:xfrm>
          <a:custGeom>
            <a:avLst/>
            <a:gdLst/>
            <a:ahLst/>
            <a:cxnLst/>
            <a:rect l="l" t="t" r="r" b="b"/>
            <a:pathLst>
              <a:path w="1910079" h="1234439">
                <a:moveTo>
                  <a:pt x="955167" y="1234440"/>
                </a:moveTo>
                <a:lnTo>
                  <a:pt x="0" y="1234440"/>
                </a:lnTo>
                <a:lnTo>
                  <a:pt x="0" y="0"/>
                </a:lnTo>
                <a:lnTo>
                  <a:pt x="1909953" y="0"/>
                </a:lnTo>
                <a:lnTo>
                  <a:pt x="1909953" y="1234440"/>
                </a:lnTo>
                <a:lnTo>
                  <a:pt x="955167" y="1234440"/>
                </a:lnTo>
                <a:close/>
              </a:path>
            </a:pathLst>
          </a:custGeom>
          <a:ln w="8733">
            <a:solidFill>
              <a:srgbClr val="B912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58580" y="1388973"/>
            <a:ext cx="190563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615950">
              <a:lnSpc>
                <a:spcPct val="100000"/>
              </a:lnSpc>
              <a:spcBef>
                <a:spcPts val="140"/>
              </a:spcBef>
            </a:pPr>
            <a:r>
              <a:rPr dirty="0" sz="500" spc="10" b="1">
                <a:latin typeface="Arial"/>
                <a:cs typeface="Arial"/>
              </a:rPr>
              <a:t>Inteligencia</a:t>
            </a:r>
            <a:r>
              <a:rPr dirty="0" sz="500" spc="-25" b="1">
                <a:latin typeface="Arial"/>
                <a:cs typeface="Arial"/>
              </a:rPr>
              <a:t> </a:t>
            </a:r>
            <a:r>
              <a:rPr dirty="0" sz="500" spc="10" b="1">
                <a:latin typeface="Arial"/>
                <a:cs typeface="Arial"/>
              </a:rPr>
              <a:t>Artificial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85885" y="1751177"/>
            <a:ext cx="763270" cy="735965"/>
            <a:chOff x="2285885" y="1751177"/>
            <a:chExt cx="763270" cy="735965"/>
          </a:xfrm>
        </p:grpSpPr>
        <p:sp>
          <p:nvSpPr>
            <p:cNvPr id="11" name="object 11"/>
            <p:cNvSpPr/>
            <p:nvPr/>
          </p:nvSpPr>
          <p:spPr>
            <a:xfrm>
              <a:off x="2290330" y="1755622"/>
              <a:ext cx="754380" cy="727075"/>
            </a:xfrm>
            <a:custGeom>
              <a:avLst/>
              <a:gdLst/>
              <a:ahLst/>
              <a:cxnLst/>
              <a:rect l="l" t="t" r="r" b="b"/>
              <a:pathLst>
                <a:path w="754380" h="727075">
                  <a:moveTo>
                    <a:pt x="377190" y="726948"/>
                  </a:moveTo>
                  <a:lnTo>
                    <a:pt x="0" y="726948"/>
                  </a:lnTo>
                  <a:lnTo>
                    <a:pt x="0" y="0"/>
                  </a:lnTo>
                  <a:lnTo>
                    <a:pt x="754380" y="0"/>
                  </a:lnTo>
                  <a:lnTo>
                    <a:pt x="754380" y="726948"/>
                  </a:lnTo>
                  <a:lnTo>
                    <a:pt x="377190" y="726948"/>
                  </a:lnTo>
                  <a:close/>
                </a:path>
              </a:pathLst>
            </a:custGeom>
            <a:ln w="8733">
              <a:solidFill>
                <a:srgbClr val="B912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00058" y="1984222"/>
              <a:ext cx="535305" cy="425450"/>
            </a:xfrm>
            <a:custGeom>
              <a:avLst/>
              <a:gdLst/>
              <a:ahLst/>
              <a:cxnLst/>
              <a:rect l="l" t="t" r="r" b="b"/>
              <a:pathLst>
                <a:path w="535305" h="425450">
                  <a:moveTo>
                    <a:pt x="534924" y="0"/>
                  </a:moveTo>
                  <a:lnTo>
                    <a:pt x="0" y="0"/>
                  </a:lnTo>
                  <a:lnTo>
                    <a:pt x="0" y="425196"/>
                  </a:lnTo>
                  <a:lnTo>
                    <a:pt x="267462" y="425196"/>
                  </a:lnTo>
                  <a:lnTo>
                    <a:pt x="534924" y="425196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00058" y="1984222"/>
            <a:ext cx="535305" cy="425450"/>
          </a:xfrm>
          <a:prstGeom prst="rect">
            <a:avLst/>
          </a:prstGeom>
          <a:ln w="8733">
            <a:solidFill>
              <a:srgbClr val="B91219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114300" marR="75565" indent="-51435">
              <a:lnSpc>
                <a:spcPct val="100000"/>
              </a:lnSpc>
              <a:spcBef>
                <a:spcPts val="130"/>
              </a:spcBef>
            </a:pPr>
            <a:r>
              <a:rPr dirty="0" sz="500" spc="20" b="1">
                <a:latin typeface="Arial"/>
                <a:cs typeface="Arial"/>
              </a:rPr>
              <a:t>A</a:t>
            </a:r>
            <a:r>
              <a:rPr dirty="0" sz="500" spc="20" b="1">
                <a:latin typeface="Arial"/>
                <a:cs typeface="Arial"/>
              </a:rPr>
              <a:t>p</a:t>
            </a:r>
            <a:r>
              <a:rPr dirty="0" sz="500" spc="15" b="1">
                <a:latin typeface="Arial"/>
                <a:cs typeface="Arial"/>
              </a:rPr>
              <a:t>ren</a:t>
            </a:r>
            <a:r>
              <a:rPr dirty="0" sz="500" spc="20" b="1">
                <a:latin typeface="Arial"/>
                <a:cs typeface="Arial"/>
              </a:rPr>
              <a:t>d</a:t>
            </a:r>
            <a:r>
              <a:rPr dirty="0" sz="500" spc="10" b="1">
                <a:latin typeface="Arial"/>
                <a:cs typeface="Arial"/>
              </a:rPr>
              <a:t>izaje  </a:t>
            </a:r>
            <a:r>
              <a:rPr dirty="0" sz="500" spc="15" b="1">
                <a:latin typeface="Arial"/>
                <a:cs typeface="Arial"/>
              </a:rPr>
              <a:t>Profundo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63382" y="1755622"/>
            <a:ext cx="699770" cy="727075"/>
          </a:xfrm>
          <a:custGeom>
            <a:avLst/>
            <a:gdLst/>
            <a:ahLst/>
            <a:cxnLst/>
            <a:rect l="l" t="t" r="r" b="b"/>
            <a:pathLst>
              <a:path w="699769" h="727075">
                <a:moveTo>
                  <a:pt x="349758" y="726948"/>
                </a:moveTo>
                <a:lnTo>
                  <a:pt x="0" y="726948"/>
                </a:lnTo>
                <a:lnTo>
                  <a:pt x="0" y="0"/>
                </a:lnTo>
                <a:lnTo>
                  <a:pt x="699516" y="0"/>
                </a:lnTo>
                <a:lnTo>
                  <a:pt x="699516" y="726948"/>
                </a:lnTo>
                <a:lnTo>
                  <a:pt x="349758" y="726948"/>
                </a:lnTo>
                <a:close/>
              </a:path>
            </a:pathLst>
          </a:custGeom>
          <a:ln w="8733">
            <a:solidFill>
              <a:srgbClr val="B912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14995" y="1582267"/>
            <a:ext cx="1588770" cy="946785"/>
          </a:xfrm>
          <a:prstGeom prst="rect">
            <a:avLst/>
          </a:prstGeom>
          <a:ln w="8733">
            <a:solidFill>
              <a:srgbClr val="B91219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02590">
              <a:lnSpc>
                <a:spcPct val="100000"/>
              </a:lnSpc>
              <a:spcBef>
                <a:spcPts val="130"/>
              </a:spcBef>
            </a:pPr>
            <a:r>
              <a:rPr dirty="0" sz="500" spc="20" b="1">
                <a:latin typeface="Arial"/>
                <a:cs typeface="Arial"/>
              </a:rPr>
              <a:t>A</a:t>
            </a:r>
            <a:r>
              <a:rPr dirty="0" sz="500" spc="20" b="1">
                <a:latin typeface="Arial"/>
                <a:cs typeface="Arial"/>
              </a:rPr>
              <a:t>p</a:t>
            </a:r>
            <a:r>
              <a:rPr dirty="0" sz="500" spc="15" b="1">
                <a:latin typeface="Arial"/>
                <a:cs typeface="Arial"/>
              </a:rPr>
              <a:t>ren</a:t>
            </a:r>
            <a:r>
              <a:rPr dirty="0" sz="500" spc="20" b="1">
                <a:latin typeface="Arial"/>
                <a:cs typeface="Arial"/>
              </a:rPr>
              <a:t>d</a:t>
            </a:r>
            <a:r>
              <a:rPr dirty="0" sz="500" spc="10" b="1">
                <a:latin typeface="Arial"/>
                <a:cs typeface="Arial"/>
              </a:rPr>
              <a:t>izaj</a:t>
            </a:r>
            <a:r>
              <a:rPr dirty="0" sz="500" spc="20" b="1">
                <a:latin typeface="Arial"/>
                <a:cs typeface="Arial"/>
              </a:rPr>
              <a:t>e</a:t>
            </a:r>
            <a:r>
              <a:rPr dirty="0" sz="500" spc="-15" b="1">
                <a:latin typeface="Arial"/>
                <a:cs typeface="Arial"/>
              </a:rPr>
              <a:t> </a:t>
            </a:r>
            <a:r>
              <a:rPr dirty="0" sz="500" spc="15" b="1">
                <a:latin typeface="Arial"/>
                <a:cs typeface="Arial"/>
              </a:rPr>
              <a:t>Aut</a:t>
            </a:r>
            <a:r>
              <a:rPr dirty="0" sz="500" spc="20" b="1">
                <a:latin typeface="Arial"/>
                <a:cs typeface="Arial"/>
              </a:rPr>
              <a:t>o</a:t>
            </a:r>
            <a:r>
              <a:rPr dirty="0" sz="500" spc="15" b="1">
                <a:latin typeface="Arial"/>
                <a:cs typeface="Arial"/>
              </a:rPr>
              <a:t>mático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82245" marR="129539" indent="-93345">
              <a:lnSpc>
                <a:spcPct val="100000"/>
              </a:lnSpc>
              <a:tabLst>
                <a:tab pos="853440" algn="l"/>
              </a:tabLst>
            </a:pPr>
            <a:r>
              <a:rPr dirty="0" sz="500" spc="15" b="1">
                <a:latin typeface="Arial"/>
                <a:cs typeface="Arial"/>
              </a:rPr>
              <a:t>Rede</a:t>
            </a:r>
            <a:r>
              <a:rPr dirty="0" sz="500" spc="20" b="1">
                <a:latin typeface="Arial"/>
                <a:cs typeface="Arial"/>
              </a:rPr>
              <a:t>s</a:t>
            </a:r>
            <a:r>
              <a:rPr dirty="0" sz="500" spc="10" b="1">
                <a:latin typeface="Arial"/>
                <a:cs typeface="Arial"/>
              </a:rPr>
              <a:t> </a:t>
            </a:r>
            <a:r>
              <a:rPr dirty="0" sz="500" spc="15" b="1">
                <a:latin typeface="Arial"/>
                <a:cs typeface="Arial"/>
              </a:rPr>
              <a:t>Neuronale</a:t>
            </a:r>
            <a:r>
              <a:rPr dirty="0" sz="500" spc="20" b="1">
                <a:latin typeface="Arial"/>
                <a:cs typeface="Arial"/>
              </a:rPr>
              <a:t>s</a:t>
            </a:r>
            <a:r>
              <a:rPr dirty="0" sz="500" b="1">
                <a:latin typeface="Arial"/>
                <a:cs typeface="Arial"/>
              </a:rPr>
              <a:t>	</a:t>
            </a:r>
            <a:r>
              <a:rPr dirty="0" sz="500" spc="15" b="1">
                <a:latin typeface="Arial"/>
                <a:cs typeface="Arial"/>
              </a:rPr>
              <a:t>Rede</a:t>
            </a:r>
            <a:r>
              <a:rPr dirty="0" sz="500" spc="20" b="1">
                <a:latin typeface="Arial"/>
                <a:cs typeface="Arial"/>
              </a:rPr>
              <a:t>s</a:t>
            </a:r>
            <a:r>
              <a:rPr dirty="0" sz="500" spc="10" b="1">
                <a:latin typeface="Arial"/>
                <a:cs typeface="Arial"/>
              </a:rPr>
              <a:t> </a:t>
            </a:r>
            <a:r>
              <a:rPr dirty="0" sz="500" spc="15" b="1">
                <a:latin typeface="Arial"/>
                <a:cs typeface="Arial"/>
              </a:rPr>
              <a:t>Neuro</a:t>
            </a:r>
            <a:r>
              <a:rPr dirty="0" sz="500" spc="20" b="1">
                <a:latin typeface="Arial"/>
                <a:cs typeface="Arial"/>
              </a:rPr>
              <a:t>n</a:t>
            </a:r>
            <a:r>
              <a:rPr dirty="0" sz="500" spc="15" b="1">
                <a:latin typeface="Arial"/>
                <a:cs typeface="Arial"/>
              </a:rPr>
              <a:t>a</a:t>
            </a:r>
            <a:r>
              <a:rPr dirty="0" sz="500" spc="10" b="1">
                <a:latin typeface="Arial"/>
                <a:cs typeface="Arial"/>
              </a:rPr>
              <a:t>l</a:t>
            </a:r>
            <a:r>
              <a:rPr dirty="0" sz="500" spc="15" b="1">
                <a:latin typeface="Arial"/>
                <a:cs typeface="Arial"/>
              </a:rPr>
              <a:t>e</a:t>
            </a:r>
            <a:r>
              <a:rPr dirty="0" sz="500" spc="10" b="1">
                <a:latin typeface="Arial"/>
                <a:cs typeface="Arial"/>
              </a:rPr>
              <a:t>s  </a:t>
            </a:r>
            <a:r>
              <a:rPr dirty="0" sz="500" spc="15" b="1">
                <a:latin typeface="Arial"/>
                <a:cs typeface="Arial"/>
              </a:rPr>
              <a:t>por</a:t>
            </a:r>
            <a:r>
              <a:rPr dirty="0" sz="500" spc="5" b="1">
                <a:latin typeface="Arial"/>
                <a:cs typeface="Arial"/>
              </a:rPr>
              <a:t> </a:t>
            </a:r>
            <a:r>
              <a:rPr dirty="0" sz="500" spc="15" b="1">
                <a:latin typeface="Arial"/>
                <a:cs typeface="Arial"/>
              </a:rPr>
              <a:t>Impulsos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7" name="object 1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08660"/>
            <a:ext cx="4608195" cy="50800"/>
          </a:xfrm>
          <a:custGeom>
            <a:avLst/>
            <a:gdLst/>
            <a:ahLst/>
            <a:cxnLst/>
            <a:rect l="l" t="t" r="r" b="b"/>
            <a:pathLst>
              <a:path w="4608195" h="50800">
                <a:moveTo>
                  <a:pt x="4608060" y="0"/>
                </a:moveTo>
                <a:lnTo>
                  <a:pt x="0" y="0"/>
                </a:lnTo>
                <a:lnTo>
                  <a:pt x="0" y="50610"/>
                </a:lnTo>
                <a:lnTo>
                  <a:pt x="4608060" y="50610"/>
                </a:lnTo>
                <a:lnTo>
                  <a:pt x="4608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53336" y="1187536"/>
            <a:ext cx="7016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latin typeface="Calibri"/>
                <a:cs typeface="Calibri"/>
              </a:rPr>
              <a:t>Section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81" y="1534274"/>
            <a:ext cx="3989704" cy="583565"/>
          </a:xfrm>
          <a:custGeom>
            <a:avLst/>
            <a:gdLst/>
            <a:ahLst/>
            <a:cxnLst/>
            <a:rect l="l" t="t" r="r" b="b"/>
            <a:pathLst>
              <a:path w="3989704" h="583564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532345"/>
                </a:lnTo>
                <a:lnTo>
                  <a:pt x="4013" y="552081"/>
                </a:lnTo>
                <a:lnTo>
                  <a:pt x="14922" y="568236"/>
                </a:lnTo>
                <a:lnTo>
                  <a:pt x="31076" y="579145"/>
                </a:lnTo>
                <a:lnTo>
                  <a:pt x="50812" y="583158"/>
                </a:lnTo>
                <a:lnTo>
                  <a:pt x="3938854" y="583158"/>
                </a:lnTo>
                <a:lnTo>
                  <a:pt x="3958577" y="579145"/>
                </a:lnTo>
                <a:lnTo>
                  <a:pt x="3974731" y="568236"/>
                </a:lnTo>
                <a:lnTo>
                  <a:pt x="3985653" y="552081"/>
                </a:lnTo>
                <a:lnTo>
                  <a:pt x="3989654" y="532345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44422" y="1690837"/>
            <a:ext cx="191960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793026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20521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599844"/>
            <a:ext cx="59588" cy="595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3174" y="407591"/>
            <a:ext cx="3978275" cy="14446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Motivación</a:t>
            </a:r>
            <a:endParaRPr sz="1400">
              <a:latin typeface="Calibri"/>
              <a:cs typeface="Calibri"/>
            </a:endParaRPr>
          </a:p>
          <a:p>
            <a:pPr marL="459740" marR="86360">
              <a:lnSpc>
                <a:spcPct val="100000"/>
              </a:lnSpc>
              <a:spcBef>
                <a:spcPts val="710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-30">
                <a:latin typeface="Calibri"/>
                <a:cs typeface="Calibri"/>
              </a:rPr>
              <a:t>quiere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característica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población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(</a:t>
            </a:r>
            <a:r>
              <a:rPr dirty="0" sz="1000" spc="25" b="1">
                <a:latin typeface="Calibri"/>
                <a:cs typeface="Calibri"/>
              </a:rPr>
              <a:t>parámetro </a:t>
            </a:r>
            <a:r>
              <a:rPr dirty="0" sz="1000" spc="-215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poblacional</a:t>
            </a:r>
            <a:r>
              <a:rPr dirty="0" sz="1000" spc="25">
                <a:latin typeface="Calibri"/>
                <a:cs typeface="Calibri"/>
              </a:rPr>
              <a:t>).</a:t>
            </a:r>
            <a:endParaRPr sz="10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175"/>
              </a:spcBef>
            </a:pPr>
            <a:r>
              <a:rPr dirty="0" sz="1000" spc="15">
                <a:latin typeface="Calibri"/>
                <a:cs typeface="Calibri"/>
              </a:rPr>
              <a:t>No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interesa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analizar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población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240" i="1">
                <a:latin typeface="DejaVu Sans Condensed"/>
                <a:cs typeface="DejaVu Sans Condensed"/>
              </a:rPr>
              <a:t>⇒ </a:t>
            </a:r>
            <a:r>
              <a:rPr dirty="0" sz="1000" spc="-270" i="1">
                <a:latin typeface="DejaVu Sans Condensed"/>
                <a:cs typeface="DejaVu Sans Condensed"/>
              </a:rPr>
              <a:t> </a:t>
            </a: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-5">
                <a:latin typeface="Calibri"/>
                <a:cs typeface="Calibri"/>
              </a:rPr>
              <a:t>trabajará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muestra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población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estudio,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entendiendo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tal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representativa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misma.</a:t>
            </a:r>
            <a:endParaRPr sz="1000">
              <a:latin typeface="Calibri"/>
              <a:cs typeface="Calibri"/>
            </a:endParaRPr>
          </a:p>
          <a:p>
            <a:pPr marL="459740" marR="320040">
              <a:lnSpc>
                <a:spcPct val="100000"/>
              </a:lnSpc>
              <a:spcBef>
                <a:spcPts val="175"/>
              </a:spcBef>
            </a:pPr>
            <a:r>
              <a:rPr dirty="0" sz="1000" spc="8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muestra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hará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estimación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poblacional(</a:t>
            </a:r>
            <a:r>
              <a:rPr dirty="0" sz="1000" spc="10" b="1">
                <a:latin typeface="Calibri"/>
                <a:cs typeface="Calibri"/>
              </a:rPr>
              <a:t>estadístico</a:t>
            </a:r>
            <a:r>
              <a:rPr dirty="0" sz="1000" spc="135" b="1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muestral</a:t>
            </a:r>
            <a:r>
              <a:rPr dirty="0" sz="1000" spc="15">
                <a:latin typeface="Calibri"/>
                <a:cs typeface="Calibri"/>
              </a:rPr>
              <a:t>)que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conocida.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5547" y="1940456"/>
            <a:ext cx="2596896" cy="127683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15186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608632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102091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595537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0194" y="2937154"/>
            <a:ext cx="59588" cy="595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0474" y="407591"/>
            <a:ext cx="4066540" cy="26301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Variabilidad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estadísticos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libri"/>
              <a:cs typeface="Calibri"/>
            </a:endParaRPr>
          </a:p>
          <a:p>
            <a:pPr marL="219075">
              <a:lnSpc>
                <a:spcPct val="100000"/>
              </a:lnSpc>
            </a:pPr>
            <a:r>
              <a:rPr dirty="0" sz="1000" spc="30" b="1">
                <a:latin typeface="Calibri"/>
                <a:cs typeface="Calibri"/>
              </a:rPr>
              <a:t>Ejemplo:</a:t>
            </a:r>
            <a:endParaRPr sz="1000">
              <a:latin typeface="Calibri"/>
              <a:cs typeface="Calibri"/>
            </a:endParaRPr>
          </a:p>
          <a:p>
            <a:pPr marL="472440" marR="43180">
              <a:lnSpc>
                <a:spcPct val="100000"/>
              </a:lnSpc>
              <a:spcBef>
                <a:spcPts val="295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-30">
                <a:latin typeface="Calibri"/>
                <a:cs typeface="Calibri"/>
              </a:rPr>
              <a:t>quiere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distancia </a:t>
            </a: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viajar </a:t>
            </a:r>
            <a:r>
              <a:rPr dirty="0" sz="1000" spc="-15">
                <a:latin typeface="Calibri"/>
                <a:cs typeface="Calibri"/>
              </a:rPr>
              <a:t>los </a:t>
            </a:r>
            <a:r>
              <a:rPr dirty="0" sz="1000" spc="-10">
                <a:latin typeface="Calibri"/>
                <a:cs typeface="Calibri"/>
              </a:rPr>
              <a:t> estudiantes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campus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desde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salen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casas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hasta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que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llegan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aula.</a:t>
            </a:r>
            <a:endParaRPr sz="1000">
              <a:latin typeface="Calibri"/>
              <a:cs typeface="Calibri"/>
            </a:endParaRPr>
          </a:p>
          <a:p>
            <a:pPr marL="472440" marR="118745">
              <a:lnSpc>
                <a:spcPct val="100000"/>
              </a:lnSpc>
              <a:spcBef>
                <a:spcPts val="285"/>
              </a:spcBef>
            </a:pPr>
            <a:r>
              <a:rPr dirty="0" sz="1000" spc="95">
                <a:latin typeface="Calibri"/>
                <a:cs typeface="Calibri"/>
              </a:rPr>
              <a:t>D="la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distancia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viajar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estudiantes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campus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desde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casa </a:t>
            </a:r>
            <a:r>
              <a:rPr dirty="0" sz="1000" spc="-5">
                <a:latin typeface="Calibri"/>
                <a:cs typeface="Calibri"/>
              </a:rPr>
              <a:t>hasta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aula"; </a:t>
            </a:r>
            <a:r>
              <a:rPr dirty="0" sz="1000" spc="80" b="0" i="1">
                <a:latin typeface="Bookman Old Style"/>
                <a:cs typeface="Bookman Old Style"/>
              </a:rPr>
              <a:t>D </a:t>
            </a:r>
            <a:r>
              <a:rPr dirty="0" sz="1000" spc="-210">
                <a:latin typeface="Lucida Sans Unicode"/>
                <a:cs typeface="Lucida Sans Unicode"/>
              </a:rPr>
              <a:t>⇝</a:t>
            </a:r>
            <a:r>
              <a:rPr dirty="0" sz="1000" spc="-204">
                <a:latin typeface="Lucida Sans Unicode"/>
                <a:cs typeface="Lucida Sans Unicode"/>
              </a:rPr>
              <a:t> </a:t>
            </a:r>
            <a:r>
              <a:rPr dirty="0" sz="1000" spc="75" b="0" i="1">
                <a:latin typeface="Bookman Old Style"/>
                <a:cs typeface="Bookman Old Style"/>
              </a:rPr>
              <a:t>N </a:t>
            </a:r>
            <a:r>
              <a:rPr dirty="0" sz="1000">
                <a:latin typeface="Georgia"/>
                <a:cs typeface="Georgia"/>
              </a:rPr>
              <a:t>(</a:t>
            </a:r>
            <a:r>
              <a:rPr dirty="0" sz="1000" b="0" i="1">
                <a:latin typeface="Bookman Old Style"/>
                <a:cs typeface="Bookman Old Style"/>
              </a:rPr>
              <a:t>µ, </a:t>
            </a:r>
            <a:r>
              <a:rPr dirty="0" sz="1000" spc="35" b="0" i="1">
                <a:latin typeface="Bookman Old Style"/>
                <a:cs typeface="Bookman Old Style"/>
              </a:rPr>
              <a:t>σ</a:t>
            </a:r>
            <a:r>
              <a:rPr dirty="0" sz="1000" spc="35">
                <a:latin typeface="Georgia"/>
                <a:cs typeface="Georgia"/>
              </a:rPr>
              <a:t>) </a:t>
            </a:r>
            <a:r>
              <a:rPr dirty="0" sz="1000" spc="-30">
                <a:latin typeface="Calibri"/>
                <a:cs typeface="Calibri"/>
              </a:rPr>
              <a:t>donde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5" b="0" i="1">
                <a:latin typeface="Bookman Old Style"/>
                <a:cs typeface="Bookman Old Style"/>
              </a:rPr>
              <a:t>σ</a:t>
            </a:r>
            <a:r>
              <a:rPr dirty="0" baseline="27777" sz="1050" spc="7">
                <a:latin typeface="Verdana"/>
                <a:cs typeface="Verdana"/>
              </a:rPr>
              <a:t>2</a:t>
            </a:r>
            <a:r>
              <a:rPr dirty="0" baseline="27777" sz="1050" spc="15">
                <a:latin typeface="Verdana"/>
                <a:cs typeface="Verdana"/>
              </a:rPr>
              <a:t> </a:t>
            </a:r>
            <a:r>
              <a:rPr dirty="0" sz="1000" spc="-20">
                <a:latin typeface="Calibri"/>
                <a:cs typeface="Calibri"/>
              </a:rPr>
              <a:t>son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desconocidos.</a:t>
            </a:r>
            <a:endParaRPr sz="1000">
              <a:latin typeface="Calibri"/>
              <a:cs typeface="Calibri"/>
            </a:endParaRPr>
          </a:p>
          <a:p>
            <a:pPr marL="472440" marR="129539">
              <a:lnSpc>
                <a:spcPct val="100000"/>
              </a:lnSpc>
              <a:spcBef>
                <a:spcPts val="285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spc="35" b="0" i="1">
                <a:latin typeface="Bookman Old Style"/>
                <a:cs typeface="Bookman Old Style"/>
              </a:rPr>
              <a:t> </a:t>
            </a:r>
            <a:r>
              <a:rPr dirty="0" sz="1000" spc="-20">
                <a:latin typeface="Calibri"/>
                <a:cs typeface="Calibri"/>
              </a:rPr>
              <a:t>podemos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escoger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muestra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10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estudiantes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5">
                <a:latin typeface="Calibri"/>
                <a:cs typeface="Calibri"/>
              </a:rPr>
              <a:t>medir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2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distancia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7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viaja </a:t>
            </a:r>
            <a:r>
              <a:rPr dirty="0" sz="1000">
                <a:latin typeface="Calibri"/>
                <a:cs typeface="Calibri"/>
              </a:rPr>
              <a:t>cada</a:t>
            </a:r>
            <a:r>
              <a:rPr dirty="0" sz="1000" spc="22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uno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ellos: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2.43,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3.12,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7.34,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6.33,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2.65,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10.32,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0.55,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6.02,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1.12,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4.33</a:t>
            </a:r>
            <a:endParaRPr sz="1000">
              <a:latin typeface="Calibri"/>
              <a:cs typeface="Calibri"/>
            </a:endParaRPr>
          </a:p>
          <a:p>
            <a:pPr marL="472440">
              <a:lnSpc>
                <a:spcPts val="1200"/>
              </a:lnSpc>
              <a:spcBef>
                <a:spcPts val="285"/>
              </a:spcBef>
            </a:pPr>
            <a:r>
              <a:rPr dirty="0" sz="1000" spc="-5">
                <a:latin typeface="Calibri"/>
                <a:cs typeface="Calibri"/>
              </a:rPr>
              <a:t>Pero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también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podríamos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escoger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otra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muestra,</a:t>
            </a:r>
            <a:endParaRPr sz="1000">
              <a:latin typeface="Calibri"/>
              <a:cs typeface="Calibri"/>
            </a:endParaRPr>
          </a:p>
          <a:p>
            <a:pPr marL="472440">
              <a:lnSpc>
                <a:spcPts val="1200"/>
              </a:lnSpc>
            </a:pPr>
            <a:r>
              <a:rPr dirty="0" sz="1000">
                <a:latin typeface="Calibri"/>
                <a:cs typeface="Calibri"/>
              </a:rPr>
              <a:t>4.32,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2.12,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8.65,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4.32,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12.55,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3.02,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1.18,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6.25,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4.44,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8.31</a:t>
            </a:r>
            <a:endParaRPr sz="1000">
              <a:latin typeface="Calibri"/>
              <a:cs typeface="Calibri"/>
            </a:endParaRPr>
          </a:p>
          <a:p>
            <a:pPr marL="472440">
              <a:lnSpc>
                <a:spcPct val="100000"/>
              </a:lnSpc>
              <a:spcBef>
                <a:spcPts val="295"/>
              </a:spcBef>
            </a:pPr>
            <a:r>
              <a:rPr dirty="0" sz="1000" spc="30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serán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25" b="0" i="1">
                <a:latin typeface="Bookman Old Style"/>
                <a:cs typeface="Bookman Old Style"/>
              </a:rPr>
              <a:t>x</a:t>
            </a:r>
            <a:r>
              <a:rPr dirty="0" sz="1000" spc="-225">
                <a:latin typeface="Georgia"/>
                <a:cs typeface="Georgia"/>
              </a:rPr>
              <a:t>¯</a:t>
            </a:r>
            <a:r>
              <a:rPr dirty="0" baseline="-11904" sz="1050" spc="-337">
                <a:latin typeface="Verdana"/>
                <a:cs typeface="Verdana"/>
              </a:rPr>
              <a:t>1</a:t>
            </a:r>
            <a:r>
              <a:rPr dirty="0" baseline="-11904" sz="1050" spc="-22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40">
                <a:latin typeface="Georgia"/>
                <a:cs typeface="Georgia"/>
              </a:rPr>
              <a:t> </a:t>
            </a:r>
            <a:r>
              <a:rPr dirty="0" sz="1000" spc="-35">
                <a:latin typeface="Georgia"/>
                <a:cs typeface="Georgia"/>
              </a:rPr>
              <a:t>4</a:t>
            </a:r>
            <a:r>
              <a:rPr dirty="0" sz="1000" spc="-35" b="0" i="1">
                <a:latin typeface="Bookman Old Style"/>
                <a:cs typeface="Bookman Old Style"/>
              </a:rPr>
              <a:t>,</a:t>
            </a:r>
            <a:r>
              <a:rPr dirty="0" sz="1000" spc="-35">
                <a:latin typeface="Georgia"/>
                <a:cs typeface="Georgia"/>
              </a:rPr>
              <a:t>421</a:t>
            </a:r>
            <a:r>
              <a:rPr dirty="0" sz="1000" spc="95">
                <a:latin typeface="Georgia"/>
                <a:cs typeface="Georgia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25" b="0" i="1">
                <a:latin typeface="Bookman Old Style"/>
                <a:cs typeface="Bookman Old Style"/>
              </a:rPr>
              <a:t>x</a:t>
            </a:r>
            <a:r>
              <a:rPr dirty="0" sz="1000" spc="-225">
                <a:latin typeface="Georgia"/>
                <a:cs typeface="Georgia"/>
              </a:rPr>
              <a:t>¯</a:t>
            </a:r>
            <a:r>
              <a:rPr dirty="0" baseline="-11904" sz="1050" spc="-337">
                <a:latin typeface="Verdana"/>
                <a:cs typeface="Verdana"/>
              </a:rPr>
              <a:t>2</a:t>
            </a:r>
            <a:r>
              <a:rPr dirty="0" baseline="-11904" sz="1050" spc="-30">
                <a:latin typeface="Verdana"/>
                <a:cs typeface="Verdan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40">
                <a:latin typeface="Georgia"/>
                <a:cs typeface="Georgia"/>
              </a:rPr>
              <a:t> </a:t>
            </a:r>
            <a:r>
              <a:rPr dirty="0" sz="1000" spc="-20">
                <a:latin typeface="Georgia"/>
                <a:cs typeface="Georgia"/>
              </a:rPr>
              <a:t>5</a:t>
            </a:r>
            <a:r>
              <a:rPr dirty="0" sz="1000" spc="-20" b="0" i="1">
                <a:latin typeface="Bookman Old Style"/>
                <a:cs typeface="Bookman Old Style"/>
              </a:rPr>
              <a:t>,</a:t>
            </a:r>
            <a:r>
              <a:rPr dirty="0" sz="1000" spc="-20">
                <a:latin typeface="Georgia"/>
                <a:cs typeface="Georgia"/>
              </a:rPr>
              <a:t>516</a:t>
            </a:r>
            <a:r>
              <a:rPr dirty="0" sz="1000" spc="95">
                <a:latin typeface="Georgia"/>
                <a:cs typeface="Georgia"/>
              </a:rPr>
              <a:t> </a:t>
            </a:r>
            <a:r>
              <a:rPr dirty="0" sz="1000" spc="-15">
                <a:latin typeface="Calibri"/>
                <a:cs typeface="Calibri"/>
              </a:rPr>
              <a:t>respectivamente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877252"/>
            <a:ext cx="59588" cy="59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370698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7774" y="407591"/>
            <a:ext cx="4143375" cy="1367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Estimadores</a:t>
            </a:r>
            <a:endParaRPr sz="1400">
              <a:latin typeface="Calibri"/>
              <a:cs typeface="Calibri"/>
            </a:endParaRPr>
          </a:p>
          <a:p>
            <a:pPr marL="485140" marR="53975">
              <a:lnSpc>
                <a:spcPct val="100000"/>
              </a:lnSpc>
              <a:spcBef>
                <a:spcPts val="1370"/>
              </a:spcBef>
            </a:pPr>
            <a:r>
              <a:rPr dirty="0" sz="1000" spc="15">
                <a:latin typeface="Calibri"/>
                <a:cs typeface="Calibri"/>
              </a:rPr>
              <a:t>No </a:t>
            </a:r>
            <a:r>
              <a:rPr dirty="0" sz="1000" spc="-10">
                <a:latin typeface="Calibri"/>
                <a:cs typeface="Calibri"/>
              </a:rPr>
              <a:t>todos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estadísticos </a:t>
            </a:r>
            <a:r>
              <a:rPr dirty="0" sz="1000" spc="-15">
                <a:latin typeface="Calibri"/>
                <a:cs typeface="Calibri"/>
              </a:rPr>
              <a:t>sirven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estimar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mismos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parárametros.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Sólo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servirán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estadísticos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estimadores</a:t>
            </a:r>
            <a:r>
              <a:rPr dirty="0" sz="1000" spc="114" b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ese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parámetro.</a:t>
            </a:r>
            <a:endParaRPr sz="1000">
              <a:latin typeface="Calibri"/>
              <a:cs typeface="Calibri"/>
            </a:endParaRPr>
          </a:p>
          <a:p>
            <a:pPr marL="485140" marR="30480">
              <a:lnSpc>
                <a:spcPct val="100000"/>
              </a:lnSpc>
              <a:spcBef>
                <a:spcPts val="285"/>
              </a:spcBef>
            </a:pPr>
            <a:r>
              <a:rPr dirty="0" sz="1000" spc="-10">
                <a:latin typeface="Calibri"/>
                <a:cs typeface="Calibri"/>
              </a:rPr>
              <a:t>Formalmente,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145">
                <a:latin typeface="Calibri"/>
                <a:cs typeface="Calibri"/>
              </a:rPr>
              <a:t>X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v.a.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función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densidad</a:t>
            </a:r>
            <a:r>
              <a:rPr dirty="0" sz="1000" spc="190">
                <a:latin typeface="Calibri"/>
                <a:cs typeface="Calibri"/>
              </a:rPr>
              <a:t> </a:t>
            </a:r>
            <a:r>
              <a:rPr dirty="0" sz="1000" spc="55" b="0" i="1">
                <a:latin typeface="Bookman Old Style"/>
                <a:cs typeface="Bookman Old Style"/>
              </a:rPr>
              <a:t>f</a:t>
            </a:r>
            <a:r>
              <a:rPr dirty="0" baseline="-11904" sz="1050" spc="82" b="0" i="1">
                <a:latin typeface="Bookman Old Style"/>
                <a:cs typeface="Bookman Old Style"/>
              </a:rPr>
              <a:t>θ 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0" i="1">
                <a:latin typeface="Bookman Old Style"/>
                <a:cs typeface="Bookman Old Style"/>
              </a:rPr>
              <a:t>x</a:t>
            </a:r>
            <a:r>
              <a:rPr dirty="0" sz="1000" spc="15">
                <a:latin typeface="Georgia"/>
                <a:cs typeface="Georgia"/>
              </a:rPr>
              <a:t>) </a:t>
            </a:r>
            <a:r>
              <a:rPr dirty="0" sz="1000" spc="-20">
                <a:latin typeface="Calibri"/>
                <a:cs typeface="Calibri"/>
              </a:rPr>
              <a:t>siendo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35" b="0" i="1">
                <a:latin typeface="Bookman Old Style"/>
                <a:cs typeface="Bookman Old Style"/>
              </a:rPr>
              <a:t>θ</a:t>
            </a:r>
            <a:r>
              <a:rPr dirty="0" sz="1000" spc="-35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estimar,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llamaremos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estimador</a:t>
            </a:r>
            <a:r>
              <a:rPr dirty="0" sz="1000" spc="120" b="1">
                <a:latin typeface="Calibri"/>
                <a:cs typeface="Calibri"/>
              </a:rPr>
              <a:t> </a:t>
            </a:r>
            <a:r>
              <a:rPr dirty="0" sz="1000" spc="190">
                <a:latin typeface="Calibri"/>
                <a:cs typeface="Calibri"/>
              </a:rPr>
              <a:t>T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sz="1000" spc="-114" b="0" i="1">
                <a:latin typeface="Bookman Old Style"/>
                <a:cs typeface="Bookman Old Style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cualquier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muestra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desconocido.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231072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4824" y="2558961"/>
            <a:ext cx="48005" cy="4800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53401" y="2482933"/>
            <a:ext cx="125539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09675" algn="l"/>
              </a:tabLst>
            </a:pPr>
            <a:r>
              <a:rPr dirty="0" sz="900" spc="5" b="1">
                <a:latin typeface="Calibri"/>
                <a:cs typeface="Calibri"/>
              </a:rPr>
              <a:t>Media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95" b="1">
                <a:latin typeface="Calibri"/>
                <a:cs typeface="Calibri"/>
              </a:rPr>
              <a:t> </a:t>
            </a:r>
            <a:r>
              <a:rPr dirty="0" sz="900" spc="10" b="1">
                <a:latin typeface="Calibri"/>
                <a:cs typeface="Calibri"/>
              </a:rPr>
              <a:t>Muestra</a:t>
            </a:r>
            <a:r>
              <a:rPr dirty="0" sz="900" b="1">
                <a:latin typeface="Calibri"/>
                <a:cs typeface="Calibri"/>
              </a:rPr>
              <a:t>l</a:t>
            </a:r>
            <a:r>
              <a:rPr dirty="0" sz="900" spc="10">
                <a:latin typeface="Calibri"/>
                <a:cs typeface="Calibri"/>
              </a:rPr>
              <a:t>: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0">
                <a:latin typeface="Calibri"/>
                <a:cs typeface="Calibri"/>
              </a:rPr>
              <a:t> </a:t>
            </a:r>
            <a:r>
              <a:rPr dirty="0" sz="900" spc="-434" b="0" i="1">
                <a:latin typeface="Bookman Old Style"/>
                <a:cs typeface="Bookman Old Style"/>
              </a:rPr>
              <a:t>x</a:t>
            </a:r>
            <a:r>
              <a:rPr dirty="0" sz="900" spc="-35">
                <a:latin typeface="Tahoma"/>
                <a:cs typeface="Tahoma"/>
              </a:rPr>
              <a:t>¯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 spc="60">
                <a:latin typeface="Tahoma"/>
                <a:cs typeface="Tahoma"/>
              </a:rPr>
              <a:t>=</a:t>
            </a:r>
            <a:r>
              <a:rPr dirty="0" sz="900">
                <a:latin typeface="Tahoma"/>
                <a:cs typeface="Tahoma"/>
              </a:rPr>
              <a:t>	</a:t>
            </a:r>
            <a:r>
              <a:rPr dirty="0" sz="900" spc="-5" i="1">
                <a:latin typeface="DejaVu Sans Condensed"/>
                <a:cs typeface="DejaVu Sans Condensed"/>
              </a:rPr>
              <a:t>·</a:t>
            </a:r>
            <a:endParaRPr sz="900">
              <a:latin typeface="DejaVu Sans Condensed"/>
              <a:cs typeface="DejaVu Sans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254" y="1875604"/>
            <a:ext cx="3641725" cy="684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94615">
              <a:lnSpc>
                <a:spcPct val="100000"/>
              </a:lnSpc>
              <a:spcBef>
                <a:spcPts val="95"/>
              </a:spcBef>
            </a:pP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sz="1000" spc="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20" b="0" i="1">
                <a:latin typeface="Bookman Old Style"/>
                <a:cs typeface="Bookman Old Style"/>
              </a:rPr>
              <a:t>T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>
                <a:latin typeface="Verdana"/>
                <a:cs typeface="Verdana"/>
              </a:rPr>
              <a:t>1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-11904" sz="1050" spc="150" b="0" i="1">
                <a:latin typeface="Bookman Old Style"/>
                <a:cs typeface="Bookman Old Style"/>
              </a:rPr>
              <a:t>n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  <a:p>
            <a:pPr marL="50800" marR="43180">
              <a:lnSpc>
                <a:spcPct val="100000"/>
              </a:lnSpc>
              <a:spcBef>
                <a:spcPts val="990"/>
              </a:spcBef>
              <a:tabLst>
                <a:tab pos="1544955" algn="l"/>
              </a:tabLst>
            </a:pPr>
            <a:r>
              <a:rPr dirty="0" sz="1000" spc="5">
                <a:latin typeface="Calibri"/>
                <a:cs typeface="Calibri"/>
              </a:rPr>
              <a:t>Como </a:t>
            </a:r>
            <a:r>
              <a:rPr dirty="0" sz="1000" spc="-20">
                <a:latin typeface="Calibri"/>
                <a:cs typeface="Calibri"/>
              </a:rPr>
              <a:t>veremos,</a:t>
            </a:r>
            <a:r>
              <a:rPr dirty="0" sz="1000" spc="-15">
                <a:latin typeface="Calibri"/>
                <a:cs typeface="Calibri"/>
              </a:rPr>
              <a:t> los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estimadores</a:t>
            </a:r>
            <a:r>
              <a:rPr dirty="0" sz="1000" spc="-15">
                <a:latin typeface="Calibri"/>
                <a:cs typeface="Calibri"/>
              </a:rPr>
              <a:t> para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varianza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habituales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son:	</a:t>
            </a:r>
            <a:r>
              <a:rPr dirty="0" u="sng" baseline="-37037" sz="1350" spc="-17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baseline="-37037" sz="1350">
              <a:latin typeface="Times New Roman"/>
              <a:cs typeface="Times New Roman"/>
            </a:endParaRPr>
          </a:p>
          <a:p>
            <a:pPr algn="ctr" marR="391160">
              <a:lnSpc>
                <a:spcPts val="600"/>
              </a:lnSpc>
            </a:pPr>
            <a:r>
              <a:rPr dirty="0" u="sng" sz="900" spc="7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57006" y="2474231"/>
            <a:ext cx="3600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8290" algn="l"/>
              </a:tabLst>
            </a:pPr>
            <a:r>
              <a:rPr dirty="0" u="sng" sz="600" spc="-10" b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1</a:t>
            </a:r>
            <a:r>
              <a:rPr dirty="0" sz="600" spc="-10" b="0">
                <a:latin typeface="Bookman Old Style"/>
                <a:cs typeface="Bookman Old Style"/>
              </a:rPr>
              <a:t>	</a:t>
            </a:r>
            <a:r>
              <a:rPr dirty="0" baseline="4629" sz="900" spc="127" b="0" i="1">
                <a:latin typeface="Bookman Old Style"/>
                <a:cs typeface="Bookman Old Style"/>
              </a:rPr>
              <a:t>n</a:t>
            </a:r>
            <a:endParaRPr baseline="4629" sz="9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0986" y="2559525"/>
            <a:ext cx="458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4005" algn="l"/>
              </a:tabLst>
            </a:pPr>
            <a:r>
              <a:rPr dirty="0" sz="600" spc="85" b="0" i="1">
                <a:latin typeface="Bookman Old Style"/>
                <a:cs typeface="Bookman Old Style"/>
              </a:rPr>
              <a:t>n</a:t>
            </a:r>
            <a:r>
              <a:rPr dirty="0" sz="600" spc="85" b="0" i="1">
                <a:latin typeface="Bookman Old Style"/>
                <a:cs typeface="Bookman Old Style"/>
              </a:rPr>
              <a:t>	</a:t>
            </a:r>
            <a:r>
              <a:rPr dirty="0" baseline="4629" sz="900" spc="142" b="0" i="1">
                <a:latin typeface="Bookman Old Style"/>
                <a:cs typeface="Bookman Old Style"/>
              </a:rPr>
              <a:t>i</a:t>
            </a:r>
            <a:r>
              <a:rPr dirty="0" baseline="4629" sz="900" spc="142" b="0">
                <a:latin typeface="Bookman Old Style"/>
                <a:cs typeface="Bookman Old Style"/>
              </a:rPr>
              <a:t>=1</a:t>
            </a:r>
            <a:endParaRPr baseline="4629" sz="900">
              <a:latin typeface="Bookman Old Style"/>
              <a:cs typeface="Bookman Old Sty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4310" y="2495583"/>
            <a:ext cx="17653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6172" sz="1350" spc="97" b="0" i="1">
                <a:latin typeface="Bookman Old Style"/>
                <a:cs typeface="Bookman Old Style"/>
              </a:rPr>
              <a:t>x</a:t>
            </a:r>
            <a:r>
              <a:rPr dirty="0" sz="600" spc="65" b="0" i="1">
                <a:latin typeface="Bookman Old Style"/>
                <a:cs typeface="Bookman Old Style"/>
              </a:rPr>
              <a:t>i</a:t>
            </a:r>
            <a:endParaRPr sz="600">
              <a:latin typeface="Bookman Old Style"/>
              <a:cs typeface="Bookman Old Style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4824" y="2806141"/>
            <a:ext cx="48005" cy="4800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870544" y="2719697"/>
            <a:ext cx="7239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 b="0">
                <a:latin typeface="Bookman Old Style"/>
                <a:cs typeface="Bookman Old Style"/>
              </a:rPr>
              <a:t>2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64067" y="2788099"/>
            <a:ext cx="787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90" b="0" i="1">
                <a:latin typeface="Bookman Old Style"/>
                <a:cs typeface="Bookman Old Style"/>
              </a:rPr>
              <a:t>x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401" y="2730113"/>
            <a:ext cx="139890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3185" algn="l"/>
              </a:tabLst>
            </a:pPr>
            <a:r>
              <a:rPr dirty="0" sz="900" spc="70" b="1">
                <a:latin typeface="Calibri"/>
                <a:cs typeface="Calibri"/>
              </a:rPr>
              <a:t>V</a:t>
            </a:r>
            <a:r>
              <a:rPr dirty="0" sz="900" spc="-25" b="1">
                <a:latin typeface="Calibri"/>
                <a:cs typeface="Calibri"/>
              </a:rPr>
              <a:t>a</a:t>
            </a:r>
            <a:r>
              <a:rPr dirty="0" sz="900" spc="10" b="1">
                <a:latin typeface="Calibri"/>
                <a:cs typeface="Calibri"/>
              </a:rPr>
              <a:t>rianza</a:t>
            </a:r>
            <a:r>
              <a:rPr dirty="0" sz="900" b="1">
                <a:latin typeface="Calibri"/>
                <a:cs typeface="Calibri"/>
              </a:rPr>
              <a:t> </a:t>
            </a:r>
            <a:r>
              <a:rPr dirty="0" sz="900" spc="-95" b="1">
                <a:latin typeface="Calibri"/>
                <a:cs typeface="Calibri"/>
              </a:rPr>
              <a:t> </a:t>
            </a:r>
            <a:r>
              <a:rPr dirty="0" sz="900" spc="10" b="1">
                <a:latin typeface="Calibri"/>
                <a:cs typeface="Calibri"/>
              </a:rPr>
              <a:t>Muestra</a:t>
            </a:r>
            <a:r>
              <a:rPr dirty="0" sz="900" b="1">
                <a:latin typeface="Calibri"/>
                <a:cs typeface="Calibri"/>
              </a:rPr>
              <a:t>l</a:t>
            </a:r>
            <a:r>
              <a:rPr dirty="0" sz="900" spc="10">
                <a:latin typeface="Calibri"/>
                <a:cs typeface="Calibri"/>
              </a:rPr>
              <a:t>:</a:t>
            </a:r>
            <a:r>
              <a:rPr dirty="0" sz="900" spc="-15" b="0" i="1">
                <a:latin typeface="Bookman Old Style"/>
                <a:cs typeface="Bookman Old Style"/>
              </a:rPr>
              <a:t>S</a:t>
            </a:r>
            <a:r>
              <a:rPr dirty="0" sz="900" b="0" i="1">
                <a:latin typeface="Bookman Old Style"/>
                <a:cs typeface="Bookman Old Style"/>
              </a:rPr>
              <a:t>  </a:t>
            </a:r>
            <a:r>
              <a:rPr dirty="0" sz="900" spc="-90" b="0" i="1">
                <a:latin typeface="Bookman Old Style"/>
                <a:cs typeface="Bookman Old Style"/>
              </a:rPr>
              <a:t> </a:t>
            </a:r>
            <a:r>
              <a:rPr dirty="0" sz="900" spc="60">
                <a:latin typeface="Tahoma"/>
                <a:cs typeface="Tahoma"/>
              </a:rPr>
              <a:t>=</a:t>
            </a:r>
            <a:r>
              <a:rPr dirty="0" sz="900">
                <a:latin typeface="Tahoma"/>
                <a:cs typeface="Tahoma"/>
              </a:rPr>
              <a:t>	</a:t>
            </a:r>
            <a:r>
              <a:rPr dirty="0" sz="900" spc="-5" i="1">
                <a:latin typeface="DejaVu Sans Condensed"/>
                <a:cs typeface="DejaVu Sans Condensed"/>
              </a:rPr>
              <a:t>·</a:t>
            </a:r>
            <a:endParaRPr sz="900">
              <a:latin typeface="DejaVu Sans Condensed"/>
              <a:cs typeface="DejaVu Sans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52738" y="2644706"/>
            <a:ext cx="14922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72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0618" y="2721411"/>
            <a:ext cx="3600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8290" algn="l"/>
              </a:tabLst>
            </a:pPr>
            <a:r>
              <a:rPr dirty="0" sz="600" spc="-10" b="0">
                <a:latin typeface="Bookman Old Style"/>
                <a:cs typeface="Bookman Old Style"/>
              </a:rPr>
              <a:t>1</a:t>
            </a:r>
            <a:r>
              <a:rPr dirty="0" sz="600" spc="-10" b="0">
                <a:latin typeface="Bookman Old Style"/>
                <a:cs typeface="Bookman Old Style"/>
              </a:rPr>
              <a:t>	</a:t>
            </a:r>
            <a:r>
              <a:rPr dirty="0" baseline="4629" sz="900" spc="127" b="0" i="1">
                <a:latin typeface="Bookman Old Style"/>
                <a:cs typeface="Bookman Old Style"/>
              </a:rPr>
              <a:t>n</a:t>
            </a:r>
            <a:endParaRPr baseline="4629" sz="900">
              <a:latin typeface="Bookman Old Style"/>
              <a:cs typeface="Bookman Old Sty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94610" y="2806705"/>
            <a:ext cx="45847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4005" algn="l"/>
              </a:tabLst>
            </a:pPr>
            <a:r>
              <a:rPr dirty="0" sz="600" spc="85" b="0" i="1">
                <a:latin typeface="Bookman Old Style"/>
                <a:cs typeface="Bookman Old Style"/>
              </a:rPr>
              <a:t>n</a:t>
            </a:r>
            <a:r>
              <a:rPr dirty="0" sz="600" spc="85" b="0" i="1">
                <a:latin typeface="Bookman Old Style"/>
                <a:cs typeface="Bookman Old Style"/>
              </a:rPr>
              <a:t>	</a:t>
            </a:r>
            <a:r>
              <a:rPr dirty="0" baseline="4629" sz="900" spc="142" b="0" i="1">
                <a:latin typeface="Bookman Old Style"/>
                <a:cs typeface="Bookman Old Style"/>
              </a:rPr>
              <a:t>i</a:t>
            </a:r>
            <a:r>
              <a:rPr dirty="0" baseline="4629" sz="900" spc="142" b="0">
                <a:latin typeface="Bookman Old Style"/>
                <a:cs typeface="Bookman Old Style"/>
              </a:rPr>
              <a:t>=1</a:t>
            </a:r>
            <a:endParaRPr baseline="4629" sz="900">
              <a:latin typeface="Bookman Old Style"/>
              <a:cs typeface="Bookman Old Styl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08415" y="2719697"/>
            <a:ext cx="52959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30480">
              <a:lnSpc>
                <a:spcPts val="450"/>
              </a:lnSpc>
              <a:spcBef>
                <a:spcPts val="95"/>
              </a:spcBef>
            </a:pPr>
            <a:r>
              <a:rPr dirty="0" sz="600" spc="-10" b="0">
                <a:latin typeface="Bookman Old Style"/>
                <a:cs typeface="Bookman Old Style"/>
              </a:rPr>
              <a:t>2</a:t>
            </a:r>
            <a:endParaRPr sz="600">
              <a:latin typeface="Bookman Old Style"/>
              <a:cs typeface="Bookman Old Style"/>
            </a:endParaRPr>
          </a:p>
          <a:p>
            <a:pPr marL="38100">
              <a:lnSpc>
                <a:spcPts val="810"/>
              </a:lnSpc>
            </a:pPr>
            <a:r>
              <a:rPr dirty="0" baseline="6172" sz="1350" spc="15">
                <a:latin typeface="Tahoma"/>
                <a:cs typeface="Tahoma"/>
              </a:rPr>
              <a:t>(</a:t>
            </a:r>
            <a:r>
              <a:rPr dirty="0" baseline="6172" sz="1350" spc="52" b="0" i="1">
                <a:latin typeface="Bookman Old Style"/>
                <a:cs typeface="Bookman Old Style"/>
              </a:rPr>
              <a:t>x</a:t>
            </a:r>
            <a:r>
              <a:rPr dirty="0" sz="600" spc="95" b="0" i="1">
                <a:latin typeface="Bookman Old Style"/>
                <a:cs typeface="Bookman Old Style"/>
              </a:rPr>
              <a:t>i</a:t>
            </a:r>
            <a:r>
              <a:rPr dirty="0" sz="600" spc="75" b="0" i="1">
                <a:latin typeface="Bookman Old Style"/>
                <a:cs typeface="Bookman Old Style"/>
              </a:rPr>
              <a:t> </a:t>
            </a:r>
            <a:r>
              <a:rPr dirty="0" baseline="6172" sz="1350" spc="52" i="1">
                <a:latin typeface="DejaVu Sans Condensed"/>
                <a:cs typeface="DejaVu Sans Condensed"/>
              </a:rPr>
              <a:t>−</a:t>
            </a:r>
            <a:r>
              <a:rPr dirty="0" baseline="6172" sz="1350" spc="-82" i="1">
                <a:latin typeface="DejaVu Sans Condensed"/>
                <a:cs typeface="DejaVu Sans Condensed"/>
              </a:rPr>
              <a:t> </a:t>
            </a:r>
            <a:r>
              <a:rPr dirty="0" baseline="6172" sz="1350" spc="-652" b="0" i="1">
                <a:latin typeface="Bookman Old Style"/>
                <a:cs typeface="Bookman Old Style"/>
              </a:rPr>
              <a:t>x</a:t>
            </a:r>
            <a:r>
              <a:rPr dirty="0" baseline="6172" sz="1350" spc="-44">
                <a:latin typeface="Tahoma"/>
                <a:cs typeface="Tahoma"/>
              </a:rPr>
              <a:t>¯</a:t>
            </a:r>
            <a:r>
              <a:rPr dirty="0" baseline="6172" sz="1350" spc="15">
                <a:latin typeface="Tahoma"/>
                <a:cs typeface="Tahoma"/>
              </a:rPr>
              <a:t>)</a:t>
            </a:r>
            <a:endParaRPr baseline="6172" sz="135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4824" y="3053321"/>
            <a:ext cx="48005" cy="4800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093442" y="3035279"/>
            <a:ext cx="787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90" b="0" i="1">
                <a:latin typeface="Bookman Old Style"/>
                <a:cs typeface="Bookman Old Style"/>
              </a:rPr>
              <a:t>x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93442" y="2968592"/>
            <a:ext cx="4343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2570" algn="l"/>
              </a:tabLst>
            </a:pPr>
            <a:r>
              <a:rPr dirty="0" sz="600" spc="-10" b="0">
                <a:latin typeface="Bookman Old Style"/>
                <a:cs typeface="Bookman Old Style"/>
              </a:rPr>
              <a:t>2	</a:t>
            </a:r>
            <a:r>
              <a:rPr dirty="0" u="sng" sz="600" spc="-10" b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1</a:t>
            </a:r>
            <a:r>
              <a:rPr dirty="0" u="sng" sz="600" spc="-60" b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3401" y="2977281"/>
            <a:ext cx="174815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1800" algn="l"/>
              </a:tabLst>
            </a:pPr>
            <a:r>
              <a:rPr dirty="0" sz="900" spc="20" b="1">
                <a:latin typeface="Calibri"/>
                <a:cs typeface="Calibri"/>
              </a:rPr>
              <a:t>Cuasiv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spc="10" b="1">
                <a:latin typeface="Calibri"/>
                <a:cs typeface="Calibri"/>
              </a:rPr>
              <a:t>rianza</a:t>
            </a:r>
            <a:r>
              <a:rPr dirty="0" sz="900" b="1">
                <a:latin typeface="Calibri"/>
                <a:cs typeface="Calibri"/>
              </a:rPr>
              <a:t> </a:t>
            </a:r>
            <a:r>
              <a:rPr dirty="0" sz="900" spc="-95" b="1">
                <a:latin typeface="Calibri"/>
                <a:cs typeface="Calibri"/>
              </a:rPr>
              <a:t> </a:t>
            </a:r>
            <a:r>
              <a:rPr dirty="0" sz="900" spc="10" b="1">
                <a:latin typeface="Calibri"/>
                <a:cs typeface="Calibri"/>
              </a:rPr>
              <a:t>Muestra</a:t>
            </a:r>
            <a:r>
              <a:rPr dirty="0" sz="900" b="1">
                <a:latin typeface="Calibri"/>
                <a:cs typeface="Calibri"/>
              </a:rPr>
              <a:t>l</a:t>
            </a:r>
            <a:r>
              <a:rPr dirty="0" sz="900" spc="10">
                <a:latin typeface="Calibri"/>
                <a:cs typeface="Calibri"/>
              </a:rPr>
              <a:t>:</a:t>
            </a:r>
            <a:r>
              <a:rPr dirty="0" sz="900" spc="-60" b="0" i="1">
                <a:latin typeface="Bookman Old Style"/>
                <a:cs typeface="Bookman Old Style"/>
              </a:rPr>
              <a:t>s</a:t>
            </a:r>
            <a:r>
              <a:rPr dirty="0" sz="900" b="0" i="1">
                <a:latin typeface="Bookman Old Style"/>
                <a:cs typeface="Bookman Old Style"/>
              </a:rPr>
              <a:t>  </a:t>
            </a:r>
            <a:r>
              <a:rPr dirty="0" sz="900" spc="-90" b="0" i="1">
                <a:latin typeface="Bookman Old Style"/>
                <a:cs typeface="Bookman Old Style"/>
              </a:rPr>
              <a:t> </a:t>
            </a:r>
            <a:r>
              <a:rPr dirty="0" sz="900" spc="60">
                <a:latin typeface="Tahoma"/>
                <a:cs typeface="Tahoma"/>
              </a:rPr>
              <a:t>=</a:t>
            </a:r>
            <a:r>
              <a:rPr dirty="0" sz="900">
                <a:latin typeface="Tahoma"/>
                <a:cs typeface="Tahoma"/>
              </a:rPr>
              <a:t>	</a:t>
            </a:r>
            <a:r>
              <a:rPr dirty="0" sz="900" spc="-5" i="1">
                <a:latin typeface="DejaVu Sans Condensed"/>
                <a:cs typeface="DejaVu Sans Condensed"/>
              </a:rPr>
              <a:t>·</a:t>
            </a:r>
            <a:endParaRPr sz="900">
              <a:latin typeface="DejaVu Sans Condensed"/>
              <a:cs typeface="DejaVu Sans Condense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01607" y="2891886"/>
            <a:ext cx="14922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720"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25153" y="2961124"/>
            <a:ext cx="838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85" b="0" i="1">
                <a:latin typeface="Bookman Old Style"/>
                <a:cs typeface="Bookman Old Style"/>
              </a:rPr>
              <a:t>n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23973" y="3053885"/>
            <a:ext cx="57785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3384" algn="l"/>
              </a:tabLst>
            </a:pPr>
            <a:r>
              <a:rPr dirty="0" sz="600" spc="85" b="0" i="1">
                <a:latin typeface="Bookman Old Style"/>
                <a:cs typeface="Bookman Old Style"/>
              </a:rPr>
              <a:t>n</a:t>
            </a:r>
            <a:r>
              <a:rPr dirty="0" sz="600" spc="220" i="1">
                <a:latin typeface="Arial"/>
                <a:cs typeface="Arial"/>
              </a:rPr>
              <a:t>−</a:t>
            </a:r>
            <a:r>
              <a:rPr dirty="0" sz="600" spc="-10" b="0">
                <a:latin typeface="Bookman Old Style"/>
                <a:cs typeface="Bookman Old Style"/>
              </a:rPr>
              <a:t>1</a:t>
            </a:r>
            <a:r>
              <a:rPr dirty="0" sz="600" spc="-10" b="0">
                <a:latin typeface="Bookman Old Style"/>
                <a:cs typeface="Bookman Old Style"/>
              </a:rPr>
              <a:t>	</a:t>
            </a:r>
            <a:r>
              <a:rPr dirty="0" baseline="4629" sz="900" spc="142" b="0" i="1">
                <a:latin typeface="Bookman Old Style"/>
                <a:cs typeface="Bookman Old Style"/>
              </a:rPr>
              <a:t>i</a:t>
            </a:r>
            <a:r>
              <a:rPr dirty="0" baseline="4629" sz="900" spc="142" b="0">
                <a:latin typeface="Bookman Old Style"/>
                <a:cs typeface="Bookman Old Style"/>
              </a:rPr>
              <a:t>=1</a:t>
            </a:r>
            <a:endParaRPr baseline="4629" sz="900">
              <a:latin typeface="Bookman Old Style"/>
              <a:cs typeface="Bookman Old Styl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57284" y="2966864"/>
            <a:ext cx="52959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30480">
              <a:lnSpc>
                <a:spcPts val="450"/>
              </a:lnSpc>
              <a:spcBef>
                <a:spcPts val="95"/>
              </a:spcBef>
            </a:pPr>
            <a:r>
              <a:rPr dirty="0" sz="600" spc="-10" b="0">
                <a:latin typeface="Bookman Old Style"/>
                <a:cs typeface="Bookman Old Style"/>
              </a:rPr>
              <a:t>2</a:t>
            </a:r>
            <a:endParaRPr sz="600">
              <a:latin typeface="Bookman Old Style"/>
              <a:cs typeface="Bookman Old Style"/>
            </a:endParaRPr>
          </a:p>
          <a:p>
            <a:pPr marL="38100">
              <a:lnSpc>
                <a:spcPts val="810"/>
              </a:lnSpc>
            </a:pPr>
            <a:r>
              <a:rPr dirty="0" baseline="6172" sz="1350" spc="15">
                <a:latin typeface="Tahoma"/>
                <a:cs typeface="Tahoma"/>
              </a:rPr>
              <a:t>(</a:t>
            </a:r>
            <a:r>
              <a:rPr dirty="0" baseline="6172" sz="1350" spc="52" b="0" i="1">
                <a:latin typeface="Bookman Old Style"/>
                <a:cs typeface="Bookman Old Style"/>
              </a:rPr>
              <a:t>x</a:t>
            </a:r>
            <a:r>
              <a:rPr dirty="0" sz="600" spc="95" b="0" i="1">
                <a:latin typeface="Bookman Old Style"/>
                <a:cs typeface="Bookman Old Style"/>
              </a:rPr>
              <a:t>i</a:t>
            </a:r>
            <a:r>
              <a:rPr dirty="0" sz="600" spc="75" b="0" i="1">
                <a:latin typeface="Bookman Old Style"/>
                <a:cs typeface="Bookman Old Style"/>
              </a:rPr>
              <a:t> </a:t>
            </a:r>
            <a:r>
              <a:rPr dirty="0" baseline="6172" sz="1350" spc="52" i="1">
                <a:latin typeface="DejaVu Sans Condensed"/>
                <a:cs typeface="DejaVu Sans Condensed"/>
              </a:rPr>
              <a:t>−</a:t>
            </a:r>
            <a:r>
              <a:rPr dirty="0" baseline="6172" sz="1350" spc="-82" i="1">
                <a:latin typeface="DejaVu Sans Condensed"/>
                <a:cs typeface="DejaVu Sans Condensed"/>
              </a:rPr>
              <a:t> </a:t>
            </a:r>
            <a:r>
              <a:rPr dirty="0" baseline="6172" sz="1350" spc="-652" b="0" i="1">
                <a:latin typeface="Bookman Old Style"/>
                <a:cs typeface="Bookman Old Style"/>
              </a:rPr>
              <a:t>x</a:t>
            </a:r>
            <a:r>
              <a:rPr dirty="0" baseline="6172" sz="1350" spc="-44">
                <a:latin typeface="Tahoma"/>
                <a:cs typeface="Tahoma"/>
              </a:rPr>
              <a:t>¯</a:t>
            </a:r>
            <a:r>
              <a:rPr dirty="0" baseline="6172" sz="1350" spc="15">
                <a:latin typeface="Tahoma"/>
                <a:cs typeface="Tahoma"/>
              </a:rPr>
              <a:t>)</a:t>
            </a:r>
            <a:endParaRPr baseline="6172" sz="135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4" name="object 3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6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6203" y="1814962"/>
            <a:ext cx="1752395" cy="16047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316129"/>
            <a:ext cx="4051935" cy="187960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endParaRPr sz="1400">
              <a:latin typeface="Calibri"/>
              <a:cs typeface="Calibri"/>
            </a:endParaRPr>
          </a:p>
          <a:p>
            <a:pPr marL="206375" marR="5080">
              <a:lnSpc>
                <a:spcPct val="100000"/>
              </a:lnSpc>
              <a:spcBef>
                <a:spcPts val="500"/>
              </a:spcBef>
            </a:pPr>
            <a:r>
              <a:rPr dirty="0" sz="1000" spc="10">
                <a:latin typeface="Calibri"/>
                <a:cs typeface="Calibri"/>
              </a:rPr>
              <a:t>Para </a:t>
            </a:r>
            <a:r>
              <a:rPr dirty="0" sz="1000" spc="-15">
                <a:latin typeface="Calibri"/>
                <a:cs typeface="Calibri"/>
              </a:rPr>
              <a:t>estimar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demanda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cierto </a:t>
            </a:r>
            <a:r>
              <a:rPr dirty="0" sz="1000" spc="-15">
                <a:latin typeface="Calibri"/>
                <a:cs typeface="Calibri"/>
              </a:rPr>
              <a:t>producto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empresa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dispone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tres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especialistas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A, </a:t>
            </a:r>
            <a:r>
              <a:rPr dirty="0" sz="1000" spc="120">
                <a:latin typeface="Calibri"/>
                <a:cs typeface="Calibri"/>
              </a:rPr>
              <a:t>B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60">
                <a:latin typeface="Calibri"/>
                <a:cs typeface="Calibri"/>
              </a:rPr>
              <a:t>C. </a:t>
            </a:r>
            <a:r>
              <a:rPr dirty="0" sz="1000" spc="45">
                <a:latin typeface="Calibri"/>
                <a:cs typeface="Calibri"/>
              </a:rPr>
              <a:t>En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siguiente</a:t>
            </a:r>
            <a:r>
              <a:rPr dirty="0" sz="1000" spc="-5">
                <a:latin typeface="Calibri"/>
                <a:cs typeface="Calibri"/>
              </a:rPr>
              <a:t> gráfico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aparecen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histogramas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aproximados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densidades,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diferencias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demandas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que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producido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realidad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10">
                <a:latin typeface="Calibri"/>
                <a:cs typeface="Calibri"/>
              </a:rPr>
              <a:t> largo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últimos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36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meses,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demanda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prevista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especialista.</a:t>
            </a:r>
            <a:endParaRPr sz="1000">
              <a:latin typeface="Calibri"/>
              <a:cs typeface="Calibri"/>
            </a:endParaRPr>
          </a:p>
          <a:p>
            <a:pPr marL="2213610" marR="22225">
              <a:lnSpc>
                <a:spcPct val="100000"/>
              </a:lnSpc>
              <a:spcBef>
                <a:spcPts val="875"/>
              </a:spcBef>
            </a:pPr>
            <a:r>
              <a:rPr dirty="0" sz="1000">
                <a:latin typeface="Calibri"/>
                <a:cs typeface="Calibri"/>
              </a:rPr>
              <a:t>¿Qué </a:t>
            </a:r>
            <a:r>
              <a:rPr dirty="0" sz="1000" spc="-5">
                <a:latin typeface="Calibri"/>
                <a:cs typeface="Calibri"/>
              </a:rPr>
              <a:t>especialista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podemos</a:t>
            </a:r>
            <a:r>
              <a:rPr dirty="0" sz="1000" spc="-15">
                <a:latin typeface="Calibri"/>
                <a:cs typeface="Calibri"/>
              </a:rPr>
              <a:t> decir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acerca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-5">
                <a:latin typeface="Calibri"/>
                <a:cs typeface="Calibri"/>
              </a:rPr>
              <a:t> a</a:t>
            </a:r>
            <a:r>
              <a:rPr dirty="0" sz="1000">
                <a:latin typeface="Calibri"/>
                <a:cs typeface="Calibri"/>
              </a:rPr>
              <a:t> la </a:t>
            </a:r>
            <a:r>
              <a:rPr dirty="0" sz="1000" spc="-20">
                <a:latin typeface="Calibri"/>
                <a:cs typeface="Calibri"/>
              </a:rPr>
              <a:t>demanda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real,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tanto </a:t>
            </a:r>
            <a:r>
              <a:rPr dirty="0" sz="1000" spc="-5">
                <a:latin typeface="Calibri"/>
                <a:cs typeface="Calibri"/>
              </a:rPr>
              <a:t>acierta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estimación?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21177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Propiedades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estimador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92809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908137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471623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7294" y="887952"/>
            <a:ext cx="3900804" cy="198755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bueno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deseable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siguientes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propiedades</a:t>
            </a:r>
            <a:r>
              <a:rPr dirty="0" sz="1000" spc="10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265430" marR="71755">
              <a:lnSpc>
                <a:spcPct val="100000"/>
              </a:lnSpc>
              <a:spcBef>
                <a:spcPts val="295"/>
              </a:spcBef>
            </a:pP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Insesgadez</a:t>
            </a:r>
            <a:r>
              <a:rPr dirty="0" sz="1000" spc="-10">
                <a:latin typeface="Calibri"/>
                <a:cs typeface="Calibri"/>
              </a:rPr>
              <a:t>: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Un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insesgado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0">
                <a:latin typeface="Calibri"/>
                <a:cs typeface="Calibri"/>
              </a:rPr>
              <a:t> muestreo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sz="1000" spc="-114" b="0" i="1">
                <a:latin typeface="Bookman Old Style"/>
                <a:cs typeface="Bookman Old Style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esperanza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valor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igual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35" b="0" i="1">
                <a:latin typeface="Bookman Old Style"/>
                <a:cs typeface="Bookman Old Style"/>
              </a:rPr>
              <a:t>θ</a:t>
            </a:r>
            <a:r>
              <a:rPr dirty="0" sz="1000" spc="-35">
                <a:latin typeface="Calibri"/>
                <a:cs typeface="Calibri"/>
              </a:rPr>
              <a:t>,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quiere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decir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distribución </a:t>
            </a:r>
            <a:r>
              <a:rPr dirty="0" sz="1000" spc="-15">
                <a:latin typeface="Calibri"/>
                <a:cs typeface="Calibri"/>
              </a:rPr>
              <a:t>estará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centrada </a:t>
            </a:r>
            <a:r>
              <a:rPr dirty="0" sz="1000" spc="-25">
                <a:latin typeface="Calibri"/>
                <a:cs typeface="Calibri"/>
              </a:rPr>
              <a:t>alrededor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40" b="0" i="1">
                <a:latin typeface="Bookman Old Style"/>
                <a:cs typeface="Bookman Old Style"/>
              </a:rPr>
              <a:t>θ</a:t>
            </a:r>
            <a:r>
              <a:rPr dirty="0" sz="1000" spc="-4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65430" marR="111125">
              <a:lnSpc>
                <a:spcPct val="100000"/>
              </a:lnSpc>
              <a:spcBef>
                <a:spcPts val="830"/>
              </a:spcBef>
            </a:pPr>
            <a:r>
              <a:rPr dirty="0" u="sng" sz="10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Eficiencia</a:t>
            </a:r>
            <a:r>
              <a:rPr dirty="0" sz="1000" spc="5">
                <a:latin typeface="Calibri"/>
                <a:cs typeface="Calibri"/>
              </a:rPr>
              <a:t>: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varianza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debe</a:t>
            </a:r>
            <a:r>
              <a:rPr dirty="0" sz="1000" spc="-25">
                <a:latin typeface="Calibri"/>
                <a:cs typeface="Calibri"/>
              </a:rPr>
              <a:t> ser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30">
                <a:latin typeface="Calibri"/>
                <a:cs typeface="Calibri"/>
              </a:rPr>
              <a:t>menor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posible.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Entre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estimadores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T1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T2,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ambos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insesgados,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mejor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aquel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menor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varianza.</a:t>
            </a:r>
            <a:endParaRPr sz="1000">
              <a:latin typeface="Calibri"/>
              <a:cs typeface="Calibri"/>
            </a:endParaRPr>
          </a:p>
          <a:p>
            <a:pPr marL="265430" marR="48895">
              <a:lnSpc>
                <a:spcPct val="100000"/>
              </a:lnSpc>
              <a:spcBef>
                <a:spcPts val="835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Consistencia</a:t>
            </a:r>
            <a:r>
              <a:rPr dirty="0" sz="1000" spc="-5">
                <a:latin typeface="Calibri"/>
                <a:cs typeface="Calibri"/>
              </a:rPr>
              <a:t>: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Al </a:t>
            </a:r>
            <a:r>
              <a:rPr dirty="0" sz="1000" spc="-15">
                <a:latin typeface="Calibri"/>
                <a:cs typeface="Calibri"/>
              </a:rPr>
              <a:t>aumentar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tamaño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muestral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(más </a:t>
            </a:r>
            <a:r>
              <a:rPr dirty="0" sz="1000" spc="5">
                <a:latin typeface="Calibri"/>
                <a:cs typeface="Calibri"/>
              </a:rPr>
              <a:t>datos) </a:t>
            </a:r>
            <a:r>
              <a:rPr dirty="0" sz="1000" spc="-30">
                <a:latin typeface="Calibri"/>
                <a:cs typeface="Calibri"/>
              </a:rPr>
              <a:t>mayor 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debe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concentración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entorno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40" b="0" i="1">
                <a:latin typeface="Bookman Old Style"/>
                <a:cs typeface="Bookman Old Style"/>
              </a:rPr>
              <a:t>θ</a:t>
            </a:r>
            <a:r>
              <a:rPr dirty="0" sz="1000" spc="-4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44145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Estimación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Puntual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233843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727288"/>
            <a:ext cx="59588" cy="595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9554" y="1156733"/>
            <a:ext cx="3763010" cy="1430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33375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estimación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puntual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proporciona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mejor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predicción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cantidad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interés.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Esta </a:t>
            </a:r>
            <a:r>
              <a:rPr dirty="0" sz="1000">
                <a:latin typeface="Calibri"/>
                <a:cs typeface="Calibri"/>
              </a:rPr>
              <a:t>cantidad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suele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modelo,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regresión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lineal.</a:t>
            </a:r>
            <a:endParaRPr sz="1000">
              <a:latin typeface="Calibri"/>
              <a:cs typeface="Calibri"/>
            </a:endParaRPr>
          </a:p>
          <a:p>
            <a:pPr marL="63500" marR="55880">
              <a:lnSpc>
                <a:spcPct val="100000"/>
              </a:lnSpc>
              <a:spcBef>
                <a:spcPts val="285"/>
              </a:spcBef>
            </a:pPr>
            <a:r>
              <a:rPr dirty="0" sz="1000" spc="-5">
                <a:latin typeface="Calibri"/>
                <a:cs typeface="Calibri"/>
              </a:rPr>
              <a:t>Denotando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sz="1000" spc="-114" b="0" i="1">
                <a:latin typeface="Bookman Old Style"/>
                <a:cs typeface="Bookman Old Style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reales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60" b="0" i="1">
                <a:latin typeface="Bookman Old Style"/>
                <a:cs typeface="Bookman Old Style"/>
              </a:rPr>
              <a:t>θ</a:t>
            </a:r>
            <a:r>
              <a:rPr dirty="0" baseline="13888" sz="1500" spc="-390">
                <a:latin typeface="Georgia"/>
                <a:cs typeface="Georgia"/>
              </a:rPr>
              <a:t>ˆ</a:t>
            </a:r>
            <a:r>
              <a:rPr dirty="0" baseline="13888" sz="1500" spc="-7">
                <a:latin typeface="Georgia"/>
                <a:cs typeface="Georgia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parámetros </a:t>
            </a:r>
            <a:r>
              <a:rPr dirty="0" sz="1000" spc="-10">
                <a:latin typeface="Calibri"/>
                <a:cs typeface="Calibri"/>
              </a:rPr>
              <a:t>estimados,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5">
                <a:latin typeface="Calibri"/>
                <a:cs typeface="Calibri"/>
              </a:rPr>
              <a:t>sea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 i="1">
                <a:latin typeface="DejaVu Sans Condensed"/>
                <a:cs typeface="DejaVu Sans Condensed"/>
              </a:rPr>
              <a:t>{</a:t>
            </a:r>
            <a:r>
              <a:rPr dirty="0" sz="1000" spc="-5" b="1">
                <a:latin typeface="Times New Roman"/>
                <a:cs typeface="Times New Roman"/>
              </a:rPr>
              <a:t>x</a:t>
            </a:r>
            <a:r>
              <a:rPr dirty="0" baseline="27777" sz="1050" spc="-7">
                <a:latin typeface="Verdana"/>
                <a:cs typeface="Verdana"/>
              </a:rPr>
              <a:t>(1)</a:t>
            </a:r>
            <a:r>
              <a:rPr dirty="0" sz="1000" spc="-5" b="0" i="1">
                <a:latin typeface="Bookman Old Style"/>
                <a:cs typeface="Bookman Old Style"/>
              </a:rPr>
              <a:t>, </a:t>
            </a:r>
            <a:r>
              <a:rPr dirty="0" sz="1000" spc="10" b="1">
                <a:latin typeface="Times New Roman"/>
                <a:cs typeface="Times New Roman"/>
              </a:rPr>
              <a:t>x</a:t>
            </a:r>
            <a:r>
              <a:rPr dirty="0" baseline="27777" sz="1050" spc="15">
                <a:latin typeface="Verdana"/>
                <a:cs typeface="Verdana"/>
              </a:rPr>
              <a:t>(2)</a:t>
            </a:r>
            <a:r>
              <a:rPr dirty="0" sz="1000" spc="10" b="0" i="1">
                <a:latin typeface="Bookman Old Style"/>
                <a:cs typeface="Bookman Old Style"/>
              </a:rPr>
              <a:t>, </a:t>
            </a:r>
            <a:r>
              <a:rPr dirty="0" sz="1000" spc="-25" b="0" i="1">
                <a:latin typeface="Bookman Old Style"/>
                <a:cs typeface="Bookman Old Style"/>
              </a:rPr>
              <a:t>, </a:t>
            </a:r>
            <a:r>
              <a:rPr dirty="0" sz="1000" spc="-10" i="1">
                <a:latin typeface="DejaVu Sans Condensed"/>
                <a:cs typeface="DejaVu Sans Condensed"/>
              </a:rPr>
              <a:t>· · · </a:t>
            </a:r>
            <a:r>
              <a:rPr dirty="0" sz="1000" spc="-25" b="0" i="1">
                <a:latin typeface="Bookman Old Style"/>
                <a:cs typeface="Bookman Old Style"/>
              </a:rPr>
              <a:t>, </a:t>
            </a:r>
            <a:r>
              <a:rPr dirty="0" sz="1000" spc="30" b="1">
                <a:latin typeface="Times New Roman"/>
                <a:cs typeface="Times New Roman"/>
              </a:rPr>
              <a:t>x</a:t>
            </a:r>
            <a:r>
              <a:rPr dirty="0" baseline="27777" sz="1050" spc="44">
                <a:latin typeface="Verdana"/>
                <a:cs typeface="Verdana"/>
              </a:rPr>
              <a:t>(</a:t>
            </a:r>
            <a:r>
              <a:rPr dirty="0" baseline="27777" sz="1050" spc="44" b="0" i="1">
                <a:latin typeface="Bookman Old Style"/>
                <a:cs typeface="Bookman Old Style"/>
              </a:rPr>
              <a:t>m</a:t>
            </a:r>
            <a:r>
              <a:rPr dirty="0" baseline="27777" sz="1050" spc="44">
                <a:latin typeface="Verdana"/>
                <a:cs typeface="Verdana"/>
              </a:rPr>
              <a:t>)</a:t>
            </a:r>
            <a:r>
              <a:rPr dirty="0" sz="1000" spc="30" i="1">
                <a:latin typeface="DejaVu Sans Condensed"/>
                <a:cs typeface="DejaVu Sans Condensed"/>
              </a:rPr>
              <a:t>}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 b="0" i="1">
                <a:latin typeface="Bookman Old Style"/>
                <a:cs typeface="Bookman Old Style"/>
              </a:rPr>
              <a:t>m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independientes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-60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idénticamente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distribuidos</a:t>
            </a:r>
            <a:r>
              <a:rPr dirty="0" sz="1000" spc="2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(i.i.d), 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estimador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puntual</a:t>
            </a:r>
            <a:r>
              <a:rPr dirty="0" sz="1000" spc="210" i="1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estadístico</a:t>
            </a:r>
            <a:r>
              <a:rPr dirty="0" sz="1000" spc="170" i="1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cualquier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será: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Calibri"/>
              <a:cs typeface="Calibri"/>
            </a:endParaRPr>
          </a:p>
          <a:p>
            <a:pPr marL="1090930">
              <a:lnSpc>
                <a:spcPct val="100000"/>
              </a:lnSpc>
              <a:spcBef>
                <a:spcPts val="5"/>
              </a:spcBef>
            </a:pPr>
            <a:r>
              <a:rPr dirty="0" sz="1000" spc="-509" b="0" i="1">
                <a:latin typeface="Bookman Old Style"/>
                <a:cs typeface="Bookman Old Style"/>
              </a:rPr>
              <a:t>θ</a:t>
            </a:r>
            <a:r>
              <a:rPr dirty="0" baseline="13888" sz="1500" spc="-179">
                <a:latin typeface="Georgia"/>
                <a:cs typeface="Georgia"/>
              </a:rPr>
              <a:t>ˆ</a:t>
            </a:r>
            <a:r>
              <a:rPr dirty="0" baseline="-11904" sz="1050" spc="135" b="0" i="1">
                <a:latin typeface="Bookman Old Style"/>
                <a:cs typeface="Bookman Old Style"/>
              </a:rPr>
              <a:t>m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55" b="0" i="1">
                <a:latin typeface="Bookman Old Style"/>
                <a:cs typeface="Bookman Old Style"/>
              </a:rPr>
              <a:t>g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r>
              <a:rPr dirty="0" baseline="31746" sz="1050" spc="-37">
                <a:latin typeface="Verdana"/>
                <a:cs typeface="Verdana"/>
              </a:rPr>
              <a:t>(1</a:t>
            </a:r>
            <a:r>
              <a:rPr dirty="0" baseline="31746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r>
              <a:rPr dirty="0" baseline="31746" sz="1050" spc="-37">
                <a:latin typeface="Verdana"/>
                <a:cs typeface="Verdana"/>
              </a:rPr>
              <a:t>(2</a:t>
            </a:r>
            <a:r>
              <a:rPr dirty="0" baseline="31746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r>
              <a:rPr dirty="0" baseline="31746" sz="1050" spc="-15">
                <a:latin typeface="Verdana"/>
                <a:cs typeface="Verdana"/>
              </a:rPr>
              <a:t>(</a:t>
            </a:r>
            <a:r>
              <a:rPr dirty="0" baseline="31746" sz="1050" spc="135" b="0" i="1">
                <a:latin typeface="Bookman Old Style"/>
                <a:cs typeface="Bookman Old Style"/>
              </a:rPr>
              <a:t>m</a:t>
            </a:r>
            <a:r>
              <a:rPr dirty="0" baseline="31746" sz="1050" spc="60">
                <a:latin typeface="Verdana"/>
                <a:cs typeface="Verdana"/>
              </a:rPr>
              <a:t>)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26168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Estimador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Máxima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Verosimilitud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22413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45303"/>
            <a:ext cx="3660140" cy="1278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2384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Como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función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real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suele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conocer,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6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lugar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adivinar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qué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provienen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después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sesgo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varianza,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nos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gustaría </a:t>
            </a:r>
            <a:r>
              <a:rPr dirty="0" sz="1000" spc="-25">
                <a:latin typeface="Calibri"/>
                <a:cs typeface="Calibri"/>
              </a:rPr>
              <a:t>tener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algún tipo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regla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diga </a:t>
            </a:r>
            <a:r>
              <a:rPr dirty="0" sz="1000" spc="-30">
                <a:latin typeface="Calibri"/>
                <a:cs typeface="Calibri"/>
              </a:rPr>
              <a:t>qué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funciones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son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buenos</a:t>
            </a:r>
            <a:r>
              <a:rPr dirty="0" sz="1000" spc="-20">
                <a:latin typeface="Calibri"/>
                <a:cs typeface="Calibri"/>
              </a:rPr>
              <a:t> estimadores</a:t>
            </a:r>
            <a:r>
              <a:rPr dirty="0" sz="1000" spc="-15">
                <a:latin typeface="Calibri"/>
                <a:cs typeface="Calibri"/>
              </a:rPr>
              <a:t> para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diferentes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modelos.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Esta </a:t>
            </a:r>
            <a:r>
              <a:rPr dirty="0" sz="1000" spc="-30">
                <a:latin typeface="Calibri"/>
                <a:cs typeface="Calibri"/>
              </a:rPr>
              <a:t>”regla”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principio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de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máxima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verosimilutd</a:t>
            </a:r>
            <a:r>
              <a:rPr dirty="0" sz="100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275"/>
              </a:spcBef>
            </a:pPr>
            <a:r>
              <a:rPr dirty="0" sz="1000" spc="-5">
                <a:latin typeface="Calibri"/>
                <a:cs typeface="Calibri"/>
              </a:rPr>
              <a:t>Intuitivamente,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verosimilitud </a:t>
            </a:r>
            <a:r>
              <a:rPr dirty="0" sz="1000" spc="-20">
                <a:latin typeface="Calibri"/>
                <a:cs typeface="Calibri"/>
              </a:rPr>
              <a:t>nos </a:t>
            </a:r>
            <a:r>
              <a:rPr dirty="0" sz="1000" spc="-15">
                <a:latin typeface="Calibri"/>
                <a:cs typeface="Calibri"/>
              </a:rPr>
              <a:t>dice </a:t>
            </a:r>
            <a:r>
              <a:rPr dirty="0" sz="1000" spc="-5" i="1">
                <a:latin typeface="Calibri"/>
                <a:cs typeface="Calibri"/>
              </a:rPr>
              <a:t>cómo </a:t>
            </a:r>
            <a:r>
              <a:rPr dirty="0" sz="1000" spc="-20" i="1">
                <a:latin typeface="Calibri"/>
                <a:cs typeface="Calibri"/>
              </a:rPr>
              <a:t>de probable </a:t>
            </a:r>
            <a:r>
              <a:rPr dirty="0" sz="1000" spc="-25" i="1">
                <a:latin typeface="Calibri"/>
                <a:cs typeface="Calibri"/>
              </a:rPr>
              <a:t>es </a:t>
            </a:r>
            <a:r>
              <a:rPr dirty="0" sz="1000" spc="-15" i="1">
                <a:latin typeface="Calibri"/>
                <a:cs typeface="Calibri"/>
              </a:rPr>
              <a:t>que </a:t>
            </a:r>
            <a:r>
              <a:rPr dirty="0" sz="1000" spc="-10" i="1">
                <a:latin typeface="Calibri"/>
                <a:cs typeface="Calibri"/>
              </a:rPr>
              <a:t>los </a:t>
            </a:r>
            <a:r>
              <a:rPr dirty="0" sz="1000" spc="-5" i="1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parámentros </a:t>
            </a:r>
            <a:r>
              <a:rPr dirty="0" sz="1000" spc="-15" i="1">
                <a:latin typeface="Calibri"/>
                <a:cs typeface="Calibri"/>
              </a:rPr>
              <a:t>que </a:t>
            </a:r>
            <a:r>
              <a:rPr dirty="0" sz="1000" spc="-20" i="1">
                <a:latin typeface="Calibri"/>
                <a:cs typeface="Calibri"/>
              </a:rPr>
              <a:t>he </a:t>
            </a:r>
            <a:r>
              <a:rPr dirty="0" sz="1000" spc="-10" i="1">
                <a:latin typeface="Calibri"/>
                <a:cs typeface="Calibri"/>
              </a:rPr>
              <a:t>estimado </a:t>
            </a:r>
            <a:r>
              <a:rPr dirty="0" sz="1000" spc="-20" i="1">
                <a:latin typeface="Calibri"/>
                <a:cs typeface="Calibri"/>
              </a:rPr>
              <a:t>sean </a:t>
            </a:r>
            <a:r>
              <a:rPr dirty="0" sz="1000" spc="-10" i="1">
                <a:latin typeface="Calibri"/>
                <a:cs typeface="Calibri"/>
              </a:rPr>
              <a:t>correctos </a:t>
            </a:r>
            <a:r>
              <a:rPr dirty="0" sz="1000" spc="-40" i="1">
                <a:latin typeface="Calibri"/>
                <a:cs typeface="Calibri"/>
              </a:rPr>
              <a:t>a </a:t>
            </a:r>
            <a:r>
              <a:rPr dirty="0" sz="1000" spc="-10" i="1">
                <a:latin typeface="Calibri"/>
                <a:cs typeface="Calibri"/>
              </a:rPr>
              <a:t>partir </a:t>
            </a:r>
            <a:r>
              <a:rPr dirty="0" sz="1000" spc="-20" i="1">
                <a:latin typeface="Calibri"/>
                <a:cs typeface="Calibri"/>
              </a:rPr>
              <a:t>de </a:t>
            </a:r>
            <a:r>
              <a:rPr dirty="0" sz="1000" i="1">
                <a:latin typeface="Calibri"/>
                <a:cs typeface="Calibri"/>
              </a:rPr>
              <a:t>mis </a:t>
            </a:r>
            <a:r>
              <a:rPr dirty="0" sz="1000" spc="-15" i="1">
                <a:latin typeface="Calibri"/>
                <a:cs typeface="Calibri"/>
              </a:rPr>
              <a:t>datos </a:t>
            </a:r>
            <a:r>
              <a:rPr dirty="0" sz="1000" spc="-25" i="1">
                <a:latin typeface="Calibri"/>
                <a:cs typeface="Calibri"/>
              </a:rPr>
              <a:t>de </a:t>
            </a:r>
            <a:r>
              <a:rPr dirty="0" sz="1000" spc="-2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entrenamiento</a:t>
            </a:r>
            <a:r>
              <a:rPr dirty="0" sz="1000" spc="-1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119515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26168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Estimador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Máxima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Verosimilitud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23518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16964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958581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9554" y="1046408"/>
            <a:ext cx="3727450" cy="1012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>
              <a:lnSpc>
                <a:spcPts val="12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Formalmente,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consideramos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 b="0" i="1">
                <a:latin typeface="Bookman Old Style"/>
                <a:cs typeface="Bookman Old Style"/>
              </a:rPr>
              <a:t>m</a:t>
            </a:r>
            <a:r>
              <a:rPr dirty="0" sz="1000" spc="35" b="0" i="1">
                <a:latin typeface="Bookman Old Style"/>
                <a:cs typeface="Bookman Old Style"/>
              </a:rPr>
              <a:t> </a:t>
            </a:r>
            <a:r>
              <a:rPr dirty="0" sz="1000" spc="-20">
                <a:latin typeface="Calibri"/>
                <a:cs typeface="Calibri"/>
              </a:rPr>
              <a:t>ejemplos</a:t>
            </a:r>
            <a:endParaRPr sz="1000">
              <a:latin typeface="Calibri"/>
              <a:cs typeface="Calibri"/>
            </a:endParaRPr>
          </a:p>
          <a:p>
            <a:pPr marL="62865" marR="152400">
              <a:lnSpc>
                <a:spcPts val="1200"/>
              </a:lnSpc>
              <a:spcBef>
                <a:spcPts val="40"/>
              </a:spcBef>
            </a:pP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25" b="1">
                <a:latin typeface="Times New Roman"/>
                <a:cs typeface="Times New Roman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5" i="1">
                <a:latin typeface="DejaVu Sans Condensed"/>
                <a:cs typeface="DejaVu Sans Condensed"/>
              </a:rPr>
              <a:t>{</a:t>
            </a:r>
            <a:r>
              <a:rPr dirty="0" sz="1000" spc="-5" b="1">
                <a:latin typeface="Times New Roman"/>
                <a:cs typeface="Times New Roman"/>
              </a:rPr>
              <a:t>x</a:t>
            </a:r>
            <a:r>
              <a:rPr dirty="0" baseline="27777" sz="1050" spc="-7">
                <a:latin typeface="Verdana"/>
                <a:cs typeface="Verdana"/>
              </a:rPr>
              <a:t>(1)</a:t>
            </a:r>
            <a:r>
              <a:rPr dirty="0" sz="1000" spc="-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0" b="1">
                <a:latin typeface="Times New Roman"/>
                <a:cs typeface="Times New Roman"/>
              </a:rPr>
              <a:t>x</a:t>
            </a:r>
            <a:r>
              <a:rPr dirty="0" baseline="27777" sz="1050" spc="15">
                <a:latin typeface="Verdana"/>
                <a:cs typeface="Verdana"/>
              </a:rPr>
              <a:t>(2)</a:t>
            </a:r>
            <a:r>
              <a:rPr dirty="0" sz="1000" spc="1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30" b="1">
                <a:latin typeface="Times New Roman"/>
                <a:cs typeface="Times New Roman"/>
              </a:rPr>
              <a:t>x</a:t>
            </a:r>
            <a:r>
              <a:rPr dirty="0" baseline="27777" sz="1050" spc="44">
                <a:latin typeface="Verdana"/>
                <a:cs typeface="Verdana"/>
              </a:rPr>
              <a:t>(</a:t>
            </a:r>
            <a:r>
              <a:rPr dirty="0" baseline="27777" sz="1050" spc="44" b="0" i="1">
                <a:latin typeface="Bookman Old Style"/>
                <a:cs typeface="Bookman Old Style"/>
              </a:rPr>
              <a:t>m</a:t>
            </a:r>
            <a:r>
              <a:rPr dirty="0" baseline="27777" sz="1050" spc="44">
                <a:latin typeface="Verdana"/>
                <a:cs typeface="Verdana"/>
              </a:rPr>
              <a:t>)</a:t>
            </a:r>
            <a:r>
              <a:rPr dirty="0" sz="1000" spc="30" i="1">
                <a:latin typeface="DejaVu Sans Condensed"/>
                <a:cs typeface="DejaVu Sans Condensed"/>
              </a:rPr>
              <a:t>}</a:t>
            </a:r>
            <a:r>
              <a:rPr dirty="0" sz="1000" spc="50" i="1">
                <a:latin typeface="DejaVu Sans Condensed"/>
                <a:cs typeface="DejaVu Sans Condensed"/>
              </a:rPr>
              <a:t> </a:t>
            </a:r>
            <a:r>
              <a:rPr dirty="0" sz="1000" spc="-25">
                <a:latin typeface="Calibri"/>
                <a:cs typeface="Calibri"/>
              </a:rPr>
              <a:t>generados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manera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independiente,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desconocemos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63500" marR="250825">
              <a:lnSpc>
                <a:spcPct val="100000"/>
              </a:lnSpc>
              <a:spcBef>
                <a:spcPts val="250"/>
              </a:spcBef>
            </a:pPr>
            <a:r>
              <a:rPr dirty="0" sz="1000" spc="10">
                <a:latin typeface="Calibri"/>
                <a:cs typeface="Calibri"/>
              </a:rPr>
              <a:t>Sea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 b="0" i="1">
                <a:latin typeface="Bookman Old Style"/>
                <a:cs typeface="Bookman Old Style"/>
              </a:rPr>
              <a:t>p</a:t>
            </a:r>
            <a:r>
              <a:rPr dirty="0" baseline="-11904" sz="1050" spc="22" b="0" i="1">
                <a:latin typeface="Bookman Old Style"/>
                <a:cs typeface="Bookman Old Style"/>
              </a:rPr>
              <a:t>modelo</a:t>
            </a:r>
            <a:r>
              <a:rPr dirty="0" sz="1000" spc="15">
                <a:latin typeface="Georgia"/>
                <a:cs typeface="Georgia"/>
              </a:rPr>
              <a:t>(</a:t>
            </a:r>
            <a:r>
              <a:rPr dirty="0" sz="1000" spc="15" b="1">
                <a:latin typeface="Times New Roman"/>
                <a:cs typeface="Times New Roman"/>
              </a:rPr>
              <a:t>x</a:t>
            </a:r>
            <a:r>
              <a:rPr dirty="0" sz="1000" spc="15">
                <a:latin typeface="Georgia"/>
                <a:cs typeface="Georgia"/>
              </a:rPr>
              <a:t>;</a:t>
            </a:r>
            <a:r>
              <a:rPr dirty="0" sz="1000" spc="-70">
                <a:latin typeface="Georgia"/>
                <a:cs typeface="Georgia"/>
              </a:rPr>
              <a:t> </a:t>
            </a:r>
            <a:r>
              <a:rPr dirty="0" sz="1000" spc="-45" b="0" i="1">
                <a:latin typeface="Bookman Old Style"/>
                <a:cs typeface="Bookman Old Style"/>
              </a:rPr>
              <a:t>θ</a:t>
            </a:r>
            <a:r>
              <a:rPr dirty="0" sz="1000" spc="-45">
                <a:latin typeface="Georgia"/>
                <a:cs typeface="Georgia"/>
              </a:rPr>
              <a:t>)</a:t>
            </a:r>
            <a:r>
              <a:rPr dirty="0" sz="1000" spc="95">
                <a:latin typeface="Georgia"/>
                <a:cs typeface="Georgia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familia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funciones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probilidad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sobre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indexado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 b="0" i="1">
                <a:latin typeface="Bookman Old Style"/>
                <a:cs typeface="Bookman Old Style"/>
              </a:rPr>
              <a:t>θ</a:t>
            </a:r>
            <a:r>
              <a:rPr dirty="0" sz="1000" spc="-4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85"/>
              </a:spcBef>
            </a:pPr>
            <a:r>
              <a:rPr dirty="0" sz="1000" spc="5">
                <a:latin typeface="Calibri"/>
                <a:cs typeface="Calibri"/>
              </a:rPr>
              <a:t>Entonces,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máxima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verosimilitud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sz="1000" spc="-114" b="0" i="1">
                <a:latin typeface="Bookman Old Style"/>
                <a:cs typeface="Bookman Old Style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define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1350" y="2273709"/>
            <a:ext cx="1155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5408" y="2273711"/>
            <a:ext cx="1746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40">
                <a:latin typeface="Arial"/>
                <a:cs typeface="Arial"/>
              </a:rPr>
              <a:t>rr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598" y="2379627"/>
            <a:ext cx="3517900" cy="191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204470">
              <a:lnSpc>
                <a:spcPts val="475"/>
              </a:lnSpc>
              <a:spcBef>
                <a:spcPts val="95"/>
              </a:spcBef>
            </a:pPr>
            <a:r>
              <a:rPr dirty="0" sz="700" spc="20">
                <a:latin typeface="Verdana"/>
                <a:cs typeface="Verdana"/>
              </a:rPr>
              <a:t>(</a:t>
            </a:r>
            <a:r>
              <a:rPr dirty="0" sz="700" spc="20" b="0" i="1">
                <a:latin typeface="Bookman Old Style"/>
                <a:cs typeface="Bookman Old Style"/>
              </a:rPr>
              <a:t>i</a:t>
            </a:r>
            <a:r>
              <a:rPr dirty="0" sz="700" spc="20">
                <a:latin typeface="Verdana"/>
                <a:cs typeface="Verdana"/>
              </a:rPr>
              <a:t>)</a:t>
            </a:r>
            <a:endParaRPr sz="700">
              <a:latin typeface="Verdana"/>
              <a:cs typeface="Verdana"/>
            </a:endParaRPr>
          </a:p>
          <a:p>
            <a:pPr marL="38100">
              <a:lnSpc>
                <a:spcPts val="835"/>
              </a:lnSpc>
              <a:tabLst>
                <a:tab pos="2720975" algn="l"/>
              </a:tabLst>
            </a:pP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baseline="-11904" sz="1050" spc="337" b="0" i="1">
                <a:latin typeface="Bookman Old Style"/>
                <a:cs typeface="Bookman Old Style"/>
              </a:rPr>
              <a:t>M</a:t>
            </a:r>
            <a:r>
              <a:rPr dirty="0" baseline="-11904" sz="1050" spc="209" b="0" i="1">
                <a:latin typeface="Bookman Old Style"/>
                <a:cs typeface="Bookman Old Style"/>
              </a:rPr>
              <a:t>L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30" b="0" i="1">
                <a:latin typeface="Bookman Old Style"/>
                <a:cs typeface="Bookman Old Style"/>
              </a:rPr>
              <a:t>a</a:t>
            </a:r>
            <a:r>
              <a:rPr dirty="0" sz="1000" spc="5" b="0" i="1">
                <a:latin typeface="Bookman Old Style"/>
                <a:cs typeface="Bookman Old Style"/>
              </a:rPr>
              <a:t>r</a:t>
            </a:r>
            <a:r>
              <a:rPr dirty="0" sz="1000" spc="-55" b="0" i="1">
                <a:latin typeface="Bookman Old Style"/>
                <a:cs typeface="Bookman Old Style"/>
              </a:rPr>
              <a:t>g</a:t>
            </a:r>
            <a:r>
              <a:rPr dirty="0" sz="1000" spc="-25" b="0" i="1">
                <a:latin typeface="Bookman Old Style"/>
                <a:cs typeface="Bookman Old Style"/>
              </a:rPr>
              <a:t>max</a:t>
            </a:r>
            <a:r>
              <a:rPr dirty="0" baseline="-11904" sz="1050" spc="-52" b="0" i="1">
                <a:latin typeface="Bookman Old Style"/>
                <a:cs typeface="Bookman Old Style"/>
              </a:rPr>
              <a:t>θ</a:t>
            </a:r>
            <a:r>
              <a:rPr dirty="0" baseline="-11904" sz="1050" spc="-209" b="0" i="1">
                <a:latin typeface="Bookman Old Style"/>
                <a:cs typeface="Bookman Old Style"/>
              </a:rPr>
              <a:t> </a:t>
            </a:r>
            <a:r>
              <a:rPr dirty="0" sz="1000" spc="-75" i="1">
                <a:latin typeface="DejaVu Sans Condensed"/>
                <a:cs typeface="DejaVu Sans Condensed"/>
              </a:rPr>
              <a:t>{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baseline="-11904" sz="1050" spc="37" b="0" i="1">
                <a:latin typeface="Bookman Old Style"/>
                <a:cs typeface="Bookman Old Style"/>
              </a:rPr>
              <a:t>mode</a:t>
            </a:r>
            <a:r>
              <a:rPr dirty="0" baseline="-11904" sz="1050" spc="89" b="0" i="1">
                <a:latin typeface="Bookman Old Style"/>
                <a:cs typeface="Bookman Old Style"/>
              </a:rPr>
              <a:t>l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40">
                <a:latin typeface="Georgia"/>
                <a:cs typeface="Georgia"/>
              </a:rPr>
              <a:t>;</a:t>
            </a:r>
            <a:r>
              <a:rPr dirty="0" sz="1000" spc="-75">
                <a:latin typeface="Georgia"/>
                <a:cs typeface="Georgia"/>
              </a:rPr>
              <a:t> 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75" i="1">
                <a:latin typeface="DejaVu Sans Condensed"/>
                <a:cs typeface="DejaVu Sans Condensed"/>
              </a:rPr>
              <a:t>}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30" b="0" i="1">
                <a:latin typeface="Bookman Old Style"/>
                <a:cs typeface="Bookman Old Style"/>
              </a:rPr>
              <a:t>a</a:t>
            </a:r>
            <a:r>
              <a:rPr dirty="0" sz="1000" spc="5" b="0" i="1">
                <a:latin typeface="Bookman Old Style"/>
                <a:cs typeface="Bookman Old Style"/>
              </a:rPr>
              <a:t>r</a:t>
            </a:r>
            <a:r>
              <a:rPr dirty="0" sz="1000" spc="-55" b="0" i="1">
                <a:latin typeface="Bookman Old Style"/>
                <a:cs typeface="Bookman Old Style"/>
              </a:rPr>
              <a:t>g</a:t>
            </a:r>
            <a:r>
              <a:rPr dirty="0" sz="1000" spc="-25" b="0" i="1">
                <a:latin typeface="Bookman Old Style"/>
                <a:cs typeface="Bookman Old Style"/>
              </a:rPr>
              <a:t>max</a:t>
            </a:r>
            <a:r>
              <a:rPr dirty="0" baseline="-11904" sz="1050" spc="-52" b="0" i="1">
                <a:latin typeface="Bookman Old Style"/>
                <a:cs typeface="Bookman Old Style"/>
              </a:rPr>
              <a:t>θ</a:t>
            </a:r>
            <a:r>
              <a:rPr dirty="0" baseline="-11904" sz="1050" b="0" i="1">
                <a:latin typeface="Bookman Old Style"/>
                <a:cs typeface="Bookman Old Style"/>
              </a:rPr>
              <a:t>	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baseline="-11904" sz="1050" spc="37" b="0" i="1">
                <a:latin typeface="Bookman Old Style"/>
                <a:cs typeface="Bookman Old Style"/>
              </a:rPr>
              <a:t>mode</a:t>
            </a:r>
            <a:r>
              <a:rPr dirty="0" baseline="-11904" sz="1050" spc="89" b="0" i="1">
                <a:latin typeface="Bookman Old Style"/>
                <a:cs typeface="Bookman Old Style"/>
              </a:rPr>
              <a:t>l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r>
              <a:rPr dirty="0" sz="1000" b="1">
                <a:latin typeface="Times New Roman"/>
                <a:cs typeface="Times New Roman"/>
              </a:rPr>
              <a:t>   </a:t>
            </a:r>
            <a:r>
              <a:rPr dirty="0" sz="1000" spc="-45" b="1">
                <a:latin typeface="Times New Roman"/>
                <a:cs typeface="Times New Roman"/>
              </a:rPr>
              <a:t> </a:t>
            </a:r>
            <a:r>
              <a:rPr dirty="0" sz="1000" spc="-40">
                <a:latin typeface="Georgia"/>
                <a:cs typeface="Georgia"/>
              </a:rPr>
              <a:t>;</a:t>
            </a:r>
            <a:r>
              <a:rPr dirty="0" sz="1000" spc="-75">
                <a:latin typeface="Georgia"/>
                <a:cs typeface="Georgia"/>
              </a:rPr>
              <a:t> 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2373" y="2177547"/>
            <a:ext cx="1172845" cy="1778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1057910" algn="l"/>
              </a:tabLst>
            </a:pPr>
            <a:r>
              <a:rPr dirty="0" sz="1000" spc="520">
                <a:latin typeface="Arial"/>
                <a:cs typeface="Arial"/>
              </a:rPr>
              <a:t> </a:t>
            </a:r>
            <a:r>
              <a:rPr dirty="0" sz="1000" spc="520">
                <a:latin typeface="Arial"/>
                <a:cs typeface="Arial"/>
              </a:rPr>
              <a:t>	</a:t>
            </a: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4291" y="2581150"/>
            <a:ext cx="189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-5">
                <a:latin typeface="Verdana"/>
                <a:cs typeface="Verdana"/>
              </a:rPr>
              <a:t>=1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8" name="object 18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25126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Estimador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Máxima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Verosimilud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20825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043716"/>
            <a:ext cx="338582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Tomando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logaritmo,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resultado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cambia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transforma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producto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suma.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tanto,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tenemos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que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6137" y="1461251"/>
            <a:ext cx="1155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9642" y="1461254"/>
            <a:ext cx="1955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5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6116" y="1530852"/>
            <a:ext cx="2386965" cy="36957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236345" algn="l"/>
              </a:tabLst>
            </a:pP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baseline="-11904" sz="1050" spc="337" b="0" i="1">
                <a:latin typeface="Bookman Old Style"/>
                <a:cs typeface="Bookman Old Style"/>
              </a:rPr>
              <a:t>M</a:t>
            </a:r>
            <a:r>
              <a:rPr dirty="0" baseline="-11904" sz="1050" spc="209" b="0" i="1">
                <a:latin typeface="Bookman Old Style"/>
                <a:cs typeface="Bookman Old Style"/>
              </a:rPr>
              <a:t>L</a:t>
            </a:r>
            <a:r>
              <a:rPr dirty="0" baseline="-11904" sz="1050" b="0" i="1">
                <a:latin typeface="Bookman Old Style"/>
                <a:cs typeface="Bookman Old Style"/>
              </a:rPr>
              <a:t> </a:t>
            </a:r>
            <a:r>
              <a:rPr dirty="0" baseline="-11904" sz="1050" spc="-142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30" b="0" i="1">
                <a:latin typeface="Bookman Old Style"/>
                <a:cs typeface="Bookman Old Style"/>
              </a:rPr>
              <a:t>a</a:t>
            </a:r>
            <a:r>
              <a:rPr dirty="0" sz="1000" spc="5" b="0" i="1">
                <a:latin typeface="Bookman Old Style"/>
                <a:cs typeface="Bookman Old Style"/>
              </a:rPr>
              <a:t>r</a:t>
            </a:r>
            <a:r>
              <a:rPr dirty="0" sz="1000" spc="-55" b="0" i="1">
                <a:latin typeface="Bookman Old Style"/>
                <a:cs typeface="Bookman Old Style"/>
              </a:rPr>
              <a:t>g</a:t>
            </a:r>
            <a:r>
              <a:rPr dirty="0" sz="1000" spc="-25" b="0" i="1">
                <a:latin typeface="Bookman Old Style"/>
                <a:cs typeface="Bookman Old Style"/>
              </a:rPr>
              <a:t>max</a:t>
            </a:r>
            <a:r>
              <a:rPr dirty="0" baseline="-11904" sz="1050" spc="-52" b="0" i="1">
                <a:latin typeface="Bookman Old Style"/>
                <a:cs typeface="Bookman Old Style"/>
              </a:rPr>
              <a:t>θ</a:t>
            </a:r>
            <a:r>
              <a:rPr dirty="0" baseline="-11904" sz="1050" b="0" i="1">
                <a:latin typeface="Bookman Old Style"/>
                <a:cs typeface="Bookman Old Style"/>
              </a:rPr>
              <a:t>	</a:t>
            </a:r>
            <a:r>
              <a:rPr dirty="0" sz="1000" spc="35" b="0" i="1">
                <a:latin typeface="Bookman Old Style"/>
                <a:cs typeface="Bookman Old Style"/>
              </a:rPr>
              <a:t>l</a:t>
            </a:r>
            <a:r>
              <a:rPr dirty="0" sz="1000" spc="-75" b="0" i="1">
                <a:latin typeface="Bookman Old Style"/>
                <a:cs typeface="Bookman Old Style"/>
              </a:rPr>
              <a:t>o</a:t>
            </a:r>
            <a:r>
              <a:rPr dirty="0" sz="1000" spc="-40" b="0" i="1">
                <a:latin typeface="Bookman Old Style"/>
                <a:cs typeface="Bookman Old Style"/>
              </a:rPr>
              <a:t>g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baseline="-11904" sz="1050" spc="37" b="0" i="1">
                <a:latin typeface="Bookman Old Style"/>
                <a:cs typeface="Bookman Old Style"/>
              </a:rPr>
              <a:t>mode</a:t>
            </a:r>
            <a:r>
              <a:rPr dirty="0" baseline="-11904" sz="1050" spc="89" b="0" i="1">
                <a:latin typeface="Bookman Old Style"/>
                <a:cs typeface="Bookman Old Style"/>
              </a:rPr>
              <a:t>l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r>
              <a:rPr dirty="0" baseline="31746" sz="1050" spc="-15">
                <a:latin typeface="Verdana"/>
                <a:cs typeface="Verdana"/>
              </a:rPr>
              <a:t>(</a:t>
            </a:r>
            <a:r>
              <a:rPr dirty="0" baseline="31746" sz="1050" spc="127" b="0" i="1">
                <a:latin typeface="Bookman Old Style"/>
                <a:cs typeface="Bookman Old Style"/>
              </a:rPr>
              <a:t>i</a:t>
            </a:r>
            <a:r>
              <a:rPr dirty="0" baseline="31746" sz="1050" spc="60">
                <a:latin typeface="Verdana"/>
                <a:cs typeface="Verdana"/>
              </a:rPr>
              <a:t>)</a:t>
            </a:r>
            <a:r>
              <a:rPr dirty="0" sz="1000" spc="-40">
                <a:latin typeface="Georgia"/>
                <a:cs typeface="Georgia"/>
              </a:rPr>
              <a:t>;</a:t>
            </a:r>
            <a:r>
              <a:rPr dirty="0" sz="1000" spc="-75">
                <a:latin typeface="Georgia"/>
                <a:cs typeface="Georgia"/>
              </a:rPr>
              <a:t> 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10">
                <a:latin typeface="Georgia"/>
                <a:cs typeface="Georgia"/>
              </a:rPr>
              <a:t>))</a:t>
            </a:r>
            <a:endParaRPr sz="1000">
              <a:latin typeface="Georgia"/>
              <a:cs typeface="Georgia"/>
            </a:endParaRPr>
          </a:p>
          <a:p>
            <a:pPr algn="ctr" marR="3810">
              <a:lnSpc>
                <a:spcPct val="100000"/>
              </a:lnSpc>
              <a:spcBef>
                <a:spcPts val="275"/>
              </a:spcBef>
            </a:pPr>
            <a:r>
              <a:rPr dirty="0" sz="700" spc="25" b="0" i="1">
                <a:latin typeface="Bookman Old Style"/>
                <a:cs typeface="Bookman Old Style"/>
              </a:rPr>
              <a:t>i</a:t>
            </a:r>
            <a:r>
              <a:rPr dirty="0" sz="700" spc="25">
                <a:latin typeface="Verdana"/>
                <a:cs typeface="Verdana"/>
              </a:rPr>
              <a:t>=1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7724" y="1365090"/>
            <a:ext cx="1456690" cy="1778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1341120" algn="l"/>
              </a:tabLst>
            </a:pPr>
            <a:r>
              <a:rPr dirty="0" sz="1000" spc="520">
                <a:latin typeface="Arial"/>
                <a:cs typeface="Arial"/>
              </a:rPr>
              <a:t> </a:t>
            </a:r>
            <a:r>
              <a:rPr dirty="0" sz="1000" spc="520">
                <a:latin typeface="Arial"/>
                <a:cs typeface="Arial"/>
              </a:rPr>
              <a:t>	</a:t>
            </a: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000415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0354" y="1923305"/>
            <a:ext cx="351409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Este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generalizar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condicionada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50">
                <a:latin typeface="Georgia"/>
                <a:cs typeface="Georgia"/>
              </a:rPr>
              <a:t>(</a:t>
            </a:r>
            <a:r>
              <a:rPr dirty="0" sz="1000" spc="50" b="1">
                <a:latin typeface="Times New Roman"/>
                <a:cs typeface="Times New Roman"/>
              </a:rPr>
              <a:t>Y</a:t>
            </a:r>
            <a:r>
              <a:rPr dirty="0" sz="1000" spc="50" i="1">
                <a:latin typeface="DejaVu Sans Condensed"/>
                <a:cs typeface="DejaVu Sans Condensed"/>
              </a:rPr>
              <a:t>|</a:t>
            </a:r>
            <a:r>
              <a:rPr dirty="0" sz="1000" spc="50" b="1">
                <a:latin typeface="Times New Roman"/>
                <a:cs typeface="Times New Roman"/>
              </a:rPr>
              <a:t>X</a:t>
            </a:r>
            <a:r>
              <a:rPr dirty="0" sz="1000" spc="50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θ</a:t>
            </a:r>
            <a:r>
              <a:rPr dirty="0" sz="1000" spc="-25">
                <a:latin typeface="Georgia"/>
                <a:cs typeface="Georgia"/>
              </a:rPr>
              <a:t>)</a:t>
            </a:r>
            <a:r>
              <a:rPr dirty="0" sz="1000" spc="-25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1914" y="2505509"/>
            <a:ext cx="8667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5180" algn="l"/>
              </a:tabLst>
            </a:pPr>
            <a:r>
              <a:rPr dirty="0" sz="700" spc="225" b="0" i="1">
                <a:latin typeface="Bookman Old Style"/>
                <a:cs typeface="Bookman Old Style"/>
              </a:rPr>
              <a:t>M</a:t>
            </a:r>
            <a:r>
              <a:rPr dirty="0" sz="700" spc="140" b="0" i="1">
                <a:latin typeface="Bookman Old Style"/>
                <a:cs typeface="Bookman Old Style"/>
              </a:rPr>
              <a:t>L</a:t>
            </a:r>
            <a:r>
              <a:rPr dirty="0" sz="700" b="0" i="1">
                <a:latin typeface="Bookman Old Style"/>
                <a:cs typeface="Bookman Old Style"/>
              </a:rPr>
              <a:t>	</a:t>
            </a:r>
            <a:r>
              <a:rPr dirty="0" sz="700" spc="-35" b="0" i="1">
                <a:latin typeface="Bookman Old Style"/>
                <a:cs typeface="Bookman Old Style"/>
              </a:rPr>
              <a:t>θ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9807" y="2328369"/>
            <a:ext cx="1155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23312" y="2328372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6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2735" y="2635811"/>
            <a:ext cx="189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-5">
                <a:latin typeface="Verdana"/>
                <a:cs typeface="Verdana"/>
              </a:rPr>
              <a:t>=1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0441" y="2434287"/>
            <a:ext cx="37338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20">
                <a:latin typeface="Verdana"/>
                <a:cs typeface="Verdana"/>
              </a:rPr>
              <a:t>(</a:t>
            </a:r>
            <a:r>
              <a:rPr dirty="0" sz="700" spc="20" b="0" i="1">
                <a:latin typeface="Bookman Old Style"/>
                <a:cs typeface="Bookman Old Style"/>
              </a:rPr>
              <a:t>i</a:t>
            </a:r>
            <a:r>
              <a:rPr dirty="0" sz="700" spc="20">
                <a:latin typeface="Verdana"/>
                <a:cs typeface="Verdana"/>
              </a:rPr>
              <a:t>)  </a:t>
            </a:r>
            <a:r>
              <a:rPr dirty="0" sz="700" spc="80">
                <a:latin typeface="Verdana"/>
                <a:cs typeface="Verdana"/>
              </a:rPr>
              <a:t> </a:t>
            </a:r>
            <a:r>
              <a:rPr dirty="0" sz="700" spc="20">
                <a:latin typeface="Verdana"/>
                <a:cs typeface="Verdana"/>
              </a:rPr>
              <a:t>(</a:t>
            </a:r>
            <a:r>
              <a:rPr dirty="0" sz="700" spc="20" b="0" i="1">
                <a:latin typeface="Bookman Old Style"/>
                <a:cs typeface="Bookman Old Style"/>
              </a:rPr>
              <a:t>i</a:t>
            </a:r>
            <a:r>
              <a:rPr dirty="0" sz="700" spc="20">
                <a:latin typeface="Verdana"/>
                <a:cs typeface="Verdana"/>
              </a:rPr>
              <a:t>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2516" y="2448565"/>
            <a:ext cx="20764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8290" algn="l"/>
                <a:tab pos="1146810" algn="l"/>
              </a:tabLst>
            </a:pP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sz="1000" spc="-120" b="0" i="1">
                <a:latin typeface="Bookman Old Style"/>
                <a:cs typeface="Bookman Old Style"/>
              </a:rPr>
              <a:t>	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30" b="0" i="1">
                <a:latin typeface="Bookman Old Style"/>
                <a:cs typeface="Bookman Old Style"/>
              </a:rPr>
              <a:t>a</a:t>
            </a:r>
            <a:r>
              <a:rPr dirty="0" sz="1000" spc="5" b="0" i="1">
                <a:latin typeface="Bookman Old Style"/>
                <a:cs typeface="Bookman Old Style"/>
              </a:rPr>
              <a:t>r</a:t>
            </a:r>
            <a:r>
              <a:rPr dirty="0" sz="1000" spc="-55" b="0" i="1">
                <a:latin typeface="Bookman Old Style"/>
                <a:cs typeface="Bookman Old Style"/>
              </a:rPr>
              <a:t>g</a:t>
            </a:r>
            <a:r>
              <a:rPr dirty="0" sz="1000" spc="-25" b="0" i="1">
                <a:latin typeface="Bookman Old Style"/>
                <a:cs typeface="Bookman Old Style"/>
              </a:rPr>
              <a:t>max</a:t>
            </a:r>
            <a:r>
              <a:rPr dirty="0" sz="1000" b="0" i="1">
                <a:latin typeface="Bookman Old Style"/>
                <a:cs typeface="Bookman Old Style"/>
              </a:rPr>
              <a:t>	</a:t>
            </a:r>
            <a:r>
              <a:rPr dirty="0" sz="1000" spc="35" b="0" i="1">
                <a:latin typeface="Bookman Old Style"/>
                <a:cs typeface="Bookman Old Style"/>
              </a:rPr>
              <a:t>l</a:t>
            </a:r>
            <a:r>
              <a:rPr dirty="0" sz="1000" spc="-75" b="0" i="1">
                <a:latin typeface="Bookman Old Style"/>
                <a:cs typeface="Bookman Old Style"/>
              </a:rPr>
              <a:t>o</a:t>
            </a:r>
            <a:r>
              <a:rPr dirty="0" sz="1000" spc="-40" b="0" i="1">
                <a:latin typeface="Bookman Old Style"/>
                <a:cs typeface="Bookman Old Style"/>
              </a:rPr>
              <a:t>g</a:t>
            </a:r>
            <a:r>
              <a:rPr dirty="0" sz="1000" spc="35" b="0" i="1">
                <a:latin typeface="Bookman Old Style"/>
                <a:cs typeface="Bookman Old Style"/>
              </a:rPr>
              <a:t>P</a:t>
            </a:r>
            <a:r>
              <a:rPr dirty="0" sz="1000" spc="-16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y</a:t>
            </a:r>
            <a:r>
              <a:rPr dirty="0" sz="1000" b="1">
                <a:latin typeface="Times New Roman"/>
                <a:cs typeface="Times New Roman"/>
              </a:rPr>
              <a:t>   </a:t>
            </a:r>
            <a:r>
              <a:rPr dirty="0" sz="1000" spc="-30" b="1">
                <a:latin typeface="Times New Roman"/>
                <a:cs typeface="Times New Roman"/>
              </a:rPr>
              <a:t> 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r>
              <a:rPr dirty="0" sz="1000" b="1">
                <a:latin typeface="Times New Roman"/>
                <a:cs typeface="Times New Roman"/>
              </a:rPr>
              <a:t>   </a:t>
            </a:r>
            <a:r>
              <a:rPr dirty="0" sz="1000" spc="-45" b="1">
                <a:latin typeface="Times New Roman"/>
                <a:cs typeface="Times New Roman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3" name="object 2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08660"/>
            <a:ext cx="4608195" cy="50800"/>
          </a:xfrm>
          <a:custGeom>
            <a:avLst/>
            <a:gdLst/>
            <a:ahLst/>
            <a:cxnLst/>
            <a:rect l="l" t="t" r="r" b="b"/>
            <a:pathLst>
              <a:path w="4608195" h="50800">
                <a:moveTo>
                  <a:pt x="4608060" y="0"/>
                </a:moveTo>
                <a:lnTo>
                  <a:pt x="0" y="0"/>
                </a:lnTo>
                <a:lnTo>
                  <a:pt x="0" y="50610"/>
                </a:lnTo>
                <a:lnTo>
                  <a:pt x="4608060" y="50610"/>
                </a:lnTo>
                <a:lnTo>
                  <a:pt x="4608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53336" y="1187536"/>
            <a:ext cx="7016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latin typeface="Calibri"/>
                <a:cs typeface="Calibri"/>
              </a:rPr>
              <a:t>Section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81" y="1534274"/>
            <a:ext cx="3989704" cy="583565"/>
          </a:xfrm>
          <a:custGeom>
            <a:avLst/>
            <a:gdLst/>
            <a:ahLst/>
            <a:cxnLst/>
            <a:rect l="l" t="t" r="r" b="b"/>
            <a:pathLst>
              <a:path w="3989704" h="583564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532345"/>
                </a:lnTo>
                <a:lnTo>
                  <a:pt x="4013" y="552081"/>
                </a:lnTo>
                <a:lnTo>
                  <a:pt x="14922" y="568236"/>
                </a:lnTo>
                <a:lnTo>
                  <a:pt x="31076" y="579145"/>
                </a:lnTo>
                <a:lnTo>
                  <a:pt x="50812" y="583158"/>
                </a:lnTo>
                <a:lnTo>
                  <a:pt x="3938854" y="583158"/>
                </a:lnTo>
                <a:lnTo>
                  <a:pt x="3958577" y="579145"/>
                </a:lnTo>
                <a:lnTo>
                  <a:pt x="3974731" y="568236"/>
                </a:lnTo>
                <a:lnTo>
                  <a:pt x="3985653" y="552081"/>
                </a:lnTo>
                <a:lnTo>
                  <a:pt x="3989654" y="532345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9073" y="1690837"/>
            <a:ext cx="28702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434467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Regresión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punto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vista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Verosimilitud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11973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05419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947037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9554" y="1034864"/>
            <a:ext cx="3722370" cy="131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Desde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punto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vista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verosimilitud,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lugar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producir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única </a:t>
            </a:r>
            <a:r>
              <a:rPr dirty="0" sz="1000" spc="-15">
                <a:latin typeface="Calibri"/>
                <a:cs typeface="Calibri"/>
              </a:rPr>
              <a:t>predicción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85" b="0" i="1">
                <a:latin typeface="Bookman Old Style"/>
                <a:cs typeface="Bookman Old Style"/>
              </a:rPr>
              <a:t>y</a:t>
            </a:r>
            <a:r>
              <a:rPr dirty="0" sz="1000" spc="-185">
                <a:latin typeface="Georgia"/>
                <a:cs typeface="Georgia"/>
              </a:rPr>
              <a:t>ˆ</a:t>
            </a:r>
            <a:r>
              <a:rPr dirty="0" sz="1000" spc="-185">
                <a:latin typeface="Calibri"/>
                <a:cs typeface="Calibri"/>
              </a:rPr>
              <a:t>,</a:t>
            </a:r>
            <a:r>
              <a:rPr dirty="0" sz="1000" spc="-18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pensamos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el</a:t>
            </a:r>
            <a:r>
              <a:rPr dirty="0" sz="1000" spc="-20">
                <a:latin typeface="Calibri"/>
                <a:cs typeface="Calibri"/>
              </a:rPr>
              <a:t> modelo</a:t>
            </a:r>
            <a:r>
              <a:rPr dirty="0" sz="1000" spc="-15">
                <a:latin typeface="Calibri"/>
                <a:cs typeface="Calibri"/>
              </a:rPr>
              <a:t> lo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realmente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está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produciendo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condicionada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 b="0" i="1">
                <a:latin typeface="Bookman Old Style"/>
                <a:cs typeface="Bookman Old Style"/>
              </a:rPr>
              <a:t>p</a:t>
            </a:r>
            <a:r>
              <a:rPr dirty="0" sz="1000" spc="-10">
                <a:latin typeface="Georgia"/>
                <a:cs typeface="Georgia"/>
              </a:rPr>
              <a:t>(</a:t>
            </a:r>
            <a:r>
              <a:rPr dirty="0" sz="1000" spc="-10" b="0" i="1">
                <a:latin typeface="Bookman Old Style"/>
                <a:cs typeface="Bookman Old Style"/>
              </a:rPr>
              <a:t>y</a:t>
            </a:r>
            <a:r>
              <a:rPr dirty="0" sz="1000" spc="-10" i="1">
                <a:latin typeface="DejaVu Sans Condensed"/>
                <a:cs typeface="DejaVu Sans Condensed"/>
              </a:rPr>
              <a:t>|</a:t>
            </a:r>
            <a:r>
              <a:rPr dirty="0" sz="1000" spc="-10" b="1">
                <a:latin typeface="Times New Roman"/>
                <a:cs typeface="Times New Roman"/>
              </a:rPr>
              <a:t>x</a:t>
            </a:r>
            <a:r>
              <a:rPr dirty="0" sz="1000" spc="-10">
                <a:latin typeface="Georgia"/>
                <a:cs typeface="Georgia"/>
              </a:rPr>
              <a:t>)</a:t>
            </a:r>
            <a:r>
              <a:rPr dirty="0" sz="1000" spc="-1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63500">
              <a:lnSpc>
                <a:spcPts val="1200"/>
              </a:lnSpc>
              <a:spcBef>
                <a:spcPts val="285"/>
              </a:spcBef>
            </a:pPr>
            <a:r>
              <a:rPr dirty="0" sz="1000" spc="5">
                <a:latin typeface="Calibri"/>
                <a:cs typeface="Calibri"/>
              </a:rPr>
              <a:t>Por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tanto,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objetivo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ahora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ajustar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distribución</a:t>
            </a:r>
            <a:endParaRPr sz="1000">
              <a:latin typeface="Calibri"/>
              <a:cs typeface="Calibri"/>
            </a:endParaRPr>
          </a:p>
          <a:p>
            <a:pPr marL="63500">
              <a:lnSpc>
                <a:spcPts val="1200"/>
              </a:lnSpc>
            </a:pPr>
            <a:r>
              <a:rPr dirty="0" sz="1000" spc="-15" b="0" i="1">
                <a:latin typeface="Bookman Old Style"/>
                <a:cs typeface="Bookman Old Style"/>
              </a:rPr>
              <a:t>p</a:t>
            </a:r>
            <a:r>
              <a:rPr dirty="0" sz="1000" spc="-15">
                <a:latin typeface="Georgia"/>
                <a:cs typeface="Georgia"/>
              </a:rPr>
              <a:t>(</a:t>
            </a:r>
            <a:r>
              <a:rPr dirty="0" sz="1000" spc="-15" b="0" i="1">
                <a:latin typeface="Bookman Old Style"/>
                <a:cs typeface="Bookman Old Style"/>
              </a:rPr>
              <a:t>y</a:t>
            </a:r>
            <a:r>
              <a:rPr dirty="0" sz="1000" spc="-15" i="1">
                <a:latin typeface="DejaVu Sans Condensed"/>
                <a:cs typeface="DejaVu Sans Condensed"/>
              </a:rPr>
              <a:t>|</a:t>
            </a:r>
            <a:r>
              <a:rPr dirty="0" sz="1000" spc="-15" b="1">
                <a:latin typeface="Times New Roman"/>
                <a:cs typeface="Times New Roman"/>
              </a:rPr>
              <a:t>x</a:t>
            </a:r>
            <a:r>
              <a:rPr dirty="0" sz="1000" spc="-15">
                <a:latin typeface="Georgia"/>
                <a:cs typeface="Georgia"/>
              </a:rPr>
              <a:t>)</a:t>
            </a:r>
            <a:r>
              <a:rPr dirty="0" sz="1000" spc="90">
                <a:latin typeface="Georgia"/>
                <a:cs typeface="Georgia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todos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valores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14" b="0" i="1">
                <a:latin typeface="Bookman Old Style"/>
                <a:cs typeface="Bookman Old Style"/>
              </a:rPr>
              <a:t>y  </a:t>
            </a:r>
            <a:r>
              <a:rPr dirty="0" sz="1000" spc="-10">
                <a:latin typeface="Calibri"/>
                <a:cs typeface="Calibri"/>
              </a:rPr>
              <a:t>compatibles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60" b="1">
                <a:latin typeface="Times New Roman"/>
                <a:cs typeface="Times New Roman"/>
              </a:rPr>
              <a:t>x</a:t>
            </a:r>
            <a:r>
              <a:rPr dirty="0" sz="1000" spc="6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62865" marR="130810">
              <a:lnSpc>
                <a:spcPct val="100000"/>
              </a:lnSpc>
              <a:spcBef>
                <a:spcPts val="295"/>
              </a:spcBef>
            </a:pPr>
            <a:r>
              <a:rPr dirty="0" sz="1000" spc="50">
                <a:latin typeface="Calibri"/>
                <a:cs typeface="Calibri"/>
              </a:rPr>
              <a:t>Si </a:t>
            </a:r>
            <a:r>
              <a:rPr dirty="0" sz="1000" spc="-20">
                <a:latin typeface="Calibri"/>
                <a:cs typeface="Calibri"/>
              </a:rPr>
              <a:t>suponemos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 b="0" i="1">
                <a:latin typeface="Bookman Old Style"/>
                <a:cs typeface="Bookman Old Style"/>
              </a:rPr>
              <a:t>p</a:t>
            </a:r>
            <a:r>
              <a:rPr dirty="0" sz="1000" spc="-15">
                <a:latin typeface="Georgia"/>
                <a:cs typeface="Georgia"/>
              </a:rPr>
              <a:t>(</a:t>
            </a:r>
            <a:r>
              <a:rPr dirty="0" sz="1000" spc="-15" b="0" i="1">
                <a:latin typeface="Bookman Old Style"/>
                <a:cs typeface="Bookman Old Style"/>
              </a:rPr>
              <a:t>y</a:t>
            </a:r>
            <a:r>
              <a:rPr dirty="0" sz="1000" spc="-15" i="1">
                <a:latin typeface="DejaVu Sans Condensed"/>
                <a:cs typeface="DejaVu Sans Condensed"/>
              </a:rPr>
              <a:t>|</a:t>
            </a:r>
            <a:r>
              <a:rPr dirty="0" sz="1000" spc="-15" b="1">
                <a:latin typeface="Times New Roman"/>
                <a:cs typeface="Times New Roman"/>
              </a:rPr>
              <a:t>x</a:t>
            </a:r>
            <a:r>
              <a:rPr dirty="0" sz="1000" spc="-15">
                <a:latin typeface="Georgia"/>
                <a:cs typeface="Georgia"/>
              </a:rPr>
              <a:t>) </a:t>
            </a:r>
            <a:r>
              <a:rPr dirty="0" sz="1000" spc="-10">
                <a:latin typeface="Calibri"/>
                <a:cs typeface="Calibri"/>
              </a:rPr>
              <a:t>sigue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distribución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normal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donde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viene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dada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función </a:t>
            </a:r>
            <a:r>
              <a:rPr dirty="0" sz="1000" spc="-100" b="0" i="1">
                <a:latin typeface="Bookman Old Style"/>
                <a:cs typeface="Bookman Old Style"/>
              </a:rPr>
              <a:t>y</a:t>
            </a:r>
            <a:r>
              <a:rPr dirty="0" sz="1000" spc="-100">
                <a:latin typeface="Georgia"/>
                <a:cs typeface="Georgia"/>
              </a:rPr>
              <a:t>ˆ(</a:t>
            </a:r>
            <a:r>
              <a:rPr dirty="0" sz="1000" spc="-100" b="1">
                <a:latin typeface="Times New Roman"/>
                <a:cs typeface="Times New Roman"/>
              </a:rPr>
              <a:t>x</a:t>
            </a:r>
            <a:r>
              <a:rPr dirty="0" sz="1000" spc="-100">
                <a:latin typeface="Georgia"/>
                <a:cs typeface="Georgia"/>
              </a:rPr>
              <a:t>; </a:t>
            </a:r>
            <a:r>
              <a:rPr dirty="0" sz="1000" spc="-30" b="0" i="1">
                <a:latin typeface="Bookman Old Style"/>
                <a:cs typeface="Bookman Old Style"/>
              </a:rPr>
              <a:t>ω</a:t>
            </a:r>
            <a:r>
              <a:rPr dirty="0" sz="1000" spc="-30">
                <a:latin typeface="Georgia"/>
                <a:cs typeface="Georgia"/>
              </a:rPr>
              <a:t>)</a:t>
            </a:r>
            <a:r>
              <a:rPr dirty="0" sz="1000" spc="-25">
                <a:latin typeface="Georgia"/>
                <a:cs typeface="Georgia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varianza </a:t>
            </a:r>
            <a:r>
              <a:rPr dirty="0" sz="1000" spc="30" b="0" i="1">
                <a:latin typeface="Bookman Old Style"/>
                <a:cs typeface="Bookman Old Style"/>
              </a:rPr>
              <a:t>σ</a:t>
            </a:r>
            <a:r>
              <a:rPr dirty="0" baseline="27777" sz="1050" spc="44">
                <a:latin typeface="Verdana"/>
                <a:cs typeface="Verdana"/>
              </a:rPr>
              <a:t>2</a:t>
            </a:r>
            <a:r>
              <a:rPr dirty="0" sz="1000" spc="30">
                <a:latin typeface="Calibri"/>
                <a:cs typeface="Calibri"/>
              </a:rPr>
              <a:t>,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densidad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1196" y="2420510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5"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44432" y="2613710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 h="0">
                <a:moveTo>
                  <a:pt x="0" y="0"/>
                </a:moveTo>
                <a:lnTo>
                  <a:pt x="32219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37168" y="2606985"/>
            <a:ext cx="238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r>
              <a:rPr dirty="0" sz="1000" spc="5" b="0" i="1">
                <a:latin typeface="Bookman Old Style"/>
                <a:cs typeface="Bookman Old Style"/>
              </a:rPr>
              <a:t>π</a:t>
            </a:r>
            <a:r>
              <a:rPr dirty="0" sz="1000" spc="25" b="0" i="1">
                <a:latin typeface="Bookman Old Style"/>
                <a:cs typeface="Bookman Old Style"/>
              </a:rPr>
              <a:t>σ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1558" y="2506108"/>
            <a:ext cx="85216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6280" algn="l"/>
              </a:tabLst>
            </a:pPr>
            <a:r>
              <a:rPr dirty="0" sz="1000" spc="145" b="0" i="1">
                <a:latin typeface="Bookman Old Style"/>
                <a:cs typeface="Bookman Old Style"/>
              </a:rPr>
              <a:t>f</a:t>
            </a:r>
            <a:r>
              <a:rPr dirty="0" sz="1000" spc="-19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>
                <a:latin typeface="Georgia"/>
                <a:cs typeface="Georgia"/>
              </a:rPr>
              <a:t> </a:t>
            </a:r>
            <a:r>
              <a:rPr dirty="0" sz="1000" spc="-90">
                <a:latin typeface="Georgia"/>
                <a:cs typeface="Georgia"/>
              </a:rPr>
              <a:t> </a:t>
            </a:r>
            <a:r>
              <a:rPr dirty="0" baseline="2777" sz="1500" spc="382" i="1">
                <a:latin typeface="DejaVu Sans Condensed"/>
                <a:cs typeface="DejaVu Sans Condensed"/>
              </a:rPr>
              <a:t>√</a:t>
            </a:r>
            <a:r>
              <a:rPr dirty="0" u="sng" baseline="2777" sz="1500" spc="-7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2777" sz="15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2777" sz="1500">
                <a:latin typeface="Times New Roman"/>
                <a:cs typeface="Times New Roman"/>
              </a:rPr>
              <a:t>  </a:t>
            </a:r>
            <a:r>
              <a:rPr dirty="0" sz="1000" spc="-80" b="0" i="1">
                <a:latin typeface="Bookman Old Style"/>
                <a:cs typeface="Bookman Old Style"/>
              </a:rPr>
              <a:t>e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8023" y="2486738"/>
            <a:ext cx="1047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i="1">
                <a:latin typeface="DejaVu Serif"/>
                <a:cs typeface="DejaVu Serif"/>
              </a:rPr>
              <a:t>−</a:t>
            </a:r>
            <a:endParaRPr sz="700">
              <a:latin typeface="DejaVu Serif"/>
              <a:cs typeface="DejaVu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2283" y="2467631"/>
            <a:ext cx="2667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4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(</a:t>
            </a:r>
            <a:r>
              <a:rPr dirty="0" u="sng" sz="500" spc="12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x</a:t>
            </a:r>
            <a:r>
              <a:rPr dirty="0" u="sng" sz="500" spc="29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−</a:t>
            </a:r>
            <a:r>
              <a:rPr dirty="0" u="sng" sz="500" spc="13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µ</a:t>
            </a:r>
            <a:r>
              <a:rPr dirty="0" u="sng" sz="500" spc="4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)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63202" y="2442104"/>
            <a:ext cx="6858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8892" y="2555756"/>
            <a:ext cx="2165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00" spc="60">
                <a:latin typeface="Verdana"/>
                <a:cs typeface="Verdana"/>
              </a:rPr>
              <a:t>2</a:t>
            </a:r>
            <a:r>
              <a:rPr dirty="0" sz="500" spc="60" b="0" i="1">
                <a:latin typeface="Bookman Old Style"/>
                <a:cs typeface="Bookman Old Style"/>
              </a:rPr>
              <a:t>σ</a:t>
            </a:r>
            <a:r>
              <a:rPr dirty="0" baseline="16666" sz="750" spc="89">
                <a:latin typeface="Verdana"/>
                <a:cs typeface="Verdana"/>
              </a:rPr>
              <a:t>2</a:t>
            </a:r>
            <a:endParaRPr baseline="16666" sz="75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1" name="object 2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434467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Regresión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punto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vista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Verosimilitud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964532"/>
            <a:ext cx="35394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máxima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verosimilitud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viene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dado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por: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548" y="1413705"/>
            <a:ext cx="3111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8333" sz="1500" spc="120" b="0" i="1">
                <a:latin typeface="Bookman Old Style"/>
                <a:cs typeface="Bookman Old Style"/>
              </a:rPr>
              <a:t>θ</a:t>
            </a:r>
            <a:r>
              <a:rPr dirty="0" sz="700" spc="80" b="0" i="1">
                <a:latin typeface="Bookman Old Style"/>
                <a:cs typeface="Bookman Old Style"/>
              </a:rPr>
              <a:t>ML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00" y="1394719"/>
            <a:ext cx="1628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130">
                <a:latin typeface="Georgia"/>
                <a:cs typeface="Georgia"/>
              </a:rPr>
              <a:t>   </a:t>
            </a:r>
            <a:r>
              <a:rPr dirty="0" sz="1000" spc="30">
                <a:latin typeface="Georgia"/>
                <a:cs typeface="Georgia"/>
              </a:rPr>
              <a:t> </a:t>
            </a:r>
            <a:r>
              <a:rPr dirty="0" sz="1000" spc="-30" b="0" i="1">
                <a:latin typeface="Bookman Old Style"/>
                <a:cs typeface="Bookman Old Style"/>
              </a:rPr>
              <a:t>a</a:t>
            </a:r>
            <a:r>
              <a:rPr dirty="0" sz="1000" spc="5" b="0" i="1">
                <a:latin typeface="Bookman Old Style"/>
                <a:cs typeface="Bookman Old Style"/>
              </a:rPr>
              <a:t>r</a:t>
            </a:r>
            <a:r>
              <a:rPr dirty="0" sz="1000" spc="-55" b="0" i="1">
                <a:latin typeface="Bookman Old Style"/>
                <a:cs typeface="Bookman Old Style"/>
              </a:rPr>
              <a:t>g</a:t>
            </a:r>
            <a:r>
              <a:rPr dirty="0" sz="1000" spc="-25" b="0" i="1">
                <a:latin typeface="Bookman Old Style"/>
                <a:cs typeface="Bookman Old Style"/>
              </a:rPr>
              <a:t>max</a:t>
            </a:r>
            <a:r>
              <a:rPr dirty="0" baseline="-11904" sz="1050" spc="-52" b="0" i="1">
                <a:latin typeface="Bookman Old Style"/>
                <a:cs typeface="Bookman Old Style"/>
              </a:rPr>
              <a:t>θ</a:t>
            </a:r>
            <a:r>
              <a:rPr dirty="0" baseline="-11904" sz="1050" spc="37" b="0" i="1">
                <a:latin typeface="Bookman Old Style"/>
                <a:cs typeface="Bookman Old Style"/>
              </a:rPr>
              <a:t> </a:t>
            </a:r>
            <a:r>
              <a:rPr dirty="0" baseline="61111" sz="1500" spc="487">
                <a:latin typeface="Arial"/>
                <a:cs typeface="Arial"/>
              </a:rPr>
              <a:t>{</a:t>
            </a:r>
            <a:r>
              <a:rPr dirty="0" sz="1000" spc="-20" b="0" i="1">
                <a:latin typeface="Bookman Old Style"/>
                <a:cs typeface="Bookman Old Style"/>
              </a:rPr>
              <a:t>b</a:t>
            </a:r>
            <a:r>
              <a:rPr dirty="0" sz="1000" spc="95" b="0" i="1">
                <a:latin typeface="Bookman Old Style"/>
                <a:cs typeface="Bookman Old Style"/>
              </a:rPr>
              <a:t>f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31746" sz="1050" spc="-15">
                <a:latin typeface="Verdana"/>
                <a:cs typeface="Verdana"/>
              </a:rPr>
              <a:t>(</a:t>
            </a:r>
            <a:r>
              <a:rPr dirty="0" baseline="31746" sz="1050" spc="127" b="0" i="1">
                <a:latin typeface="Bookman Old Style"/>
                <a:cs typeface="Bookman Old Style"/>
              </a:rPr>
              <a:t>i</a:t>
            </a:r>
            <a:r>
              <a:rPr dirty="0" baseline="31746" sz="1050" spc="60">
                <a:latin typeface="Verdana"/>
                <a:cs typeface="Verdana"/>
              </a:rPr>
              <a:t>)</a:t>
            </a:r>
            <a:r>
              <a:rPr dirty="0" sz="1000" spc="-40">
                <a:latin typeface="Georgia"/>
                <a:cs typeface="Georgia"/>
              </a:rPr>
              <a:t>;</a:t>
            </a:r>
            <a:r>
              <a:rPr dirty="0" sz="1000" spc="-75">
                <a:latin typeface="Georgia"/>
                <a:cs typeface="Georgia"/>
              </a:rPr>
              <a:t> 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baseline="61111" sz="1500" spc="577">
                <a:latin typeface="Arial"/>
                <a:cs typeface="Arial"/>
              </a:rPr>
              <a:t> 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00" y="1748998"/>
            <a:ext cx="8051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130">
                <a:latin typeface="Georgia"/>
                <a:cs typeface="Georgia"/>
              </a:rPr>
              <a:t>= </a:t>
            </a:r>
            <a:r>
              <a:rPr dirty="0" sz="1000" spc="310">
                <a:latin typeface="Georgia"/>
                <a:cs typeface="Georgia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argmax</a:t>
            </a:r>
            <a:r>
              <a:rPr dirty="0" baseline="-11904" sz="1050" spc="-37" b="0" i="1">
                <a:latin typeface="Bookman Old Style"/>
                <a:cs typeface="Bookman Old Style"/>
              </a:rPr>
              <a:t>θ</a:t>
            </a:r>
            <a:endParaRPr baseline="-11904" sz="105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6509" y="1532641"/>
            <a:ext cx="1276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4921" y="1628803"/>
            <a:ext cx="1155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8439" y="1628792"/>
            <a:ext cx="1955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5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7863" y="1936232"/>
            <a:ext cx="189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-5">
                <a:latin typeface="Verdana"/>
                <a:cs typeface="Verdana"/>
              </a:rPr>
              <a:t>=1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79828" y="1570588"/>
            <a:ext cx="118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0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7623" y="1663400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5"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00846" y="1856587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 h="0">
                <a:moveTo>
                  <a:pt x="0" y="0"/>
                </a:moveTo>
                <a:lnTo>
                  <a:pt x="32219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293594" y="1849861"/>
            <a:ext cx="238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r>
              <a:rPr dirty="0" sz="1000" spc="5" b="0" i="1">
                <a:latin typeface="Bookman Old Style"/>
                <a:cs typeface="Bookman Old Style"/>
              </a:rPr>
              <a:t>π</a:t>
            </a:r>
            <a:r>
              <a:rPr dirty="0" sz="1000" spc="25" b="0" i="1">
                <a:latin typeface="Bookman Old Style"/>
                <a:cs typeface="Bookman Old Style"/>
              </a:rPr>
              <a:t>σ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66887" y="1748998"/>
            <a:ext cx="8477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33375" algn="l"/>
                <a:tab pos="607695" algn="l"/>
              </a:tabLst>
            </a:pPr>
            <a:r>
              <a:rPr dirty="0" sz="1000" spc="-40" b="0" i="1">
                <a:latin typeface="Bookman Old Style"/>
                <a:cs typeface="Bookman Old Style"/>
              </a:rPr>
              <a:t>log	</a:t>
            </a:r>
            <a:r>
              <a:rPr dirty="0" baseline="2777" sz="1500" spc="382" i="1">
                <a:latin typeface="DejaVu Sans Condensed"/>
                <a:cs typeface="DejaVu Sans Condensed"/>
              </a:rPr>
              <a:t>√</a:t>
            </a:r>
            <a:r>
              <a:rPr dirty="0" u="sng" baseline="2777" sz="1500" spc="382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spc="-25" b="0" i="1">
                <a:latin typeface="Bookman Old Style"/>
                <a:cs typeface="Bookman Old Style"/>
              </a:rPr>
              <a:t>e</a:t>
            </a:r>
            <a:r>
              <a:rPr dirty="0" baseline="35714" sz="1050" spc="-37" i="1">
                <a:latin typeface="DejaVu Serif"/>
                <a:cs typeface="DejaVu Serif"/>
              </a:rPr>
              <a:t>−</a:t>
            </a:r>
            <a:endParaRPr baseline="35714" sz="1050">
              <a:latin typeface="DejaVu Serif"/>
              <a:cs typeface="DejaVu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85186" y="1684994"/>
            <a:ext cx="461009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Verdana"/>
                <a:cs typeface="Verdana"/>
              </a:rPr>
              <a:t>(</a:t>
            </a:r>
            <a:r>
              <a:rPr dirty="0" sz="500" spc="70" b="0" i="1">
                <a:latin typeface="Bookman Old Style"/>
                <a:cs typeface="Bookman Old Style"/>
              </a:rPr>
              <a:t>i</a:t>
            </a:r>
            <a:r>
              <a:rPr dirty="0" sz="500" spc="70">
                <a:latin typeface="Verdana"/>
                <a:cs typeface="Verdana"/>
              </a:rPr>
              <a:t>)  </a:t>
            </a:r>
            <a:r>
              <a:rPr dirty="0" sz="500" spc="300">
                <a:latin typeface="Verdana"/>
                <a:cs typeface="Verdana"/>
              </a:rPr>
              <a:t> </a:t>
            </a:r>
            <a:r>
              <a:rPr dirty="0" sz="500" spc="70">
                <a:latin typeface="Verdana"/>
                <a:cs typeface="Verdana"/>
              </a:rPr>
              <a:t>(</a:t>
            </a:r>
            <a:r>
              <a:rPr dirty="0" sz="500" spc="70" b="0" i="1">
                <a:latin typeface="Bookman Old Style"/>
                <a:cs typeface="Bookman Old Style"/>
              </a:rPr>
              <a:t>i</a:t>
            </a:r>
            <a:r>
              <a:rPr dirty="0" sz="500" spc="70">
                <a:latin typeface="Verdana"/>
                <a:cs typeface="Verdana"/>
              </a:rPr>
              <a:t>)</a:t>
            </a:r>
            <a:r>
              <a:rPr dirty="0" sz="500" spc="245">
                <a:latin typeface="Verdana"/>
                <a:cs typeface="Verdana"/>
              </a:rPr>
              <a:t> </a:t>
            </a:r>
            <a:r>
              <a:rPr dirty="0" sz="500" spc="20"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8709" y="1710521"/>
            <a:ext cx="60833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60" i="1">
                <a:latin typeface="Calibri"/>
                <a:cs typeface="Calibri"/>
              </a:rPr>
              <a:t>||</a:t>
            </a:r>
            <a:r>
              <a:rPr dirty="0" sz="500" spc="-60" b="0" i="1">
                <a:latin typeface="Bookman Old Style"/>
                <a:cs typeface="Bookman Old Style"/>
              </a:rPr>
              <a:t>y</a:t>
            </a:r>
            <a:r>
              <a:rPr dirty="0" sz="500" spc="-60">
                <a:latin typeface="Verdana"/>
                <a:cs typeface="Verdana"/>
              </a:rPr>
              <a:t>ˆ</a:t>
            </a:r>
            <a:r>
              <a:rPr dirty="0" sz="500" spc="105">
                <a:latin typeface="Verdana"/>
                <a:cs typeface="Verdana"/>
              </a:rPr>
              <a:t>  </a:t>
            </a:r>
            <a:r>
              <a:rPr dirty="0" sz="500" spc="105">
                <a:latin typeface="Verdana"/>
                <a:cs typeface="Verdana"/>
              </a:rPr>
              <a:t> </a:t>
            </a:r>
            <a:r>
              <a:rPr dirty="0" sz="500" spc="175" i="1">
                <a:latin typeface="Calibri"/>
                <a:cs typeface="Calibri"/>
              </a:rPr>
              <a:t>−</a:t>
            </a:r>
            <a:r>
              <a:rPr dirty="0" sz="500" spc="175" b="0" i="1">
                <a:latin typeface="Bookman Old Style"/>
                <a:cs typeface="Bookman Old Style"/>
              </a:rPr>
              <a:t>y </a:t>
            </a:r>
            <a:r>
              <a:rPr dirty="0" sz="500" spc="400" b="0" i="1">
                <a:latin typeface="Bookman Old Style"/>
                <a:cs typeface="Bookman Old Style"/>
              </a:rPr>
              <a:t> </a:t>
            </a:r>
            <a:r>
              <a:rPr dirty="0" sz="500" spc="-5" i="1">
                <a:latin typeface="Calibri"/>
                <a:cs typeface="Calibri"/>
              </a:rPr>
              <a:t>||</a:t>
            </a:r>
            <a:r>
              <a:rPr dirty="0" sz="500" spc="200" i="1">
                <a:latin typeface="Calibri"/>
                <a:cs typeface="Calibri"/>
              </a:rPr>
              <a:t> </a:t>
            </a:r>
            <a:r>
              <a:rPr dirty="0" sz="500" spc="40">
                <a:latin typeface="Verdana"/>
                <a:cs typeface="Verdana"/>
              </a:rPr>
              <a:t>)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91409" y="1808759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 h="0">
                <a:moveTo>
                  <a:pt x="0" y="0"/>
                </a:moveTo>
                <a:lnTo>
                  <a:pt x="582371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871355" y="1798646"/>
            <a:ext cx="2165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00" spc="60">
                <a:latin typeface="Verdana"/>
                <a:cs typeface="Verdana"/>
              </a:rPr>
              <a:t>2</a:t>
            </a:r>
            <a:r>
              <a:rPr dirty="0" sz="500" spc="60" b="0" i="1">
                <a:latin typeface="Bookman Old Style"/>
                <a:cs typeface="Bookman Old Style"/>
              </a:rPr>
              <a:t>σ</a:t>
            </a:r>
            <a:r>
              <a:rPr dirty="0" baseline="16666" sz="750" spc="89">
                <a:latin typeface="Verdana"/>
                <a:cs typeface="Verdana"/>
              </a:rPr>
              <a:t>2</a:t>
            </a:r>
            <a:endParaRPr baseline="16666" sz="7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82594" y="1570588"/>
            <a:ext cx="118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09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0877" y="1748998"/>
            <a:ext cx="123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9289" y="1532641"/>
            <a:ext cx="1276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86509" y="1966600"/>
            <a:ext cx="1276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11057" y="2097372"/>
            <a:ext cx="1365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0" i="1">
                <a:latin typeface="Bookman Old Style"/>
                <a:cs typeface="Bookman Old Style"/>
              </a:rPr>
              <a:t>m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23757" y="229055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108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15200" y="2182970"/>
            <a:ext cx="22174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85825" algn="l"/>
              </a:tabLst>
            </a:pPr>
            <a:r>
              <a:rPr dirty="0" sz="1000" spc="130">
                <a:latin typeface="Georgia"/>
                <a:cs typeface="Georgia"/>
              </a:rPr>
              <a:t>= </a:t>
            </a:r>
            <a:r>
              <a:rPr dirty="0" sz="1000" spc="380">
                <a:latin typeface="Georgia"/>
                <a:cs typeface="Georgia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argmax</a:t>
            </a:r>
            <a:r>
              <a:rPr dirty="0" baseline="-11904" sz="1050" spc="-37" b="0" i="1">
                <a:latin typeface="Bookman Old Style"/>
                <a:cs typeface="Bookman Old Style"/>
              </a:rPr>
              <a:t>θ	</a:t>
            </a:r>
            <a:r>
              <a:rPr dirty="0" sz="1000" spc="-10" i="1">
                <a:latin typeface="DejaVu Sans Condensed"/>
                <a:cs typeface="DejaVu Sans Condensed"/>
              </a:rPr>
              <a:t>−</a:t>
            </a:r>
            <a:r>
              <a:rPr dirty="0" sz="1000" spc="-10" b="0" i="1">
                <a:latin typeface="Bookman Old Style"/>
                <a:cs typeface="Bookman Old Style"/>
              </a:rPr>
              <a:t>mlogσ</a:t>
            </a:r>
            <a:r>
              <a:rPr dirty="0" sz="1000" spc="-5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220" i="1">
                <a:latin typeface="DejaVu Sans Condensed"/>
                <a:cs typeface="DejaVu Sans Condensed"/>
              </a:rPr>
              <a:t> </a:t>
            </a:r>
            <a:r>
              <a:rPr dirty="0" baseline="-38888" sz="1500" spc="-97">
                <a:latin typeface="Georgia"/>
                <a:cs typeface="Georgia"/>
              </a:rPr>
              <a:t>2</a:t>
            </a:r>
            <a:r>
              <a:rPr dirty="0" baseline="-38888" sz="1500" spc="82">
                <a:latin typeface="Georgia"/>
                <a:cs typeface="Georgia"/>
              </a:rPr>
              <a:t> </a:t>
            </a:r>
            <a:r>
              <a:rPr dirty="0" sz="1000" spc="-15" b="0" i="1">
                <a:latin typeface="Bookman Old Style"/>
                <a:cs typeface="Bookman Old Style"/>
              </a:rPr>
              <a:t>log</a:t>
            </a:r>
            <a:r>
              <a:rPr dirty="0" sz="1000" spc="-15">
                <a:latin typeface="Georgia"/>
                <a:cs typeface="Georgia"/>
              </a:rPr>
              <a:t>(2</a:t>
            </a:r>
            <a:r>
              <a:rPr dirty="0" sz="1000" spc="-15" b="0" i="1">
                <a:latin typeface="Bookman Old Style"/>
                <a:cs typeface="Bookman Old Style"/>
              </a:rPr>
              <a:t>π</a:t>
            </a:r>
            <a:r>
              <a:rPr dirty="0" sz="1000" spc="-15">
                <a:latin typeface="Georgia"/>
                <a:cs typeface="Georgia"/>
              </a:rPr>
              <a:t>)</a:t>
            </a:r>
            <a:r>
              <a:rPr dirty="0" sz="1000" spc="-3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endParaRPr sz="1000">
              <a:latin typeface="DejaVu Sans Condensed"/>
              <a:cs typeface="DejaVu Sans Condense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43262" y="2062762"/>
            <a:ext cx="1155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96768" y="2062764"/>
            <a:ext cx="1955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85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06191" y="2370203"/>
            <a:ext cx="189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r>
              <a:rPr dirty="0" sz="700" spc="-5">
                <a:latin typeface="Verdana"/>
                <a:cs typeface="Verdana"/>
              </a:rPr>
              <a:t>=1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52660" y="2089406"/>
            <a:ext cx="6102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z="700" spc="20">
                <a:latin typeface="Verdana"/>
                <a:cs typeface="Verdana"/>
              </a:rPr>
              <a:t>(</a:t>
            </a:r>
            <a:r>
              <a:rPr dirty="0" sz="700" spc="20" b="0" i="1">
                <a:latin typeface="Bookman Old Style"/>
                <a:cs typeface="Bookman Old Style"/>
              </a:rPr>
              <a:t>i</a:t>
            </a:r>
            <a:r>
              <a:rPr dirty="0" sz="700" spc="20">
                <a:latin typeface="Verdana"/>
                <a:cs typeface="Verdana"/>
              </a:rPr>
              <a:t>)	(</a:t>
            </a:r>
            <a:r>
              <a:rPr dirty="0" sz="700" spc="20" b="0" i="1">
                <a:latin typeface="Bookman Old Style"/>
                <a:cs typeface="Bookman Old Style"/>
              </a:rPr>
              <a:t>i</a:t>
            </a:r>
            <a:r>
              <a:rPr dirty="0" sz="700" spc="20">
                <a:latin typeface="Verdana"/>
                <a:cs typeface="Verdana"/>
              </a:rPr>
              <a:t>)</a:t>
            </a:r>
            <a:r>
              <a:rPr dirty="0" sz="700" spc="280">
                <a:latin typeface="Verdana"/>
                <a:cs typeface="Verdana"/>
              </a:rPr>
              <a:t> </a:t>
            </a: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5805" y="2097372"/>
            <a:ext cx="8026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450" algn="l"/>
              </a:tabLst>
            </a:pPr>
            <a:r>
              <a:rPr dirty="0" sz="1000" spc="-30" i="1">
                <a:latin typeface="DejaVu Sans Condensed"/>
                <a:cs typeface="DejaVu Sans Condensed"/>
              </a:rPr>
              <a:t>||</a:t>
            </a:r>
            <a:r>
              <a:rPr dirty="0" sz="1000" spc="-535" b="0" i="1">
                <a:latin typeface="Bookman Old Style"/>
                <a:cs typeface="Bookman Old Style"/>
              </a:rPr>
              <a:t>y</a:t>
            </a:r>
            <a:r>
              <a:rPr dirty="0" sz="1000" spc="-5">
                <a:latin typeface="Georgia"/>
                <a:cs typeface="Georgia"/>
              </a:rPr>
              <a:t>ˆ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114" b="0" i="1">
                <a:latin typeface="Bookman Old Style"/>
                <a:cs typeface="Bookman Old Style"/>
              </a:rPr>
              <a:t>y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90" b="0" i="1">
                <a:latin typeface="Bookman Old Style"/>
                <a:cs typeface="Bookman Old Style"/>
              </a:rPr>
              <a:t> </a:t>
            </a:r>
            <a:r>
              <a:rPr dirty="0" sz="1000" spc="-30" i="1">
                <a:latin typeface="DejaVu Sans Condensed"/>
                <a:cs typeface="DejaVu Sans Condensed"/>
              </a:rPr>
              <a:t>||</a:t>
            </a:r>
            <a:r>
              <a:rPr dirty="0" sz="1000" i="1">
                <a:latin typeface="DejaVu Sans Condensed"/>
                <a:cs typeface="DejaVu Sans Condensed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28505" y="2290559"/>
            <a:ext cx="777240" cy="0"/>
          </a:xfrm>
          <a:custGeom>
            <a:avLst/>
            <a:gdLst/>
            <a:ahLst/>
            <a:cxnLst/>
            <a:rect l="l" t="t" r="r" b="b"/>
            <a:pathLst>
              <a:path w="777239" h="0">
                <a:moveTo>
                  <a:pt x="0" y="0"/>
                </a:moveTo>
                <a:lnTo>
                  <a:pt x="7767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480333" y="2269749"/>
            <a:ext cx="2667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5">
                <a:latin typeface="Georgia"/>
                <a:cs typeface="Georgia"/>
              </a:rPr>
              <a:t>2</a:t>
            </a:r>
            <a:r>
              <a:rPr dirty="0" sz="1000" spc="-15" b="0" i="1">
                <a:latin typeface="Bookman Old Style"/>
                <a:cs typeface="Bookman Old Style"/>
              </a:rPr>
              <a:t>σ</a:t>
            </a:r>
            <a:r>
              <a:rPr dirty="0" baseline="23809" sz="1050" spc="-22">
                <a:latin typeface="Verdana"/>
                <a:cs typeface="Verdana"/>
              </a:rPr>
              <a:t>2</a:t>
            </a:r>
            <a:endParaRPr baseline="23809" sz="10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07726" y="1966600"/>
            <a:ext cx="1276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1894" y="2596418"/>
            <a:ext cx="386207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latin typeface="Calibri"/>
                <a:cs typeface="Calibri"/>
              </a:rPr>
              <a:t>donde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5" b="0" i="1">
                <a:latin typeface="Bookman Old Style"/>
                <a:cs typeface="Bookman Old Style"/>
              </a:rPr>
              <a:t>y</a:t>
            </a:r>
            <a:r>
              <a:rPr dirty="0" sz="1000" spc="-105">
                <a:latin typeface="Georgia"/>
                <a:cs typeface="Georgia"/>
              </a:rPr>
              <a:t>ˆ</a:t>
            </a:r>
            <a:r>
              <a:rPr dirty="0" baseline="27777" sz="1050" spc="-157">
                <a:latin typeface="Verdana"/>
                <a:cs typeface="Verdana"/>
              </a:rPr>
              <a:t>(</a:t>
            </a:r>
            <a:r>
              <a:rPr dirty="0" baseline="27777" sz="1050" spc="-157" b="0" i="1">
                <a:latin typeface="Bookman Old Style"/>
                <a:cs typeface="Bookman Old Style"/>
              </a:rPr>
              <a:t>i</a:t>
            </a:r>
            <a:r>
              <a:rPr dirty="0" baseline="27777" sz="1050" spc="-157">
                <a:latin typeface="Verdana"/>
                <a:cs typeface="Verdana"/>
              </a:rPr>
              <a:t>)</a:t>
            </a:r>
            <a:r>
              <a:rPr dirty="0" baseline="27777" sz="1050" spc="-150">
                <a:latin typeface="Verdana"/>
                <a:cs typeface="Verdana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salida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regresión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i-ésima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entrada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40" b="1">
                <a:latin typeface="Times New Roman"/>
                <a:cs typeface="Times New Roman"/>
              </a:rPr>
              <a:t>x</a:t>
            </a:r>
            <a:r>
              <a:rPr dirty="0" baseline="27777" sz="1050" spc="60">
                <a:latin typeface="Verdana"/>
                <a:cs typeface="Verdana"/>
              </a:rPr>
              <a:t>(</a:t>
            </a:r>
            <a:r>
              <a:rPr dirty="0" baseline="27777" sz="1050" spc="60" b="0" i="1">
                <a:latin typeface="Bookman Old Style"/>
                <a:cs typeface="Bookman Old Style"/>
              </a:rPr>
              <a:t>i</a:t>
            </a:r>
            <a:r>
              <a:rPr dirty="0" baseline="27777" sz="1050" spc="60">
                <a:latin typeface="Verdana"/>
                <a:cs typeface="Verdana"/>
              </a:rPr>
              <a:t>)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0" b="0" i="1">
                <a:latin typeface="Bookman Old Style"/>
                <a:cs typeface="Bookman Old Style"/>
              </a:rPr>
              <a:t>m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entrada.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42" name="object 4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7125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Estadísticos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Bayesianos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2502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4954" y="1047920"/>
            <a:ext cx="3699510" cy="1771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000" spc="50">
                <a:latin typeface="Calibri"/>
                <a:cs typeface="Calibri"/>
              </a:rPr>
              <a:t>Si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problema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enfoca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aproximación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Bayesiana,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considera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todos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valores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sz="1000" spc="-110" b="0" i="1">
                <a:latin typeface="Bookman Old Style"/>
                <a:cs typeface="Bookman Old Style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hacer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predicción.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decir,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20" b="0" i="1">
                <a:latin typeface="Bookman Old Style"/>
                <a:cs typeface="Bookman Old Style"/>
              </a:rPr>
              <a:t>θ</a:t>
            </a:r>
            <a:r>
              <a:rPr dirty="0" sz="1000" spc="-110" b="0" i="1">
                <a:latin typeface="Bookman Old Style"/>
                <a:cs typeface="Bookman Old Style"/>
              </a:rPr>
              <a:t> </a:t>
            </a:r>
            <a:r>
              <a:rPr dirty="0" sz="1000" spc="-5">
                <a:latin typeface="Calibri"/>
                <a:cs typeface="Calibri"/>
              </a:rPr>
              <a:t>fijo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desconocido,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estima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60" b="0" i="1">
                <a:latin typeface="Bookman Old Style"/>
                <a:cs typeface="Bookman Old Style"/>
              </a:rPr>
              <a:t>θ</a:t>
            </a:r>
            <a:r>
              <a:rPr dirty="0" baseline="13888" sz="1500" spc="-390">
                <a:latin typeface="Georgia"/>
                <a:cs typeface="Georgia"/>
              </a:rPr>
              <a:t>ˆ</a:t>
            </a:r>
            <a:r>
              <a:rPr dirty="0" baseline="13888" sz="1500" spc="15">
                <a:latin typeface="Georgia"/>
                <a:cs typeface="Georgia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variable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aleatoria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datos.</a:t>
            </a:r>
            <a:endParaRPr sz="10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280"/>
              </a:spcBef>
            </a:pP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alguna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previa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 b="0" i="1">
                <a:latin typeface="Bookman Old Style"/>
                <a:cs typeface="Bookman Old Style"/>
              </a:rPr>
              <a:t>θ</a:t>
            </a:r>
            <a:r>
              <a:rPr dirty="0" sz="1000" spc="-35">
                <a:latin typeface="Calibri"/>
                <a:cs typeface="Calibri"/>
              </a:rPr>
              <a:t>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utilizará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construir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distribución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 b="0" i="1">
                <a:latin typeface="Bookman Old Style"/>
                <a:cs typeface="Bookman Old Style"/>
              </a:rPr>
              <a:t>θ</a:t>
            </a:r>
            <a:r>
              <a:rPr dirty="0" sz="1000" spc="-4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38100" marR="151765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idea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subyace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similar a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máxima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verosimilitud.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Sin </a:t>
            </a:r>
            <a:r>
              <a:rPr dirty="0" sz="1000" spc="-15">
                <a:latin typeface="Calibri"/>
                <a:cs typeface="Calibri"/>
              </a:rPr>
              <a:t>embargo,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máxima </a:t>
            </a:r>
            <a:r>
              <a:rPr dirty="0" sz="1000" spc="-10">
                <a:latin typeface="Calibri"/>
                <a:cs typeface="Calibri"/>
              </a:rPr>
              <a:t>verosimilutd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hace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predicciones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usando</a:t>
            </a:r>
            <a:r>
              <a:rPr dirty="0" sz="1000" spc="-15">
                <a:latin typeface="Calibri"/>
                <a:cs typeface="Calibri"/>
              </a:rPr>
              <a:t> una</a:t>
            </a:r>
            <a:r>
              <a:rPr dirty="0" sz="1000" spc="-10">
                <a:latin typeface="Calibri"/>
                <a:cs typeface="Calibri"/>
              </a:rPr>
              <a:t> estimación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35" b="0" i="1">
                <a:latin typeface="Bookman Old Style"/>
                <a:cs typeface="Bookman Old Style"/>
              </a:rPr>
              <a:t>θ</a:t>
            </a:r>
            <a:r>
              <a:rPr dirty="0" sz="1000" spc="-35">
                <a:latin typeface="Calibri"/>
                <a:cs typeface="Calibri"/>
              </a:rPr>
              <a:t>,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mientras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aproximación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Bayesiana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hace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predicciones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usando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una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sobre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 b="0" i="1">
                <a:latin typeface="Bookman Old Style"/>
                <a:cs typeface="Bookman Old Style"/>
              </a:rPr>
              <a:t>θ</a:t>
            </a:r>
            <a:r>
              <a:rPr dirty="0" sz="1000" spc="-4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77031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111933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2326005" cy="5715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Estadísticos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Bayesianos</a:t>
            </a:r>
            <a:endParaRPr sz="1400">
              <a:latin typeface="Calibri"/>
              <a:cs typeface="Calibri"/>
            </a:endParaRPr>
          </a:p>
          <a:p>
            <a:pPr marL="206375">
              <a:lnSpc>
                <a:spcPct val="100000"/>
              </a:lnSpc>
              <a:spcBef>
                <a:spcPts val="1380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construir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estadístico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Bayesiano: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1426" y="1041869"/>
            <a:ext cx="104279" cy="1042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1898" y="1033687"/>
            <a:ext cx="635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354" y="991329"/>
            <a:ext cx="3365500" cy="671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latin typeface="Calibri"/>
                <a:cs typeface="Calibri"/>
              </a:rPr>
              <a:t>Se </a:t>
            </a:r>
            <a:r>
              <a:rPr dirty="0" sz="1000" spc="-20">
                <a:latin typeface="Calibri"/>
                <a:cs typeface="Calibri"/>
              </a:rPr>
              <a:t>escoge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-5">
                <a:latin typeface="Calibri"/>
                <a:cs typeface="Calibri"/>
              </a:rPr>
              <a:t> a </a:t>
            </a:r>
            <a:r>
              <a:rPr dirty="0" sz="1000" spc="-15">
                <a:latin typeface="Calibri"/>
                <a:cs typeface="Calibri"/>
              </a:rPr>
              <a:t>priori.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Si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conoce,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escoge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-5">
                <a:latin typeface="Calibri"/>
                <a:cs typeface="Calibri"/>
              </a:rPr>
              <a:t> mucha </a:t>
            </a:r>
            <a:r>
              <a:rPr dirty="0" sz="1000" spc="-20">
                <a:latin typeface="Calibri"/>
                <a:cs typeface="Calibri"/>
              </a:rPr>
              <a:t>incertidumbre</a:t>
            </a:r>
            <a:r>
              <a:rPr dirty="0" sz="1000" spc="-15">
                <a:latin typeface="Calibri"/>
                <a:cs typeface="Calibri"/>
              </a:rPr>
              <a:t> como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uniforme,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donde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todos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sucesos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misma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proabilidad.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considera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tenemos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muestras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1426" y="1535328"/>
            <a:ext cx="104279" cy="10427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61898" y="1527133"/>
            <a:ext cx="635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954" y="1636603"/>
            <a:ext cx="3648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5" i="1">
                <a:latin typeface="DejaVu Sans Condensed"/>
                <a:cs typeface="DejaVu Sans Condensed"/>
              </a:rPr>
              <a:t>{</a:t>
            </a:r>
            <a:r>
              <a:rPr dirty="0" sz="1000" spc="-15" b="0" i="1">
                <a:latin typeface="Bookman Old Style"/>
                <a:cs typeface="Bookman Old Style"/>
              </a:rPr>
              <a:t>x</a:t>
            </a:r>
            <a:r>
              <a:rPr dirty="0" baseline="27777" sz="1050" spc="-22">
                <a:latin typeface="Verdana"/>
                <a:cs typeface="Verdana"/>
              </a:rPr>
              <a:t>(1)</a:t>
            </a:r>
            <a:r>
              <a:rPr dirty="0" sz="1000" spc="-1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5" b="0" i="1">
                <a:latin typeface="Bookman Old Style"/>
                <a:cs typeface="Bookman Old Style"/>
              </a:rPr>
              <a:t>x</a:t>
            </a:r>
            <a:r>
              <a:rPr dirty="0" baseline="27777" sz="1050" spc="-7">
                <a:latin typeface="Verdana"/>
                <a:cs typeface="Verdana"/>
              </a:rPr>
              <a:t>(2)</a:t>
            </a:r>
            <a:r>
              <a:rPr dirty="0" sz="1000" spc="-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0" b="0" i="1">
                <a:latin typeface="Bookman Old Style"/>
                <a:cs typeface="Bookman Old Style"/>
              </a:rPr>
              <a:t> </a:t>
            </a:r>
            <a:r>
              <a:rPr dirty="0" sz="1000" spc="15" b="0" i="1">
                <a:latin typeface="Bookman Old Style"/>
                <a:cs typeface="Bookman Old Style"/>
              </a:rPr>
              <a:t>x</a:t>
            </a:r>
            <a:r>
              <a:rPr dirty="0" baseline="27777" sz="1050" spc="22">
                <a:latin typeface="Verdana"/>
                <a:cs typeface="Verdana"/>
              </a:rPr>
              <a:t>(</a:t>
            </a:r>
            <a:r>
              <a:rPr dirty="0" baseline="27777" sz="1050" spc="22" b="0" i="1">
                <a:latin typeface="Bookman Old Style"/>
                <a:cs typeface="Bookman Old Style"/>
              </a:rPr>
              <a:t>m</a:t>
            </a:r>
            <a:r>
              <a:rPr dirty="0" baseline="27777" sz="1050" spc="22">
                <a:latin typeface="Verdana"/>
                <a:cs typeface="Verdana"/>
              </a:rPr>
              <a:t>)</a:t>
            </a:r>
            <a:r>
              <a:rPr dirty="0" sz="1000" spc="15" i="1">
                <a:latin typeface="DejaVu Sans Condensed"/>
                <a:cs typeface="DejaVu Sans Condensed"/>
              </a:rPr>
              <a:t>}</a:t>
            </a:r>
            <a:r>
              <a:rPr dirty="0" sz="1000" spc="15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calcula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obtener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dicha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954" y="1750498"/>
            <a:ext cx="3688079" cy="86106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dirty="0" sz="1000" spc="-10">
                <a:latin typeface="Calibri"/>
                <a:cs typeface="Calibri"/>
              </a:rPr>
              <a:t>muestra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</a:t>
            </a:r>
            <a:r>
              <a:rPr dirty="0" sz="1000" spc="-40">
                <a:latin typeface="Calibri"/>
                <a:cs typeface="Calibri"/>
              </a:rPr>
              <a:t>a</a:t>
            </a:r>
            <a:r>
              <a:rPr dirty="0" sz="1000" spc="-5">
                <a:latin typeface="Calibri"/>
                <a:cs typeface="Calibri"/>
              </a:rPr>
              <a:t>rti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</a:t>
            </a:r>
            <a:r>
              <a:rPr dirty="0" sz="1000" spc="-35">
                <a:latin typeface="Calibri"/>
                <a:cs typeface="Calibri"/>
              </a:rPr>
              <a:t>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25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7777" sz="1050" spc="-37">
                <a:latin typeface="Verdana"/>
                <a:cs typeface="Verdana"/>
              </a:rPr>
              <a:t>(1</a:t>
            </a:r>
            <a:r>
              <a:rPr dirty="0" baseline="27777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7777" sz="1050" spc="-37">
                <a:latin typeface="Verdana"/>
                <a:cs typeface="Verdana"/>
              </a:rPr>
              <a:t>(2</a:t>
            </a:r>
            <a:r>
              <a:rPr dirty="0" baseline="27777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7777" sz="1050" spc="-15">
                <a:latin typeface="Verdana"/>
                <a:cs typeface="Verdana"/>
              </a:rPr>
              <a:t>(</a:t>
            </a:r>
            <a:r>
              <a:rPr dirty="0" baseline="27777" sz="1050" spc="135" b="0" i="1">
                <a:latin typeface="Bookman Old Style"/>
                <a:cs typeface="Bookman Old Style"/>
              </a:rPr>
              <a:t>m</a:t>
            </a:r>
            <a:r>
              <a:rPr dirty="0" baseline="27777" sz="1050" spc="60">
                <a:latin typeface="Verdana"/>
                <a:cs typeface="Verdana"/>
              </a:rPr>
              <a:t>)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2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Calibri"/>
                <a:cs typeface="Calibri"/>
              </a:rPr>
              <a:t>Lo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realmente</a:t>
            </a:r>
            <a:r>
              <a:rPr dirty="0" sz="1000" spc="-20">
                <a:latin typeface="Calibri"/>
                <a:cs typeface="Calibri"/>
              </a:rPr>
              <a:t> nos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interesa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probabilidad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esos 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sean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ciertos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dados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esos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datos.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modo,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regla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Bayes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calcular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-10">
                <a:latin typeface="Calibri"/>
                <a:cs typeface="Calibri"/>
              </a:rPr>
              <a:t> condicionada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 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posteriori,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p</a:t>
            </a:r>
            <a:r>
              <a:rPr dirty="0" sz="1000" spc="-25">
                <a:latin typeface="Georgia"/>
                <a:cs typeface="Georgia"/>
              </a:rPr>
              <a:t>(</a:t>
            </a:r>
            <a:r>
              <a:rPr dirty="0" sz="1000" spc="-25" b="0" i="1">
                <a:latin typeface="Bookman Old Style"/>
                <a:cs typeface="Bookman Old Style"/>
              </a:rPr>
              <a:t>θ</a:t>
            </a:r>
            <a:r>
              <a:rPr dirty="0" sz="1000" spc="-25" i="1">
                <a:latin typeface="DejaVu Sans Condensed"/>
                <a:cs typeface="DejaVu Sans Condensed"/>
              </a:rPr>
              <a:t>|</a:t>
            </a:r>
            <a:r>
              <a:rPr dirty="0" sz="1000" spc="-25" b="0" i="1">
                <a:latin typeface="Bookman Old Style"/>
                <a:cs typeface="Bookman Old Style"/>
              </a:rPr>
              <a:t>x</a:t>
            </a:r>
            <a:r>
              <a:rPr dirty="0" baseline="27777" sz="1050" spc="-37">
                <a:latin typeface="Verdana"/>
                <a:cs typeface="Verdana"/>
              </a:rPr>
              <a:t>(1)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5" b="0" i="1">
                <a:latin typeface="Bookman Old Style"/>
                <a:cs typeface="Bookman Old Style"/>
              </a:rPr>
              <a:t>x</a:t>
            </a:r>
            <a:r>
              <a:rPr dirty="0" baseline="27777" sz="1050" spc="-7">
                <a:latin typeface="Verdana"/>
                <a:cs typeface="Verdana"/>
              </a:rPr>
              <a:t>(2)</a:t>
            </a:r>
            <a:r>
              <a:rPr dirty="0" sz="1000" spc="-5" b="0" i="1">
                <a:latin typeface="Bookman Old Style"/>
                <a:cs typeface="Bookman Old Style"/>
              </a:rPr>
              <a:t>,</a:t>
            </a:r>
            <a:r>
              <a:rPr dirty="0" sz="1000" spc="-130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7777" sz="1050" spc="37">
                <a:latin typeface="Verdana"/>
                <a:cs typeface="Verdana"/>
              </a:rPr>
              <a:t>(</a:t>
            </a:r>
            <a:r>
              <a:rPr dirty="0" baseline="27777" sz="1050" spc="37" b="0" i="1">
                <a:latin typeface="Bookman Old Style"/>
                <a:cs typeface="Bookman Old Style"/>
              </a:rPr>
              <a:t>m</a:t>
            </a:r>
            <a:r>
              <a:rPr dirty="0" baseline="27777" sz="1050" spc="37">
                <a:latin typeface="Verdana"/>
                <a:cs typeface="Verdana"/>
              </a:rPr>
              <a:t>)</a:t>
            </a:r>
            <a:r>
              <a:rPr dirty="0" sz="1000" spc="25">
                <a:latin typeface="Georgia"/>
                <a:cs typeface="Georgia"/>
              </a:rPr>
              <a:t>)</a:t>
            </a:r>
            <a:r>
              <a:rPr dirty="0" sz="1000" spc="25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1426" y="2028774"/>
            <a:ext cx="104279" cy="10427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61898" y="2020578"/>
            <a:ext cx="635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7991" y="2796138"/>
            <a:ext cx="14922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31746" sz="1050" spc="-37">
                <a:latin typeface="Verdana"/>
                <a:cs typeface="Verdana"/>
              </a:rPr>
              <a:t>(1</a:t>
            </a:r>
            <a:r>
              <a:rPr dirty="0" baseline="31746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31746" sz="1050" spc="-37">
                <a:latin typeface="Verdana"/>
                <a:cs typeface="Verdana"/>
              </a:rPr>
              <a:t>(2</a:t>
            </a:r>
            <a:r>
              <a:rPr dirty="0" baseline="31746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31746" sz="1050" spc="-15">
                <a:latin typeface="Verdana"/>
                <a:cs typeface="Verdana"/>
              </a:rPr>
              <a:t>(</a:t>
            </a:r>
            <a:r>
              <a:rPr dirty="0" baseline="31746" sz="1050" spc="135" b="0" i="1">
                <a:latin typeface="Bookman Old Style"/>
                <a:cs typeface="Bookman Old Style"/>
              </a:rPr>
              <a:t>m</a:t>
            </a:r>
            <a:r>
              <a:rPr dirty="0" baseline="31746" sz="1050" spc="60">
                <a:latin typeface="Verdana"/>
                <a:cs typeface="Verdana"/>
              </a:rPr>
              <a:t>)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4282" y="2710540"/>
            <a:ext cx="15836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7777" sz="1050" spc="-37">
                <a:latin typeface="Verdana"/>
                <a:cs typeface="Verdana"/>
              </a:rPr>
              <a:t>(1</a:t>
            </a:r>
            <a:r>
              <a:rPr dirty="0" baseline="27777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7777" sz="1050" spc="-37">
                <a:latin typeface="Verdana"/>
                <a:cs typeface="Verdana"/>
              </a:rPr>
              <a:t>(2</a:t>
            </a:r>
            <a:r>
              <a:rPr dirty="0" baseline="27777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7777" sz="1050" spc="-15">
                <a:latin typeface="Verdana"/>
                <a:cs typeface="Verdana"/>
              </a:rPr>
              <a:t>(</a:t>
            </a:r>
            <a:r>
              <a:rPr dirty="0" baseline="27777" sz="1050" spc="135" b="0" i="1">
                <a:latin typeface="Bookman Old Style"/>
                <a:cs typeface="Bookman Old Style"/>
              </a:rPr>
              <a:t>m</a:t>
            </a:r>
            <a:r>
              <a:rPr dirty="0" baseline="27777" sz="1050" spc="60">
                <a:latin typeface="Verdana"/>
                <a:cs typeface="Verdana"/>
              </a:rPr>
              <a:t>)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95" b="0" i="1">
                <a:latin typeface="Bookman Old Style"/>
                <a:cs typeface="Bookman Old Style"/>
              </a:rPr>
              <a:t>θ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02382" y="2903728"/>
            <a:ext cx="1507490" cy="0"/>
          </a:xfrm>
          <a:custGeom>
            <a:avLst/>
            <a:gdLst/>
            <a:ahLst/>
            <a:cxnLst/>
            <a:rect l="l" t="t" r="r" b="b"/>
            <a:pathLst>
              <a:path w="1507489" h="0">
                <a:moveTo>
                  <a:pt x="0" y="0"/>
                </a:moveTo>
                <a:lnTo>
                  <a:pt x="150740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25801" y="2885191"/>
            <a:ext cx="12604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3809" sz="1050" spc="-37">
                <a:latin typeface="Verdana"/>
                <a:cs typeface="Verdana"/>
              </a:rPr>
              <a:t>(1</a:t>
            </a:r>
            <a:r>
              <a:rPr dirty="0" baseline="23809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3809" sz="1050" spc="-37">
                <a:latin typeface="Verdana"/>
                <a:cs typeface="Verdana"/>
              </a:rPr>
              <a:t>(2</a:t>
            </a:r>
            <a:r>
              <a:rPr dirty="0" baseline="23809" sz="1050" spc="44">
                <a:latin typeface="Verdana"/>
                <a:cs typeface="Verdana"/>
              </a:rPr>
              <a:t>)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x</a:t>
            </a:r>
            <a:r>
              <a:rPr dirty="0" baseline="23809" sz="1050" spc="-15">
                <a:latin typeface="Verdana"/>
                <a:cs typeface="Verdana"/>
              </a:rPr>
              <a:t>(</a:t>
            </a:r>
            <a:r>
              <a:rPr dirty="0" baseline="23809" sz="1050" spc="135" b="0" i="1">
                <a:latin typeface="Bookman Old Style"/>
                <a:cs typeface="Bookman Old Style"/>
              </a:rPr>
              <a:t>m</a:t>
            </a:r>
            <a:r>
              <a:rPr dirty="0" baseline="23809" sz="1050" spc="60">
                <a:latin typeface="Verdana"/>
                <a:cs typeface="Verdana"/>
              </a:rPr>
              <a:t>)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2" name="object 2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346582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Regresión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punto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visa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Bayesiano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296276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4954" y="1219167"/>
            <a:ext cx="3679825" cy="671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1200"/>
              </a:lnSpc>
              <a:spcBef>
                <a:spcPts val="95"/>
              </a:spcBef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corresponden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70" b="0" i="1">
                <a:latin typeface="Bookman Old Style"/>
                <a:cs typeface="Bookman Old Style"/>
              </a:rPr>
              <a:t> </a:t>
            </a:r>
            <a:r>
              <a:rPr dirty="0" sz="1000" spc="-30">
                <a:latin typeface="Calibri"/>
                <a:cs typeface="Calibri"/>
              </a:rPr>
              <a:t>donde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200"/>
              </a:lnSpc>
            </a:pPr>
            <a:r>
              <a:rPr dirty="0" sz="1000" spc="-535" b="0" i="1">
                <a:latin typeface="Bookman Old Style"/>
                <a:cs typeface="Bookman Old Style"/>
              </a:rPr>
              <a:t>y</a:t>
            </a:r>
            <a:r>
              <a:rPr dirty="0" sz="1000" spc="-5">
                <a:latin typeface="Georgia"/>
                <a:cs typeface="Georgia"/>
              </a:rPr>
              <a:t>ˆ</a:t>
            </a:r>
            <a:r>
              <a:rPr dirty="0" sz="1000" spc="-10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baseline="27777" sz="1050" spc="75" b="0" i="1">
                <a:latin typeface="Bookman Old Style"/>
                <a:cs typeface="Bookman Old Style"/>
              </a:rPr>
              <a:t>T</a:t>
            </a:r>
            <a:r>
              <a:rPr dirty="0" baseline="27777" sz="1050" spc="-82" b="0" i="1">
                <a:latin typeface="Bookman Old Style"/>
                <a:cs typeface="Bookman Old Style"/>
              </a:rPr>
              <a:t> 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endParaRPr sz="10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295"/>
              </a:spcBef>
            </a:pPr>
            <a:r>
              <a:rPr dirty="0" sz="1000" spc="-5">
                <a:latin typeface="Calibri"/>
                <a:cs typeface="Calibri"/>
              </a:rPr>
              <a:t>Tomando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normal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gaussiana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distribucíón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predicciones,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que: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37893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99500" y="1974969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9500" y="2147346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4200" y="2034911"/>
            <a:ext cx="850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50" b="0" i="1">
                <a:latin typeface="Bookman Old Style"/>
                <a:cs typeface="Bookman Old Style"/>
              </a:rPr>
              <a:t>T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2070" y="2060567"/>
            <a:ext cx="23241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14" b="1">
                <a:latin typeface="Times New Roman"/>
                <a:cs typeface="Times New Roman"/>
              </a:rPr>
              <a:t>y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exp</a:t>
            </a:r>
            <a:r>
              <a:rPr dirty="0" sz="1000" b="0" i="1">
                <a:latin typeface="Bookman Old Style"/>
                <a:cs typeface="Bookman Old Style"/>
              </a:rPr>
              <a:t>  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i="1">
                <a:latin typeface="DejaVu Sans Condensed"/>
                <a:cs typeface="DejaVu Sans Condensed"/>
              </a:rPr>
              <a:t>  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y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  </a:t>
            </a:r>
            <a:r>
              <a:rPr dirty="0" sz="1000" spc="-114">
                <a:latin typeface="Georgia"/>
                <a:cs typeface="Georgia"/>
              </a:rPr>
              <a:t> </a:t>
            </a:r>
            <a:r>
              <a:rPr dirty="0" sz="1000" spc="-10" i="1">
                <a:latin typeface="DejaVu Sans Condensed"/>
                <a:cs typeface="DejaVu Sans Condensed"/>
              </a:rPr>
              <a:t>·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y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2769" y="1882157"/>
            <a:ext cx="16465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9875" algn="l"/>
              </a:tabLst>
            </a:pPr>
            <a:r>
              <a:rPr dirty="0" sz="1000" spc="400">
                <a:latin typeface="Arial"/>
                <a:cs typeface="Arial"/>
              </a:rPr>
              <a:t>(</a:t>
            </a:r>
            <a:r>
              <a:rPr dirty="0" sz="1000" spc="400">
                <a:latin typeface="Arial"/>
                <a:cs typeface="Arial"/>
              </a:rPr>
              <a:t>	</a:t>
            </a:r>
            <a:r>
              <a:rPr dirty="0" sz="1000" spc="509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437790"/>
            <a:ext cx="59588" cy="5958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00354" y="2360693"/>
            <a:ext cx="34899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Suponiendo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varianza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1,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obtiene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ecuación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MSE.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9" name="object 19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802843"/>
            <a:ext cx="59588" cy="59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3174" y="407591"/>
            <a:ext cx="3801110" cy="7994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Regresión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punto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vista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Bayesiano</a:t>
            </a:r>
            <a:endParaRPr sz="1400">
              <a:latin typeface="Calibri"/>
              <a:cs typeface="Calibri"/>
            </a:endParaRPr>
          </a:p>
          <a:p>
            <a:pPr marL="459740" marR="5080">
              <a:lnSpc>
                <a:spcPct val="100000"/>
              </a:lnSpc>
              <a:spcBef>
                <a:spcPts val="785"/>
              </a:spcBef>
            </a:pPr>
            <a:r>
              <a:rPr dirty="0" sz="1000" spc="10">
                <a:latin typeface="Calibri"/>
                <a:cs typeface="Calibri"/>
              </a:rPr>
              <a:t>Para </a:t>
            </a:r>
            <a:r>
              <a:rPr dirty="0" sz="1000" spc="-20">
                <a:latin typeface="Calibri"/>
                <a:cs typeface="Calibri"/>
              </a:rPr>
              <a:t>determinar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 spc="-15">
                <a:latin typeface="Calibri"/>
                <a:cs typeface="Calibri"/>
              </a:rPr>
              <a:t>posteriori,</a:t>
            </a:r>
            <a:r>
              <a:rPr dirty="0" sz="1000" spc="-10">
                <a:latin typeface="Calibri"/>
                <a:cs typeface="Calibri"/>
              </a:rPr>
              <a:t> especificamos</a:t>
            </a:r>
            <a:r>
              <a:rPr dirty="0" sz="1000" spc="-5">
                <a:latin typeface="Calibri"/>
                <a:cs typeface="Calibri"/>
              </a:rPr>
              <a:t> la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priori.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Tomando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nuevo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distribución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normal,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tenemos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que: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0374" y="1287124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0374" y="1459514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3289" y="1429666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latin typeface="Bookman Old Style"/>
                <a:cs typeface="Bookman Old Style"/>
              </a:rPr>
              <a:t>0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0741" y="1356553"/>
            <a:ext cx="4152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dirty="0" baseline="3968" sz="1050" spc="75" b="0" i="1">
                <a:latin typeface="Bookman Old Style"/>
                <a:cs typeface="Bookman Old Style"/>
              </a:rPr>
              <a:t>T	</a:t>
            </a:r>
            <a:r>
              <a:rPr dirty="0" sz="700" spc="10" i="1">
                <a:latin typeface="DejaVu Serif"/>
                <a:cs typeface="DejaVu Serif"/>
              </a:rPr>
              <a:t>−</a:t>
            </a:r>
            <a:r>
              <a:rPr dirty="0" sz="700" spc="10" b="1">
                <a:latin typeface="Bookman Old Style"/>
                <a:cs typeface="Bookman Old Style"/>
              </a:rPr>
              <a:t>1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8858" y="1444424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latin typeface="Bookman Old Style"/>
                <a:cs typeface="Bookman Old Style"/>
              </a:rPr>
              <a:t>0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86048" y="1429666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latin typeface="Bookman Old Style"/>
                <a:cs typeface="Bookman Old Style"/>
              </a:rPr>
              <a:t>0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3609" y="1372722"/>
            <a:ext cx="2280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1335" algn="l"/>
              </a:tabLst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≈</a:t>
            </a:r>
            <a:r>
              <a:rPr dirty="0" sz="1000" spc="-10" i="1">
                <a:latin typeface="DejaVu Sans Condensed"/>
                <a:cs typeface="DejaVu Sans Condensed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exp</a:t>
            </a:r>
            <a:r>
              <a:rPr dirty="0" sz="1000" b="0" i="1">
                <a:latin typeface="Bookman Old Style"/>
                <a:cs typeface="Bookman Old Style"/>
              </a:rPr>
              <a:t>  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i="1">
                <a:latin typeface="DejaVu Sans Condensed"/>
                <a:cs typeface="DejaVu Sans Condensed"/>
              </a:rPr>
              <a:t>  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 </a:t>
            </a:r>
            <a:r>
              <a:rPr dirty="0" sz="1000" spc="70">
                <a:latin typeface="Georgia"/>
                <a:cs typeface="Georgia"/>
              </a:rPr>
              <a:t> </a:t>
            </a:r>
            <a:r>
              <a:rPr dirty="0" sz="1000" spc="85" b="1">
                <a:latin typeface="Times New Roman"/>
                <a:cs typeface="Times New Roman"/>
              </a:rPr>
              <a:t>Λ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3643" y="1194325"/>
            <a:ext cx="1744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37664" algn="l"/>
              </a:tabLst>
            </a:pPr>
            <a:r>
              <a:rPr dirty="0" sz="1000" spc="400">
                <a:latin typeface="Arial"/>
                <a:cs typeface="Arial"/>
              </a:rPr>
              <a:t>(</a:t>
            </a:r>
            <a:r>
              <a:rPr dirty="0" sz="1000" spc="400">
                <a:latin typeface="Arial"/>
                <a:cs typeface="Arial"/>
              </a:rPr>
              <a:t>	</a:t>
            </a:r>
            <a:r>
              <a:rPr dirty="0" sz="1000" spc="509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954" y="1719547"/>
            <a:ext cx="361061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latin typeface="Calibri"/>
                <a:cs typeface="Calibri"/>
              </a:rPr>
              <a:t>donde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5" b="0" i="1">
                <a:latin typeface="Bookman Old Style"/>
                <a:cs typeface="Bookman Old Style"/>
              </a:rPr>
              <a:t>µ</a:t>
            </a:r>
            <a:r>
              <a:rPr dirty="0" baseline="-11904" sz="1050" spc="7" b="1">
                <a:latin typeface="Bookman Old Style"/>
                <a:cs typeface="Bookman Old Style"/>
              </a:rPr>
              <a:t>0</a:t>
            </a:r>
            <a:r>
              <a:rPr dirty="0" baseline="-11904" sz="1050" spc="15" b="1">
                <a:latin typeface="Bookman Old Style"/>
                <a:cs typeface="Bookman Old Style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35" b="1">
                <a:latin typeface="Times New Roman"/>
                <a:cs typeface="Times New Roman"/>
              </a:rPr>
              <a:t>Λ</a:t>
            </a:r>
            <a:r>
              <a:rPr dirty="0" baseline="-11904" sz="1050" spc="52" b="1">
                <a:latin typeface="Bookman Old Style"/>
                <a:cs typeface="Bookman Old Style"/>
              </a:rPr>
              <a:t>0 </a:t>
            </a:r>
            <a:r>
              <a:rPr dirty="0" sz="1000" spc="-20">
                <a:latin typeface="Calibri"/>
                <a:cs typeface="Calibri"/>
              </a:rPr>
              <a:t>son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5">
                <a:latin typeface="Calibri"/>
                <a:cs typeface="Calibri"/>
              </a:rPr>
              <a:t>matriz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covarianzas.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Por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tanto,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posteriori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será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258" y="2297651"/>
            <a:ext cx="16344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710" algn="l"/>
              </a:tabLst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-100" b="0" i="1">
                <a:latin typeface="Bookman Old Style"/>
                <a:cs typeface="Bookman Old Style"/>
              </a:rPr>
              <a:t>	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14" b="1">
                <a:latin typeface="Times New Roman"/>
                <a:cs typeface="Times New Roman"/>
              </a:rPr>
              <a:t>y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-170">
                <a:latin typeface="Lucida Sans Unicode"/>
                <a:cs typeface="Lucida Sans Unicode"/>
              </a:rPr>
              <a:t>∝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14" b="1">
                <a:latin typeface="Times New Roman"/>
                <a:cs typeface="Times New Roman"/>
              </a:rPr>
              <a:t>y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508" y="2477762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4508" y="2650152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8126" y="2549070"/>
            <a:ext cx="850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50" b="0" i="1">
                <a:latin typeface="Bookman Old Style"/>
                <a:cs typeface="Bookman Old Style"/>
              </a:rPr>
              <a:t>T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7777" y="2384950"/>
            <a:ext cx="18643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7480" algn="l"/>
                <a:tab pos="1757680" algn="l"/>
              </a:tabLst>
            </a:pPr>
            <a:r>
              <a:rPr dirty="0" sz="1000" spc="400">
                <a:latin typeface="Arial"/>
                <a:cs typeface="Arial"/>
              </a:rPr>
              <a:t>(</a:t>
            </a:r>
            <a:r>
              <a:rPr dirty="0" sz="1000" spc="400">
                <a:latin typeface="Arial"/>
                <a:cs typeface="Arial"/>
              </a:rPr>
              <a:t>	</a:t>
            </a:r>
            <a:r>
              <a:rPr dirty="0" sz="1000" spc="509">
                <a:latin typeface="Arial"/>
                <a:cs typeface="Arial"/>
              </a:rPr>
              <a:t>l</a:t>
            </a:r>
            <a:r>
              <a:rPr dirty="0" sz="1000" spc="509">
                <a:latin typeface="Arial"/>
                <a:cs typeface="Arial"/>
              </a:rPr>
              <a:t>	</a:t>
            </a:r>
            <a:r>
              <a:rPr dirty="0" sz="1000" spc="400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19920" y="2477762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19920" y="2650152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6871" y="2563360"/>
            <a:ext cx="2755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70">
                <a:latin typeface="Lucida Sans Unicode"/>
                <a:cs typeface="Lucida Sans Unicode"/>
              </a:rPr>
              <a:t>∝</a:t>
            </a:r>
            <a:r>
              <a:rPr dirty="0" sz="1000" spc="-17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exp</a:t>
            </a:r>
            <a:r>
              <a:rPr dirty="0" sz="1000" b="0" i="1">
                <a:latin typeface="Bookman Old Style"/>
                <a:cs typeface="Bookman Old Style"/>
              </a:rPr>
              <a:t>  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i="1">
                <a:latin typeface="DejaVu Sans Condensed"/>
                <a:cs typeface="DejaVu Sans Condensed"/>
              </a:rPr>
              <a:t>  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y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 </a:t>
            </a:r>
            <a:r>
              <a:rPr dirty="0" sz="1000" spc="-100">
                <a:latin typeface="Georgia"/>
                <a:cs typeface="Georgia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y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  </a:t>
            </a:r>
            <a:r>
              <a:rPr dirty="0" sz="1000" spc="-65">
                <a:latin typeface="Georgia"/>
                <a:cs typeface="Georgia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exp</a:t>
            </a:r>
            <a:r>
              <a:rPr dirty="0" sz="1000" b="0" i="1">
                <a:latin typeface="Bookman Old Style"/>
                <a:cs typeface="Bookman Old Style"/>
              </a:rPr>
              <a:t>  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i="1">
                <a:latin typeface="DejaVu Sans Condensed"/>
                <a:cs typeface="DejaVu Sans Condensed"/>
              </a:rPr>
              <a:t>  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endParaRPr sz="1000">
              <a:latin typeface="DejaVu Sans Condensed"/>
              <a:cs typeface="DejaVu Sans Condense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1753" y="2620291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latin typeface="Bookman Old Style"/>
                <a:cs typeface="Bookman Old Style"/>
              </a:rPr>
              <a:t>0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2463" y="2547190"/>
            <a:ext cx="1549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-50"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62463" y="2635049"/>
            <a:ext cx="76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0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61688" y="2620291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latin typeface="Bookman Old Style"/>
                <a:cs typeface="Bookman Old Style"/>
              </a:rPr>
              <a:t>0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85515" y="2563360"/>
            <a:ext cx="9144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815" algn="l"/>
              </a:tabLst>
            </a:pP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spc="20" b="0" i="1">
                <a:latin typeface="Bookman Old Style"/>
                <a:cs typeface="Bookman Old Style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)Λ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4540" y="2384950"/>
            <a:ext cx="118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09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7777" y="2739230"/>
            <a:ext cx="118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0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74508" y="2832041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74508" y="3004418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42643" y="2903349"/>
            <a:ext cx="157988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9590" algn="l"/>
                <a:tab pos="1242060" algn="l"/>
              </a:tabLst>
            </a:pPr>
            <a:r>
              <a:rPr dirty="0" sz="700" spc="135" b="1">
                <a:latin typeface="Bookman Old Style"/>
                <a:cs typeface="Bookman Old Style"/>
              </a:rPr>
              <a:t>T	T </a:t>
            </a:r>
            <a:r>
              <a:rPr dirty="0" sz="700" spc="300" b="1">
                <a:latin typeface="Bookman Old Style"/>
                <a:cs typeface="Bookman Old Style"/>
              </a:rPr>
              <a:t> </a:t>
            </a:r>
            <a:r>
              <a:rPr dirty="0" sz="700" spc="135" b="1">
                <a:latin typeface="Bookman Old Style"/>
                <a:cs typeface="Bookman Old Style"/>
              </a:rPr>
              <a:t>T	T </a:t>
            </a:r>
            <a:r>
              <a:rPr dirty="0" sz="700" spc="155" b="1">
                <a:latin typeface="Bookman Old Style"/>
                <a:cs typeface="Bookman Old Style"/>
              </a:rPr>
              <a:t> </a:t>
            </a:r>
            <a:r>
              <a:rPr dirty="0" sz="700" spc="10" i="1">
                <a:latin typeface="DejaVu Serif"/>
                <a:cs typeface="DejaVu Serif"/>
              </a:rPr>
              <a:t>−</a:t>
            </a:r>
            <a:r>
              <a:rPr dirty="0" sz="700" spc="10" b="1">
                <a:latin typeface="Bookman Old Style"/>
                <a:cs typeface="Bookman Old Style"/>
              </a:rPr>
              <a:t>1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60217" y="2989328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latin typeface="Bookman Old Style"/>
                <a:cs typeface="Bookman Old Style"/>
              </a:rPr>
              <a:t>0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89870" y="2974571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latin typeface="Bookman Old Style"/>
                <a:cs typeface="Bookman Old Style"/>
              </a:rPr>
              <a:t>0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55453" y="2901469"/>
            <a:ext cx="1619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-15" b="1">
                <a:latin typeface="Bookman Old Style"/>
                <a:cs typeface="Bookman Old Style"/>
              </a:rPr>
              <a:t>1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55453" y="2989328"/>
            <a:ext cx="831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latin typeface="Bookman Old Style"/>
                <a:cs typeface="Bookman Old Style"/>
              </a:rPr>
              <a:t>0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6871" y="2917626"/>
            <a:ext cx="34296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88260" algn="l"/>
                <a:tab pos="3283585" algn="l"/>
              </a:tabLst>
            </a:pPr>
            <a:r>
              <a:rPr dirty="0" sz="1000" spc="-170">
                <a:latin typeface="Lucida Sans Unicode"/>
                <a:cs typeface="Lucida Sans Unicode"/>
              </a:rPr>
              <a:t>∝</a:t>
            </a:r>
            <a:r>
              <a:rPr dirty="0" sz="1000" spc="-17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exp</a:t>
            </a:r>
            <a:r>
              <a:rPr dirty="0" sz="1000" b="0" i="1">
                <a:latin typeface="Bookman Old Style"/>
                <a:cs typeface="Bookman Old Style"/>
              </a:rPr>
              <a:t>  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i="1">
                <a:latin typeface="DejaVu Sans Condensed"/>
                <a:cs typeface="DejaVu Sans Condensed"/>
              </a:rPr>
              <a:t>  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>
                <a:latin typeface="Georgia"/>
                <a:cs typeface="Georgia"/>
              </a:rPr>
              <a:t>2</a:t>
            </a:r>
            <a:r>
              <a:rPr dirty="0" sz="1000" spc="100" b="1">
                <a:latin typeface="Times New Roman"/>
                <a:cs typeface="Times New Roman"/>
              </a:rPr>
              <a:t>y</a:t>
            </a:r>
            <a:r>
              <a:rPr dirty="0" sz="1000" b="1">
                <a:latin typeface="Times New Roman"/>
                <a:cs typeface="Times New Roman"/>
              </a:rPr>
              <a:t>  </a:t>
            </a:r>
            <a:r>
              <a:rPr dirty="0" sz="1000" spc="-60" b="1">
                <a:latin typeface="Times New Roman"/>
                <a:cs typeface="Times New Roman"/>
              </a:rPr>
              <a:t> 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+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110" b="0" i="1">
                <a:latin typeface="Bookman Old Style"/>
                <a:cs typeface="Bookman Old Style"/>
              </a:rPr>
              <a:t> 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b="1">
                <a:latin typeface="Times New Roman"/>
                <a:cs typeface="Times New Roman"/>
              </a:rPr>
              <a:t>  </a:t>
            </a:r>
            <a:r>
              <a:rPr dirty="0" sz="1000" spc="-75" b="1">
                <a:latin typeface="Times New Roman"/>
                <a:cs typeface="Times New Roman"/>
              </a:rPr>
              <a:t> 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+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110" b="0" i="1">
                <a:latin typeface="Bookman Old Style"/>
                <a:cs typeface="Bookman Old Style"/>
              </a:rPr>
              <a:t> </a:t>
            </a:r>
            <a:r>
              <a:rPr dirty="0" sz="1000" spc="85" b="1">
                <a:latin typeface="Times New Roman"/>
                <a:cs typeface="Times New Roman"/>
              </a:rPr>
              <a:t>Λ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70" b="1">
                <a:latin typeface="Times New Roman"/>
                <a:cs typeface="Times New Roman"/>
              </a:rPr>
              <a:t>2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b="0" i="1">
                <a:latin typeface="Bookman Old Style"/>
                <a:cs typeface="Bookman Old Style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 </a:t>
            </a:r>
            <a:r>
              <a:rPr dirty="0" sz="1000" spc="85" b="1">
                <a:latin typeface="Times New Roman"/>
                <a:cs typeface="Times New Roman"/>
              </a:rPr>
              <a:t>Λ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10">
                <a:latin typeface="Georgia"/>
                <a:cs typeface="Georgia"/>
              </a:rPr>
              <a:t>)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30675" y="2739230"/>
            <a:ext cx="118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09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43" name="object 4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66125"/>
            <a:ext cx="1222375" cy="253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Estimación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Puntual, Sesgo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Varianza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Estimador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Máxima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Verosimilud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Estadísticos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Bayesianos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370459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Regresión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punto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vista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Bayesiano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159624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4954" y="1082515"/>
            <a:ext cx="352869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1200"/>
              </a:lnSpc>
              <a:spcBef>
                <a:spcPts val="95"/>
              </a:spcBef>
            </a:pP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definimo</a:t>
            </a:r>
            <a:r>
              <a:rPr dirty="0" sz="1000" spc="-15">
                <a:latin typeface="Calibri"/>
                <a:cs typeface="Calibri"/>
              </a:rPr>
              <a:t>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ah</a:t>
            </a:r>
            <a:r>
              <a:rPr dirty="0" sz="1000" spc="-45">
                <a:latin typeface="Calibri"/>
                <a:cs typeface="Calibri"/>
              </a:rPr>
              <a:t>o</a:t>
            </a:r>
            <a:r>
              <a:rPr dirty="0" sz="1000" spc="-1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85" b="1">
                <a:latin typeface="Times New Roman"/>
                <a:cs typeface="Times New Roman"/>
              </a:rPr>
              <a:t>Λ</a:t>
            </a:r>
            <a:r>
              <a:rPr dirty="0" baseline="-11904" sz="1050" spc="67" b="1">
                <a:latin typeface="Bookman Old Style"/>
                <a:cs typeface="Bookman Old Style"/>
              </a:rPr>
              <a:t>m</a:t>
            </a:r>
            <a:r>
              <a:rPr dirty="0" baseline="-11904" sz="1050" spc="127" b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baseline="27777" sz="1050" spc="277" b="1">
                <a:latin typeface="Bookman Old Style"/>
                <a:cs typeface="Bookman Old Style"/>
              </a:rPr>
              <a:t>T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30" b="1">
                <a:latin typeface="Times New Roman"/>
                <a:cs typeface="Times New Roman"/>
              </a:rPr>
              <a:t> </a:t>
            </a:r>
            <a:r>
              <a:rPr dirty="0" sz="1000" spc="130">
                <a:latin typeface="Georgia"/>
                <a:cs typeface="Georgia"/>
              </a:rPr>
              <a:t>+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85" b="1">
                <a:latin typeface="Times New Roman"/>
                <a:cs typeface="Times New Roman"/>
              </a:rPr>
              <a:t>Λ</a:t>
            </a:r>
            <a:r>
              <a:rPr dirty="0" baseline="35714" sz="1050" spc="-885" i="1">
                <a:latin typeface="DejaVu Serif"/>
                <a:cs typeface="DejaVu Serif"/>
              </a:rPr>
              <a:t>−</a:t>
            </a:r>
            <a:r>
              <a:rPr dirty="0" baseline="-19841" sz="1050" spc="-22" b="1">
                <a:latin typeface="Bookman Old Style"/>
                <a:cs typeface="Bookman Old Style"/>
              </a:rPr>
              <a:t>0</a:t>
            </a:r>
            <a:r>
              <a:rPr dirty="0" baseline="-19841" sz="1050" spc="-104" b="1">
                <a:latin typeface="Bookman Old Style"/>
                <a:cs typeface="Bookman Old Style"/>
              </a:rPr>
              <a:t> </a:t>
            </a:r>
            <a:r>
              <a:rPr dirty="0" baseline="35714" sz="1050" spc="52" b="1">
                <a:latin typeface="Bookman Old Style"/>
                <a:cs typeface="Bookman Old Style"/>
              </a:rPr>
              <a:t>1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baseline="27777" sz="1050" spc="52" i="1">
                <a:latin typeface="DejaVu Serif"/>
                <a:cs typeface="DejaVu Serif"/>
              </a:rPr>
              <a:t>−</a:t>
            </a:r>
            <a:r>
              <a:rPr dirty="0" baseline="27777" sz="1050" spc="-22" b="1">
                <a:latin typeface="Bookman Old Style"/>
                <a:cs typeface="Bookman Old Style"/>
              </a:rPr>
              <a:t>1</a:t>
            </a:r>
            <a:r>
              <a:rPr dirty="0" baseline="27777" sz="1050" b="1">
                <a:latin typeface="Bookman Old Style"/>
                <a:cs typeface="Bookman Old Style"/>
              </a:rPr>
              <a:t> </a:t>
            </a:r>
            <a:r>
              <a:rPr dirty="0" baseline="27777" sz="1050" spc="-142" b="1">
                <a:latin typeface="Bookman Old Style"/>
                <a:cs typeface="Bookman Old Style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200"/>
              </a:lnSpc>
            </a:pPr>
            <a:r>
              <a:rPr dirty="0" sz="1000" spc="35" b="0" i="1">
                <a:latin typeface="Bookman Old Style"/>
                <a:cs typeface="Bookman Old Style"/>
              </a:rPr>
              <a:t>µ</a:t>
            </a:r>
            <a:r>
              <a:rPr dirty="0" baseline="-11904" sz="1050" spc="52" b="1">
                <a:latin typeface="Bookman Old Style"/>
                <a:cs typeface="Bookman Old Style"/>
              </a:rPr>
              <a:t>m</a:t>
            </a:r>
            <a:r>
              <a:rPr dirty="0" baseline="-11904" sz="1050" spc="127" b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40">
                <a:latin typeface="Georgia"/>
                <a:cs typeface="Georgia"/>
              </a:rPr>
              <a:t> </a:t>
            </a:r>
            <a:r>
              <a:rPr dirty="0" sz="1000" spc="100" b="1">
                <a:latin typeface="Times New Roman"/>
                <a:cs typeface="Times New Roman"/>
              </a:rPr>
              <a:t>Λ</a:t>
            </a:r>
            <a:r>
              <a:rPr dirty="0" baseline="-11904" sz="1050" spc="150" b="1">
                <a:latin typeface="Bookman Old Style"/>
                <a:cs typeface="Bookman Old Style"/>
              </a:rPr>
              <a:t>m</a:t>
            </a:r>
            <a:r>
              <a:rPr dirty="0" sz="1000" spc="100">
                <a:latin typeface="Georgia"/>
                <a:cs typeface="Georgia"/>
              </a:rPr>
              <a:t>(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r>
              <a:rPr dirty="0" baseline="27777" sz="1050" spc="150" b="1">
                <a:latin typeface="Bookman Old Style"/>
                <a:cs typeface="Bookman Old Style"/>
              </a:rPr>
              <a:t>T</a:t>
            </a:r>
            <a:r>
              <a:rPr dirty="0" sz="1000" spc="100" b="1">
                <a:latin typeface="Times New Roman"/>
                <a:cs typeface="Times New Roman"/>
              </a:rPr>
              <a:t>y</a:t>
            </a:r>
            <a:r>
              <a:rPr dirty="0" sz="1000" spc="-10" b="1">
                <a:latin typeface="Times New Roman"/>
                <a:cs typeface="Times New Roman"/>
              </a:rPr>
              <a:t> </a:t>
            </a:r>
            <a:r>
              <a:rPr dirty="0" sz="1000" spc="130">
                <a:latin typeface="Georgia"/>
                <a:cs typeface="Georgia"/>
              </a:rPr>
              <a:t>+</a:t>
            </a:r>
            <a:r>
              <a:rPr dirty="0" sz="1000" spc="-15">
                <a:latin typeface="Georgia"/>
                <a:cs typeface="Georgia"/>
              </a:rPr>
              <a:t> </a:t>
            </a:r>
            <a:r>
              <a:rPr dirty="0" sz="1000" spc="-175" b="1">
                <a:latin typeface="Times New Roman"/>
                <a:cs typeface="Times New Roman"/>
              </a:rPr>
              <a:t>Λ</a:t>
            </a:r>
            <a:r>
              <a:rPr dirty="0" baseline="35714" sz="1050" spc="-262" i="1">
                <a:latin typeface="DejaVu Serif"/>
                <a:cs typeface="DejaVu Serif"/>
              </a:rPr>
              <a:t>−</a:t>
            </a:r>
            <a:r>
              <a:rPr dirty="0" baseline="-19841" sz="1050" spc="-262" b="1">
                <a:latin typeface="Bookman Old Style"/>
                <a:cs typeface="Bookman Old Style"/>
              </a:rPr>
              <a:t>0</a:t>
            </a:r>
            <a:r>
              <a:rPr dirty="0" baseline="-19841" sz="1050" spc="-187" b="1">
                <a:latin typeface="Bookman Old Style"/>
                <a:cs typeface="Bookman Old Style"/>
              </a:rPr>
              <a:t> </a:t>
            </a:r>
            <a:r>
              <a:rPr dirty="0" baseline="35714" sz="1050" spc="37" b="1">
                <a:latin typeface="Bookman Old Style"/>
                <a:cs typeface="Bookman Old Style"/>
              </a:rPr>
              <a:t>1</a:t>
            </a:r>
            <a:r>
              <a:rPr dirty="0" sz="1000" spc="25" b="0" i="1">
                <a:latin typeface="Bookman Old Style"/>
                <a:cs typeface="Bookman Old Style"/>
              </a:rPr>
              <a:t>µ</a:t>
            </a:r>
            <a:r>
              <a:rPr dirty="0" baseline="-11904" sz="1050" spc="37" b="1">
                <a:latin typeface="Bookman Old Style"/>
                <a:cs typeface="Bookman Old Style"/>
              </a:rPr>
              <a:t>0</a:t>
            </a:r>
            <a:r>
              <a:rPr dirty="0" sz="1000" spc="25">
                <a:latin typeface="Georgia"/>
                <a:cs typeface="Georgia"/>
              </a:rPr>
              <a:t>)</a:t>
            </a:r>
            <a:r>
              <a:rPr dirty="0" sz="1000" spc="25">
                <a:latin typeface="Calibri"/>
                <a:cs typeface="Calibri"/>
              </a:rPr>
              <a:t>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anterior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reescribir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como: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0451" y="1530418"/>
            <a:ext cx="118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0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7181" y="1795607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9014" y="1765759"/>
            <a:ext cx="1206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45" b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7482" y="1694538"/>
            <a:ext cx="1549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-50"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7482" y="1778053"/>
            <a:ext cx="1155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16694" y="1765759"/>
            <a:ext cx="1206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45" b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7181" y="1623217"/>
            <a:ext cx="15887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2570" algn="l"/>
              </a:tabLst>
            </a:pP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dirty="0" sz="1000" spc="65">
                <a:latin typeface="Georgia"/>
                <a:cs typeface="Georgia"/>
              </a:rPr>
              <a:t>	</a:t>
            </a: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7115" y="1795607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463" y="1708815"/>
            <a:ext cx="31642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27885" algn="l"/>
              </a:tabLst>
            </a:pPr>
            <a:r>
              <a:rPr dirty="0" sz="1000" spc="-100" b="0" i="1">
                <a:latin typeface="Bookman Old Style"/>
                <a:cs typeface="Bookman Old Style"/>
              </a:rPr>
              <a:t>p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65" b="0" i="1">
                <a:latin typeface="Bookman Old Style"/>
                <a:cs typeface="Bookman Old Style"/>
              </a:rPr>
              <a:t>ω</a:t>
            </a:r>
            <a:r>
              <a:rPr dirty="0" sz="1000" spc="-30" i="1">
                <a:latin typeface="DejaVu Sans Condensed"/>
                <a:cs typeface="DejaVu Sans Condensed"/>
              </a:rPr>
              <a:t>|</a:t>
            </a:r>
            <a:r>
              <a:rPr dirty="0" sz="1000" spc="140" b="1">
                <a:latin typeface="Times New Roman"/>
                <a:cs typeface="Times New Roman"/>
              </a:rPr>
              <a:t>X</a:t>
            </a:r>
            <a:r>
              <a:rPr dirty="0" sz="1000" spc="-25" b="0" i="1">
                <a:latin typeface="Bookman Old Style"/>
                <a:cs typeface="Bookman Old Style"/>
              </a:rPr>
              <a:t>,</a:t>
            </a:r>
            <a:r>
              <a:rPr dirty="0" sz="1000" spc="-135" b="0" i="1">
                <a:latin typeface="Bookman Old Style"/>
                <a:cs typeface="Bookman Old Style"/>
              </a:rPr>
              <a:t> </a:t>
            </a:r>
            <a:r>
              <a:rPr dirty="0" sz="1000" spc="114" b="1">
                <a:latin typeface="Times New Roman"/>
                <a:cs typeface="Times New Roman"/>
              </a:rPr>
              <a:t>y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  </a:t>
            </a:r>
            <a:r>
              <a:rPr dirty="0" sz="1000" spc="30">
                <a:latin typeface="Georgia"/>
                <a:cs typeface="Georgia"/>
              </a:rPr>
              <a:t> </a:t>
            </a:r>
            <a:r>
              <a:rPr dirty="0" sz="1000" spc="-170">
                <a:latin typeface="Lucida Sans Unicode"/>
                <a:cs typeface="Lucida Sans Unicode"/>
              </a:rPr>
              <a:t>∝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exp</a:t>
            </a:r>
            <a:r>
              <a:rPr dirty="0" sz="1000" b="0" i="1">
                <a:latin typeface="Bookman Old Style"/>
                <a:cs typeface="Bookman Old Style"/>
              </a:rPr>
              <a:t>  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i="1">
                <a:latin typeface="DejaVu Sans Condensed"/>
                <a:cs typeface="DejaVu Sans Condensed"/>
              </a:rPr>
              <a:t>  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)Λ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 spc="-20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+</a:t>
            </a:r>
            <a:r>
              <a:rPr dirty="0" sz="1000">
                <a:latin typeface="Georgia"/>
                <a:cs typeface="Georgia"/>
              </a:rPr>
              <a:t>   </a:t>
            </a:r>
            <a:r>
              <a:rPr dirty="0" sz="1000" spc="-10">
                <a:latin typeface="Georgia"/>
                <a:cs typeface="Georgia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-145" b="0" i="1">
                <a:latin typeface="Bookman Old Style"/>
                <a:cs typeface="Bookman Old Style"/>
              </a:rPr>
              <a:t> </a:t>
            </a:r>
            <a:r>
              <a:rPr dirty="0" sz="1000" spc="15">
                <a:latin typeface="Georgia"/>
                <a:cs typeface="Georgia"/>
              </a:rPr>
              <a:t>Λ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1801" y="1778053"/>
            <a:ext cx="2990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90" b="0" i="1">
                <a:latin typeface="Bookman Old Style"/>
                <a:cs typeface="Bookman Old Style"/>
              </a:rPr>
              <a:t>m </a:t>
            </a:r>
            <a:r>
              <a:rPr dirty="0" sz="700" spc="140" b="0" i="1">
                <a:latin typeface="Bookman Old Style"/>
                <a:cs typeface="Bookman Old Style"/>
              </a:rPr>
              <a:t> </a:t>
            </a: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6401" y="1656580"/>
            <a:ext cx="472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700" spc="50" b="0" i="1">
                <a:latin typeface="Bookman Old Style"/>
                <a:cs typeface="Bookman Old Style"/>
              </a:rPr>
              <a:t>T  </a:t>
            </a:r>
            <a:r>
              <a:rPr dirty="0" sz="700" spc="240" b="0" i="1">
                <a:latin typeface="Bookman Old Style"/>
                <a:cs typeface="Bookman Old Style"/>
              </a:rPr>
              <a:t> </a:t>
            </a:r>
            <a:r>
              <a:rPr dirty="0" sz="700" spc="20" i="1">
                <a:latin typeface="DejaVu Serif"/>
                <a:cs typeface="DejaVu Serif"/>
              </a:rPr>
              <a:t>−</a:t>
            </a:r>
            <a:r>
              <a:rPr dirty="0" sz="700" spc="20">
                <a:latin typeface="Verdana"/>
                <a:cs typeface="Verdana"/>
              </a:rPr>
              <a:t>1</a:t>
            </a:r>
            <a:r>
              <a:rPr dirty="0" baseline="-22222" sz="1500" spc="30" b="0" i="1">
                <a:latin typeface="Bookman Old Style"/>
                <a:cs typeface="Bookman Old Style"/>
              </a:rPr>
              <a:t>µ</a:t>
            </a:r>
            <a:endParaRPr baseline="-22222" sz="1500">
              <a:latin typeface="Bookman Old Style"/>
              <a:cs typeface="Bookman Old Sty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87850" y="1765759"/>
            <a:ext cx="1155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3964" y="1530418"/>
            <a:ext cx="118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09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30451" y="1884685"/>
            <a:ext cx="118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0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7181" y="1977496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7181" y="2149886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Georgia"/>
                <a:cs typeface="Georgia"/>
              </a:rPr>
              <a:t>2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17482" y="2048804"/>
            <a:ext cx="1549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35" i="1">
                <a:latin typeface="DejaVu Serif"/>
                <a:cs typeface="DejaVu Serif"/>
              </a:rPr>
              <a:t>−</a:t>
            </a:r>
            <a:r>
              <a:rPr dirty="0" sz="700" spc="-50">
                <a:latin typeface="Verdana"/>
                <a:cs typeface="Verdana"/>
              </a:rPr>
              <a:t>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3614" y="2132332"/>
            <a:ext cx="40449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76225" algn="l"/>
              </a:tabLst>
            </a:pPr>
            <a:r>
              <a:rPr dirty="0" baseline="7936" sz="1050" spc="67" b="1">
                <a:latin typeface="Bookman Old Style"/>
                <a:cs typeface="Bookman Old Style"/>
              </a:rPr>
              <a:t>m	</a:t>
            </a:r>
            <a:r>
              <a:rPr dirty="0" sz="700" spc="90" b="0" i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9545" y="2063094"/>
            <a:ext cx="18529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76375" algn="l"/>
              </a:tabLst>
            </a:pPr>
            <a:r>
              <a:rPr dirty="0" sz="1000" spc="-170">
                <a:latin typeface="Lucida Sans Unicode"/>
                <a:cs typeface="Lucida Sans Unicode"/>
              </a:rPr>
              <a:t>∝</a:t>
            </a:r>
            <a:r>
              <a:rPr dirty="0" sz="1000" spc="-17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50" b="0" i="1">
                <a:latin typeface="Bookman Old Style"/>
                <a:cs typeface="Bookman Old Style"/>
              </a:rPr>
              <a:t>exp</a:t>
            </a:r>
            <a:r>
              <a:rPr dirty="0" sz="1000" b="0" i="1">
                <a:latin typeface="Bookman Old Style"/>
                <a:cs typeface="Bookman Old Style"/>
              </a:rPr>
              <a:t>  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i="1">
                <a:latin typeface="DejaVu Sans Condensed"/>
                <a:cs typeface="DejaVu Sans Condensed"/>
              </a:rPr>
              <a:t>  </a:t>
            </a:r>
            <a:r>
              <a:rPr dirty="0" sz="1000" spc="-120" i="1">
                <a:latin typeface="DejaVu Sans Condensed"/>
                <a:cs typeface="DejaVu Sans Condensed"/>
              </a:rPr>
              <a:t> 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r>
              <a:rPr dirty="0" sz="1000" b="0" i="1">
                <a:latin typeface="Bookman Old Style"/>
                <a:cs typeface="Bookman Old Style"/>
              </a:rPr>
              <a:t>  </a:t>
            </a:r>
            <a:r>
              <a:rPr dirty="0" sz="1000" spc="-105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)Λ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-45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20" b="0" i="1">
                <a:latin typeface="Bookman Old Style"/>
                <a:cs typeface="Bookman Old Style"/>
              </a:rPr>
              <a:t>µ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16694" y="2120026"/>
            <a:ext cx="12065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45" b="1">
                <a:latin typeface="Bookman Old Style"/>
                <a:cs typeface="Bookman Old Style"/>
              </a:rPr>
              <a:t>m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92691" y="1884697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77777" sz="1500" spc="390">
                <a:latin typeface="Georgia"/>
                <a:cs typeface="Georgia"/>
              </a:rPr>
              <a:t>)</a:t>
            </a:r>
            <a:r>
              <a:rPr dirty="0" sz="1000" spc="26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490940"/>
            <a:ext cx="59588" cy="5958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00354" y="2413830"/>
            <a:ext cx="3519804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Todos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términos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contengan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0" b="0" i="1">
                <a:latin typeface="Bookman Old Style"/>
                <a:cs typeface="Bookman Old Style"/>
              </a:rPr>
              <a:t>ω</a:t>
            </a:r>
            <a:r>
              <a:rPr dirty="0" sz="1000" spc="65" b="0" i="1">
                <a:latin typeface="Bookman Old Style"/>
                <a:cs typeface="Bookman Old Style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pueden 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omitir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ya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consideran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constantes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hay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minimizarlas.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4" name="object 3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42033"/>
            <a:ext cx="17786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Capacidad,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Sobre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4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Bajo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08660"/>
            <a:ext cx="4608195" cy="50800"/>
          </a:xfrm>
          <a:custGeom>
            <a:avLst/>
            <a:gdLst/>
            <a:ahLst/>
            <a:cxnLst/>
            <a:rect l="l" t="t" r="r" b="b"/>
            <a:pathLst>
              <a:path w="4608195" h="50800">
                <a:moveTo>
                  <a:pt x="4608060" y="0"/>
                </a:moveTo>
                <a:lnTo>
                  <a:pt x="0" y="0"/>
                </a:lnTo>
                <a:lnTo>
                  <a:pt x="0" y="50610"/>
                </a:lnTo>
                <a:lnTo>
                  <a:pt x="4608060" y="50610"/>
                </a:lnTo>
                <a:lnTo>
                  <a:pt x="4608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53336" y="1187536"/>
            <a:ext cx="7016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">
                <a:latin typeface="Calibri"/>
                <a:cs typeface="Calibri"/>
              </a:rPr>
              <a:t>Section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81" y="1534274"/>
            <a:ext cx="3989704" cy="583565"/>
          </a:xfrm>
          <a:custGeom>
            <a:avLst/>
            <a:gdLst/>
            <a:ahLst/>
            <a:cxnLst/>
            <a:rect l="l" t="t" r="r" b="b"/>
            <a:pathLst>
              <a:path w="3989704" h="583564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532345"/>
                </a:lnTo>
                <a:lnTo>
                  <a:pt x="4013" y="552081"/>
                </a:lnTo>
                <a:lnTo>
                  <a:pt x="14922" y="568236"/>
                </a:lnTo>
                <a:lnTo>
                  <a:pt x="31076" y="579145"/>
                </a:lnTo>
                <a:lnTo>
                  <a:pt x="50812" y="583158"/>
                </a:lnTo>
                <a:lnTo>
                  <a:pt x="3938854" y="583158"/>
                </a:lnTo>
                <a:lnTo>
                  <a:pt x="3958577" y="579145"/>
                </a:lnTo>
                <a:lnTo>
                  <a:pt x="3974731" y="568236"/>
                </a:lnTo>
                <a:lnTo>
                  <a:pt x="3985653" y="552081"/>
                </a:lnTo>
                <a:lnTo>
                  <a:pt x="3989654" y="532345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96428" y="1690837"/>
            <a:ext cx="181483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42033"/>
            <a:ext cx="17786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Capacidad,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Sobre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Bajo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40487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Capacidad,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Entrenamiento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Bajo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Entrenamiento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23666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159553"/>
            <a:ext cx="3661410" cy="1468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capaz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obtener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error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suficentemente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bajo,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dice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está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bajoentrenado</a:t>
            </a:r>
            <a:r>
              <a:rPr dirty="0" sz="1000" spc="-1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0"/>
              </a:spcBef>
            </a:pPr>
            <a:r>
              <a:rPr dirty="0" sz="1000" spc="50">
                <a:latin typeface="Calibri"/>
                <a:cs typeface="Calibri"/>
              </a:rPr>
              <a:t>Si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error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bueno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pero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diferencia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error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entrenamiento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error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validación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muy </a:t>
            </a:r>
            <a:r>
              <a:rPr dirty="0" sz="1000" spc="-10">
                <a:latin typeface="Calibri"/>
                <a:cs typeface="Calibri"/>
              </a:rPr>
              <a:t>grande,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dice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el</a:t>
            </a:r>
            <a:r>
              <a:rPr dirty="0" sz="1000" spc="-20">
                <a:latin typeface="Calibri"/>
                <a:cs typeface="Calibri"/>
              </a:rPr>
              <a:t> modelo</a:t>
            </a:r>
            <a:r>
              <a:rPr dirty="0" sz="1000" spc="-15">
                <a:latin typeface="Calibri"/>
                <a:cs typeface="Calibri"/>
              </a:rPr>
              <a:t> está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sobreentrenado</a:t>
            </a:r>
            <a:endParaRPr sz="1000">
              <a:latin typeface="Calibri"/>
              <a:cs typeface="Calibri"/>
            </a:endParaRPr>
          </a:p>
          <a:p>
            <a:pPr marL="12700" marR="14604">
              <a:lnSpc>
                <a:spcPct val="100000"/>
              </a:lnSpc>
              <a:spcBef>
                <a:spcPts val="28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controlar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cuando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propenso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estar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sobre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bajo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entrenado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modificando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capacidad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220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Es </a:t>
            </a:r>
            <a:r>
              <a:rPr dirty="0" sz="1000" spc="-10">
                <a:latin typeface="Calibri"/>
                <a:cs typeface="Calibri"/>
              </a:rPr>
              <a:t>decir,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modificando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habilidad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ajustar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funciones.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habilidad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2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funciones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suele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venir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parámetros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contiene.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578279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2071725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42033"/>
            <a:ext cx="17786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Capacidad,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Sobre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Bajo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08660"/>
            <a:ext cx="4608195" cy="50800"/>
          </a:xfrm>
          <a:custGeom>
            <a:avLst/>
            <a:gdLst/>
            <a:ahLst/>
            <a:cxnLst/>
            <a:rect l="l" t="t" r="r" b="b"/>
            <a:pathLst>
              <a:path w="4608195" h="50800">
                <a:moveTo>
                  <a:pt x="4608060" y="0"/>
                </a:moveTo>
                <a:lnTo>
                  <a:pt x="0" y="0"/>
                </a:lnTo>
                <a:lnTo>
                  <a:pt x="0" y="50610"/>
                </a:lnTo>
                <a:lnTo>
                  <a:pt x="4608060" y="50610"/>
                </a:lnTo>
                <a:lnTo>
                  <a:pt x="4608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2537" y="859533"/>
            <a:ext cx="3262111" cy="15473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0151" y="2541480"/>
            <a:ext cx="360743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Ejemplo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capacidad,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sobre</a:t>
            </a:r>
            <a:r>
              <a:rPr dirty="0" sz="900" spc="114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entrenamiento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14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bajo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entrenamiento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37687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frecuentista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Probabilidad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Bayesiana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136421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4824" y="1616151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0194" y="1933537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4824" y="2413254"/>
            <a:ext cx="48005" cy="4800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0354" y="1059312"/>
            <a:ext cx="3522979" cy="1718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7314">
              <a:lnSpc>
                <a:spcPct val="100000"/>
              </a:lnSpc>
              <a:spcBef>
                <a:spcPts val="95"/>
              </a:spcBef>
            </a:pPr>
            <a:r>
              <a:rPr dirty="0" sz="1000" spc="25" b="1">
                <a:latin typeface="Calibri"/>
                <a:cs typeface="Calibri"/>
              </a:rPr>
              <a:t>Probabilidad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Frecuentista</a:t>
            </a:r>
            <a:r>
              <a:rPr dirty="0" sz="1000" spc="30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probabilidad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determinado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suceso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será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10">
                <a:latin typeface="Calibri"/>
                <a:cs typeface="Calibri"/>
              </a:rPr>
              <a:t>frecuencia relativa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después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el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haya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repetido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grande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veces.</a:t>
            </a:r>
            <a:endParaRPr sz="1000">
              <a:latin typeface="Calibri"/>
              <a:cs typeface="Calibri"/>
            </a:endParaRPr>
          </a:p>
          <a:p>
            <a:pPr marL="265430" marR="77470">
              <a:lnSpc>
                <a:spcPct val="101499"/>
              </a:lnSpc>
              <a:spcBef>
                <a:spcPts val="170"/>
              </a:spcBef>
            </a:pPr>
            <a:r>
              <a:rPr dirty="0" sz="900" spc="25">
                <a:latin typeface="Calibri"/>
                <a:cs typeface="Calibri"/>
              </a:rPr>
              <a:t>No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siempre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puedo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realizar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experimento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varias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veces,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como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los </a:t>
            </a:r>
            <a:r>
              <a:rPr dirty="0" sz="900" spc="-18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ensayos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clínicos.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25" b="1">
                <a:latin typeface="Calibri"/>
                <a:cs typeface="Calibri"/>
              </a:rPr>
              <a:t>Probabilidad</a:t>
            </a:r>
            <a:r>
              <a:rPr dirty="0" sz="1000" spc="140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Bayesiana</a:t>
            </a:r>
            <a:r>
              <a:rPr dirty="0" sz="1000" spc="25">
                <a:latin typeface="Calibri"/>
                <a:cs typeface="Calibri"/>
              </a:rPr>
              <a:t>: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Utiliza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priori</a:t>
            </a:r>
            <a:r>
              <a:rPr dirty="0" sz="1000" spc="-10">
                <a:latin typeface="Calibri"/>
                <a:cs typeface="Calibri"/>
              </a:rPr>
              <a:t>.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decir,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utiliza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conocimiento </a:t>
            </a:r>
            <a:r>
              <a:rPr dirty="0" sz="1000" spc="-25">
                <a:latin typeface="Calibri"/>
                <a:cs typeface="Calibri"/>
              </a:rPr>
              <a:t>previo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tiene</a:t>
            </a:r>
            <a:r>
              <a:rPr dirty="0" sz="1000" spc="-15">
                <a:latin typeface="Calibri"/>
                <a:cs typeface="Calibri"/>
              </a:rPr>
              <a:t> antes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realizar </a:t>
            </a:r>
            <a:r>
              <a:rPr dirty="0" sz="1000" spc="-25">
                <a:latin typeface="Calibri"/>
                <a:cs typeface="Calibri"/>
              </a:rPr>
              <a:t>el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experimento.</a:t>
            </a:r>
            <a:endParaRPr sz="1000">
              <a:latin typeface="Calibri"/>
              <a:cs typeface="Calibri"/>
            </a:endParaRPr>
          </a:p>
          <a:p>
            <a:pPr marL="265430" marR="13970">
              <a:lnSpc>
                <a:spcPct val="101499"/>
              </a:lnSpc>
              <a:spcBef>
                <a:spcPts val="170"/>
              </a:spcBef>
            </a:pPr>
            <a:r>
              <a:rPr dirty="0" sz="900" spc="35">
                <a:latin typeface="Calibri"/>
                <a:cs typeface="Calibri"/>
              </a:rPr>
              <a:t>Esta </a:t>
            </a:r>
            <a:r>
              <a:rPr dirty="0" sz="900">
                <a:latin typeface="Calibri"/>
                <a:cs typeface="Calibri"/>
              </a:rPr>
              <a:t>información </a:t>
            </a:r>
            <a:r>
              <a:rPr dirty="0" sz="900" spc="-20">
                <a:latin typeface="Calibri"/>
                <a:cs typeface="Calibri"/>
              </a:rPr>
              <a:t>puede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cambiar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en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función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quién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cómo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se 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realiza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el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experimento.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Si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no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se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tiene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información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se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supondrá</a:t>
            </a:r>
            <a:r>
              <a:rPr dirty="0" sz="900" spc="1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que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todos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los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eventos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tienen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misma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probabilidad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ocurrir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42033"/>
            <a:ext cx="17786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Capacidad,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Sobre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Bajo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08655"/>
            <a:ext cx="4608060" cy="5405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4095750" cy="4718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Regresión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punto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vista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Aprendizaje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Automático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225372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2254" y="1148275"/>
            <a:ext cx="2168525" cy="708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Calibri"/>
                <a:cs typeface="Calibri"/>
              </a:rPr>
              <a:t>Modelo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construir: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algn="r" marR="43180">
              <a:lnSpc>
                <a:spcPct val="100000"/>
              </a:lnSpc>
            </a:pPr>
            <a:r>
              <a:rPr dirty="0" sz="1000" spc="-535" b="0" i="1">
                <a:latin typeface="Bookman Old Style"/>
                <a:cs typeface="Bookman Old Style"/>
              </a:rPr>
              <a:t>y</a:t>
            </a:r>
            <a:r>
              <a:rPr dirty="0" sz="1000" spc="-5">
                <a:latin typeface="Georgia"/>
                <a:cs typeface="Georgia"/>
              </a:rPr>
              <a:t>ˆ</a:t>
            </a:r>
            <a:r>
              <a:rPr dirty="0" sz="1000" spc="-10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5">
                <a:latin typeface="Georgia"/>
                <a:cs typeface="Georgia"/>
              </a:rPr>
              <a:t> </a:t>
            </a:r>
            <a:r>
              <a:rPr dirty="0" sz="1000" spc="114" b="1">
                <a:latin typeface="Times New Roman"/>
                <a:cs typeface="Times New Roman"/>
              </a:rPr>
              <a:t>w</a:t>
            </a:r>
            <a:r>
              <a:rPr dirty="0" baseline="31746" sz="1050" spc="75" b="0" i="1">
                <a:latin typeface="Bookman Old Style"/>
                <a:cs typeface="Bookman Old Style"/>
              </a:rPr>
              <a:t>T</a:t>
            </a:r>
            <a:r>
              <a:rPr dirty="0" baseline="31746" sz="1050" spc="-82" b="0" i="1">
                <a:latin typeface="Bookman Old Style"/>
                <a:cs typeface="Bookman Old Style"/>
              </a:rPr>
              <a:t> </a:t>
            </a:r>
            <a:r>
              <a:rPr dirty="0" sz="1000" spc="100" b="1">
                <a:latin typeface="Times New Roman"/>
                <a:cs typeface="Times New Roman"/>
              </a:rPr>
              <a:t>x</a:t>
            </a:r>
            <a:endParaRPr sz="1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95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bondad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mide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por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1756778"/>
            <a:ext cx="59588" cy="595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73035" y="2011291"/>
            <a:ext cx="4813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95" b="0" i="1">
                <a:latin typeface="Bookman Old Style"/>
                <a:cs typeface="Bookman Old Style"/>
              </a:rPr>
              <a:t>MSE</a:t>
            </a:r>
            <a:r>
              <a:rPr dirty="0" sz="1000" spc="-40" b="0" i="1">
                <a:latin typeface="Bookman Old Style"/>
                <a:cs typeface="Bookman Old Style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6386" y="1891098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6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9869" y="2198537"/>
            <a:ext cx="615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85" b="0" i="1">
                <a:latin typeface="Bookman Old Style"/>
                <a:cs typeface="Bookman Old Style"/>
              </a:rPr>
              <a:t>i</a:t>
            </a:r>
            <a:endParaRPr sz="70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0518" y="1997014"/>
            <a:ext cx="76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1157" y="1925706"/>
            <a:ext cx="1130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9028" y="1905159"/>
            <a:ext cx="1169035" cy="37020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u="sng" sz="10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000" spc="6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1044575" algn="l"/>
              </a:tabLst>
            </a:pPr>
            <a:r>
              <a:rPr dirty="0" sz="1000" spc="-10" b="0" i="1">
                <a:latin typeface="Bookman Old Style"/>
                <a:cs typeface="Bookman Old Style"/>
              </a:rPr>
              <a:t>m</a:t>
            </a:r>
            <a:r>
              <a:rPr dirty="0" sz="1000" spc="-10" b="0" i="1">
                <a:latin typeface="Bookman Old Style"/>
                <a:cs typeface="Bookman Old Style"/>
              </a:rPr>
              <a:t>	</a:t>
            </a:r>
            <a:r>
              <a:rPr dirty="0" sz="1000" spc="-10" b="0" i="1">
                <a:latin typeface="Bookman Old Style"/>
                <a:cs typeface="Bookman Old Style"/>
              </a:rPr>
              <a:t>m</a:t>
            </a:r>
            <a:endParaRPr sz="10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09152" y="2011291"/>
            <a:ext cx="9245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0740" algn="l"/>
              </a:tabLst>
            </a:pPr>
            <a:r>
              <a:rPr dirty="0" sz="1000" spc="10">
                <a:latin typeface="Georgia"/>
                <a:cs typeface="Georgia"/>
              </a:rPr>
              <a:t>(</a:t>
            </a:r>
            <a:r>
              <a:rPr dirty="0" sz="1000" spc="-535" b="0" i="1">
                <a:latin typeface="Bookman Old Style"/>
                <a:cs typeface="Bookman Old Style"/>
              </a:rPr>
              <a:t>y</a:t>
            </a:r>
            <a:r>
              <a:rPr dirty="0" sz="1000" spc="-5">
                <a:latin typeface="Georgia"/>
                <a:cs typeface="Georgia"/>
              </a:rPr>
              <a:t>ˆ</a:t>
            </a:r>
            <a:r>
              <a:rPr dirty="0" sz="1000">
                <a:latin typeface="Georgia"/>
                <a:cs typeface="Georgia"/>
              </a:rPr>
              <a:t> </a:t>
            </a:r>
            <a:r>
              <a:rPr dirty="0" sz="1000" spc="-1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114" b="0" i="1">
                <a:latin typeface="Bookman Old Style"/>
                <a:cs typeface="Bookman Old Style"/>
              </a:rPr>
              <a:t>y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10">
                <a:latin typeface="Georgia"/>
                <a:cs typeface="Georgia"/>
              </a:rPr>
              <a:t>)</a:t>
            </a:r>
            <a:r>
              <a:rPr dirty="0" sz="1000">
                <a:latin typeface="Georgia"/>
                <a:cs typeface="Georgia"/>
              </a:rPr>
              <a:t>  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>
                <a:latin typeface="Georgia"/>
                <a:cs typeface="Georgia"/>
              </a:rPr>
              <a:t>	</a:t>
            </a:r>
            <a:r>
              <a:rPr dirty="0" sz="1000" spc="-30" i="1">
                <a:latin typeface="DejaVu Sans Condensed"/>
                <a:cs typeface="DejaVu Sans Condensed"/>
              </a:rPr>
              <a:t>||</a:t>
            </a:r>
            <a:endParaRPr sz="1000">
              <a:latin typeface="DejaVu Sans Condensed"/>
              <a:cs typeface="DejaVu Sans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0976" y="1997014"/>
            <a:ext cx="76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4991" y="2080529"/>
            <a:ext cx="13728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96545" algn="l"/>
                <a:tab pos="887094" algn="l"/>
                <a:tab pos="1146175" algn="l"/>
              </a:tabLst>
            </a:pPr>
            <a:r>
              <a:rPr dirty="0" baseline="7936" sz="1050" spc="127" b="0" i="1">
                <a:latin typeface="Bookman Old Style"/>
                <a:cs typeface="Bookman Old Style"/>
              </a:rPr>
              <a:t>i	i	i	i</a:t>
            </a:r>
            <a:r>
              <a:rPr dirty="0" baseline="7936" sz="1050" spc="472" b="0" i="1">
                <a:latin typeface="Bookman Old Style"/>
                <a:cs typeface="Bookman Old Style"/>
              </a:rPr>
              <a:t> </a:t>
            </a:r>
            <a:r>
              <a:rPr dirty="0" sz="700" spc="-50">
                <a:latin typeface="Verdana"/>
                <a:cs typeface="Verdana"/>
              </a:rPr>
              <a:t>2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07728" y="2011291"/>
            <a:ext cx="5759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35" b="0" i="1">
                <a:latin typeface="Bookman Old Style"/>
                <a:cs typeface="Bookman Old Style"/>
              </a:rPr>
              <a:t>y</a:t>
            </a:r>
            <a:r>
              <a:rPr dirty="0" sz="1000" spc="-5">
                <a:latin typeface="Georgia"/>
                <a:cs typeface="Georgia"/>
              </a:rPr>
              <a:t>ˆ</a:t>
            </a:r>
            <a:r>
              <a:rPr dirty="0" sz="1000">
                <a:latin typeface="Georgia"/>
                <a:cs typeface="Georgia"/>
              </a:rPr>
              <a:t> </a:t>
            </a:r>
            <a:r>
              <a:rPr dirty="0" sz="1000" spc="-10">
                <a:latin typeface="Georgia"/>
                <a:cs typeface="Georgia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65" i="1">
                <a:latin typeface="DejaVu Sans Condensed"/>
                <a:cs typeface="DejaVu Sans Condensed"/>
              </a:rPr>
              <a:t> </a:t>
            </a:r>
            <a:r>
              <a:rPr dirty="0" sz="1000" spc="-114" b="0" i="1">
                <a:latin typeface="Bookman Old Style"/>
                <a:cs typeface="Bookman Old Style"/>
              </a:rPr>
              <a:t>y</a:t>
            </a:r>
            <a:r>
              <a:rPr dirty="0" sz="1000" spc="30" b="0" i="1">
                <a:latin typeface="Bookman Old Style"/>
                <a:cs typeface="Bookman Old Style"/>
              </a:rPr>
              <a:t> </a:t>
            </a:r>
            <a:r>
              <a:rPr dirty="0" sz="1000" spc="-30" i="1">
                <a:latin typeface="DejaVu Sans Condensed"/>
                <a:cs typeface="DejaVu Sans Condensed"/>
              </a:rPr>
              <a:t>||</a:t>
            </a:r>
            <a:r>
              <a:rPr dirty="0" sz="1000" i="1">
                <a:latin typeface="DejaVu Sans Condensed"/>
                <a:cs typeface="DejaVu Sans Condensed"/>
              </a:rPr>
              <a:t> </a:t>
            </a:r>
            <a:r>
              <a:rPr dirty="0" sz="1000" spc="-125" i="1">
                <a:latin typeface="DejaVu Sans Condensed"/>
                <a:cs typeface="DejaVu Sans Condensed"/>
              </a:rPr>
              <a:t> </a:t>
            </a:r>
            <a:r>
              <a:rPr dirty="0" sz="1000" spc="-90" b="0" i="1">
                <a:latin typeface="Bookman Old Style"/>
                <a:cs typeface="Bookman Old Style"/>
              </a:rPr>
              <a:t>g</a:t>
            </a:r>
            <a:endParaRPr sz="1000">
              <a:latin typeface="Bookman Old Style"/>
              <a:cs typeface="Bookman Old Style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2430259"/>
            <a:ext cx="59588" cy="595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00354" y="2353150"/>
            <a:ext cx="3623945" cy="63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latin typeface="Calibri"/>
                <a:cs typeface="Calibri"/>
              </a:rPr>
              <a:t>Para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sea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aprendizaje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automático, </a:t>
            </a:r>
            <a:r>
              <a:rPr dirty="0" sz="1000" spc="-15">
                <a:latin typeface="Calibri"/>
                <a:cs typeface="Calibri"/>
              </a:rPr>
              <a:t>hay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 </a:t>
            </a:r>
            <a:r>
              <a:rPr dirty="0" sz="1000" spc="-25">
                <a:latin typeface="Calibri"/>
                <a:cs typeface="Calibri"/>
              </a:rPr>
              <a:t> diseñar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algoritmo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mejore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estimación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pesos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0" b="1">
                <a:latin typeface="Times New Roman"/>
                <a:cs typeface="Times New Roman"/>
              </a:rPr>
              <a:t>w</a:t>
            </a:r>
            <a:r>
              <a:rPr dirty="0" sz="1000" spc="105" b="1">
                <a:latin typeface="Times New Roman"/>
                <a:cs typeface="Times New Roman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tal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forma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reduzca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MSE </a:t>
            </a:r>
            <a:r>
              <a:rPr dirty="0" sz="1000" spc="240" i="1">
                <a:latin typeface="DejaVu Sans Condensed"/>
                <a:cs typeface="DejaVu Sans Condensed"/>
              </a:rPr>
              <a:t>→ </a:t>
            </a:r>
            <a:r>
              <a:rPr dirty="0" sz="1000">
                <a:latin typeface="Calibri"/>
                <a:cs typeface="Calibri"/>
              </a:rPr>
              <a:t>minimizar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MSE </a:t>
            </a:r>
            <a:r>
              <a:rPr dirty="0" sz="1000" spc="-25">
                <a:latin typeface="Calibri"/>
                <a:cs typeface="Calibri"/>
              </a:rPr>
              <a:t>del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conjunto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entrenamiento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240" i="1">
                <a:latin typeface="DejaVu Sans Condensed"/>
                <a:cs typeface="DejaVu Sans Condensed"/>
              </a:rPr>
              <a:t>→</a:t>
            </a:r>
            <a:r>
              <a:rPr dirty="0" sz="1000" spc="45" i="1">
                <a:latin typeface="DejaVu Sans Condensed"/>
                <a:cs typeface="DejaVu Sans Condensed"/>
              </a:rPr>
              <a:t> </a:t>
            </a:r>
            <a:r>
              <a:rPr dirty="0" sz="1000" spc="-10">
                <a:latin typeface="Calibri"/>
                <a:cs typeface="Calibri"/>
              </a:rPr>
              <a:t>igualamos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gradiente.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4" name="object 2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42033"/>
            <a:ext cx="17786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Capacidad,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Sobre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Bajo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08655"/>
            <a:ext cx="4608060" cy="5405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4095750" cy="839469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Regresión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punto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vista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Aprendizaje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Automático</a:t>
            </a:r>
            <a:endParaRPr sz="1400">
              <a:latin typeface="Calibri"/>
              <a:cs typeface="Calibri"/>
            </a:endParaRPr>
          </a:p>
          <a:p>
            <a:pPr marL="206375" marR="86995">
              <a:lnSpc>
                <a:spcPct val="100000"/>
              </a:lnSpc>
              <a:spcBef>
                <a:spcPts val="505"/>
              </a:spcBef>
            </a:pPr>
            <a:r>
              <a:rPr dirty="0" sz="1000" spc="20">
                <a:latin typeface="Calibri"/>
                <a:cs typeface="Calibri"/>
              </a:rPr>
              <a:t>Estas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ecuaciones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ecuaciones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normales.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figura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11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muestra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cómo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ajustan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cómo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varía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error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entrenar: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863" y="1389976"/>
            <a:ext cx="3210990" cy="150721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62482" y="3011012"/>
            <a:ext cx="287909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Ejemplo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regresión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lineal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y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optimización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75" b="0" i="1">
                <a:latin typeface="Bookman Old Style"/>
                <a:cs typeface="Bookman Old Style"/>
              </a:rPr>
              <a:t>ω</a:t>
            </a:r>
            <a:endParaRPr sz="900">
              <a:latin typeface="Bookman Old Style"/>
              <a:cs typeface="Bookman Old Styl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42033"/>
            <a:ext cx="17786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Capacidad,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Sobre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Bajo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4394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Sesgo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010323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2254" y="933213"/>
            <a:ext cx="3657600" cy="2033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Formalmente,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sesgo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(</a:t>
            </a:r>
            <a:r>
              <a:rPr dirty="0" sz="1000" spc="30" i="1">
                <a:latin typeface="Calibri"/>
                <a:cs typeface="Calibri"/>
              </a:rPr>
              <a:t>bias</a:t>
            </a:r>
            <a:r>
              <a:rPr dirty="0" sz="1000" spc="30">
                <a:latin typeface="Calibri"/>
                <a:cs typeface="Calibri"/>
              </a:rPr>
              <a:t>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estimador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define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como: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191260">
              <a:lnSpc>
                <a:spcPct val="100000"/>
              </a:lnSpc>
            </a:pPr>
            <a:r>
              <a:rPr dirty="0" sz="1000" spc="-85" b="0" i="1">
                <a:latin typeface="Bookman Old Style"/>
                <a:cs typeface="Bookman Old Style"/>
              </a:rPr>
              <a:t>bias</a:t>
            </a:r>
            <a:r>
              <a:rPr dirty="0" sz="1000" spc="-85">
                <a:latin typeface="Georgia"/>
                <a:cs typeface="Georgia"/>
              </a:rPr>
              <a:t>(</a:t>
            </a:r>
            <a:r>
              <a:rPr dirty="0" sz="1000" spc="-85" b="0" i="1">
                <a:latin typeface="Bookman Old Style"/>
                <a:cs typeface="Bookman Old Style"/>
              </a:rPr>
              <a:t>θ</a:t>
            </a:r>
            <a:r>
              <a:rPr dirty="0" baseline="13888" sz="1500" spc="-127">
                <a:latin typeface="Georgia"/>
                <a:cs typeface="Georgia"/>
              </a:rPr>
              <a:t>ˆ</a:t>
            </a:r>
            <a:r>
              <a:rPr dirty="0" baseline="-11904" sz="1050" spc="-127" b="0" i="1">
                <a:latin typeface="Bookman Old Style"/>
                <a:cs typeface="Bookman Old Style"/>
              </a:rPr>
              <a:t>m</a:t>
            </a:r>
            <a:r>
              <a:rPr dirty="0" sz="1000" spc="-85">
                <a:latin typeface="Georgia"/>
                <a:cs typeface="Georgia"/>
              </a:rPr>
              <a:t>)</a:t>
            </a:r>
            <a:r>
              <a:rPr dirty="0" sz="1000" spc="25">
                <a:latin typeface="Georgia"/>
                <a:cs typeface="Georgia"/>
              </a:rPr>
              <a:t> </a:t>
            </a:r>
            <a:r>
              <a:rPr dirty="0" sz="1000" spc="130">
                <a:latin typeface="Georgia"/>
                <a:cs typeface="Georgia"/>
              </a:rPr>
              <a:t>=</a:t>
            </a:r>
            <a:r>
              <a:rPr dirty="0" sz="1000" spc="30">
                <a:latin typeface="Georgia"/>
                <a:cs typeface="Georgia"/>
              </a:rPr>
              <a:t> </a:t>
            </a:r>
            <a:r>
              <a:rPr dirty="0" sz="1000" spc="55" b="0" i="1">
                <a:latin typeface="Bookman Old Style"/>
                <a:cs typeface="Bookman Old Style"/>
              </a:rPr>
              <a:t>E</a:t>
            </a:r>
            <a:r>
              <a:rPr dirty="0" baseline="61111" sz="1500" spc="555" b="0" i="1">
                <a:latin typeface="Bookman Old Style"/>
                <a:cs typeface="Bookman Old Style"/>
              </a:rPr>
              <a:t> </a:t>
            </a:r>
            <a:r>
              <a:rPr dirty="0" sz="1000" spc="-165" b="0" i="1">
                <a:latin typeface="Bookman Old Style"/>
                <a:cs typeface="Bookman Old Style"/>
              </a:rPr>
              <a:t>θ</a:t>
            </a:r>
            <a:r>
              <a:rPr dirty="0" baseline="13888" sz="1500" spc="-247">
                <a:latin typeface="Georgia"/>
                <a:cs typeface="Georgia"/>
              </a:rPr>
              <a:t>ˆ</a:t>
            </a:r>
            <a:r>
              <a:rPr dirty="0" baseline="-11904" sz="1050" spc="-247" b="0" i="1">
                <a:latin typeface="Bookman Old Style"/>
                <a:cs typeface="Bookman Old Style"/>
              </a:rPr>
              <a:t>m</a:t>
            </a:r>
            <a:r>
              <a:rPr dirty="0" baseline="87301" sz="1050" spc="15" b="0" i="1">
                <a:latin typeface="Bookman Old Style"/>
                <a:cs typeface="Bookman Old Style"/>
              </a:rPr>
              <a:t> </a:t>
            </a:r>
            <a:r>
              <a:rPr dirty="0" baseline="87301" sz="1050" spc="30" b="0" i="1">
                <a:latin typeface="Bookman Old Style"/>
                <a:cs typeface="Bookman Old Style"/>
              </a:rPr>
              <a:t> </a:t>
            </a:r>
            <a:r>
              <a:rPr dirty="0" sz="1000" spc="20" i="1">
                <a:latin typeface="DejaVu Sans Condensed"/>
                <a:cs typeface="DejaVu Sans Condensed"/>
              </a:rPr>
              <a:t>−</a:t>
            </a:r>
            <a:r>
              <a:rPr dirty="0" sz="1000" spc="-70" i="1">
                <a:latin typeface="DejaVu Sans Condensed"/>
                <a:cs typeface="DejaVu Sans Condensed"/>
              </a:rPr>
              <a:t> </a:t>
            </a:r>
            <a:r>
              <a:rPr dirty="0" sz="1000" spc="-15" b="0" i="1">
                <a:latin typeface="Bookman Old Style"/>
                <a:cs typeface="Bookman Old Style"/>
              </a:rPr>
              <a:t>θ</a:t>
            </a:r>
            <a:r>
              <a:rPr dirty="0" baseline="-11904" sz="1050" spc="-22" b="0" i="1">
                <a:latin typeface="Bookman Old Style"/>
                <a:cs typeface="Bookman Old Style"/>
              </a:rPr>
              <a:t>m</a:t>
            </a:r>
            <a:endParaRPr baseline="-11904" sz="1050">
              <a:latin typeface="Bookman Old Style"/>
              <a:cs typeface="Bookman Old Style"/>
            </a:endParaRPr>
          </a:p>
          <a:p>
            <a:pPr marL="50800" marR="43180">
              <a:lnSpc>
                <a:spcPct val="100000"/>
              </a:lnSpc>
              <a:spcBef>
                <a:spcPts val="865"/>
              </a:spcBef>
            </a:pPr>
            <a:r>
              <a:rPr dirty="0" sz="1000" spc="4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decir,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diferencia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entre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valores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medios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esperan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estimados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datos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reales.</a:t>
            </a:r>
            <a:endParaRPr sz="1000">
              <a:latin typeface="Calibri"/>
              <a:cs typeface="Calibri"/>
            </a:endParaRPr>
          </a:p>
          <a:p>
            <a:pPr marL="50800" marR="90805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15" i="1">
                <a:latin typeface="Calibri"/>
                <a:cs typeface="Calibri"/>
              </a:rPr>
              <a:t>varianza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(</a:t>
            </a:r>
            <a:r>
              <a:rPr dirty="0" sz="1000" spc="-10" b="0" i="1">
                <a:latin typeface="Bookman Old Style"/>
                <a:cs typeface="Bookman Old Style"/>
              </a:rPr>
              <a:t>V </a:t>
            </a:r>
            <a:r>
              <a:rPr dirty="0" sz="1000">
                <a:latin typeface="Georgia"/>
                <a:cs typeface="Georgia"/>
              </a:rPr>
              <a:t>(</a:t>
            </a:r>
            <a:r>
              <a:rPr dirty="0" sz="1000" b="0" i="1">
                <a:latin typeface="Bookman Old Style"/>
                <a:cs typeface="Bookman Old Style"/>
              </a:rPr>
              <a:t>θ</a:t>
            </a:r>
            <a:r>
              <a:rPr dirty="0" sz="1000">
                <a:latin typeface="Georgia"/>
                <a:cs typeface="Georgia"/>
              </a:rPr>
              <a:t>)</a:t>
            </a:r>
            <a:r>
              <a:rPr dirty="0" sz="1000">
                <a:latin typeface="Calibri"/>
                <a:cs typeface="Calibri"/>
              </a:rPr>
              <a:t>) </a:t>
            </a:r>
            <a:r>
              <a:rPr dirty="0" sz="1000" spc="-20">
                <a:latin typeface="Calibri"/>
                <a:cs typeface="Calibri"/>
              </a:rPr>
              <a:t>hace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referencia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cuánto </a:t>
            </a:r>
            <a:r>
              <a:rPr dirty="0" sz="1000" spc="-20">
                <a:latin typeface="Calibri"/>
                <a:cs typeface="Calibri"/>
              </a:rPr>
              <a:t>esperamos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varien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datos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datos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entrada,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decir,</a:t>
            </a:r>
            <a:r>
              <a:rPr dirty="0" sz="1000" spc="-5">
                <a:latin typeface="Calibri"/>
                <a:cs typeface="Calibri"/>
              </a:rPr>
              <a:t> cuánto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varían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los</a:t>
            </a:r>
            <a:r>
              <a:rPr dirty="0" sz="1000" spc="-10">
                <a:latin typeface="Calibri"/>
                <a:cs typeface="Calibri"/>
              </a:rPr>
              <a:t> datos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75" b="0" i="1">
                <a:latin typeface="Bookman Old Style"/>
                <a:cs typeface="Bookman Old Style"/>
              </a:rPr>
              <a:t>f</a:t>
            </a:r>
            <a:r>
              <a:rPr dirty="0" baseline="13888" sz="1500" spc="-112">
                <a:latin typeface="Georgia"/>
                <a:cs typeface="Georgia"/>
              </a:rPr>
              <a:t>ˆ</a:t>
            </a:r>
            <a:r>
              <a:rPr dirty="0" sz="1000" spc="-75">
                <a:latin typeface="Calibri"/>
                <a:cs typeface="Calibri"/>
              </a:rPr>
              <a:t>.</a:t>
            </a:r>
            <a:r>
              <a:rPr dirty="0" sz="1000" spc="-7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5">
                <a:latin typeface="Calibri"/>
                <a:cs typeface="Calibri"/>
              </a:rPr>
              <a:t>raíz </a:t>
            </a:r>
            <a:r>
              <a:rPr dirty="0" sz="1000" spc="-5">
                <a:latin typeface="Calibri"/>
                <a:cs typeface="Calibri"/>
              </a:rPr>
              <a:t>cuadrada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de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varianza</a:t>
            </a:r>
            <a:r>
              <a:rPr dirty="0" sz="1000" spc="21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error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estándar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(</a:t>
            </a:r>
            <a:r>
              <a:rPr dirty="0" sz="1000" spc="-25" b="0" i="1">
                <a:latin typeface="Bookman Old Style"/>
                <a:cs typeface="Bookman Old Style"/>
              </a:rPr>
              <a:t>SE</a:t>
            </a:r>
            <a:r>
              <a:rPr dirty="0" sz="1000" spc="-25">
                <a:latin typeface="Georgia"/>
                <a:cs typeface="Georgia"/>
              </a:rPr>
              <a:t>(</a:t>
            </a:r>
            <a:r>
              <a:rPr dirty="0" sz="1000" spc="-25" b="0" i="1">
                <a:latin typeface="Bookman Old Style"/>
                <a:cs typeface="Bookman Old Style"/>
              </a:rPr>
              <a:t>θ</a:t>
            </a:r>
            <a:r>
              <a:rPr dirty="0" baseline="13888" sz="1500" spc="-37">
                <a:latin typeface="Georgia"/>
                <a:cs typeface="Georgia"/>
              </a:rPr>
              <a:t>ˆ</a:t>
            </a:r>
            <a:r>
              <a:rPr dirty="0" sz="1000" spc="-25">
                <a:latin typeface="Calibri"/>
                <a:cs typeface="Calibri"/>
              </a:rPr>
              <a:t>)).</a:t>
            </a:r>
            <a:endParaRPr sz="1000">
              <a:latin typeface="Calibri"/>
              <a:cs typeface="Calibri"/>
            </a:endParaRPr>
          </a:p>
          <a:p>
            <a:pPr marL="50800" marR="83820">
              <a:lnSpc>
                <a:spcPct val="100000"/>
              </a:lnSpc>
              <a:spcBef>
                <a:spcPts val="280"/>
              </a:spcBef>
            </a:pPr>
            <a:r>
              <a:rPr dirty="0" sz="1000" spc="15">
                <a:latin typeface="Calibri"/>
                <a:cs typeface="Calibri"/>
              </a:rPr>
              <a:t>Hay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llegar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compromiso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sesgo-varianza.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decir,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elegir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modelo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que,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aun </a:t>
            </a:r>
            <a:r>
              <a:rPr dirty="0" sz="1000" spc="-25">
                <a:latin typeface="Calibri"/>
                <a:cs typeface="Calibri"/>
              </a:rPr>
              <a:t>pudiendo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mejorar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sesgo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>
                <a:latin typeface="Calibri"/>
                <a:cs typeface="Calibri"/>
              </a:rPr>
              <a:t>la </a:t>
            </a:r>
            <a:r>
              <a:rPr dirty="0" sz="1000" spc="-5">
                <a:latin typeface="Calibri"/>
                <a:cs typeface="Calibri"/>
              </a:rPr>
              <a:t>varianza </a:t>
            </a:r>
            <a:r>
              <a:rPr dirty="0" sz="1000" spc="-20">
                <a:latin typeface="Calibri"/>
                <a:cs typeface="Calibri"/>
              </a:rPr>
              <a:t>por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separado,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ambas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medidas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sean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más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pequeñas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194" y="191777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194" y="2563050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42033"/>
            <a:ext cx="17786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Capacidad,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Sobre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Bajo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17602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Ejemplo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Sesgo-Varianza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7380" y="753562"/>
            <a:ext cx="2900045" cy="2399030"/>
            <a:chOff x="887380" y="753562"/>
            <a:chExt cx="2900045" cy="2399030"/>
          </a:xfrm>
        </p:grpSpPr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380" y="753562"/>
              <a:ext cx="2810453" cy="2385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20008" y="1730349"/>
              <a:ext cx="467359" cy="1421765"/>
            </a:xfrm>
            <a:custGeom>
              <a:avLst/>
              <a:gdLst/>
              <a:ahLst/>
              <a:cxnLst/>
              <a:rect l="l" t="t" r="r" b="b"/>
              <a:pathLst>
                <a:path w="467360" h="1421764">
                  <a:moveTo>
                    <a:pt x="467360" y="0"/>
                  </a:moveTo>
                  <a:lnTo>
                    <a:pt x="0" y="0"/>
                  </a:lnTo>
                  <a:lnTo>
                    <a:pt x="0" y="1421764"/>
                  </a:lnTo>
                  <a:lnTo>
                    <a:pt x="467360" y="1421764"/>
                  </a:lnTo>
                  <a:lnTo>
                    <a:pt x="467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20008" y="1730349"/>
              <a:ext cx="467359" cy="1421765"/>
            </a:xfrm>
            <a:custGeom>
              <a:avLst/>
              <a:gdLst/>
              <a:ahLst/>
              <a:cxnLst/>
              <a:rect l="l" t="t" r="r" b="b"/>
              <a:pathLst>
                <a:path w="467360" h="1421764">
                  <a:moveTo>
                    <a:pt x="459105" y="1421764"/>
                  </a:moveTo>
                  <a:lnTo>
                    <a:pt x="0" y="1421764"/>
                  </a:lnTo>
                  <a:lnTo>
                    <a:pt x="0" y="0"/>
                  </a:lnTo>
                  <a:lnTo>
                    <a:pt x="46736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442529" y="3328599"/>
            <a:ext cx="85661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 spc="20">
                <a:solidFill>
                  <a:srgbClr val="3333B2"/>
                </a:solidFill>
                <a:latin typeface="Calibri"/>
                <a:cs typeface="Calibri"/>
              </a:rPr>
              <a:t>Figura:</a:t>
            </a:r>
            <a:r>
              <a:rPr dirty="0" sz="900" spc="105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Comprom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298640" y="3328599"/>
            <a:ext cx="86741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 spc="-25">
                <a:latin typeface="Calibri"/>
                <a:cs typeface="Calibri"/>
                <a:hlinkClick r:id="rId10" action="ppaction://hlinksldjump"/>
              </a:rPr>
              <a:t>sesgo-va</a:t>
            </a:r>
            <a:r>
              <a:rPr dirty="0" sz="900" spc="-25">
                <a:latin typeface="Calibri"/>
                <a:cs typeface="Calibri"/>
              </a:rPr>
              <a:t>rianzaiso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42033"/>
            <a:ext cx="17786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Capacidad,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Sobre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y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4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Bajo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Entrenamiento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08660"/>
            <a:ext cx="4608195" cy="50800"/>
          </a:xfrm>
          <a:custGeom>
            <a:avLst/>
            <a:gdLst/>
            <a:ahLst/>
            <a:cxnLst/>
            <a:rect l="l" t="t" r="r" b="b"/>
            <a:pathLst>
              <a:path w="4608195" h="50800">
                <a:moveTo>
                  <a:pt x="4608060" y="0"/>
                </a:moveTo>
                <a:lnTo>
                  <a:pt x="0" y="0"/>
                </a:lnTo>
                <a:lnTo>
                  <a:pt x="0" y="50610"/>
                </a:lnTo>
                <a:lnTo>
                  <a:pt x="4608060" y="50610"/>
                </a:lnTo>
                <a:lnTo>
                  <a:pt x="4608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3" y="1349743"/>
            <a:ext cx="3989704" cy="190500"/>
          </a:xfrm>
          <a:custGeom>
            <a:avLst/>
            <a:gdLst/>
            <a:ahLst/>
            <a:cxnLst/>
            <a:rect l="l" t="t" r="r" b="b"/>
            <a:pathLst>
              <a:path w="3989704" h="19050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01"/>
                </a:lnTo>
                <a:lnTo>
                  <a:pt x="3989652" y="189901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9994" y="1368726"/>
            <a:ext cx="365506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40">
                <a:solidFill>
                  <a:srgbClr val="FFFFFF"/>
                </a:solidFill>
                <a:latin typeface="Calibri"/>
                <a:cs typeface="Calibri"/>
              </a:rPr>
              <a:t>©2023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Victoria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FFFFFF"/>
                </a:solidFill>
                <a:latin typeface="Calibri"/>
                <a:cs typeface="Calibri"/>
              </a:rPr>
              <a:t>Ruiz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Parrado,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Iván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Ramírez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Calibri"/>
                <a:cs typeface="Calibri"/>
              </a:rPr>
              <a:t>Díaz,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Emanuele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Schiavi.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9193" y="1406676"/>
            <a:ext cx="4040504" cy="671830"/>
            <a:chOff x="309193" y="1406676"/>
            <a:chExt cx="4040504" cy="67183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194" y="1526997"/>
              <a:ext cx="3989651" cy="506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9994" y="1406676"/>
              <a:ext cx="3989704" cy="671830"/>
            </a:xfrm>
            <a:custGeom>
              <a:avLst/>
              <a:gdLst/>
              <a:ahLst/>
              <a:cxnLst/>
              <a:rect l="l" t="t" r="r" b="b"/>
              <a:pathLst>
                <a:path w="3989704" h="671830">
                  <a:moveTo>
                    <a:pt x="3989652" y="0"/>
                  </a:moveTo>
                  <a:lnTo>
                    <a:pt x="0" y="0"/>
                  </a:lnTo>
                  <a:lnTo>
                    <a:pt x="0" y="671362"/>
                  </a:lnTo>
                  <a:lnTo>
                    <a:pt x="3989652" y="67136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9193" y="1571272"/>
              <a:ext cx="3989704" cy="456565"/>
            </a:xfrm>
            <a:custGeom>
              <a:avLst/>
              <a:gdLst/>
              <a:ahLst/>
              <a:cxnLst/>
              <a:rect l="l" t="t" r="r" b="b"/>
              <a:pathLst>
                <a:path w="3989704" h="456564">
                  <a:moveTo>
                    <a:pt x="3989652" y="0"/>
                  </a:moveTo>
                  <a:lnTo>
                    <a:pt x="0" y="0"/>
                  </a:lnTo>
                  <a:lnTo>
                    <a:pt x="0" y="405164"/>
                  </a:lnTo>
                  <a:lnTo>
                    <a:pt x="4008" y="424889"/>
                  </a:lnTo>
                  <a:lnTo>
                    <a:pt x="14922" y="441042"/>
                  </a:lnTo>
                  <a:lnTo>
                    <a:pt x="31075" y="451956"/>
                  </a:lnTo>
                  <a:lnTo>
                    <a:pt x="50800" y="455965"/>
                  </a:lnTo>
                  <a:lnTo>
                    <a:pt x="3938852" y="455965"/>
                  </a:lnTo>
                  <a:lnTo>
                    <a:pt x="3958576" y="451956"/>
                  </a:lnTo>
                  <a:lnTo>
                    <a:pt x="3974729" y="441042"/>
                  </a:lnTo>
                  <a:lnTo>
                    <a:pt x="3985644" y="424889"/>
                  </a:lnTo>
                  <a:lnTo>
                    <a:pt x="3989652" y="405164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09194" y="1406676"/>
            <a:ext cx="4040504" cy="6718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50800" marR="101600">
              <a:lnSpc>
                <a:spcPct val="101499"/>
              </a:lnSpc>
            </a:pPr>
            <a:r>
              <a:rPr dirty="0" sz="900" spc="15">
                <a:latin typeface="Calibri"/>
                <a:cs typeface="Calibri"/>
              </a:rPr>
              <a:t>Algunos </a:t>
            </a:r>
            <a:r>
              <a:rPr dirty="0" sz="900" spc="-15">
                <a:latin typeface="Calibri"/>
                <a:cs typeface="Calibri"/>
              </a:rPr>
              <a:t>derechos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reservados.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Este </a:t>
            </a:r>
            <a:r>
              <a:rPr dirty="0" sz="900">
                <a:latin typeface="Calibri"/>
                <a:cs typeface="Calibri"/>
              </a:rPr>
              <a:t>documento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se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distribuye</a:t>
            </a:r>
            <a:r>
              <a:rPr dirty="0" sz="900">
                <a:latin typeface="Calibri"/>
                <a:cs typeface="Calibri"/>
              </a:rPr>
              <a:t> bajo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la </a:t>
            </a:r>
            <a:r>
              <a:rPr dirty="0" sz="900" spc="5">
                <a:latin typeface="Calibri"/>
                <a:cs typeface="Calibri"/>
              </a:rPr>
              <a:t>licencia </a:t>
            </a:r>
            <a:r>
              <a:rPr dirty="0" sz="900" spc="10">
                <a:latin typeface="Calibri"/>
                <a:cs typeface="Calibri"/>
              </a:rPr>
              <a:t> “Atribución-CompartirIgual </a:t>
            </a:r>
            <a:r>
              <a:rPr dirty="0" sz="900" spc="5">
                <a:latin typeface="Calibri"/>
                <a:cs typeface="Calibri"/>
              </a:rPr>
              <a:t>4.0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Internacional”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Creative  </a:t>
            </a:r>
            <a:r>
              <a:rPr dirty="0" sz="900" spc="15">
                <a:latin typeface="Calibri"/>
                <a:cs typeface="Calibri"/>
              </a:rPr>
              <a:t>Commons, </a:t>
            </a:r>
            <a:r>
              <a:rPr dirty="0" sz="900" spc="-5">
                <a:latin typeface="Calibri"/>
                <a:cs typeface="Calibri"/>
              </a:rPr>
              <a:t>disponible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en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4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https://creativecommons.org/licenses/by-sa/4.0/deed.es</a:t>
            </a:r>
            <a:r>
              <a:rPr dirty="0" sz="900" spc="4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5" name="object 15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530860"/>
            <a:chOff x="0" y="0"/>
            <a:chExt cx="4608195" cy="530860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80059"/>
            </a:xfrm>
            <a:custGeom>
              <a:avLst/>
              <a:gdLst/>
              <a:ahLst/>
              <a:cxnLst/>
              <a:rect l="l" t="t" r="r" b="b"/>
              <a:pathLst>
                <a:path w="2304415" h="480059">
                  <a:moveTo>
                    <a:pt x="2303995" y="0"/>
                  </a:moveTo>
                  <a:lnTo>
                    <a:pt x="0" y="0"/>
                  </a:lnTo>
                  <a:lnTo>
                    <a:pt x="0" y="479742"/>
                  </a:lnTo>
                  <a:lnTo>
                    <a:pt x="2303995" y="47974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79742"/>
              <a:ext cx="4608195" cy="50800"/>
            </a:xfrm>
            <a:custGeom>
              <a:avLst/>
              <a:gdLst/>
              <a:ahLst/>
              <a:cxnLst/>
              <a:rect l="l" t="t" r="r" b="b"/>
              <a:pathLst>
                <a:path w="4608195" h="50800">
                  <a:moveTo>
                    <a:pt x="4608060" y="0"/>
                  </a:moveTo>
                  <a:lnTo>
                    <a:pt x="0" y="0"/>
                  </a:lnTo>
                  <a:lnTo>
                    <a:pt x="0" y="50610"/>
                  </a:lnTo>
                  <a:lnTo>
                    <a:pt x="4608060" y="50610"/>
                  </a:lnTo>
                  <a:lnTo>
                    <a:pt x="460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9193" y="638530"/>
            <a:ext cx="4040504" cy="554355"/>
            <a:chOff x="309193" y="638530"/>
            <a:chExt cx="4040504" cy="554355"/>
          </a:xfrm>
        </p:grpSpPr>
        <p:sp>
          <p:nvSpPr>
            <p:cNvPr id="8" name="object 8"/>
            <p:cNvSpPr/>
            <p:nvPr/>
          </p:nvSpPr>
          <p:spPr>
            <a:xfrm>
              <a:off x="309193" y="638530"/>
              <a:ext cx="3989704" cy="82550"/>
            </a:xfrm>
            <a:custGeom>
              <a:avLst/>
              <a:gdLst/>
              <a:ahLst/>
              <a:cxnLst/>
              <a:rect l="l" t="t" r="r" b="b"/>
              <a:pathLst>
                <a:path w="3989704" h="82550">
                  <a:moveTo>
                    <a:pt x="3938852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3989652" y="82384"/>
                  </a:lnTo>
                  <a:lnTo>
                    <a:pt x="3989652" y="50800"/>
                  </a:lnTo>
                  <a:lnTo>
                    <a:pt x="3985644" y="31075"/>
                  </a:lnTo>
                  <a:lnTo>
                    <a:pt x="3974729" y="14922"/>
                  </a:lnTo>
                  <a:lnTo>
                    <a:pt x="3958576" y="4008"/>
                  </a:lnTo>
                  <a:lnTo>
                    <a:pt x="39388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9994" y="701788"/>
              <a:ext cx="3989704" cy="490855"/>
            </a:xfrm>
            <a:custGeom>
              <a:avLst/>
              <a:gdLst/>
              <a:ahLst/>
              <a:cxnLst/>
              <a:rect l="l" t="t" r="r" b="b"/>
              <a:pathLst>
                <a:path w="3989704" h="490855">
                  <a:moveTo>
                    <a:pt x="3989652" y="0"/>
                  </a:moveTo>
                  <a:lnTo>
                    <a:pt x="0" y="0"/>
                  </a:lnTo>
                  <a:lnTo>
                    <a:pt x="0" y="490857"/>
                  </a:lnTo>
                  <a:lnTo>
                    <a:pt x="3989652" y="490857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9193" y="682951"/>
              <a:ext cx="3989704" cy="459105"/>
            </a:xfrm>
            <a:custGeom>
              <a:avLst/>
              <a:gdLst/>
              <a:ahLst/>
              <a:cxnLst/>
              <a:rect l="l" t="t" r="r" b="b"/>
              <a:pathLst>
                <a:path w="3989704" h="459105">
                  <a:moveTo>
                    <a:pt x="3989652" y="0"/>
                  </a:moveTo>
                  <a:lnTo>
                    <a:pt x="0" y="0"/>
                  </a:lnTo>
                  <a:lnTo>
                    <a:pt x="0" y="408092"/>
                  </a:lnTo>
                  <a:lnTo>
                    <a:pt x="4008" y="427817"/>
                  </a:lnTo>
                  <a:lnTo>
                    <a:pt x="14922" y="443970"/>
                  </a:lnTo>
                  <a:lnTo>
                    <a:pt x="31075" y="454884"/>
                  </a:lnTo>
                  <a:lnTo>
                    <a:pt x="50800" y="458893"/>
                  </a:lnTo>
                  <a:lnTo>
                    <a:pt x="3938852" y="458893"/>
                  </a:lnTo>
                  <a:lnTo>
                    <a:pt x="3958576" y="454884"/>
                  </a:lnTo>
                  <a:lnTo>
                    <a:pt x="3974729" y="443970"/>
                  </a:lnTo>
                  <a:lnTo>
                    <a:pt x="3985644" y="427817"/>
                  </a:lnTo>
                  <a:lnTo>
                    <a:pt x="3989652" y="40809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8525" y="765870"/>
            <a:ext cx="371030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BLOQUE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I: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Álgebra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Numérica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5009" y="1347043"/>
            <a:ext cx="24784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Emanuele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Schiavi,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Iván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Ramírez,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Victoria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25">
                <a:latin typeface="Calibri"/>
                <a:cs typeface="Calibri"/>
              </a:rPr>
              <a:t>Ruiz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8936" y="1648155"/>
            <a:ext cx="390144" cy="39014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20088" y="2139469"/>
            <a:ext cx="1567815" cy="9537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700" spc="105">
                <a:latin typeface="Calibri"/>
                <a:cs typeface="Calibri"/>
              </a:rPr>
              <a:t>FUNDAMENTOS</a:t>
            </a:r>
            <a:r>
              <a:rPr dirty="0" sz="700" spc="75">
                <a:latin typeface="Calibri"/>
                <a:cs typeface="Calibri"/>
              </a:rPr>
              <a:t> </a:t>
            </a:r>
            <a:r>
              <a:rPr dirty="0" sz="700" spc="95">
                <a:latin typeface="Calibri"/>
                <a:cs typeface="Calibri"/>
              </a:rPr>
              <a:t>MATEMÁTICOS</a:t>
            </a:r>
            <a:endParaRPr sz="700">
              <a:latin typeface="Calibri"/>
              <a:cs typeface="Calibri"/>
            </a:endParaRPr>
          </a:p>
          <a:p>
            <a:pPr marL="12700" marR="5080" indent="381635">
              <a:lnSpc>
                <a:spcPct val="266300"/>
              </a:lnSpc>
            </a:pPr>
            <a:r>
              <a:rPr dirty="0" sz="700" spc="100">
                <a:latin typeface="Calibri"/>
                <a:cs typeface="Calibri"/>
              </a:rPr>
              <a:t>CURSO </a:t>
            </a:r>
            <a:r>
              <a:rPr dirty="0" sz="700" spc="25">
                <a:latin typeface="Calibri"/>
                <a:cs typeface="Calibri"/>
              </a:rPr>
              <a:t>2023-2024 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 spc="90">
                <a:latin typeface="Calibri"/>
                <a:cs typeface="Calibri"/>
              </a:rPr>
              <a:t>UNIVERSIDAD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130">
                <a:latin typeface="Calibri"/>
                <a:cs typeface="Calibri"/>
              </a:rPr>
              <a:t>REY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100">
                <a:latin typeface="Calibri"/>
                <a:cs typeface="Calibri"/>
              </a:rPr>
              <a:t>JUAN</a:t>
            </a:r>
            <a:r>
              <a:rPr dirty="0" sz="700" spc="85">
                <a:latin typeface="Calibri"/>
                <a:cs typeface="Calibri"/>
              </a:rPr>
              <a:t> </a:t>
            </a:r>
            <a:r>
              <a:rPr dirty="0" sz="700" spc="110">
                <a:latin typeface="Calibri"/>
                <a:cs typeface="Calibri"/>
              </a:rPr>
              <a:t>CARLOS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500" spc="90">
                <a:latin typeface="Verdana"/>
                <a:cs typeface="Verdana"/>
              </a:rPr>
              <a:t>MÁSTER</a:t>
            </a:r>
            <a:r>
              <a:rPr dirty="0" sz="500" spc="15">
                <a:latin typeface="Verdana"/>
                <a:cs typeface="Verdana"/>
              </a:rPr>
              <a:t> </a:t>
            </a:r>
            <a:r>
              <a:rPr dirty="0" sz="500" spc="80">
                <a:latin typeface="Verdana"/>
                <a:cs typeface="Verdana"/>
              </a:rPr>
              <a:t>EN</a:t>
            </a:r>
            <a:r>
              <a:rPr dirty="0" sz="500" spc="20">
                <a:latin typeface="Verdana"/>
                <a:cs typeface="Verdana"/>
              </a:rPr>
              <a:t> </a:t>
            </a:r>
            <a:r>
              <a:rPr dirty="0" sz="500" spc="40">
                <a:latin typeface="Verdana"/>
                <a:cs typeface="Verdana"/>
              </a:rPr>
              <a:t>VISIÓN</a:t>
            </a:r>
            <a:r>
              <a:rPr dirty="0" sz="500" spc="20">
                <a:latin typeface="Verdana"/>
                <a:cs typeface="Verdana"/>
              </a:rPr>
              <a:t> </a:t>
            </a:r>
            <a:r>
              <a:rPr dirty="0" sz="500" spc="65">
                <a:latin typeface="Verdana"/>
                <a:cs typeface="Verdana"/>
              </a:rPr>
              <a:t>ARTIFICIAL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33825" y="2988932"/>
            <a:ext cx="614172" cy="21488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7" name="object 1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909955"/>
            <a:chOff x="0" y="0"/>
            <a:chExt cx="4608195" cy="90995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80059"/>
            </a:xfrm>
            <a:custGeom>
              <a:avLst/>
              <a:gdLst/>
              <a:ahLst/>
              <a:cxnLst/>
              <a:rect l="l" t="t" r="r" b="b"/>
              <a:pathLst>
                <a:path w="2304415" h="480059">
                  <a:moveTo>
                    <a:pt x="2303995" y="0"/>
                  </a:moveTo>
                  <a:lnTo>
                    <a:pt x="0" y="0"/>
                  </a:lnTo>
                  <a:lnTo>
                    <a:pt x="0" y="479742"/>
                  </a:lnTo>
                  <a:lnTo>
                    <a:pt x="2303995" y="47974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0474" y="422099"/>
            <a:ext cx="3481704" cy="79565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177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latin typeface="Calibri"/>
                <a:cs typeface="Calibri"/>
                <a:hlinkClick r:id="rId12" action="ppaction://hlinksldjump"/>
              </a:rPr>
              <a:t>El </a:t>
            </a:r>
            <a:r>
              <a:rPr dirty="0" sz="1000" spc="-15">
                <a:latin typeface="Calibri"/>
                <a:cs typeface="Calibri"/>
                <a:hlinkClick r:id="rId12" action="ppaction://hlinksldjump"/>
              </a:rPr>
              <a:t>álgebra</a:t>
            </a:r>
            <a:r>
              <a:rPr dirty="0" sz="1000" spc="-10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2" action="ppaction://hlinksldjump"/>
              </a:rPr>
              <a:t>lineal</a:t>
            </a:r>
            <a:r>
              <a:rPr dirty="0" sz="1000" spc="-10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2" action="ppaction://hlinksldjump"/>
              </a:rPr>
              <a:t>y </a:t>
            </a:r>
            <a:r>
              <a:rPr dirty="0" sz="1000" spc="-25">
                <a:latin typeface="Calibri"/>
                <a:cs typeface="Calibri"/>
                <a:hlinkClick r:id="rId12" action="ppaction://hlinksldjump"/>
              </a:rPr>
              <a:t>el</a:t>
            </a:r>
            <a:r>
              <a:rPr dirty="0" sz="1000" spc="-20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2" action="ppaction://hlinksldjump"/>
              </a:rPr>
              <a:t>procesamiento</a:t>
            </a:r>
            <a:r>
              <a:rPr dirty="0" sz="1000" spc="-10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2" action="ppaction://hlinksldjump"/>
              </a:rPr>
              <a:t>digital </a:t>
            </a:r>
            <a:r>
              <a:rPr dirty="0" sz="1000" spc="-40">
                <a:latin typeface="Calibri"/>
                <a:cs typeface="Calibri"/>
                <a:hlinkClick r:id="rId12" action="ppaction://hlinksldjump"/>
              </a:rPr>
              <a:t>de</a:t>
            </a:r>
            <a:r>
              <a:rPr dirty="0" sz="1000" spc="-35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2" action="ppaction://hlinksldjump"/>
              </a:rPr>
              <a:t>imágenes.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13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909955"/>
            <a:chOff x="0" y="0"/>
            <a:chExt cx="4608195" cy="90995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80059"/>
            </a:xfrm>
            <a:custGeom>
              <a:avLst/>
              <a:gdLst/>
              <a:ahLst/>
              <a:cxnLst/>
              <a:rect l="l" t="t" r="r" b="b"/>
              <a:pathLst>
                <a:path w="2304415" h="480059">
                  <a:moveTo>
                    <a:pt x="2303995" y="0"/>
                  </a:moveTo>
                  <a:lnTo>
                    <a:pt x="0" y="0"/>
                  </a:lnTo>
                  <a:lnTo>
                    <a:pt x="0" y="479742"/>
                  </a:lnTo>
                  <a:lnTo>
                    <a:pt x="2303995" y="47974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latin typeface="Calibri"/>
                <a:cs typeface="Calibri"/>
                <a:hlinkClick r:id="rId14" action="ppaction://hlinksldjump"/>
              </a:rPr>
              <a:t>El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álgebra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lineal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y </a:t>
            </a:r>
            <a:r>
              <a:rPr dirty="0" sz="1000" spc="-25">
                <a:latin typeface="Calibri"/>
                <a:cs typeface="Calibri"/>
                <a:hlinkClick r:id="rId14" action="ppaction://hlinksldjump"/>
              </a:rPr>
              <a:t>el</a:t>
            </a:r>
            <a:r>
              <a:rPr dirty="0" sz="1000" spc="-2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procesamiento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digital </a:t>
            </a:r>
            <a:r>
              <a:rPr dirty="0" sz="1000" spc="-40">
                <a:latin typeface="Calibri"/>
                <a:cs typeface="Calibri"/>
                <a:hlinkClick r:id="rId14" action="ppaction://hlinksldjump"/>
              </a:rPr>
              <a:t>de</a:t>
            </a:r>
            <a:r>
              <a:rPr dirty="0" sz="1000" spc="-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imágenes.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15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latin typeface="Calibri"/>
                <a:cs typeface="Calibri"/>
                <a:hlinkClick r:id="rId16" action="ppaction://hlinksldjump"/>
              </a:rPr>
              <a:t>Dependencia </a:t>
            </a:r>
            <a:r>
              <a:rPr dirty="0" sz="1000" spc="-60">
                <a:latin typeface="Calibri"/>
                <a:cs typeface="Calibri"/>
                <a:hlinkClick r:id="rId16" action="ppaction://hlinksldjump"/>
              </a:rPr>
              <a:t>e</a:t>
            </a:r>
            <a:r>
              <a:rPr dirty="0" sz="1000" spc="-5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Independencia</a:t>
            </a:r>
            <a:r>
              <a:rPr dirty="0" sz="1000" spc="-1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lineal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Sistemas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35">
                <a:latin typeface="Calibri"/>
                <a:cs typeface="Calibri"/>
                <a:hlinkClick r:id="rId17" action="ppaction://hlinksldjump"/>
              </a:rPr>
              <a:t>de</a:t>
            </a:r>
            <a:r>
              <a:rPr dirty="0" sz="1000" spc="-30">
                <a:latin typeface="Calibri"/>
                <a:cs typeface="Calibri"/>
                <a:hlinkClick r:id="rId17" action="ppaction://hlinksldjump"/>
              </a:rPr>
              <a:t> Generadores</a:t>
            </a:r>
            <a:r>
              <a:rPr dirty="0" sz="1000" spc="-25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y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7" action="ppaction://hlinksldjump"/>
              </a:rPr>
              <a:t>Bases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17" action="ppaction://hlinksldjump"/>
              </a:rPr>
              <a:t>Transformaciones</a:t>
            </a:r>
            <a:r>
              <a:rPr dirty="0" sz="1000" spc="10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7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6" name="object 16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8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909955"/>
            <a:chOff x="0" y="0"/>
            <a:chExt cx="4608195" cy="90995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80059"/>
            </a:xfrm>
            <a:custGeom>
              <a:avLst/>
              <a:gdLst/>
              <a:ahLst/>
              <a:cxnLst/>
              <a:rect l="l" t="t" r="r" b="b"/>
              <a:pathLst>
                <a:path w="2304415" h="480059">
                  <a:moveTo>
                    <a:pt x="2303995" y="0"/>
                  </a:moveTo>
                  <a:lnTo>
                    <a:pt x="0" y="0"/>
                  </a:lnTo>
                  <a:lnTo>
                    <a:pt x="0" y="479742"/>
                  </a:lnTo>
                  <a:lnTo>
                    <a:pt x="2303995" y="47974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latin typeface="Calibri"/>
                <a:cs typeface="Calibri"/>
                <a:hlinkClick r:id="rId14" action="ppaction://hlinksldjump"/>
              </a:rPr>
              <a:t>El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álgebra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lineal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y </a:t>
            </a:r>
            <a:r>
              <a:rPr dirty="0" sz="1000" spc="-25">
                <a:latin typeface="Calibri"/>
                <a:cs typeface="Calibri"/>
                <a:hlinkClick r:id="rId14" action="ppaction://hlinksldjump"/>
              </a:rPr>
              <a:t>el</a:t>
            </a:r>
            <a:r>
              <a:rPr dirty="0" sz="1000" spc="-2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procesamiento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digital </a:t>
            </a:r>
            <a:r>
              <a:rPr dirty="0" sz="1000" spc="-40">
                <a:latin typeface="Calibri"/>
                <a:cs typeface="Calibri"/>
                <a:hlinkClick r:id="rId14" action="ppaction://hlinksldjump"/>
              </a:rPr>
              <a:t>de</a:t>
            </a:r>
            <a:r>
              <a:rPr dirty="0" sz="1000" spc="-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imágenes.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15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latin typeface="Calibri"/>
                <a:cs typeface="Calibri"/>
                <a:hlinkClick r:id="rId16" action="ppaction://hlinksldjump"/>
              </a:rPr>
              <a:t>Dependencia </a:t>
            </a:r>
            <a:r>
              <a:rPr dirty="0" sz="1000" spc="-60">
                <a:latin typeface="Calibri"/>
                <a:cs typeface="Calibri"/>
                <a:hlinkClick r:id="rId16" action="ppaction://hlinksldjump"/>
              </a:rPr>
              <a:t>e</a:t>
            </a:r>
            <a:r>
              <a:rPr dirty="0" sz="1000" spc="-5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Independencia</a:t>
            </a:r>
            <a:r>
              <a:rPr dirty="0" sz="1000" spc="-1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lineal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Sistemas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35">
                <a:latin typeface="Calibri"/>
                <a:cs typeface="Calibri"/>
                <a:hlinkClick r:id="rId17" action="ppaction://hlinksldjump"/>
              </a:rPr>
              <a:t>de</a:t>
            </a:r>
            <a:r>
              <a:rPr dirty="0" sz="1000" spc="-30">
                <a:latin typeface="Calibri"/>
                <a:cs typeface="Calibri"/>
                <a:hlinkClick r:id="rId17" action="ppaction://hlinksldjump"/>
              </a:rPr>
              <a:t> Generadores</a:t>
            </a:r>
            <a:r>
              <a:rPr dirty="0" sz="1000" spc="-25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y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7" action="ppaction://hlinksldjump"/>
              </a:rPr>
              <a:t>Bases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17" action="ppaction://hlinksldjump"/>
              </a:rPr>
              <a:t>Transformaciones</a:t>
            </a:r>
            <a:r>
              <a:rPr dirty="0" sz="1000" spc="10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7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01904" y="1838457"/>
            <a:ext cx="161480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latin typeface="Calibri"/>
                <a:cs typeface="Calibri"/>
                <a:hlinkClick r:id="rId20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25">
                <a:latin typeface="Calibri"/>
                <a:cs typeface="Calibri"/>
                <a:hlinkClick r:id="rId20" action="ppaction://hlinksldjump"/>
              </a:rPr>
              <a:t>problema</a:t>
            </a:r>
            <a:r>
              <a:rPr dirty="0" sz="1000" spc="10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20" action="ppaction://hlinksldjump"/>
              </a:rPr>
              <a:t>de</a:t>
            </a:r>
            <a:r>
              <a:rPr dirty="0" sz="1000" spc="10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0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0" name="object 2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1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909955"/>
            <a:chOff x="0" y="0"/>
            <a:chExt cx="4608195" cy="90995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80059"/>
            </a:xfrm>
            <a:custGeom>
              <a:avLst/>
              <a:gdLst/>
              <a:ahLst/>
              <a:cxnLst/>
              <a:rect l="l" t="t" r="r" b="b"/>
              <a:pathLst>
                <a:path w="2304415" h="480059">
                  <a:moveTo>
                    <a:pt x="2303995" y="0"/>
                  </a:moveTo>
                  <a:lnTo>
                    <a:pt x="0" y="0"/>
                  </a:lnTo>
                  <a:lnTo>
                    <a:pt x="0" y="479742"/>
                  </a:lnTo>
                  <a:lnTo>
                    <a:pt x="2303995" y="47974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latin typeface="Calibri"/>
                <a:cs typeface="Calibri"/>
                <a:hlinkClick r:id="rId14" action="ppaction://hlinksldjump"/>
              </a:rPr>
              <a:t>El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álgebra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lineal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y </a:t>
            </a:r>
            <a:r>
              <a:rPr dirty="0" sz="1000" spc="-25">
                <a:latin typeface="Calibri"/>
                <a:cs typeface="Calibri"/>
                <a:hlinkClick r:id="rId14" action="ppaction://hlinksldjump"/>
              </a:rPr>
              <a:t>el</a:t>
            </a:r>
            <a:r>
              <a:rPr dirty="0" sz="1000" spc="-2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procesamiento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digital </a:t>
            </a:r>
            <a:r>
              <a:rPr dirty="0" sz="1000" spc="-40">
                <a:latin typeface="Calibri"/>
                <a:cs typeface="Calibri"/>
                <a:hlinkClick r:id="rId14" action="ppaction://hlinksldjump"/>
              </a:rPr>
              <a:t>de</a:t>
            </a:r>
            <a:r>
              <a:rPr dirty="0" sz="1000" spc="-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imágenes.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15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latin typeface="Calibri"/>
                <a:cs typeface="Calibri"/>
                <a:hlinkClick r:id="rId16" action="ppaction://hlinksldjump"/>
              </a:rPr>
              <a:t>Dependencia </a:t>
            </a:r>
            <a:r>
              <a:rPr dirty="0" sz="1000" spc="-60">
                <a:latin typeface="Calibri"/>
                <a:cs typeface="Calibri"/>
                <a:hlinkClick r:id="rId16" action="ppaction://hlinksldjump"/>
              </a:rPr>
              <a:t>e</a:t>
            </a:r>
            <a:r>
              <a:rPr dirty="0" sz="1000" spc="-5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Independencia</a:t>
            </a:r>
            <a:r>
              <a:rPr dirty="0" sz="1000" spc="-1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lineal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Sistemas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35">
                <a:latin typeface="Calibri"/>
                <a:cs typeface="Calibri"/>
                <a:hlinkClick r:id="rId17" action="ppaction://hlinksldjump"/>
              </a:rPr>
              <a:t>de</a:t>
            </a:r>
            <a:r>
              <a:rPr dirty="0" sz="1000" spc="-30">
                <a:latin typeface="Calibri"/>
                <a:cs typeface="Calibri"/>
                <a:hlinkClick r:id="rId17" action="ppaction://hlinksldjump"/>
              </a:rPr>
              <a:t> Generadores</a:t>
            </a:r>
            <a:r>
              <a:rPr dirty="0" sz="1000" spc="-25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y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7" action="ppaction://hlinksldjump"/>
              </a:rPr>
              <a:t>Bases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17" action="ppaction://hlinksldjump"/>
              </a:rPr>
              <a:t>Transformaciones</a:t>
            </a:r>
            <a:r>
              <a:rPr dirty="0" sz="1000" spc="10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7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latin typeface="Calibri"/>
                <a:cs typeface="Calibri"/>
                <a:hlinkClick r:id="rId20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25">
                <a:latin typeface="Calibri"/>
                <a:cs typeface="Calibri"/>
                <a:hlinkClick r:id="rId20" action="ppaction://hlinksldjump"/>
              </a:rPr>
              <a:t>problema</a:t>
            </a:r>
            <a:r>
              <a:rPr dirty="0" sz="1000" spc="10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20" action="ppaction://hlinksldjump"/>
              </a:rPr>
              <a:t>de</a:t>
            </a:r>
            <a:r>
              <a:rPr dirty="0" sz="1000" spc="10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0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latin typeface="Calibri"/>
                <a:cs typeface="Calibri"/>
                <a:hlinkClick r:id="rId21" action="ppaction://hlinksldjump"/>
              </a:rPr>
              <a:t>Sistemas </a:t>
            </a:r>
            <a:r>
              <a:rPr dirty="0" sz="1000">
                <a:latin typeface="Calibri"/>
                <a:cs typeface="Calibri"/>
                <a:hlinkClick r:id="rId21" action="ppaction://hlinksldjump"/>
              </a:rPr>
              <a:t>Compatibles</a:t>
            </a:r>
            <a:r>
              <a:rPr dirty="0" sz="1000" spc="225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60">
                <a:latin typeface="Calibri"/>
                <a:cs typeface="Calibri"/>
                <a:hlinkClick r:id="rId21" action="ppaction://hlinksldjump"/>
              </a:rPr>
              <a:t>e</a:t>
            </a:r>
            <a:r>
              <a:rPr dirty="0" sz="1000" spc="105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21" action="ppaction://hlinksldjump"/>
              </a:rPr>
              <a:t>Incompatibles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22" action="ppaction://hlinksldjump"/>
              </a:rPr>
              <a:t>Sistemas</a:t>
            </a:r>
            <a:r>
              <a:rPr dirty="0" sz="1000" spc="95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2" action="ppaction://hlinksldjump"/>
              </a:rPr>
              <a:t>Indeterminados</a:t>
            </a:r>
            <a:r>
              <a:rPr dirty="0" sz="1000" spc="100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22" action="ppaction://hlinksldjump"/>
              </a:rPr>
              <a:t>y</a:t>
            </a:r>
            <a:r>
              <a:rPr dirty="0" sz="1000" spc="95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20">
                <a:latin typeface="Calibri"/>
                <a:cs typeface="Calibri"/>
                <a:hlinkClick r:id="rId22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4" name="object 2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358076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Experimento,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espacio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muestral,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muestra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suceso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010615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4824" y="1477683"/>
            <a:ext cx="48005" cy="48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4824" y="1724863"/>
            <a:ext cx="48005" cy="480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7884" y="1971586"/>
            <a:ext cx="48005" cy="480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7884" y="2319985"/>
            <a:ext cx="48005" cy="4800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7884" y="2668384"/>
            <a:ext cx="48005" cy="4800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0354" y="933506"/>
            <a:ext cx="3629660" cy="1938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10">
                <a:latin typeface="Calibri"/>
                <a:cs typeface="Calibri"/>
              </a:rPr>
              <a:t>Para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obtener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respuesta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nuestra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pregunta,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tendré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realizar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000" spc="20" b="1">
                <a:latin typeface="Calibri"/>
                <a:cs typeface="Calibri"/>
              </a:rPr>
              <a:t>experimento</a:t>
            </a:r>
            <a:r>
              <a:rPr dirty="0" sz="1000" spc="20">
                <a:latin typeface="Calibri"/>
                <a:cs typeface="Calibri"/>
              </a:rPr>
              <a:t>.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15">
                <a:latin typeface="Calibri"/>
                <a:cs typeface="Calibri"/>
              </a:rPr>
              <a:t>Un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puede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ser:</a:t>
            </a:r>
            <a:endParaRPr sz="1000">
              <a:latin typeface="Calibri"/>
              <a:cs typeface="Calibri"/>
            </a:endParaRPr>
          </a:p>
          <a:p>
            <a:pPr marL="265430" marR="2039620">
              <a:lnSpc>
                <a:spcPct val="180200"/>
              </a:lnSpc>
              <a:spcBef>
                <a:spcPts val="425"/>
              </a:spcBef>
            </a:pPr>
            <a:r>
              <a:rPr dirty="0" sz="900" spc="10" b="1">
                <a:latin typeface="Calibri"/>
                <a:cs typeface="Calibri"/>
              </a:rPr>
              <a:t>Experimento</a:t>
            </a:r>
            <a:r>
              <a:rPr dirty="0" sz="900" spc="7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determinista</a:t>
            </a:r>
            <a:r>
              <a:rPr dirty="0" sz="900">
                <a:latin typeface="Calibri"/>
                <a:cs typeface="Calibri"/>
              </a:rPr>
              <a:t>. </a:t>
            </a:r>
            <a:r>
              <a:rPr dirty="0" sz="900" spc="-185">
                <a:latin typeface="Calibri"/>
                <a:cs typeface="Calibri"/>
              </a:rPr>
              <a:t> </a:t>
            </a:r>
            <a:r>
              <a:rPr dirty="0" sz="900" spc="10" b="1">
                <a:latin typeface="Calibri"/>
                <a:cs typeface="Calibri"/>
              </a:rPr>
              <a:t>Experimento</a:t>
            </a:r>
            <a:r>
              <a:rPr dirty="0" sz="900" spc="10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aleatorio</a:t>
            </a:r>
            <a:r>
              <a:rPr dirty="0" sz="900" spc="-5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Calibri"/>
              <a:cs typeface="Calibri"/>
            </a:endParaRPr>
          </a:p>
          <a:p>
            <a:pPr marL="518795" marR="2138680">
              <a:lnSpc>
                <a:spcPts val="950"/>
              </a:lnSpc>
            </a:pPr>
            <a:r>
              <a:rPr dirty="0" sz="800" spc="40">
                <a:latin typeface="Calibri"/>
                <a:cs typeface="Calibri"/>
              </a:rPr>
              <a:t>Se</a:t>
            </a:r>
            <a:r>
              <a:rPr dirty="0" sz="800" spc="75">
                <a:latin typeface="Calibri"/>
                <a:cs typeface="Calibri"/>
              </a:rPr>
              <a:t> </a:t>
            </a:r>
            <a:r>
              <a:rPr dirty="0" sz="800" spc="15">
                <a:latin typeface="Calibri"/>
                <a:cs typeface="Calibri"/>
              </a:rPr>
              <a:t>conocen</a:t>
            </a:r>
            <a:r>
              <a:rPr dirty="0" sz="800" spc="75">
                <a:latin typeface="Calibri"/>
                <a:cs typeface="Calibri"/>
              </a:rPr>
              <a:t> </a:t>
            </a:r>
            <a:r>
              <a:rPr dirty="0" sz="800" spc="15">
                <a:latin typeface="Calibri"/>
                <a:cs typeface="Calibri"/>
              </a:rPr>
              <a:t>todos</a:t>
            </a:r>
            <a:r>
              <a:rPr dirty="0" sz="800" spc="7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sus </a:t>
            </a:r>
            <a:r>
              <a:rPr dirty="0" sz="800" spc="-16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posibles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resultados.</a:t>
            </a:r>
            <a:endParaRPr sz="800">
              <a:latin typeface="Calibri"/>
              <a:cs typeface="Calibri"/>
            </a:endParaRPr>
          </a:p>
          <a:p>
            <a:pPr marL="518795" marR="2199640">
              <a:lnSpc>
                <a:spcPts val="950"/>
              </a:lnSpc>
              <a:spcBef>
                <a:spcPts val="844"/>
              </a:spcBef>
            </a:pPr>
            <a:r>
              <a:rPr dirty="0" sz="800" spc="35">
                <a:latin typeface="Calibri"/>
                <a:cs typeface="Calibri"/>
              </a:rPr>
              <a:t>No</a:t>
            </a:r>
            <a:r>
              <a:rPr dirty="0" sz="800" spc="7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puede</a:t>
            </a:r>
            <a:r>
              <a:rPr dirty="0" sz="800" spc="8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predecirse </a:t>
            </a:r>
            <a:r>
              <a:rPr dirty="0" sz="800" spc="-165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resultado.</a:t>
            </a:r>
            <a:endParaRPr sz="800">
              <a:latin typeface="Calibri"/>
              <a:cs typeface="Calibri"/>
            </a:endParaRPr>
          </a:p>
          <a:p>
            <a:pPr marL="518795" marR="2129155">
              <a:lnSpc>
                <a:spcPts val="950"/>
              </a:lnSpc>
              <a:spcBef>
                <a:spcPts val="840"/>
              </a:spcBef>
            </a:pPr>
            <a:r>
              <a:rPr dirty="0" sz="800" spc="15">
                <a:latin typeface="Calibri"/>
                <a:cs typeface="Calibri"/>
              </a:rPr>
              <a:t>Puede</a:t>
            </a:r>
            <a:r>
              <a:rPr dirty="0" sz="800" spc="8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haber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 spc="15">
                <a:latin typeface="Calibri"/>
                <a:cs typeface="Calibri"/>
              </a:rPr>
              <a:t>distintos </a:t>
            </a:r>
            <a:r>
              <a:rPr dirty="0" sz="800" spc="-17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resultados.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94012" y="1401705"/>
            <a:ext cx="1007110" cy="1437640"/>
            <a:chOff x="2994012" y="1401705"/>
            <a:chExt cx="1007110" cy="1437640"/>
          </a:xfrm>
        </p:grpSpPr>
        <p:pic>
          <p:nvPicPr>
            <p:cNvPr id="16" name="object 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5708" y="1401705"/>
              <a:ext cx="583406" cy="7634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94012" y="2185708"/>
              <a:ext cx="1006792" cy="65341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9" name="object 19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9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909955"/>
            <a:chOff x="0" y="0"/>
            <a:chExt cx="4608195" cy="90995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80059"/>
            </a:xfrm>
            <a:custGeom>
              <a:avLst/>
              <a:gdLst/>
              <a:ahLst/>
              <a:cxnLst/>
              <a:rect l="l" t="t" r="r" b="b"/>
              <a:pathLst>
                <a:path w="2304415" h="480059">
                  <a:moveTo>
                    <a:pt x="2303995" y="0"/>
                  </a:moveTo>
                  <a:lnTo>
                    <a:pt x="0" y="0"/>
                  </a:lnTo>
                  <a:lnTo>
                    <a:pt x="0" y="479742"/>
                  </a:lnTo>
                  <a:lnTo>
                    <a:pt x="2303995" y="47974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latin typeface="Calibri"/>
                <a:cs typeface="Calibri"/>
                <a:hlinkClick r:id="rId14" action="ppaction://hlinksldjump"/>
              </a:rPr>
              <a:t>El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álgebra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lineal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y </a:t>
            </a:r>
            <a:r>
              <a:rPr dirty="0" sz="1000" spc="-25">
                <a:latin typeface="Calibri"/>
                <a:cs typeface="Calibri"/>
                <a:hlinkClick r:id="rId14" action="ppaction://hlinksldjump"/>
              </a:rPr>
              <a:t>el</a:t>
            </a:r>
            <a:r>
              <a:rPr dirty="0" sz="1000" spc="-2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procesamiento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digital </a:t>
            </a:r>
            <a:r>
              <a:rPr dirty="0" sz="1000" spc="-40">
                <a:latin typeface="Calibri"/>
                <a:cs typeface="Calibri"/>
                <a:hlinkClick r:id="rId14" action="ppaction://hlinksldjump"/>
              </a:rPr>
              <a:t>de</a:t>
            </a:r>
            <a:r>
              <a:rPr dirty="0" sz="1000" spc="-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imágenes.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15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latin typeface="Calibri"/>
                <a:cs typeface="Calibri"/>
                <a:hlinkClick r:id="rId16" action="ppaction://hlinksldjump"/>
              </a:rPr>
              <a:t>Dependencia </a:t>
            </a:r>
            <a:r>
              <a:rPr dirty="0" sz="1000" spc="-60">
                <a:latin typeface="Calibri"/>
                <a:cs typeface="Calibri"/>
                <a:hlinkClick r:id="rId16" action="ppaction://hlinksldjump"/>
              </a:rPr>
              <a:t>e</a:t>
            </a:r>
            <a:r>
              <a:rPr dirty="0" sz="1000" spc="-5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Independencia</a:t>
            </a:r>
            <a:r>
              <a:rPr dirty="0" sz="1000" spc="-1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lineal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Sistemas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35">
                <a:latin typeface="Calibri"/>
                <a:cs typeface="Calibri"/>
                <a:hlinkClick r:id="rId17" action="ppaction://hlinksldjump"/>
              </a:rPr>
              <a:t>de</a:t>
            </a:r>
            <a:r>
              <a:rPr dirty="0" sz="1000" spc="-30">
                <a:latin typeface="Calibri"/>
                <a:cs typeface="Calibri"/>
                <a:hlinkClick r:id="rId17" action="ppaction://hlinksldjump"/>
              </a:rPr>
              <a:t> Generadores</a:t>
            </a:r>
            <a:r>
              <a:rPr dirty="0" sz="1000" spc="-25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y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7" action="ppaction://hlinksldjump"/>
              </a:rPr>
              <a:t>Bases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17" action="ppaction://hlinksldjump"/>
              </a:rPr>
              <a:t>Transformaciones</a:t>
            </a:r>
            <a:r>
              <a:rPr dirty="0" sz="1000" spc="10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7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latin typeface="Calibri"/>
                <a:cs typeface="Calibri"/>
                <a:hlinkClick r:id="rId20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25">
                <a:latin typeface="Calibri"/>
                <a:cs typeface="Calibri"/>
                <a:hlinkClick r:id="rId20" action="ppaction://hlinksldjump"/>
              </a:rPr>
              <a:t>problema</a:t>
            </a:r>
            <a:r>
              <a:rPr dirty="0" sz="1000" spc="10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20" action="ppaction://hlinksldjump"/>
              </a:rPr>
              <a:t>de</a:t>
            </a:r>
            <a:r>
              <a:rPr dirty="0" sz="1000" spc="10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0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latin typeface="Calibri"/>
                <a:cs typeface="Calibri"/>
                <a:hlinkClick r:id="rId21" action="ppaction://hlinksldjump"/>
              </a:rPr>
              <a:t>Sistemas </a:t>
            </a:r>
            <a:r>
              <a:rPr dirty="0" sz="1000">
                <a:latin typeface="Calibri"/>
                <a:cs typeface="Calibri"/>
                <a:hlinkClick r:id="rId21" action="ppaction://hlinksldjump"/>
              </a:rPr>
              <a:t>Compatibles</a:t>
            </a:r>
            <a:r>
              <a:rPr dirty="0" sz="1000" spc="225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60">
                <a:latin typeface="Calibri"/>
                <a:cs typeface="Calibri"/>
                <a:hlinkClick r:id="rId21" action="ppaction://hlinksldjump"/>
              </a:rPr>
              <a:t>e</a:t>
            </a:r>
            <a:r>
              <a:rPr dirty="0" sz="1000" spc="105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21" action="ppaction://hlinksldjump"/>
              </a:rPr>
              <a:t>Incompatibles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22" action="ppaction://hlinksldjump"/>
              </a:rPr>
              <a:t>Sistemas</a:t>
            </a:r>
            <a:r>
              <a:rPr dirty="0" sz="1000" spc="95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2" action="ppaction://hlinksldjump"/>
              </a:rPr>
              <a:t>Indeterminados</a:t>
            </a:r>
            <a:r>
              <a:rPr dirty="0" sz="1000" spc="100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22" action="ppaction://hlinksldjump"/>
              </a:rPr>
              <a:t>y</a:t>
            </a:r>
            <a:r>
              <a:rPr dirty="0" sz="1000" spc="95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20">
                <a:latin typeface="Calibri"/>
                <a:cs typeface="Calibri"/>
                <a:hlinkClick r:id="rId22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5023" y="2663431"/>
            <a:ext cx="146177" cy="14617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2862491"/>
            <a:ext cx="59588" cy="5958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50469" y="2636639"/>
            <a:ext cx="214820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0195" marR="5080" indent="-278130">
              <a:lnSpc>
                <a:spcPct val="100000"/>
              </a:lnSpc>
              <a:spcBef>
                <a:spcPts val="9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5   </a:t>
            </a:r>
            <a:r>
              <a:rPr dirty="0" baseline="3968" sz="1050" spc="7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El  </a:t>
            </a:r>
            <a:r>
              <a:rPr dirty="0" sz="1000" spc="-2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1000" spc="17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000" spc="14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1000" spc="204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cuadrados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  <a:hlinkClick r:id="rId23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25">
                <a:latin typeface="Calibri"/>
                <a:cs typeface="Calibri"/>
                <a:hlinkClick r:id="rId23" action="ppaction://hlinksldjump"/>
              </a:rPr>
              <a:t>problema</a:t>
            </a:r>
            <a:r>
              <a:rPr dirty="0" sz="1000" spc="105"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23" action="ppaction://hlinksldjump"/>
              </a:rPr>
              <a:t>de</a:t>
            </a:r>
            <a:r>
              <a:rPr dirty="0" sz="1000" spc="105"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23" action="ppaction://hlinksldjump"/>
              </a:rPr>
              <a:t>mínimos</a:t>
            </a:r>
            <a:r>
              <a:rPr dirty="0" sz="1000" spc="105"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3" action="ppaction://hlinksldjump"/>
              </a:rPr>
              <a:t>cuadrados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7" name="object 27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08195" cy="909955"/>
            <a:chOff x="0" y="0"/>
            <a:chExt cx="4608195" cy="909955"/>
          </a:xfrm>
        </p:grpSpPr>
        <p:sp>
          <p:nvSpPr>
            <p:cNvPr id="5" name="object 5"/>
            <p:cNvSpPr/>
            <p:nvPr/>
          </p:nvSpPr>
          <p:spPr>
            <a:xfrm>
              <a:off x="2303995" y="0"/>
              <a:ext cx="2304415" cy="480059"/>
            </a:xfrm>
            <a:custGeom>
              <a:avLst/>
              <a:gdLst/>
              <a:ahLst/>
              <a:cxnLst/>
              <a:rect l="l" t="t" r="r" b="b"/>
              <a:pathLst>
                <a:path w="2304415" h="480059">
                  <a:moveTo>
                    <a:pt x="2303995" y="0"/>
                  </a:moveTo>
                  <a:lnTo>
                    <a:pt x="0" y="0"/>
                  </a:lnTo>
                  <a:lnTo>
                    <a:pt x="0" y="479742"/>
                  </a:lnTo>
                  <a:lnTo>
                    <a:pt x="2303995" y="479742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latin typeface="Calibri"/>
                <a:cs typeface="Calibri"/>
                <a:hlinkClick r:id="rId14" action="ppaction://hlinksldjump"/>
              </a:rPr>
              <a:t>El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álgebra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lineal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y </a:t>
            </a:r>
            <a:r>
              <a:rPr dirty="0" sz="1000" spc="-25">
                <a:latin typeface="Calibri"/>
                <a:cs typeface="Calibri"/>
                <a:hlinkClick r:id="rId14" action="ppaction://hlinksldjump"/>
              </a:rPr>
              <a:t>el</a:t>
            </a:r>
            <a:r>
              <a:rPr dirty="0" sz="1000" spc="-2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procesamiento</a:t>
            </a:r>
            <a:r>
              <a:rPr dirty="0" sz="1000" spc="-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4" action="ppaction://hlinksldjump"/>
              </a:rPr>
              <a:t>digital </a:t>
            </a:r>
            <a:r>
              <a:rPr dirty="0" sz="1000" spc="-40">
                <a:latin typeface="Calibri"/>
                <a:cs typeface="Calibri"/>
                <a:hlinkClick r:id="rId14" action="ppaction://hlinksldjump"/>
              </a:rPr>
              <a:t>de</a:t>
            </a:r>
            <a:r>
              <a:rPr dirty="0" sz="1000" spc="-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4" action="ppaction://hlinksldjump"/>
              </a:rPr>
              <a:t>imágenes.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15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latin typeface="Calibri"/>
                <a:cs typeface="Calibri"/>
                <a:hlinkClick r:id="rId16" action="ppaction://hlinksldjump"/>
              </a:rPr>
              <a:t>Dependencia </a:t>
            </a:r>
            <a:r>
              <a:rPr dirty="0" sz="1000" spc="-60">
                <a:latin typeface="Calibri"/>
                <a:cs typeface="Calibri"/>
                <a:hlinkClick r:id="rId16" action="ppaction://hlinksldjump"/>
              </a:rPr>
              <a:t>e</a:t>
            </a:r>
            <a:r>
              <a:rPr dirty="0" sz="1000" spc="-5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Independencia</a:t>
            </a:r>
            <a:r>
              <a:rPr dirty="0" sz="1000" spc="-1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16" action="ppaction://hlinksldjump"/>
              </a:rPr>
              <a:t>lineal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Sistemas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35">
                <a:latin typeface="Calibri"/>
                <a:cs typeface="Calibri"/>
                <a:hlinkClick r:id="rId17" action="ppaction://hlinksldjump"/>
              </a:rPr>
              <a:t>de</a:t>
            </a:r>
            <a:r>
              <a:rPr dirty="0" sz="1000" spc="-30">
                <a:latin typeface="Calibri"/>
                <a:cs typeface="Calibri"/>
                <a:hlinkClick r:id="rId17" action="ppaction://hlinksldjump"/>
              </a:rPr>
              <a:t> Generadores</a:t>
            </a:r>
            <a:r>
              <a:rPr dirty="0" sz="1000" spc="-25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17" action="ppaction://hlinksldjump"/>
              </a:rPr>
              <a:t>y</a:t>
            </a:r>
            <a:r>
              <a:rPr dirty="0" sz="1000" spc="1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17" action="ppaction://hlinksldjump"/>
              </a:rPr>
              <a:t>Bases 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17" action="ppaction://hlinksldjump"/>
              </a:rPr>
              <a:t>Transformaciones</a:t>
            </a:r>
            <a:r>
              <a:rPr dirty="0" sz="1000" spc="10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17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EAEAF7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3333B2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latin typeface="Calibri"/>
                <a:cs typeface="Calibri"/>
                <a:hlinkClick r:id="rId20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25">
                <a:latin typeface="Calibri"/>
                <a:cs typeface="Calibri"/>
                <a:hlinkClick r:id="rId20" action="ppaction://hlinksldjump"/>
              </a:rPr>
              <a:t>problema</a:t>
            </a:r>
            <a:r>
              <a:rPr dirty="0" sz="1000" spc="10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20" action="ppaction://hlinksldjump"/>
              </a:rPr>
              <a:t>de</a:t>
            </a:r>
            <a:r>
              <a:rPr dirty="0" sz="1000" spc="10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0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latin typeface="Calibri"/>
                <a:cs typeface="Calibri"/>
                <a:hlinkClick r:id="rId21" action="ppaction://hlinksldjump"/>
              </a:rPr>
              <a:t>Sistemas </a:t>
            </a:r>
            <a:r>
              <a:rPr dirty="0" sz="1000">
                <a:latin typeface="Calibri"/>
                <a:cs typeface="Calibri"/>
                <a:hlinkClick r:id="rId21" action="ppaction://hlinksldjump"/>
              </a:rPr>
              <a:t>Compatibles</a:t>
            </a:r>
            <a:r>
              <a:rPr dirty="0" sz="1000" spc="225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60">
                <a:latin typeface="Calibri"/>
                <a:cs typeface="Calibri"/>
                <a:hlinkClick r:id="rId21" action="ppaction://hlinksldjump"/>
              </a:rPr>
              <a:t>e</a:t>
            </a:r>
            <a:r>
              <a:rPr dirty="0" sz="1000" spc="105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21" action="ppaction://hlinksldjump"/>
              </a:rPr>
              <a:t>Incompatibles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  <a:hlinkClick r:id="rId22" action="ppaction://hlinksldjump"/>
              </a:rPr>
              <a:t>Sistemas</a:t>
            </a:r>
            <a:r>
              <a:rPr dirty="0" sz="1000" spc="95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2" action="ppaction://hlinksldjump"/>
              </a:rPr>
              <a:t>Indeterminados</a:t>
            </a:r>
            <a:r>
              <a:rPr dirty="0" sz="1000" spc="100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22" action="ppaction://hlinksldjump"/>
              </a:rPr>
              <a:t>y</a:t>
            </a:r>
            <a:r>
              <a:rPr dirty="0" sz="1000" spc="95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20">
                <a:latin typeface="Calibri"/>
                <a:cs typeface="Calibri"/>
                <a:hlinkClick r:id="rId22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5023" y="2663431"/>
            <a:ext cx="146177" cy="14617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2862491"/>
            <a:ext cx="59588" cy="5958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5023" y="2986608"/>
            <a:ext cx="146177" cy="14617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284" y="3185668"/>
            <a:ext cx="59588" cy="5958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37769" y="2636639"/>
            <a:ext cx="2438400" cy="652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2895" marR="282575" indent="-278130">
              <a:lnSpc>
                <a:spcPct val="100000"/>
              </a:lnSpc>
              <a:spcBef>
                <a:spcPts val="9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5   </a:t>
            </a:r>
            <a:r>
              <a:rPr dirty="0" baseline="3968" sz="1050" spc="7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El  </a:t>
            </a:r>
            <a:r>
              <a:rPr dirty="0" sz="1000" spc="-2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1000" spc="17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40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000" spc="14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1000" spc="204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5">
                <a:solidFill>
                  <a:srgbClr val="3333B2"/>
                </a:solidFill>
                <a:latin typeface="Calibri"/>
                <a:cs typeface="Calibri"/>
                <a:hlinkClick r:id="rId6" action="ppaction://hlinksldjump"/>
              </a:rPr>
              <a:t>cuadrados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  <a:hlinkClick r:id="rId23" action="ppaction://hlinksldjump"/>
              </a:rPr>
              <a:t>El</a:t>
            </a:r>
            <a:r>
              <a:rPr dirty="0" sz="1000" spc="100"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25">
                <a:latin typeface="Calibri"/>
                <a:cs typeface="Calibri"/>
                <a:hlinkClick r:id="rId23" action="ppaction://hlinksldjump"/>
              </a:rPr>
              <a:t>problema</a:t>
            </a:r>
            <a:r>
              <a:rPr dirty="0" sz="1000" spc="105"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40">
                <a:latin typeface="Calibri"/>
                <a:cs typeface="Calibri"/>
                <a:hlinkClick r:id="rId23" action="ppaction://hlinksldjump"/>
              </a:rPr>
              <a:t>de</a:t>
            </a:r>
            <a:r>
              <a:rPr dirty="0" sz="1000" spc="105"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23" action="ppaction://hlinksldjump"/>
              </a:rPr>
              <a:t>mínimos</a:t>
            </a:r>
            <a:r>
              <a:rPr dirty="0" sz="1000" spc="105"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3" action="ppaction://hlinksldjump"/>
              </a:rPr>
              <a:t>cuadrados</a:t>
            </a:r>
            <a:endParaRPr sz="1000">
              <a:latin typeface="Calibri"/>
              <a:cs typeface="Calibri"/>
            </a:endParaRPr>
          </a:p>
          <a:p>
            <a:pPr marL="25400">
              <a:lnSpc>
                <a:spcPts val="1200"/>
              </a:lnSpc>
              <a:spcBef>
                <a:spcPts val="14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6  </a:t>
            </a:r>
            <a:r>
              <a:rPr dirty="0" baseline="3968" sz="1050" spc="270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15">
                <a:solidFill>
                  <a:srgbClr val="3333B2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1000">
              <a:latin typeface="Calibri"/>
              <a:cs typeface="Calibri"/>
            </a:endParaRPr>
          </a:p>
          <a:p>
            <a:pPr marL="302895">
              <a:lnSpc>
                <a:spcPts val="1200"/>
              </a:lnSpc>
            </a:pPr>
            <a:r>
              <a:rPr dirty="0" sz="1000" spc="-15">
                <a:latin typeface="Calibri"/>
                <a:cs typeface="Calibri"/>
                <a:hlinkClick r:id="rId24" action="ppaction://hlinksldjump"/>
              </a:rPr>
              <a:t>Métodos</a:t>
            </a:r>
            <a:r>
              <a:rPr dirty="0" sz="1000" spc="100"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5">
                <a:latin typeface="Calibri"/>
                <a:cs typeface="Calibri"/>
                <a:hlinkClick r:id="rId24" action="ppaction://hlinksldjump"/>
              </a:rPr>
              <a:t>Directos</a:t>
            </a:r>
            <a:r>
              <a:rPr dirty="0" sz="1000" spc="100"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24" action="ppaction://hlinksldjump"/>
              </a:rPr>
              <a:t>vs</a:t>
            </a:r>
            <a:r>
              <a:rPr dirty="0" sz="1000" spc="105"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5">
                <a:latin typeface="Calibri"/>
                <a:cs typeface="Calibri"/>
                <a:hlinkClick r:id="rId24" action="ppaction://hlinksldjump"/>
              </a:rPr>
              <a:t>Métodos</a:t>
            </a:r>
            <a:r>
              <a:rPr dirty="0" sz="1000" spc="100"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0">
                <a:latin typeface="Calibri"/>
                <a:cs typeface="Calibri"/>
                <a:hlinkClick r:id="rId24" action="ppaction://hlinksldjump"/>
              </a:rPr>
              <a:t>Iterativos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29" name="object 29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79736"/>
            <a:ext cx="4608195" cy="429895"/>
            <a:chOff x="0" y="479736"/>
            <a:chExt cx="4608195" cy="429895"/>
          </a:xfrm>
        </p:grpSpPr>
        <p:pic>
          <p:nvPicPr>
            <p:cNvPr id="7" name="object 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B2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El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y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digital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Dependencia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e</a:t>
            </a:r>
            <a:r>
              <a:rPr dirty="0" sz="1000" spc="-5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Independencia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lineal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Sistemas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de</a:t>
            </a:r>
            <a:r>
              <a:rPr dirty="0" sz="1000" spc="-3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Generadores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y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Bases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Transformaciones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0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0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0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0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Sistemas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Compatibles</a:t>
            </a:r>
            <a:r>
              <a:rPr dirty="0" sz="1000" spc="22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Incompatibles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Sistemas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Indeterminados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y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15023" y="2663431"/>
            <a:ext cx="146177" cy="14617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862491"/>
            <a:ext cx="59588" cy="5958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5023" y="2986608"/>
            <a:ext cx="146177" cy="14617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3185668"/>
            <a:ext cx="59588" cy="5958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37769" y="2636639"/>
            <a:ext cx="2438400" cy="652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2895" marR="282575" indent="-278130">
              <a:lnSpc>
                <a:spcPct val="100000"/>
              </a:lnSpc>
              <a:spcBef>
                <a:spcPts val="9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5   </a:t>
            </a:r>
            <a:r>
              <a:rPr dirty="0" baseline="3968" sz="1050" spc="7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El  </a:t>
            </a:r>
            <a:r>
              <a:rPr dirty="0" sz="1000" spc="-2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1000" spc="17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4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000" spc="14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1000" spc="204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cuadrados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mínimos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cuadrados</a:t>
            </a:r>
            <a:endParaRPr sz="1000">
              <a:latin typeface="Calibri"/>
              <a:cs typeface="Calibri"/>
            </a:endParaRPr>
          </a:p>
          <a:p>
            <a:pPr marL="25400">
              <a:lnSpc>
                <a:spcPts val="1200"/>
              </a:lnSpc>
              <a:spcBef>
                <a:spcPts val="14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6  </a:t>
            </a:r>
            <a:r>
              <a:rPr dirty="0" baseline="3968" sz="1050" spc="270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1000">
              <a:latin typeface="Calibri"/>
              <a:cs typeface="Calibri"/>
            </a:endParaRPr>
          </a:p>
          <a:p>
            <a:pPr marL="302895">
              <a:lnSpc>
                <a:spcPts val="1200"/>
              </a:lnSpc>
            </a:pP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Directos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vs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Iterativos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0" name="object 3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6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2485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47754"/>
            <a:ext cx="361442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capítulo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breve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introducción a </a:t>
            </a:r>
            <a:r>
              <a:rPr dirty="0" sz="1000" spc="-15">
                <a:latin typeface="Calibri"/>
                <a:cs typeface="Calibri"/>
              </a:rPr>
              <a:t>los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generales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desarrollarán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2485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47754"/>
            <a:ext cx="3614420" cy="671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capítulo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breve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introducción a </a:t>
            </a:r>
            <a:r>
              <a:rPr dirty="0" sz="1000" spc="-15">
                <a:latin typeface="Calibri"/>
                <a:cs typeface="Calibri"/>
              </a:rPr>
              <a:t>los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generales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desarrollarán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asignatura.</a:t>
            </a:r>
            <a:endParaRPr sz="1000">
              <a:latin typeface="Calibri"/>
              <a:cs typeface="Calibri"/>
            </a:endParaRPr>
          </a:p>
          <a:p>
            <a:pPr marL="12700" marR="273685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álgebra</a:t>
            </a:r>
            <a:r>
              <a:rPr dirty="0" sz="1000" spc="14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lineal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codificar,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almacenar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imágenes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digitales</a:t>
            </a:r>
            <a:r>
              <a:rPr dirty="0" sz="1000" spc="-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66481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2485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47754"/>
            <a:ext cx="3614420" cy="1012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capítulo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breve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introducción a </a:t>
            </a:r>
            <a:r>
              <a:rPr dirty="0" sz="1000" spc="-15">
                <a:latin typeface="Calibri"/>
                <a:cs typeface="Calibri"/>
              </a:rPr>
              <a:t>los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generales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desarrollarán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asignatura.</a:t>
            </a:r>
            <a:endParaRPr sz="1000">
              <a:latin typeface="Calibri"/>
              <a:cs typeface="Calibri"/>
            </a:endParaRPr>
          </a:p>
          <a:p>
            <a:pPr marL="12700" marR="273685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álgebra</a:t>
            </a:r>
            <a:r>
              <a:rPr dirty="0" sz="1000" spc="14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lineal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codificar,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almacenar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imágenes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digitales</a:t>
            </a:r>
            <a:r>
              <a:rPr dirty="0" sz="1000" spc="-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107950">
              <a:lnSpc>
                <a:spcPct val="100000"/>
              </a:lnSpc>
              <a:spcBef>
                <a:spcPts val="290"/>
              </a:spcBef>
            </a:pPr>
            <a:r>
              <a:rPr dirty="0" sz="1000" spc="-15">
                <a:latin typeface="Calibri"/>
                <a:cs typeface="Calibri"/>
              </a:rPr>
              <a:t>Representación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matricial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(escalas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grises)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tensorial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(escalas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colores)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66481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08098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24851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47754"/>
            <a:ext cx="3614420" cy="1354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contenido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este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primer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capítulo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breve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introducción a </a:t>
            </a:r>
            <a:r>
              <a:rPr dirty="0" sz="1000" spc="-15">
                <a:latin typeface="Calibri"/>
                <a:cs typeface="Calibri"/>
              </a:rPr>
              <a:t>los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conceptos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generales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desarrollarán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esta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asignatura.</a:t>
            </a:r>
            <a:endParaRPr sz="1000">
              <a:latin typeface="Calibri"/>
              <a:cs typeface="Calibri"/>
            </a:endParaRPr>
          </a:p>
          <a:p>
            <a:pPr marL="12700" marR="273685">
              <a:lnSpc>
                <a:spcPct val="100000"/>
              </a:lnSpc>
              <a:spcBef>
                <a:spcPts val="290"/>
              </a:spcBef>
            </a:pPr>
            <a:r>
              <a:rPr dirty="0" sz="1000" spc="5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15" b="1">
                <a:latin typeface="Calibri"/>
                <a:cs typeface="Calibri"/>
              </a:rPr>
              <a:t>álgebra</a:t>
            </a:r>
            <a:r>
              <a:rPr dirty="0" sz="1000" spc="145" b="1">
                <a:latin typeface="Calibri"/>
                <a:cs typeface="Calibri"/>
              </a:rPr>
              <a:t> </a:t>
            </a:r>
            <a:r>
              <a:rPr dirty="0" sz="1000" spc="10" b="1">
                <a:latin typeface="Calibri"/>
                <a:cs typeface="Calibri"/>
              </a:rPr>
              <a:t>lineal</a:t>
            </a:r>
            <a:r>
              <a:rPr dirty="0" sz="1000" spc="110" b="1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rama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matemáticas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permite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codificar,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almacenar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operar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imágenes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digitales</a:t>
            </a:r>
            <a:r>
              <a:rPr dirty="0" sz="1000" spc="-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107950">
              <a:lnSpc>
                <a:spcPct val="100000"/>
              </a:lnSpc>
              <a:spcBef>
                <a:spcPts val="290"/>
              </a:spcBef>
            </a:pPr>
            <a:r>
              <a:rPr dirty="0" sz="1000" spc="-15">
                <a:latin typeface="Calibri"/>
                <a:cs typeface="Calibri"/>
              </a:rPr>
              <a:t>Representación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matricial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(escalas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grises)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tensorial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(escalas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colores)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 marR="10795">
              <a:lnSpc>
                <a:spcPct val="100000"/>
              </a:lnSpc>
              <a:spcBef>
                <a:spcPts val="290"/>
              </a:spcBef>
            </a:pPr>
            <a:r>
              <a:rPr dirty="0" sz="1000" spc="-5">
                <a:latin typeface="Calibri"/>
                <a:cs typeface="Calibri"/>
              </a:rPr>
              <a:t>Cualquier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imagen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digital,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adquirida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mediante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cámara,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codifica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en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estructura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algebraica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tipo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matriz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tensor.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666481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2008098"/>
            <a:ext cx="59588" cy="59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349716"/>
            <a:ext cx="59588" cy="595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811479"/>
            <a:ext cx="4608195" cy="2644775"/>
            <a:chOff x="0" y="811479"/>
            <a:chExt cx="4608195" cy="2644775"/>
          </a:xfrm>
        </p:grpSpPr>
        <p:pic>
          <p:nvPicPr>
            <p:cNvPr id="9" name="object 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500" y="811479"/>
              <a:ext cx="3557016" cy="26445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811479"/>
            <a:ext cx="4608195" cy="2644775"/>
            <a:chOff x="0" y="811479"/>
            <a:chExt cx="4608195" cy="2644775"/>
          </a:xfrm>
        </p:grpSpPr>
        <p:pic>
          <p:nvPicPr>
            <p:cNvPr id="9" name="object 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500" y="811479"/>
              <a:ext cx="3557016" cy="26445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3240" y="1096810"/>
            <a:ext cx="1624583" cy="162458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5337" y="0"/>
            <a:ext cx="126428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84518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Fundamentos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de</a:t>
            </a:r>
            <a:r>
              <a:rPr dirty="0" sz="500" spc="7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Estadística</a:t>
            </a:r>
            <a:r>
              <a:rPr dirty="0" sz="500" spc="7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Bayesiana.</a:t>
            </a:r>
            <a:endParaRPr sz="500">
              <a:latin typeface="Calibri"/>
              <a:cs typeface="Calibri"/>
            </a:endParaRPr>
          </a:p>
          <a:p>
            <a:pPr algn="r" marL="429895" marR="5080" indent="378460">
              <a:lnSpc>
                <a:spcPts val="600"/>
              </a:lnSpc>
              <a:spcBef>
                <a:spcPts val="15"/>
              </a:spcBef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Distribuciones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Estadísticos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y</a:t>
            </a:r>
            <a:r>
              <a:rPr dirty="0" sz="500" spc="7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Variabilidad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Aprendizaje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Automático.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08940"/>
          </a:xfrm>
          <a:custGeom>
            <a:avLst/>
            <a:gdLst/>
            <a:ahLst/>
            <a:cxnLst/>
            <a:rect l="l" t="t" r="r" b="b"/>
            <a:pathLst>
              <a:path w="2304415" h="408940">
                <a:moveTo>
                  <a:pt x="2303995" y="0"/>
                </a:moveTo>
                <a:lnTo>
                  <a:pt x="0" y="0"/>
                </a:lnTo>
                <a:lnTo>
                  <a:pt x="0" y="408660"/>
                </a:lnTo>
                <a:lnTo>
                  <a:pt x="2303995" y="408660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28164"/>
            <a:ext cx="13963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Probabilidad</a:t>
            </a:r>
            <a:r>
              <a:rPr dirty="0" sz="500" spc="40" b="1">
                <a:solidFill>
                  <a:srgbClr val="9898D8"/>
                </a:solidFill>
                <a:latin typeface="Calibri"/>
                <a:cs typeface="Calibri"/>
                <a:hlinkClick r:id="rId7" action="ppaction://hlinksldjump"/>
              </a:rPr>
              <a:t> Condicionada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ts val="600"/>
              </a:lnSpc>
              <a:spcBef>
                <a:spcPts val="20"/>
              </a:spcBef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Condicional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Variables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Aleatorias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75"/>
              </a:lnSpc>
            </a:pP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Variables</a:t>
            </a:r>
            <a:r>
              <a:rPr dirty="0" sz="500" spc="7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10" action="ppaction://hlinksldjump"/>
              </a:rPr>
              <a:t>Multimensionales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08654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07591"/>
            <a:ext cx="358076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Experimento,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espacio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muestral,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muestra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suceso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1021562"/>
            <a:ext cx="59588" cy="59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1660512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14764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47562" y="970515"/>
            <a:ext cx="863441" cy="16668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7294" y="944453"/>
            <a:ext cx="3850004" cy="2214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5430" marR="199263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5">
                <a:latin typeface="Calibri"/>
                <a:cs typeface="Calibri"/>
              </a:rPr>
              <a:t>conjunto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resultados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posibles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dicho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que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conoce </a:t>
            </a:r>
            <a:r>
              <a:rPr dirty="0" sz="1000" spc="-15">
                <a:latin typeface="Calibri"/>
                <a:cs typeface="Calibri"/>
              </a:rPr>
              <a:t>como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espacio</a:t>
            </a:r>
            <a:r>
              <a:rPr dirty="0" sz="1000" spc="130" b="1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muestral</a:t>
            </a:r>
            <a:r>
              <a:rPr dirty="0" sz="1000" spc="25">
                <a:latin typeface="Calibri"/>
                <a:cs typeface="Calibri"/>
              </a:rPr>
              <a:t>,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25" b="0" i="1">
                <a:latin typeface="Bookman Old Style"/>
                <a:cs typeface="Bookman Old Style"/>
              </a:rPr>
              <a:t>S</a:t>
            </a:r>
            <a:r>
              <a:rPr dirty="0" sz="1000" spc="2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65430" marR="2123440">
              <a:lnSpc>
                <a:spcPct val="100000"/>
              </a:lnSpc>
              <a:spcBef>
                <a:spcPts val="229"/>
              </a:spcBef>
            </a:pPr>
            <a:r>
              <a:rPr dirty="0" sz="1000" spc="20">
                <a:latin typeface="Calibri"/>
                <a:cs typeface="Calibri"/>
              </a:rPr>
              <a:t>Los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resultados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concretos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realizar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experimento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 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denominan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25" b="1">
                <a:latin typeface="Calibri"/>
                <a:cs typeface="Calibri"/>
              </a:rPr>
              <a:t>muestras</a:t>
            </a:r>
            <a:r>
              <a:rPr dirty="0" sz="1000" spc="2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265430" marR="1990089">
              <a:lnSpc>
                <a:spcPct val="100000"/>
              </a:lnSpc>
              <a:spcBef>
                <a:spcPts val="235"/>
              </a:spcBef>
            </a:pPr>
            <a:r>
              <a:rPr dirty="0" sz="1000" spc="15">
                <a:latin typeface="Calibri"/>
                <a:cs typeface="Calibri"/>
              </a:rPr>
              <a:t>Se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denomina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20" b="1">
                <a:latin typeface="Calibri"/>
                <a:cs typeface="Calibri"/>
              </a:rPr>
              <a:t>suceso</a:t>
            </a:r>
            <a:r>
              <a:rPr dirty="0" sz="1000" spc="85" b="1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asociado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 </a:t>
            </a:r>
            <a:r>
              <a:rPr dirty="0" sz="1000" spc="-15">
                <a:latin typeface="Calibri"/>
                <a:cs typeface="Calibri"/>
              </a:rPr>
              <a:t>experimento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55" b="0" i="1">
                <a:latin typeface="Bookman Old Style"/>
                <a:cs typeface="Bookman Old Style"/>
              </a:rPr>
              <a:t>E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cualquier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subconjunto,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45" b="0" i="1">
                <a:latin typeface="Bookman Old Style"/>
                <a:cs typeface="Bookman Old Style"/>
              </a:rPr>
              <a:t>A </a:t>
            </a:r>
            <a:r>
              <a:rPr dirty="0" sz="1000" spc="20" i="1">
                <a:latin typeface="DejaVu Sans Condensed"/>
                <a:cs typeface="DejaVu Sans Condensed"/>
              </a:rPr>
              <a:t>⊆ </a:t>
            </a:r>
            <a:r>
              <a:rPr dirty="0" sz="1000" spc="25" b="0" i="1">
                <a:latin typeface="Bookman Old Style"/>
                <a:cs typeface="Bookman Old Style"/>
              </a:rPr>
              <a:t>S</a:t>
            </a:r>
            <a:r>
              <a:rPr dirty="0" sz="1000" spc="25">
                <a:latin typeface="Calibri"/>
                <a:cs typeface="Calibri"/>
              </a:rPr>
              <a:t>, </a:t>
            </a:r>
            <a:r>
              <a:rPr dirty="0" sz="1000" spc="-25">
                <a:latin typeface="Calibri"/>
                <a:cs typeface="Calibri"/>
              </a:rPr>
              <a:t>del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espacio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muestral.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30" b="1">
                <a:latin typeface="Calibri"/>
                <a:cs typeface="Calibri"/>
              </a:rPr>
              <a:t>Ejercicios</a:t>
            </a:r>
            <a:r>
              <a:rPr dirty="0" sz="1000" spc="30">
                <a:latin typeface="Calibri"/>
                <a:cs typeface="Calibri"/>
              </a:rPr>
              <a:t>: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¿Cómo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representaría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suceso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obtener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par?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¿y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obtener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primo?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4" name="object 14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5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811479"/>
            <a:ext cx="4608195" cy="2644775"/>
            <a:chOff x="0" y="811479"/>
            <a:chExt cx="4608195" cy="2644775"/>
          </a:xfrm>
        </p:grpSpPr>
        <p:pic>
          <p:nvPicPr>
            <p:cNvPr id="9" name="object 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500" y="811479"/>
              <a:ext cx="3557016" cy="26445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2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Introducción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811479"/>
            <a:ext cx="4608195" cy="2644775"/>
            <a:chOff x="0" y="811479"/>
            <a:chExt cx="4608195" cy="2644775"/>
          </a:xfrm>
        </p:grpSpPr>
        <p:pic>
          <p:nvPicPr>
            <p:cNvPr id="9" name="object 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500" y="811479"/>
              <a:ext cx="3557016" cy="26445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4079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álge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bra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procesamiento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imágenes.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5522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78120"/>
            <a:ext cx="3447415" cy="63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Eliminación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ruido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(Denoising), </a:t>
            </a:r>
            <a:r>
              <a:rPr dirty="0" sz="1000" spc="-10">
                <a:latin typeface="Calibri"/>
                <a:cs typeface="Calibri"/>
              </a:rPr>
              <a:t>pérdida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información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(Inpainting), </a:t>
            </a:r>
            <a:r>
              <a:rPr dirty="0" sz="1000" spc="-5">
                <a:latin typeface="Calibri"/>
                <a:cs typeface="Calibri"/>
              </a:rPr>
              <a:t>Deconvolución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0">
                <a:latin typeface="Calibri"/>
                <a:cs typeface="Calibri"/>
              </a:rPr>
              <a:t>eliminación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emborronamiento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(Deblurring),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suavizado,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super-resolución,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segmentación,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registro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rígido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deformable,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etc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40798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álgebra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procesamiento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imágenes.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55229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78120"/>
            <a:ext cx="3447415" cy="1278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latin typeface="Calibri"/>
                <a:cs typeface="Calibri"/>
              </a:rPr>
              <a:t>Eliminación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ruido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(Denoising), </a:t>
            </a:r>
            <a:r>
              <a:rPr dirty="0" sz="1000" spc="-10">
                <a:latin typeface="Calibri"/>
                <a:cs typeface="Calibri"/>
              </a:rPr>
              <a:t>pérdida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información 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(Inpainting), </a:t>
            </a:r>
            <a:r>
              <a:rPr dirty="0" sz="1000" spc="-5">
                <a:latin typeface="Calibri"/>
                <a:cs typeface="Calibri"/>
              </a:rPr>
              <a:t>Deconvolución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10">
                <a:latin typeface="Calibri"/>
                <a:cs typeface="Calibri"/>
              </a:rPr>
              <a:t>eliminación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emborronamiento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(Deblurring),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suavizado,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super-resolución,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segmentación,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registro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rígido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deformable,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etc</a:t>
            </a:r>
            <a:endParaRPr sz="1000">
              <a:latin typeface="Calibri"/>
              <a:cs typeface="Calibri"/>
            </a:endParaRPr>
          </a:p>
          <a:p>
            <a:pPr marL="12700" marR="86360">
              <a:lnSpc>
                <a:spcPct val="100000"/>
              </a:lnSpc>
              <a:spcBef>
                <a:spcPts val="280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5">
                <a:latin typeface="Calibri"/>
                <a:cs typeface="Calibri"/>
              </a:rPr>
              <a:t>procesamiento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digital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no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limita </a:t>
            </a:r>
            <a:r>
              <a:rPr dirty="0" sz="1000" spc="-15">
                <a:latin typeface="Calibri"/>
                <a:cs typeface="Calibri"/>
              </a:rPr>
              <a:t>solamente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retocar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o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cambiar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el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tamaño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imágenes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capturadas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cámara;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uso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extiende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muchos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campos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ciencia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la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tecnología.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000504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118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Aplicaciones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4004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62931"/>
            <a:ext cx="3659504" cy="131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59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Medicina,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detección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remota,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transmisión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codificación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datos,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robótica,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visión</a:t>
            </a:r>
            <a:r>
              <a:rPr dirty="0" sz="1000">
                <a:latin typeface="Calibri"/>
                <a:cs typeface="Calibri"/>
              </a:rPr>
              <a:t> artificial, </a:t>
            </a:r>
            <a:r>
              <a:rPr dirty="0" sz="1000" spc="-15">
                <a:latin typeface="Calibri"/>
                <a:cs typeface="Calibri"/>
              </a:rPr>
              <a:t>reconocimiento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patrones,</a:t>
            </a:r>
            <a:r>
              <a:rPr dirty="0" sz="1000" spc="-10">
                <a:latin typeface="Calibri"/>
                <a:cs typeface="Calibri"/>
              </a:rPr>
              <a:t> industria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cinematográfica, </a:t>
            </a:r>
            <a:r>
              <a:rPr dirty="0" sz="1000" spc="-15">
                <a:latin typeface="Calibri"/>
                <a:cs typeface="Calibri"/>
              </a:rPr>
              <a:t>procesamiento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imágenes</a:t>
            </a:r>
            <a:r>
              <a:rPr dirty="0" sz="1000" spc="-15">
                <a:latin typeface="Calibri"/>
                <a:cs typeface="Calibri"/>
              </a:rPr>
              <a:t> obtenidas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microscopios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restauración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enfocado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dirty="0" sz="1000" spc="-5">
                <a:latin typeface="Calibri"/>
                <a:cs typeface="Calibri"/>
              </a:rPr>
              <a:t>Superresolución.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Convoluciones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discretas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filtros.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transformada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integral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Fourier.</a:t>
            </a:r>
            <a:endParaRPr sz="1000">
              <a:latin typeface="Calibri"/>
              <a:cs typeface="Calibri"/>
            </a:endParaRPr>
          </a:p>
          <a:p>
            <a:pPr marL="12700" marR="8001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Transformaciones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lineales: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traslación,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rotación,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escalado,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reflexión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ajustes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canal,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brillo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contraste.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13715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326944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794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álgebra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el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procesamiento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digital</a:t>
            </a:r>
            <a:r>
              <a:rPr dirty="0" sz="500" spc="9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</a:t>
            </a:r>
            <a:r>
              <a:rPr dirty="0" sz="500" spc="8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imágenes.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Aplicaciones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9118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Aplicaciones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340040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262931"/>
            <a:ext cx="3659504" cy="131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59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Medicina,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detección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remota,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transmisión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codificación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datos, </a:t>
            </a:r>
            <a:r>
              <a:rPr dirty="0" sz="1000" spc="-2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robótica,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visión</a:t>
            </a:r>
            <a:r>
              <a:rPr dirty="0" sz="1000">
                <a:latin typeface="Calibri"/>
                <a:cs typeface="Calibri"/>
              </a:rPr>
              <a:t> artificial, </a:t>
            </a:r>
            <a:r>
              <a:rPr dirty="0" sz="1000" spc="-15">
                <a:latin typeface="Calibri"/>
                <a:cs typeface="Calibri"/>
              </a:rPr>
              <a:t>reconocimiento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patrones,</a:t>
            </a:r>
            <a:r>
              <a:rPr dirty="0" sz="1000" spc="-10">
                <a:latin typeface="Calibri"/>
                <a:cs typeface="Calibri"/>
              </a:rPr>
              <a:t> industria 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cinematográfica, </a:t>
            </a:r>
            <a:r>
              <a:rPr dirty="0" sz="1000" spc="-15">
                <a:latin typeface="Calibri"/>
                <a:cs typeface="Calibri"/>
              </a:rPr>
              <a:t>procesamiento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imágenes</a:t>
            </a:r>
            <a:r>
              <a:rPr dirty="0" sz="1000" spc="-15">
                <a:latin typeface="Calibri"/>
                <a:cs typeface="Calibri"/>
              </a:rPr>
              <a:t> obtenidas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microscopios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restauración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enfocado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imágenes.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dirty="0" sz="1000" spc="-5">
                <a:latin typeface="Calibri"/>
                <a:cs typeface="Calibri"/>
              </a:rPr>
              <a:t>Superresolución.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Convoluciones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discretas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filtros.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transformada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integral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Fourier.</a:t>
            </a:r>
            <a:endParaRPr sz="1000">
              <a:latin typeface="Calibri"/>
              <a:cs typeface="Calibri"/>
            </a:endParaRPr>
          </a:p>
          <a:p>
            <a:pPr marL="12700" marR="8001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Calibri"/>
                <a:cs typeface="Calibri"/>
              </a:rPr>
              <a:t>Transformaciones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lineales: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traslación,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rotación,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escalado,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reflexión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 </a:t>
            </a:r>
            <a:r>
              <a:rPr dirty="0" sz="1000" spc="-2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ajustes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canal,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brillo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">
                <a:latin typeface="Calibri"/>
                <a:cs typeface="Calibri"/>
              </a:rPr>
              <a:t>y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contraste.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137156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194" y="2326944"/>
            <a:ext cx="59588" cy="595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3" name="object 13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4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9898D8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9898D8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79736"/>
            <a:ext cx="4608195" cy="429895"/>
            <a:chOff x="0" y="479736"/>
            <a:chExt cx="4608195" cy="429895"/>
          </a:xfrm>
        </p:grpSpPr>
        <p:pic>
          <p:nvPicPr>
            <p:cNvPr id="7" name="object 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79736"/>
              <a:ext cx="4608060" cy="312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023" y="763397"/>
              <a:ext cx="146177" cy="14617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84" y="962456"/>
            <a:ext cx="59588" cy="59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114285"/>
            <a:ext cx="59588" cy="595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5023" y="1238402"/>
            <a:ext cx="146177" cy="1461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437462"/>
            <a:ext cx="59588" cy="595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1589290"/>
            <a:ext cx="59588" cy="595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1741132"/>
            <a:ext cx="59588" cy="595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474" y="422099"/>
            <a:ext cx="3519804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310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1  </a:t>
            </a:r>
            <a:r>
              <a:rPr dirty="0" baseline="3968" sz="1050" spc="225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2" action="ppaction://hlinksldjump"/>
              </a:rPr>
              <a:t>Introducción</a:t>
            </a:r>
            <a:endParaRPr sz="1000">
              <a:latin typeface="Calibri"/>
              <a:cs typeface="Calibri"/>
            </a:endParaRPr>
          </a:p>
          <a:p>
            <a:pPr marL="500380" marR="55880">
              <a:lnSpc>
                <a:spcPts val="1200"/>
              </a:lnSpc>
              <a:spcBef>
                <a:spcPts val="40"/>
              </a:spcBef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El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álgebra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lineal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y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el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procesamiento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digital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de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16" action="ppaction://hlinksldjump"/>
              </a:rPr>
              <a:t>imágenes.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17" action="ppaction://hlinksldjump"/>
              </a:rPr>
              <a:t>Aplicaciones</a:t>
            </a:r>
            <a:endParaRPr sz="1000">
              <a:latin typeface="Calibri"/>
              <a:cs typeface="Calibri"/>
            </a:endParaRPr>
          </a:p>
          <a:p>
            <a:pPr marL="222250">
              <a:lnSpc>
                <a:spcPts val="1200"/>
              </a:lnSpc>
              <a:spcBef>
                <a:spcPts val="105"/>
              </a:spcBef>
            </a:pPr>
            <a:r>
              <a:rPr dirty="0" baseline="3968" sz="1050" b="1">
                <a:solidFill>
                  <a:srgbClr val="EAEAF7"/>
                </a:solidFill>
                <a:latin typeface="Arial"/>
                <a:cs typeface="Arial"/>
              </a:rPr>
              <a:t>2  </a:t>
            </a:r>
            <a:r>
              <a:rPr dirty="0" baseline="3968" sz="1050" spc="284" b="1">
                <a:solidFill>
                  <a:srgbClr val="EAEAF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1000" spc="95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>
                <a:solidFill>
                  <a:srgbClr val="3333B2"/>
                </a:solidFill>
                <a:latin typeface="Calibri"/>
                <a:cs typeface="Calibri"/>
                <a:hlinkClick r:id="rId3" action="ppaction://hlinksldjump"/>
              </a:rPr>
              <a:t>Vectoriales</a:t>
            </a:r>
            <a:endParaRPr sz="1000">
              <a:latin typeface="Calibri"/>
              <a:cs typeface="Calibri"/>
            </a:endParaRPr>
          </a:p>
          <a:p>
            <a:pPr marL="500380" marR="113601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Dependencia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1000" spc="-5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1000" spc="-21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Sistemas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3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de</a:t>
            </a:r>
            <a:r>
              <a:rPr dirty="0" sz="1000" spc="-3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Generadores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1000" spc="1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Bases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5023" y="1865236"/>
            <a:ext cx="146177" cy="14617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50469" y="186737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5284" y="2064308"/>
            <a:ext cx="59588" cy="595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5023" y="2188413"/>
            <a:ext cx="146177" cy="14617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50469" y="2190562"/>
            <a:ext cx="755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FAFAFD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2387485"/>
            <a:ext cx="59588" cy="595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284" y="2539314"/>
            <a:ext cx="59588" cy="595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01904" y="1838457"/>
            <a:ext cx="2593340" cy="80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1000" spc="7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solidFill>
                  <a:srgbClr val="D6D6EF"/>
                </a:solidFill>
                <a:latin typeface="Calibri"/>
                <a:cs typeface="Calibri"/>
                <a:hlinkClick r:id="rId4" action="ppaction://hlinksldjump"/>
              </a:rPr>
              <a:t>cuadráticas</a:t>
            </a:r>
            <a:endParaRPr sz="1000">
              <a:latin typeface="Calibri"/>
              <a:cs typeface="Calibri"/>
            </a:endParaRPr>
          </a:p>
          <a:p>
            <a:pPr marL="139065">
              <a:lnSpc>
                <a:spcPts val="1200"/>
              </a:lnSpc>
            </a:pP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1" action="ppaction://hlinksldjump"/>
              </a:rPr>
              <a:t>autovalores.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spcBef>
                <a:spcPts val="150"/>
              </a:spcBef>
            </a:pPr>
            <a:r>
              <a:rPr dirty="0" sz="1000" spc="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1000" spc="60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1000">
              <a:latin typeface="Calibri"/>
              <a:cs typeface="Calibri"/>
            </a:endParaRPr>
          </a:p>
          <a:p>
            <a:pPr marL="139065" marR="5080">
              <a:lnSpc>
                <a:spcPts val="1200"/>
              </a:lnSpc>
              <a:spcBef>
                <a:spcPts val="35"/>
              </a:spcBef>
            </a:pP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Sistemas </a:t>
            </a:r>
            <a:r>
              <a:rPr dirty="0" sz="100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Compatibles</a:t>
            </a:r>
            <a:r>
              <a:rPr dirty="0" sz="1000" spc="22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6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2" action="ppaction://hlinksldjump"/>
              </a:rPr>
              <a:t>Incompatibles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Sistemas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Indeterminados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y</a:t>
            </a:r>
            <a:r>
              <a:rPr dirty="0" sz="1000" spc="95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 </a:t>
            </a:r>
            <a:r>
              <a:rPr dirty="0" sz="1000" spc="-20">
                <a:solidFill>
                  <a:srgbClr val="CCCCCC"/>
                </a:solidFill>
                <a:latin typeface="Calibri"/>
                <a:cs typeface="Calibri"/>
                <a:hlinkClick r:id="rId23" action="ppaction://hlinksldjump"/>
              </a:rPr>
              <a:t>Sobredeterminados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5023" y="2663431"/>
            <a:ext cx="146177" cy="14617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2862491"/>
            <a:ext cx="59588" cy="5958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5023" y="2986608"/>
            <a:ext cx="146177" cy="14617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284" y="3185668"/>
            <a:ext cx="59588" cy="5958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37769" y="2636639"/>
            <a:ext cx="2438400" cy="652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2895" marR="282575" indent="-278130">
              <a:lnSpc>
                <a:spcPct val="100000"/>
              </a:lnSpc>
              <a:spcBef>
                <a:spcPts val="9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5   </a:t>
            </a:r>
            <a:r>
              <a:rPr dirty="0" baseline="3968" sz="1050" spc="7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El  </a:t>
            </a:r>
            <a:r>
              <a:rPr dirty="0" sz="1000" spc="-2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1000" spc="17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4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000" spc="14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1000" spc="204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6" action="ppaction://hlinksldjump"/>
              </a:rPr>
              <a:t>cuadrados </a:t>
            </a:r>
            <a:r>
              <a:rPr dirty="0" sz="1000" spc="-10">
                <a:solidFill>
                  <a:srgbClr val="D6D6EF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El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2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problema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4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de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mínimos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4" action="ppaction://hlinksldjump"/>
              </a:rPr>
              <a:t>cuadrados</a:t>
            </a:r>
            <a:endParaRPr sz="1000">
              <a:latin typeface="Calibri"/>
              <a:cs typeface="Calibri"/>
            </a:endParaRPr>
          </a:p>
          <a:p>
            <a:pPr marL="25400">
              <a:lnSpc>
                <a:spcPts val="1200"/>
              </a:lnSpc>
              <a:spcBef>
                <a:spcPts val="145"/>
              </a:spcBef>
            </a:pPr>
            <a:r>
              <a:rPr dirty="0" baseline="3968" sz="1050" b="1">
                <a:solidFill>
                  <a:srgbClr val="FAFAFD"/>
                </a:solidFill>
                <a:latin typeface="Arial"/>
                <a:cs typeface="Arial"/>
              </a:rPr>
              <a:t>6  </a:t>
            </a:r>
            <a:r>
              <a:rPr dirty="0" baseline="3968" sz="1050" spc="270" b="1">
                <a:solidFill>
                  <a:srgbClr val="FAFAF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1000" spc="9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15">
                <a:solidFill>
                  <a:srgbClr val="D6D6E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1000">
              <a:latin typeface="Calibri"/>
              <a:cs typeface="Calibri"/>
            </a:endParaRPr>
          </a:p>
          <a:p>
            <a:pPr marL="302895">
              <a:lnSpc>
                <a:spcPts val="1200"/>
              </a:lnSpc>
            </a:pP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Directos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vs</a:t>
            </a:r>
            <a:r>
              <a:rPr dirty="0" sz="1000" spc="10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5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Métodos</a:t>
            </a:r>
            <a:r>
              <a:rPr dirty="0" sz="1000" spc="10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 </a:t>
            </a:r>
            <a:r>
              <a:rPr dirty="0" sz="1000" spc="-10">
                <a:solidFill>
                  <a:srgbClr val="CCCCCC"/>
                </a:solidFill>
                <a:latin typeface="Calibri"/>
                <a:cs typeface="Calibri"/>
                <a:hlinkClick r:id="rId25" action="ppaction://hlinksldjump"/>
              </a:rPr>
              <a:t>Iterativos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30" name="object 3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26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59778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Dependencia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Independencia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547253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470157"/>
            <a:ext cx="3548379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0">
                <a:latin typeface="Calibri"/>
                <a:cs typeface="Calibri"/>
              </a:rPr>
              <a:t>concepto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35" b="1">
                <a:latin typeface="Calibri"/>
                <a:cs typeface="Calibri"/>
              </a:rPr>
              <a:t>Dependencia </a:t>
            </a:r>
            <a:r>
              <a:rPr dirty="0" sz="1000" spc="10" b="1">
                <a:latin typeface="Calibri"/>
                <a:cs typeface="Calibri"/>
              </a:rPr>
              <a:t>lineal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10">
                <a:latin typeface="Calibri"/>
                <a:cs typeface="Calibri"/>
              </a:rPr>
              <a:t>fundamental </a:t>
            </a:r>
            <a:r>
              <a:rPr dirty="0" sz="1000" spc="-15">
                <a:latin typeface="Calibri"/>
                <a:cs typeface="Calibri"/>
              </a:rPr>
              <a:t>para </a:t>
            </a:r>
            <a:r>
              <a:rPr dirty="0" sz="1000" spc="-25">
                <a:latin typeface="Calibri"/>
                <a:cs typeface="Calibri"/>
              </a:rPr>
              <a:t>entender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15">
                <a:latin typeface="Calibri"/>
                <a:cs typeface="Calibri"/>
              </a:rPr>
              <a:t>posible </a:t>
            </a:r>
            <a:r>
              <a:rPr dirty="0" sz="1000" spc="-25">
                <a:latin typeface="Calibri"/>
                <a:cs typeface="Calibri"/>
              </a:rPr>
              <a:t>generar </a:t>
            </a:r>
            <a:r>
              <a:rPr dirty="0" sz="1000" spc="-10">
                <a:latin typeface="Calibri"/>
                <a:cs typeface="Calibri"/>
              </a:rPr>
              <a:t>infinitos </a:t>
            </a:r>
            <a:r>
              <a:rPr dirty="0" sz="1000" spc="-25">
                <a:latin typeface="Calibri"/>
                <a:cs typeface="Calibri"/>
              </a:rPr>
              <a:t>elementos del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10">
                <a:latin typeface="Calibri"/>
                <a:cs typeface="Calibri"/>
              </a:rPr>
              <a:t>vectorial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finito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vectores.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1" name="object 11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259778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Dependencia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Independencia</a:t>
            </a:r>
            <a:r>
              <a:rPr dirty="0" sz="1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lineal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194" y="1547253"/>
            <a:ext cx="59588" cy="59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354" y="1470157"/>
            <a:ext cx="3658235" cy="822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114935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El </a:t>
            </a:r>
            <a:r>
              <a:rPr dirty="0" sz="1000" spc="-10">
                <a:latin typeface="Calibri"/>
                <a:cs typeface="Calibri"/>
              </a:rPr>
              <a:t>concepto </a:t>
            </a:r>
            <a:r>
              <a:rPr dirty="0" sz="1000" spc="-40">
                <a:latin typeface="Calibri"/>
                <a:cs typeface="Calibri"/>
              </a:rPr>
              <a:t>de </a:t>
            </a:r>
            <a:r>
              <a:rPr dirty="0" sz="1000" spc="35" b="1">
                <a:latin typeface="Calibri"/>
                <a:cs typeface="Calibri"/>
              </a:rPr>
              <a:t>Dependencia </a:t>
            </a:r>
            <a:r>
              <a:rPr dirty="0" sz="1000" spc="10" b="1">
                <a:latin typeface="Calibri"/>
                <a:cs typeface="Calibri"/>
              </a:rPr>
              <a:t>lineal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10">
                <a:latin typeface="Calibri"/>
                <a:cs typeface="Calibri"/>
              </a:rPr>
              <a:t>fundamental </a:t>
            </a:r>
            <a:r>
              <a:rPr dirty="0" sz="1000" spc="-15">
                <a:latin typeface="Calibri"/>
                <a:cs typeface="Calibri"/>
              </a:rPr>
              <a:t>para </a:t>
            </a:r>
            <a:r>
              <a:rPr dirty="0" sz="1000" spc="-25">
                <a:latin typeface="Calibri"/>
                <a:cs typeface="Calibri"/>
              </a:rPr>
              <a:t>entender 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como </a:t>
            </a:r>
            <a:r>
              <a:rPr dirty="0" sz="1000" spc="-35">
                <a:latin typeface="Calibri"/>
                <a:cs typeface="Calibri"/>
              </a:rPr>
              <a:t>es </a:t>
            </a:r>
            <a:r>
              <a:rPr dirty="0" sz="1000" spc="-15">
                <a:latin typeface="Calibri"/>
                <a:cs typeface="Calibri"/>
              </a:rPr>
              <a:t>posible </a:t>
            </a:r>
            <a:r>
              <a:rPr dirty="0" sz="1000" spc="-25">
                <a:latin typeface="Calibri"/>
                <a:cs typeface="Calibri"/>
              </a:rPr>
              <a:t>generar </a:t>
            </a:r>
            <a:r>
              <a:rPr dirty="0" sz="1000" spc="-10">
                <a:latin typeface="Calibri"/>
                <a:cs typeface="Calibri"/>
              </a:rPr>
              <a:t>infinitos </a:t>
            </a:r>
            <a:r>
              <a:rPr dirty="0" sz="1000" spc="-25">
                <a:latin typeface="Calibri"/>
                <a:cs typeface="Calibri"/>
              </a:rPr>
              <a:t>elementos del </a:t>
            </a:r>
            <a:r>
              <a:rPr dirty="0" sz="1000" spc="-15">
                <a:latin typeface="Calibri"/>
                <a:cs typeface="Calibri"/>
              </a:rPr>
              <a:t>espacio </a:t>
            </a:r>
            <a:r>
              <a:rPr dirty="0" sz="1000" spc="-10">
                <a:latin typeface="Calibri"/>
                <a:cs typeface="Calibri"/>
              </a:rPr>
              <a:t>vectorial </a:t>
            </a:r>
            <a:r>
              <a:rPr dirty="0" sz="1000" spc="-5">
                <a:latin typeface="Calibri"/>
                <a:cs typeface="Calibri"/>
              </a:rPr>
              <a:t>a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un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número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finito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vectores.</a:t>
            </a:r>
            <a:endParaRPr sz="1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285"/>
              </a:spcBef>
            </a:pPr>
            <a:r>
              <a:rPr dirty="0" sz="1000" spc="55">
                <a:latin typeface="Calibri"/>
                <a:cs typeface="Calibri"/>
              </a:rPr>
              <a:t>La </a:t>
            </a:r>
            <a:r>
              <a:rPr dirty="0" sz="1000" spc="-20">
                <a:latin typeface="Calibri"/>
                <a:cs typeface="Calibri"/>
              </a:rPr>
              <a:t>generación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vectores </a:t>
            </a:r>
            <a:r>
              <a:rPr dirty="0" sz="1000" spc="-35">
                <a:latin typeface="Calibri"/>
                <a:cs typeface="Calibri"/>
              </a:rPr>
              <a:t>se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realiza </a:t>
            </a:r>
            <a:r>
              <a:rPr dirty="0" sz="1000" spc="-20">
                <a:latin typeface="Calibri"/>
                <a:cs typeface="Calibri"/>
              </a:rPr>
              <a:t>mediante </a:t>
            </a:r>
            <a:r>
              <a:rPr dirty="0" sz="1000" spc="-10">
                <a:latin typeface="Calibri"/>
                <a:cs typeface="Calibri"/>
              </a:rPr>
              <a:t>combinaciones </a:t>
            </a:r>
            <a:r>
              <a:rPr dirty="0" sz="1000" spc="-20">
                <a:latin typeface="Calibri"/>
                <a:cs typeface="Calibri"/>
              </a:rPr>
              <a:t>lineales 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40">
                <a:latin typeface="Calibri"/>
                <a:cs typeface="Calibri"/>
              </a:rPr>
              <a:t>de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vectores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194" y="2040712"/>
            <a:ext cx="59588" cy="59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2" name="object 12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3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338" y="0"/>
            <a:ext cx="112522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78155" marR="5080" indent="240665">
              <a:lnSpc>
                <a:spcPct val="100000"/>
              </a:lnSpc>
              <a:spcBef>
                <a:spcPts val="95"/>
              </a:spcBef>
            </a:pP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Intr</a:t>
            </a:r>
            <a:r>
              <a:rPr dirty="0" sz="500" spc="60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o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2" action="ppaction://hlinksldjump"/>
              </a:rPr>
              <a:t>ducción </a:t>
            </a:r>
            <a:r>
              <a:rPr dirty="0" sz="500" spc="15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Espacios</a:t>
            </a: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Vectoriales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Formas</a:t>
            </a:r>
            <a:r>
              <a:rPr dirty="0" sz="500" spc="50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4" action="ppaction://hlinksldjump"/>
              </a:rPr>
              <a:t>cuadráticas </a:t>
            </a:r>
            <a:r>
              <a:rPr dirty="0" sz="500" spc="40" b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Sistemas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5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590"/>
              </a:lnSpc>
            </a:pPr>
            <a:r>
              <a:rPr dirty="0" sz="500" spc="5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El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problema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2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500" spc="6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mínimos</a:t>
            </a:r>
            <a:r>
              <a:rPr dirty="0" sz="500" spc="70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6" action="ppaction://hlinksldjump"/>
              </a:rPr>
              <a:t>cuadrados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ts val="600"/>
              </a:lnSpc>
            </a:pPr>
            <a:r>
              <a:rPr dirty="0" sz="500" spc="35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Álgebra</a:t>
            </a:r>
            <a:r>
              <a:rPr dirty="0" sz="500" spc="2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500" spc="30" b="1">
                <a:solidFill>
                  <a:srgbClr val="7F7F7F"/>
                </a:solidFill>
                <a:latin typeface="Calibri"/>
                <a:cs typeface="Calibri"/>
                <a:hlinkClick r:id="rId7" action="ppaction://hlinksldjump"/>
              </a:rPr>
              <a:t>numérica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95" y="0"/>
            <a:ext cx="2304415" cy="480059"/>
          </a:xfrm>
          <a:custGeom>
            <a:avLst/>
            <a:gdLst/>
            <a:ahLst/>
            <a:cxnLst/>
            <a:rect l="l" t="t" r="r" b="b"/>
            <a:pathLst>
              <a:path w="2304415" h="480059">
                <a:moveTo>
                  <a:pt x="2303995" y="0"/>
                </a:moveTo>
                <a:lnTo>
                  <a:pt x="0" y="0"/>
                </a:lnTo>
                <a:lnTo>
                  <a:pt x="0" y="479742"/>
                </a:lnTo>
                <a:lnTo>
                  <a:pt x="2303995" y="479742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99296" y="139620"/>
            <a:ext cx="1151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" spc="3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2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3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Independencia</a:t>
            </a:r>
            <a:r>
              <a:rPr dirty="0" sz="500" spc="80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500" spc="15" b="1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lineal </a:t>
            </a:r>
            <a:r>
              <a:rPr dirty="0" sz="5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Transformaciones</a:t>
            </a:r>
            <a:r>
              <a:rPr dirty="0" sz="500" spc="7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500" spc="35" b="1">
                <a:solidFill>
                  <a:srgbClr val="9898D8"/>
                </a:solidFill>
                <a:latin typeface="Calibri"/>
                <a:cs typeface="Calibri"/>
                <a:hlinkClick r:id="rId9" action="ppaction://hlinksldjump"/>
              </a:rPr>
              <a:t>Lineales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79736"/>
            <a:ext cx="4608060" cy="312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174" y="478685"/>
            <a:ext cx="167893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Combinaciones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lineales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3240" y="1096810"/>
            <a:ext cx="1624583" cy="162458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50285"/>
            <a:ext cx="4608195" cy="106045"/>
            <a:chOff x="0" y="3350285"/>
            <a:chExt cx="4608195" cy="106045"/>
          </a:xfrm>
        </p:grpSpPr>
        <p:sp>
          <p:nvSpPr>
            <p:cNvPr id="10" name="object 10"/>
            <p:cNvSpPr/>
            <p:nvPr/>
          </p:nvSpPr>
          <p:spPr>
            <a:xfrm>
              <a:off x="0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03995" y="3350285"/>
              <a:ext cx="2304415" cy="106045"/>
            </a:xfrm>
            <a:custGeom>
              <a:avLst/>
              <a:gdLst/>
              <a:ahLst/>
              <a:cxnLst/>
              <a:rect l="l" t="t" r="r" b="b"/>
              <a:pathLst>
                <a:path w="2304415" h="106045">
                  <a:moveTo>
                    <a:pt x="2303995" y="0"/>
                  </a:moveTo>
                  <a:lnTo>
                    <a:pt x="0" y="0"/>
                  </a:lnTo>
                  <a:lnTo>
                    <a:pt x="0" y="105714"/>
                  </a:lnTo>
                  <a:lnTo>
                    <a:pt x="2303995" y="105714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99296" y="3349827"/>
            <a:ext cx="497840" cy="107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40" b="1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FM-Estadística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2023-09-12T06:40:39Z</dcterms:created>
  <dcterms:modified xsi:type="dcterms:W3CDTF">2023-09-12T06:40:39Z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2023-09-12T00:00:00Z</vt:filetime>
  </property>
</Properties>
</file>