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99" r:id="rId2"/>
    <p:sldId id="641" r:id="rId3"/>
    <p:sldId id="385" r:id="rId4"/>
    <p:sldId id="621" r:id="rId5"/>
    <p:sldId id="623" r:id="rId6"/>
    <p:sldId id="635" r:id="rId7"/>
    <p:sldId id="630" r:id="rId8"/>
    <p:sldId id="607" r:id="rId9"/>
    <p:sldId id="609" r:id="rId10"/>
    <p:sldId id="624" r:id="rId11"/>
    <p:sldId id="625" r:id="rId12"/>
    <p:sldId id="610" r:id="rId13"/>
    <p:sldId id="629" r:id="rId14"/>
    <p:sldId id="611" r:id="rId15"/>
    <p:sldId id="626" r:id="rId16"/>
    <p:sldId id="627" r:id="rId17"/>
    <p:sldId id="612" r:id="rId18"/>
    <p:sldId id="628" r:id="rId19"/>
    <p:sldId id="613" r:id="rId20"/>
    <p:sldId id="618" r:id="rId21"/>
    <p:sldId id="619" r:id="rId22"/>
    <p:sldId id="639" r:id="rId23"/>
    <p:sldId id="614" r:id="rId24"/>
    <p:sldId id="615" r:id="rId25"/>
    <p:sldId id="616" r:id="rId26"/>
    <p:sldId id="631" r:id="rId27"/>
    <p:sldId id="632" r:id="rId28"/>
    <p:sldId id="633" r:id="rId29"/>
    <p:sldId id="605" r:id="rId30"/>
    <p:sldId id="637" r:id="rId31"/>
    <p:sldId id="602" r:id="rId32"/>
    <p:sldId id="636" r:id="rId33"/>
    <p:sldId id="638" r:id="rId34"/>
    <p:sldId id="617" r:id="rId35"/>
    <p:sldId id="486" r:id="rId36"/>
    <p:sldId id="292" r:id="rId37"/>
    <p:sldId id="293" r:id="rId38"/>
    <p:sldId id="634" r:id="rId39"/>
    <p:sldId id="608" r:id="rId40"/>
    <p:sldId id="523" r:id="rId41"/>
    <p:sldId id="640" r:id="rId42"/>
  </p:sldIdLst>
  <p:sldSz cx="9906000" cy="6858000" type="A4"/>
  <p:notesSz cx="10234613" cy="71040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 userDrawn="1">
          <p15:clr>
            <a:srgbClr val="A4A3A4"/>
          </p15:clr>
        </p15:guide>
        <p15:guide id="2" pos="322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CC99"/>
    <a:srgbClr val="000000"/>
    <a:srgbClr val="0A02B4"/>
    <a:srgbClr val="0099CC"/>
    <a:srgbClr val="FFFFCC"/>
    <a:srgbClr val="996633"/>
    <a:srgbClr val="996600"/>
    <a:srgbClr val="0066CC"/>
    <a:srgbClr val="C2C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8156" autoAdjust="0"/>
  </p:normalViewPr>
  <p:slideViewPr>
    <p:cSldViewPr>
      <p:cViewPr varScale="1">
        <p:scale>
          <a:sx n="59" d="100"/>
          <a:sy n="59" d="100"/>
        </p:scale>
        <p:origin x="1360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1308" y="-78"/>
      </p:cViewPr>
      <p:guideLst>
        <p:guide orient="horz" pos="2236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7CEF788-1AB6-727C-3B4B-4FADFDFEB6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475" cy="355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87DDEAF-BC42-5D0A-2483-BCC08869724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9" y="0"/>
            <a:ext cx="4435475" cy="355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318E17D-556D-D61F-CECE-66EA796F220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8383"/>
            <a:ext cx="4435475" cy="355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C1EB5A4E-3FBB-BD2F-6C7B-0E0D3FFD0B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9" y="6748383"/>
            <a:ext cx="4435475" cy="355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151C98-031C-44BC-BC0E-DE7B0BC18D35}" type="slidenum">
              <a:rPr lang="en-GB" altLang="es-ES"/>
              <a:pPr>
                <a:defRPr/>
              </a:pPr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BBE6C6F-8CF6-4751-7040-145404C37E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475" cy="355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6F32E1C-6FAE-A505-A8E3-A43BAF52EA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9139" y="0"/>
            <a:ext cx="4435475" cy="355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F3ED4D5-5309-5F59-352D-E5A65A5DC9E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4050" y="531813"/>
            <a:ext cx="3846513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770BB692-1B60-75D4-9A41-DC9F684CEF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6839" y="3374193"/>
            <a:ext cx="7500937" cy="31979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6211A68F-D4E8-8DC6-129C-B1DD20D74F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8383"/>
            <a:ext cx="4435475" cy="355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0557D34E-62A0-895F-00C3-E98DA775B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9" y="6748383"/>
            <a:ext cx="4435475" cy="355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1CF6FE-CA0D-4722-A5B1-22CCB8088C27}" type="slidenum">
              <a:rPr lang="en-GB" altLang="es-ES"/>
              <a:pPr>
                <a:defRPr/>
              </a:pPr>
              <a:t>‹Nº›</a:t>
            </a:fld>
            <a:endParaRPr lang="en-GB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5CCACFC-7EEC-7532-AF4F-03AF3EBF8E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69938" indent="-2952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85863" indent="-2365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60525" indent="-2365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133600" indent="-2365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EBE9165-4195-4D7A-8CB2-9DB574ED20AC}" type="slidenum">
              <a:rPr lang="en-GB" altLang="es-ES" sz="1200" smtClean="0"/>
              <a:pPr/>
              <a:t>1</a:t>
            </a:fld>
            <a:endParaRPr lang="en-GB" altLang="es-E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2BBF3B1-E9C1-6010-861F-118DB38FF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0015692-EB16-86DD-1AC3-A90630D58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CF6FE-CA0D-4722-A5B1-22CCB8088C27}" type="slidenum">
              <a:rPr lang="en-GB" altLang="es-ES" smtClean="0"/>
              <a:pPr>
                <a:defRPr/>
              </a:pPr>
              <a:t>20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221670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14800" y="1600200"/>
            <a:ext cx="5048250" cy="1447800"/>
          </a:xfrm>
        </p:spPr>
        <p:txBody>
          <a:bodyPr lIns="91432" tIns="45716" rIns="91432" bIns="45716" anchor="t"/>
          <a:lstStyle>
            <a:lvl1pPr>
              <a:defRPr sz="28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3124200"/>
            <a:ext cx="5048250" cy="914400"/>
          </a:xfrm>
        </p:spPr>
        <p:txBody>
          <a:bodyPr lIns="91432" tIns="45716" rIns="91432" bIns="45716"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4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B98D3EE-44C9-53F6-2997-B59A687688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0DFEA-9B00-4CFF-A572-B72E5A5F76E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9063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813678" y="188915"/>
            <a:ext cx="2092325" cy="59070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35114" y="188915"/>
            <a:ext cx="6126162" cy="59070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9EAC608-9BD9-0B7D-00F9-B48C9297F0C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87BF-C309-4B37-AA88-6D94CE60DD5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42551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2327" y="188913"/>
            <a:ext cx="7813675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35112" y="1981200"/>
            <a:ext cx="3833813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521326" y="1981201"/>
            <a:ext cx="38354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521326" y="4114800"/>
            <a:ext cx="38354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462DF29A-FA41-0030-5D49-EE5FA8AE2E1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EA60-639E-4216-8E80-5204A26C4D3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204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CEE9992F-71FD-DAA9-50E5-30053F56E3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850" y="6453188"/>
            <a:ext cx="8683625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2CD1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6 Rectángulo">
            <a:extLst>
              <a:ext uri="{FF2B5EF4-FFF2-40B4-BE49-F238E27FC236}">
                <a16:creationId xmlns:a16="http://schemas.microsoft.com/office/drawing/2014/main" id="{FE9302A2-F61C-6EE0-022A-D711AB96AB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8950" y="6308725"/>
            <a:ext cx="9417050" cy="549275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s-ES" alt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7E7F2DBC-1053-F8CA-E2E7-835F7DF6E0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97EB7-4CBE-4AC4-8275-08870195B8C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9091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5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9A43612-925D-1DA7-0822-396E0FF6A2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3DC6A-D8A0-4EE2-8580-34AB9D53CB9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841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35112" y="1981200"/>
            <a:ext cx="3833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21326" y="1981200"/>
            <a:ext cx="3835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93689B-6449-66E4-F248-95F618BDE8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A6D02-C080-42A1-BC94-714E96EF760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15762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B40A7DA5-2003-46A4-D74F-E858C14DDC3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264C7-B5EA-450A-8E04-43FA62AB193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9935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F150A7B1-1773-D8F6-CDFB-346845662B0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56C3B-42D8-49EA-A2BA-9AB26BA269F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00277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D3FCDF47-8EAB-FB39-7252-A27988835C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975A2-35C2-410B-88DA-0BAD1ECE75D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95526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2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6F461FF5-9764-E47B-966B-26AE9E2A52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2451B-10EA-4016-9DA7-E55297525E1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8858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2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2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2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11BFB01-D179-FCFB-7444-FCB749EAE2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CC1A7-3909-43DA-8EC8-52870CDC821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76286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1">
            <a:extLst>
              <a:ext uri="{FF2B5EF4-FFF2-40B4-BE49-F238E27FC236}">
                <a16:creationId xmlns:a16="http://schemas.microsoft.com/office/drawing/2014/main" id="{F5676541-A542-1BB6-E0A5-A8034EE6F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92325" y="188913"/>
            <a:ext cx="7813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Click to edit Master title style</a:t>
            </a:r>
          </a:p>
        </p:txBody>
      </p:sp>
      <p:sp>
        <p:nvSpPr>
          <p:cNvPr id="1027" name="Rectangle 32">
            <a:extLst>
              <a:ext uri="{FF2B5EF4-FFF2-40B4-BE49-F238E27FC236}">
                <a16:creationId xmlns:a16="http://schemas.microsoft.com/office/drawing/2014/main" id="{252EED84-94FC-DF91-DC8C-68FEE434DC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35113" y="1981200"/>
            <a:ext cx="7821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Click to edit Master text styles</a:t>
            </a:r>
          </a:p>
          <a:p>
            <a:pPr lvl="1"/>
            <a:r>
              <a:rPr lang="en-GB" altLang="es-ES"/>
              <a:t>Second level</a:t>
            </a:r>
          </a:p>
          <a:p>
            <a:pPr lvl="2"/>
            <a:r>
              <a:rPr lang="en-GB" altLang="es-ES"/>
              <a:t>Third level</a:t>
            </a:r>
          </a:p>
          <a:p>
            <a:pPr lvl="3"/>
            <a:r>
              <a:rPr lang="en-GB" altLang="es-ES"/>
              <a:t>Fourth level</a:t>
            </a:r>
          </a:p>
          <a:p>
            <a:pPr lvl="4"/>
            <a:r>
              <a:rPr lang="en-GB" altLang="es-ES"/>
              <a:t>Fifth level</a:t>
            </a:r>
          </a:p>
        </p:txBody>
      </p:sp>
      <p:sp>
        <p:nvSpPr>
          <p:cNvPr id="1059" name="Rectangle 35">
            <a:extLst>
              <a:ext uri="{FF2B5EF4-FFF2-40B4-BE49-F238E27FC236}">
                <a16:creationId xmlns:a16="http://schemas.microsoft.com/office/drawing/2014/main" id="{F8195E03-F17E-52ED-BFBE-2F4559B851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9113" y="6450013"/>
            <a:ext cx="123825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10799" rIns="91432" bIns="10799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93FBC3-6C76-4BFE-B5FD-484A258ADD66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  <p:pic>
        <p:nvPicPr>
          <p:cNvPr id="1029" name="Picture 39" descr="CEU ENM_CMYK">
            <a:extLst>
              <a:ext uri="{FF2B5EF4-FFF2-40B4-BE49-F238E27FC236}">
                <a16:creationId xmlns:a16="http://schemas.microsoft.com/office/drawing/2014/main" id="{34C9D864-F385-D913-EEC7-08FB58D989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59861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E89E48FE-E0EC-83ED-A0E5-FE35ED9725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850" y="6453188"/>
            <a:ext cx="8683625" cy="1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2CD1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5756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57561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57561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57561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57561"/>
          </a:solidFill>
          <a:latin typeface="Arial" charset="0"/>
        </a:defRPr>
      </a:lvl5pPr>
      <a:lvl6pPr marL="457200"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57561"/>
          </a:solidFill>
          <a:latin typeface="Arial" charset="0"/>
        </a:defRPr>
      </a:lvl6pPr>
      <a:lvl7pPr marL="914400"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57561"/>
          </a:solidFill>
          <a:latin typeface="Arial" charset="0"/>
        </a:defRPr>
      </a:lvl7pPr>
      <a:lvl8pPr marL="1371600"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57561"/>
          </a:solidFill>
          <a:latin typeface="Arial" charset="0"/>
        </a:defRPr>
      </a:lvl8pPr>
      <a:lvl9pPr marL="1828800"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57561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115000"/>
        </a:lnSpc>
        <a:spcBef>
          <a:spcPct val="0"/>
        </a:spcBef>
        <a:spcAft>
          <a:spcPct val="15000"/>
        </a:spcAft>
        <a:buChar char="•"/>
        <a:defRPr sz="2000">
          <a:solidFill>
            <a:srgbClr val="757561"/>
          </a:solidFill>
          <a:latin typeface="+mn-lt"/>
          <a:ea typeface="+mn-ea"/>
          <a:cs typeface="+mn-cs"/>
        </a:defRPr>
      </a:lvl1pPr>
      <a:lvl2pPr marL="742950" indent="-285750" algn="l" defTabSz="912813" rtl="0" eaLnBrk="0" fontAlgn="base" hangingPunct="0">
        <a:lnSpc>
          <a:spcPct val="115000"/>
        </a:lnSpc>
        <a:spcBef>
          <a:spcPct val="0"/>
        </a:spcBef>
        <a:spcAft>
          <a:spcPct val="15000"/>
        </a:spcAft>
        <a:buChar char="–"/>
        <a:defRPr sz="2000">
          <a:solidFill>
            <a:srgbClr val="757561"/>
          </a:solidFill>
          <a:latin typeface="+mn-lt"/>
        </a:defRPr>
      </a:lvl2pPr>
      <a:lvl3pPr marL="1143000" indent="-230188" algn="l" defTabSz="912813" rtl="0" eaLnBrk="0" fontAlgn="base" hangingPunct="0">
        <a:lnSpc>
          <a:spcPct val="115000"/>
        </a:lnSpc>
        <a:spcBef>
          <a:spcPct val="20000"/>
        </a:spcBef>
        <a:spcAft>
          <a:spcPct val="15000"/>
        </a:spcAft>
        <a:buChar char="•"/>
        <a:defRPr sz="2000">
          <a:solidFill>
            <a:srgbClr val="757561"/>
          </a:solidFill>
          <a:latin typeface="+mn-lt"/>
        </a:defRPr>
      </a:lvl3pPr>
      <a:lvl4pPr marL="1562100" indent="-228600" algn="l" defTabSz="912813" rtl="0" eaLnBrk="0" fontAlgn="base" hangingPunct="0">
        <a:lnSpc>
          <a:spcPct val="115000"/>
        </a:lnSpc>
        <a:spcBef>
          <a:spcPct val="20000"/>
        </a:spcBef>
        <a:spcAft>
          <a:spcPct val="15000"/>
        </a:spcAft>
        <a:buChar char="–"/>
        <a:defRPr sz="2000">
          <a:solidFill>
            <a:srgbClr val="757561"/>
          </a:solidFill>
          <a:latin typeface="+mn-lt"/>
        </a:defRPr>
      </a:lvl4pPr>
      <a:lvl5pPr marL="1981200" indent="-228600" algn="l" defTabSz="912813" rtl="0" eaLnBrk="0" fontAlgn="base" hangingPunct="0">
        <a:lnSpc>
          <a:spcPct val="115000"/>
        </a:lnSpc>
        <a:spcBef>
          <a:spcPct val="20000"/>
        </a:spcBef>
        <a:spcAft>
          <a:spcPct val="15000"/>
        </a:spcAft>
        <a:buChar char="»"/>
        <a:defRPr sz="2000">
          <a:solidFill>
            <a:srgbClr val="757561"/>
          </a:solidFill>
          <a:latin typeface="+mn-lt"/>
        </a:defRPr>
      </a:lvl5pPr>
      <a:lvl6pPr marL="2438400" indent="-228600" algn="l" defTabSz="912813" rtl="0" eaLnBrk="0" fontAlgn="base" hangingPunct="0">
        <a:lnSpc>
          <a:spcPct val="115000"/>
        </a:lnSpc>
        <a:spcBef>
          <a:spcPct val="20000"/>
        </a:spcBef>
        <a:spcAft>
          <a:spcPct val="15000"/>
        </a:spcAft>
        <a:buChar char="»"/>
        <a:defRPr sz="2000">
          <a:solidFill>
            <a:srgbClr val="757561"/>
          </a:solidFill>
          <a:latin typeface="+mn-lt"/>
        </a:defRPr>
      </a:lvl6pPr>
      <a:lvl7pPr marL="2895600" indent="-228600" algn="l" defTabSz="912813" rtl="0" eaLnBrk="0" fontAlgn="base" hangingPunct="0">
        <a:lnSpc>
          <a:spcPct val="115000"/>
        </a:lnSpc>
        <a:spcBef>
          <a:spcPct val="20000"/>
        </a:spcBef>
        <a:spcAft>
          <a:spcPct val="15000"/>
        </a:spcAft>
        <a:buChar char="»"/>
        <a:defRPr sz="2000">
          <a:solidFill>
            <a:srgbClr val="757561"/>
          </a:solidFill>
          <a:latin typeface="+mn-lt"/>
        </a:defRPr>
      </a:lvl7pPr>
      <a:lvl8pPr marL="3352800" indent="-228600" algn="l" defTabSz="912813" rtl="0" eaLnBrk="0" fontAlgn="base" hangingPunct="0">
        <a:lnSpc>
          <a:spcPct val="115000"/>
        </a:lnSpc>
        <a:spcBef>
          <a:spcPct val="20000"/>
        </a:spcBef>
        <a:spcAft>
          <a:spcPct val="15000"/>
        </a:spcAft>
        <a:buChar char="»"/>
        <a:defRPr sz="2000">
          <a:solidFill>
            <a:srgbClr val="757561"/>
          </a:solidFill>
          <a:latin typeface="+mn-lt"/>
        </a:defRPr>
      </a:lvl8pPr>
      <a:lvl9pPr marL="3810000" indent="-228600" algn="l" defTabSz="912813" rtl="0" eaLnBrk="0" fontAlgn="base" hangingPunct="0">
        <a:lnSpc>
          <a:spcPct val="115000"/>
        </a:lnSpc>
        <a:spcBef>
          <a:spcPct val="20000"/>
        </a:spcBef>
        <a:spcAft>
          <a:spcPct val="15000"/>
        </a:spcAft>
        <a:buChar char="»"/>
        <a:defRPr sz="2000">
          <a:solidFill>
            <a:srgbClr val="75756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es/url?sa=i&amp;rct=j&amp;q=&amp;esrc=s&amp;source=images&amp;cd=&amp;cad=rja&amp;uact=8&amp;docid=-hp8zO58fOIVSM&amp;tbnid=ZVfeHuREJaR7qM:&amp;ved=0CAUQjRw&amp;url=http%3A%2F%2Fwww.highinterestsavingsaccountrates.org%2F&amp;ei=Qm65U_iCMcfnywOZsoGYBg&amp;bvm=bv.70138588,d.d2k&amp;psig=AFQjCNE6T9-upFVk1jsqi04rAS4kvRlIzw&amp;ust=14047476903581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google.es/url?sa=i&amp;rct=j&amp;q=&amp;esrc=s&amp;source=images&amp;cd=&amp;cad=rja&amp;uact=8&amp;docid=rw2KbiE0IlUnAM&amp;tbnid=1M6T4p10S4eQ3M:&amp;ved=0CAUQjRw&amp;url=http%3A%2F%2Fwww.merchantcircle.com%2Fbusiness%2F1st.Class.Consultant.480-217-2408%2Fpicture%2Fview%2F1566207&amp;ei=zW65U5v5CaK6ygOt74BA&amp;bvm=bv.70138588,d.d2k&amp;psig=AFQjCNFQ2A-wjhV6I1168rgt8Tf_0QqE8A&amp;ust=1404747847761593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>
            <a:extLst>
              <a:ext uri="{FF2B5EF4-FFF2-40B4-BE49-F238E27FC236}">
                <a16:creationId xmlns:a16="http://schemas.microsoft.com/office/drawing/2014/main" id="{079AE074-4B1F-DBFC-DB6D-EB6BC4AF8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752600"/>
            <a:ext cx="5048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defTabSz="912813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es-ES" sz="2800" b="1"/>
          </a:p>
        </p:txBody>
      </p:sp>
      <p:sp>
        <p:nvSpPr>
          <p:cNvPr id="6147" name="Rectangle 20">
            <a:extLst>
              <a:ext uri="{FF2B5EF4-FFF2-40B4-BE49-F238E27FC236}">
                <a16:creationId xmlns:a16="http://schemas.microsoft.com/office/drawing/2014/main" id="{11F7DB9B-F170-5295-6C29-5EC0D42C9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15" y="736828"/>
            <a:ext cx="874655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s-ES" altLang="es-ES" sz="2200" b="1" i="1" dirty="0">
                <a:solidFill>
                  <a:schemeClr val="tx1"/>
                </a:solidFill>
                <a:latin typeface="Tahoma" panose="020B0604030504040204" pitchFamily="34" charset="0"/>
              </a:rPr>
              <a:t>La importancia del ahorro voluntario y la inversión productiva como motores del crecimiento económico sostenible</a:t>
            </a:r>
            <a:endParaRPr lang="es-ES_tradnl" altLang="es-ES" sz="2200" b="1" i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6148" name="Text Box 9">
            <a:extLst>
              <a:ext uri="{FF2B5EF4-FFF2-40B4-BE49-F238E27FC236}">
                <a16:creationId xmlns:a16="http://schemas.microsoft.com/office/drawing/2014/main" id="{C299E27A-3796-DC06-E471-66A321C52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842" y="2162870"/>
            <a:ext cx="7200900" cy="19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altLang="es-ES" b="1" i="1" dirty="0">
                <a:solidFill>
                  <a:schemeClr val="tx1"/>
                </a:solidFill>
                <a:latin typeface="Times" panose="02020603050405020304" pitchFamily="18" charset="0"/>
              </a:rPr>
              <a:t>Dr. Miguel A. Alonso Neira </a:t>
            </a:r>
          </a:p>
          <a:p>
            <a:pPr algn="ctr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FontTx/>
              <a:buNone/>
            </a:pPr>
            <a:r>
              <a:rPr lang="es-ES" altLang="es-ES" b="1" i="1" dirty="0">
                <a:solidFill>
                  <a:schemeClr val="tx1"/>
                </a:solidFill>
                <a:latin typeface="Times" panose="02020603050405020304" pitchFamily="18" charset="0"/>
              </a:rPr>
              <a:t>Profesor Titular del Departamento de Economía Aplicada I. Universidad Rey Juan Carlos</a:t>
            </a:r>
          </a:p>
          <a:p>
            <a:pPr algn="ctr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FontTx/>
              <a:buNone/>
            </a:pPr>
            <a:r>
              <a:rPr lang="es-ES" altLang="es-ES" b="1" i="1" dirty="0">
                <a:solidFill>
                  <a:schemeClr val="tx1"/>
                </a:solidFill>
                <a:latin typeface="Times" panose="02020603050405020304" pitchFamily="18" charset="0"/>
              </a:rPr>
              <a:t>miguelangel.alonso@urjc.es</a:t>
            </a:r>
          </a:p>
          <a:p>
            <a:pPr algn="ctr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FontTx/>
              <a:buNone/>
            </a:pPr>
            <a:endParaRPr lang="es-ES" altLang="es-ES" b="1" i="1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8521C6-DEE9-10B4-A008-BBCA68893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35" y="5601321"/>
            <a:ext cx="2831042" cy="678463"/>
          </a:xfrm>
          <a:prstGeom prst="rect">
            <a:avLst/>
          </a:prstGeom>
        </p:spPr>
      </p:pic>
      <p:pic>
        <p:nvPicPr>
          <p:cNvPr id="1026" name="Picture 2" descr="AFI ESCUELA DE FINANZAS - ASEAFI - Asociación Española de Empresas de  Asesoramiento Financiero">
            <a:extLst>
              <a:ext uri="{FF2B5EF4-FFF2-40B4-BE49-F238E27FC236}">
                <a16:creationId xmlns:a16="http://schemas.microsoft.com/office/drawing/2014/main" id="{A9F29AAB-048A-86B3-0CB7-789737DC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70" y="5601321"/>
            <a:ext cx="1800200" cy="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E56922-021F-5143-73C7-D5BC9CF1A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808" y="5556343"/>
            <a:ext cx="2169827" cy="730151"/>
          </a:xfrm>
          <a:prstGeom prst="rect">
            <a:avLst/>
          </a:prstGeom>
        </p:spPr>
      </p:pic>
      <p:pic>
        <p:nvPicPr>
          <p:cNvPr id="1028" name="Picture 4" descr="Business &amp; Investment Club |">
            <a:extLst>
              <a:ext uri="{FF2B5EF4-FFF2-40B4-BE49-F238E27FC236}">
                <a16:creationId xmlns:a16="http://schemas.microsoft.com/office/drawing/2014/main" id="{47A32F60-FC31-7182-E4EB-0971EFE13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2" y="5391279"/>
            <a:ext cx="1149963" cy="108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27326F-54E6-1526-F802-4E9BB4CE72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10</a:t>
            </a:fld>
            <a:endParaRPr lang="en-US" altLang="es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330167-98A2-E3C2-1E49-1DC6A0243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28" y="692696"/>
            <a:ext cx="871296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395288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258888" indent="-395288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Un elemento clave de la teoría clásica es que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las decisiones de ahorro e inversión dependen de una misma variable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: el interés real (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).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Asumía que 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S=I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, lo que era razonable considerando la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estructura social 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y el desarrollo financiero de la época:</a:t>
            </a:r>
          </a:p>
          <a:p>
            <a:pPr marL="936000" lvl="4" indent="-342900" eaLnBrk="1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El ahorro era exclusivo de las “clases adineradas” (D. Ricardo), quienes ahorraban con la finalidad de invertir (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S=I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).</a:t>
            </a:r>
          </a:p>
          <a:p>
            <a:pPr marL="936000" lvl="4" indent="-342900" eaLnBrk="1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El ahorro implicaba un acto simultáneo de inversión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por parte de una misma persona (no había una diferenciación entre ahorrador    e inversor) que respondía al tipo de interés.</a:t>
            </a:r>
          </a:p>
          <a:p>
            <a:pPr marL="936000" lvl="4" indent="-342900" eaLnBrk="1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En escenarios de incertidumbre, los ahorradores liquidaban sus inversiones y “atesoraban” dinero, provocando un desplome de precios, quiebras y crisis económicas (tesis de D. Ricardo).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3" indent="0" eaLnBrk="1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684212" lvl="3" indent="-34290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033">
            <a:extLst>
              <a:ext uri="{FF2B5EF4-FFF2-40B4-BE49-F238E27FC236}">
                <a16:creationId xmlns:a16="http://schemas.microsoft.com/office/drawing/2014/main" id="{F5A8596C-34EC-06DA-1D6C-C915155B3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204491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C0679B-552B-FB66-F941-865C8EAF5A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11</a:t>
            </a:fld>
            <a:endParaRPr lang="en-US" altLang="es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14CB6A-E525-66BA-4C7E-36FF31C05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28" y="692696"/>
            <a:ext cx="871296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395288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258888" indent="-395288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Un elemento clave de la teoría clásica es que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las decisiones de ahorro e inversión dependen de una misma variable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: el interés real (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).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Asumía que 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S=I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, lo que era razonable considerando la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estructura social 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y el desarrollo financiero de la época:</a:t>
            </a:r>
          </a:p>
          <a:p>
            <a:pPr marL="864000" lvl="4" indent="-342900" eaLnBrk="1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Por otro lado, la teoría clásica se basaba en un mundo de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mercados financieros menos desarrollados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en el que la inversión era más dependiente de las decisiones de ahorro precedentes.</a:t>
            </a:r>
          </a:p>
          <a:p>
            <a:pPr marL="864000" lvl="4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Los escenarios keynesiano y austriaco eran diferente.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Habían surgido nuevas instituciones financieras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: se habían generalizado las operaciones de crédito, y los bancos de inversión ofrecían formas alternativas de canalizar el 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hacia la 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marL="864000" lvl="4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La 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ya no era tan dependiente de las decisiones de 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precedentes.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3" indent="0" eaLnBrk="1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684212" lvl="3" indent="-34290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033">
            <a:extLst>
              <a:ext uri="{FF2B5EF4-FFF2-40B4-BE49-F238E27FC236}">
                <a16:creationId xmlns:a16="http://schemas.microsoft.com/office/drawing/2014/main" id="{26BBC3F1-0ACC-951B-E7B9-CF62D5DD8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41095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6E54DB-E0FA-07C1-3D3E-8A4C51B6F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12</a:t>
            </a:fld>
            <a:endParaRPr lang="en-US" altLang="es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6775796-15C6-5B2A-E67F-8473BAD30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27" y="692696"/>
            <a:ext cx="867283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395288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258888" indent="-395288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En el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mundo clásico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, el ahorro:</a:t>
            </a:r>
          </a:p>
          <a:p>
            <a:pPr marL="798512" lvl="3" indent="-457200" eaLnBrk="1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lphaLcParenR"/>
            </a:pP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Se acumula en forma de capital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que las empresas requieren para respaldar sus proyectos de inversión de manera sostenible.</a:t>
            </a:r>
          </a:p>
          <a:p>
            <a:pPr marL="798512" lvl="3" indent="-457200" eaLnBrk="1" hangingPunct="1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lphaLcParenR"/>
            </a:pP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Impulsa el crecimiento económico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, favorece la división del trabajo, estimula su productividad y eleva los salarios reales. </a:t>
            </a:r>
          </a:p>
          <a:p>
            <a:pPr marL="798512" lvl="3" indent="-457200" eaLnBrk="1" hangingPunct="1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lphaLcParenR"/>
            </a:pP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Aporta estabilidad financiera: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Es un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amortiguador contra los ciclos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al aportar los recursos para hacer frente a hechos inesperados, o cubrir la reestructuración de los procesos productivos.</a:t>
            </a:r>
          </a:p>
          <a:p>
            <a:pPr marL="798512" lvl="3" indent="-457200" eaLnBrk="1" hangingPunct="1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lphaLcParenR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Permite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nivelar las decisiones de consumo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, de modo que los agentes disfrutan de un mayor bienestar.</a:t>
            </a:r>
          </a:p>
        </p:txBody>
      </p:sp>
      <p:sp>
        <p:nvSpPr>
          <p:cNvPr id="6" name="Text Box 1033">
            <a:extLst>
              <a:ext uri="{FF2B5EF4-FFF2-40B4-BE49-F238E27FC236}">
                <a16:creationId xmlns:a16="http://schemas.microsoft.com/office/drawing/2014/main" id="{8E2C619B-D5DE-6497-4CBE-4E6342778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1517562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01E9C2-0FEF-0FE7-9864-C7CD5887D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13</a:t>
            </a:fld>
            <a:endParaRPr lang="en-US" altLang="es-ES"/>
          </a:p>
        </p:txBody>
      </p:sp>
      <p:sp>
        <p:nvSpPr>
          <p:cNvPr id="5" name="Text Box 1033">
            <a:extLst>
              <a:ext uri="{FF2B5EF4-FFF2-40B4-BE49-F238E27FC236}">
                <a16:creationId xmlns:a16="http://schemas.microsoft.com/office/drawing/2014/main" id="{0CF41B63-CECC-801D-F59C-7C10EADD8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E0B754DF-8467-ACBE-28E1-6BF41E051A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3369" y="2492896"/>
            <a:ext cx="7734869" cy="504825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800" dirty="0">
                <a:solidFill>
                  <a:srgbClr val="0099CC"/>
                </a:solidFill>
              </a:rPr>
              <a:t>3. </a:t>
            </a:r>
            <a:r>
              <a:rPr lang="es-ES" altLang="es-ES" sz="2800" i="1" dirty="0">
                <a:solidFill>
                  <a:srgbClr val="0099CC"/>
                </a:solidFill>
              </a:rPr>
              <a:t>El ahorro y la inversión en la economía keynesiana</a:t>
            </a:r>
          </a:p>
        </p:txBody>
      </p:sp>
    </p:spTree>
    <p:extLst>
      <p:ext uri="{BB962C8B-B14F-4D97-AF65-F5344CB8AC3E}">
        <p14:creationId xmlns:p14="http://schemas.microsoft.com/office/powerpoint/2010/main" val="3681724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5730E5-3201-11C0-0123-5AF8AE3D5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14</a:t>
            </a:fld>
            <a:endParaRPr lang="en-US" alt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F91489-F9B3-3C4E-003E-CDEFF141F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8" y="2852936"/>
            <a:ext cx="7092030" cy="1008112"/>
          </a:xfrm>
          <a:prstGeom prst="rect">
            <a:avLst/>
          </a:prstGeom>
        </p:spPr>
      </p:pic>
      <p:sp>
        <p:nvSpPr>
          <p:cNvPr id="10" name="Text Box 1033">
            <a:extLst>
              <a:ext uri="{FF2B5EF4-FFF2-40B4-BE49-F238E27FC236}">
                <a16:creationId xmlns:a16="http://schemas.microsoft.com/office/drawing/2014/main" id="{DC59B490-45D4-AC2E-4E32-3F631937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D1A45B9-B4AD-7F08-F701-DA8E7CD70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28" y="692696"/>
            <a:ext cx="849694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395288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258888" indent="-395288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En el mundo keynesiano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, el ahorro no se iguala a la inversión a través del interés real, como sugiere la teoría clásica.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Ahorro e inversión</a:t>
            </a:r>
            <a:r>
              <a:rPr lang="es-ES" altLang="es-ES" sz="22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son independientes lo que acentúa el riesgo de una “</a:t>
            </a:r>
            <a:r>
              <a:rPr lang="es-ES" altLang="es-ES" sz="22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crisis ricardiana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”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El consumo/ahorro depende ahora de la renta disponible (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Y-T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) y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sólo de modo secundario del interés real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. El ahorro es una variable residual. </a:t>
            </a:r>
          </a:p>
          <a:p>
            <a:pPr marL="684212" lvl="3" indent="-3600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684212" lvl="3" indent="-3600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000" lvl="3" indent="-3420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La inversión depende de la </a:t>
            </a:r>
            <a:r>
              <a:rPr lang="es-ES" altLang="es-ES" sz="22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eficacia marginal del capital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α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, incluye la tasa de rendimiento esperada del capital, incierta) y del interés. </a:t>
            </a:r>
          </a:p>
          <a:p>
            <a:pPr marL="684212" lvl="3" indent="-3600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135AF3-7A24-1E77-AB14-7EFB536D5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8" y="4869160"/>
            <a:ext cx="7089715" cy="10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719D8C-D94D-E8FF-A27E-0972790DB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15</a:t>
            </a:fld>
            <a:endParaRPr lang="en-US" altLang="es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EFC2936-51A6-6266-DCF2-B349CDD4A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28" y="692696"/>
            <a:ext cx="849694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395288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258888" indent="-395288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El tipo de interés real ya no es la variable que equilibra el mercado de fondos prestables (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S=I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), y con ello el mercado de bienes. 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Ahora es la renta disponible (</a:t>
            </a:r>
            <a:r>
              <a:rPr lang="es-ES" altLang="es-ES" sz="22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Y-T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) la variable que asegura la igualdad entre ahorro e inversión.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Esto tiene tres implicaciones:</a:t>
            </a:r>
          </a:p>
          <a:p>
            <a:pPr marL="521100" lvl="4" indent="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680222C-ECCC-0CB1-EC0A-73C11BCB4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28" y="2492896"/>
            <a:ext cx="820891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395288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258888" indent="-395288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marL="864000" lvl="4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La negación de la ley de </a:t>
            </a:r>
            <a:r>
              <a:rPr lang="es-ES" altLang="es-ES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Say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y su remplazo por el “principio de la demanda efectiva”: la demanda genera producción y empleo.</a:t>
            </a:r>
          </a:p>
          <a:p>
            <a:pPr marL="864000" lvl="4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Desaparecen los efectos </a:t>
            </a:r>
            <a:r>
              <a:rPr lang="es-ES" altLang="es-ES" sz="22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crowding</a:t>
            </a:r>
            <a:r>
              <a:rPr lang="es-ES" altLang="es-ES" sz="22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sz="22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out</a:t>
            </a:r>
            <a:r>
              <a:rPr lang="es-ES" altLang="es-ES" sz="22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(vinculados a 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r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como variable que equilibre el mercado de bienes), y surgen los “efectos multiplicadores” del gasto (vinculados a 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Y-T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). </a:t>
            </a:r>
          </a:p>
          <a:p>
            <a:pPr marL="864000" lvl="4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Se invierte la causalidad entre ahorro e inversión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I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). ¡El gasto público y la inversión pueden autofinanciarse! (Recurso a la deuda y al crédito abundante y barato.)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s-ES" altLang="es-ES" sz="21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033">
            <a:extLst>
              <a:ext uri="{FF2B5EF4-FFF2-40B4-BE49-F238E27FC236}">
                <a16:creationId xmlns:a16="http://schemas.microsoft.com/office/drawing/2014/main" id="{A366ADD1-7069-D95F-A5FD-A09A612D2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2FB8A15B-61D6-4852-1BEB-F8E726B04E9C}"/>
              </a:ext>
            </a:extLst>
          </p:cNvPr>
          <p:cNvCxnSpPr/>
          <p:nvPr/>
        </p:nvCxnSpPr>
        <p:spPr bwMode="auto">
          <a:xfrm>
            <a:off x="7401272" y="4869160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69101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78F316-F934-97F9-C35E-753DC86E1C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16</a:t>
            </a:fld>
            <a:endParaRPr lang="en-US" altLang="es-ES"/>
          </a:p>
        </p:txBody>
      </p:sp>
      <p:sp>
        <p:nvSpPr>
          <p:cNvPr id="5" name="Text Box 1033">
            <a:extLst>
              <a:ext uri="{FF2B5EF4-FFF2-40B4-BE49-F238E27FC236}">
                <a16:creationId xmlns:a16="http://schemas.microsoft.com/office/drawing/2014/main" id="{CE0BA305-908E-89E2-CC21-E34EF9656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C3AD1CF-53EB-BF7A-CA7A-7A7FA253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529" y="611203"/>
            <a:ext cx="4500617" cy="388843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3964F2F-1B4B-D7DF-95EC-5772B13CF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97" y="1079399"/>
            <a:ext cx="4272829" cy="304371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1DB3DC01-CFCD-006D-FADB-80A166D09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1253003"/>
            <a:ext cx="3529890" cy="293243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F9B680A9-835E-1343-1586-CEB304882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343" y="1194166"/>
            <a:ext cx="4468755" cy="3377477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F7A7CBE9-6112-FCD9-48A9-2A53101EE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867" y="4473465"/>
            <a:ext cx="2880320" cy="1403807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88D137C0-C64B-21AF-0349-E7E2F0D48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6674" y="4499635"/>
            <a:ext cx="4272830" cy="1377637"/>
          </a:xfrm>
          <a:prstGeom prst="rect">
            <a:avLst/>
          </a:prstGeom>
        </p:spPr>
      </p:pic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9021F79C-3DD7-5D8A-6405-1DBBC0E715CC}"/>
              </a:ext>
            </a:extLst>
          </p:cNvPr>
          <p:cNvCxnSpPr/>
          <p:nvPr/>
        </p:nvCxnSpPr>
        <p:spPr bwMode="auto">
          <a:xfrm>
            <a:off x="4808984" y="0"/>
            <a:ext cx="0" cy="63093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738E741E-6F90-53B4-9208-2FB01460576C}"/>
              </a:ext>
            </a:extLst>
          </p:cNvPr>
          <p:cNvSpPr txBox="1"/>
          <p:nvPr/>
        </p:nvSpPr>
        <p:spPr>
          <a:xfrm>
            <a:off x="1496616" y="4510281"/>
            <a:ext cx="199445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200" dirty="0">
                <a:solidFill>
                  <a:srgbClr val="C00000"/>
                </a:solidFill>
              </a:rPr>
              <a:t>Enfoque clásico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38C3C22-870A-6617-1CD6-83868EBA5594}"/>
              </a:ext>
            </a:extLst>
          </p:cNvPr>
          <p:cNvSpPr txBox="1"/>
          <p:nvPr/>
        </p:nvSpPr>
        <p:spPr>
          <a:xfrm>
            <a:off x="5887607" y="4536451"/>
            <a:ext cx="248016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200" dirty="0">
                <a:solidFill>
                  <a:srgbClr val="C00000"/>
                </a:solidFill>
              </a:rPr>
              <a:t>Enfoque keynesiano</a:t>
            </a:r>
          </a:p>
        </p:txBody>
      </p:sp>
    </p:spTree>
    <p:extLst>
      <p:ext uri="{BB962C8B-B14F-4D97-AF65-F5344CB8AC3E}">
        <p14:creationId xmlns:p14="http://schemas.microsoft.com/office/powerpoint/2010/main" val="19007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F28DD5-AC13-EE2A-FF10-A47CAE02BE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17</a:t>
            </a:fld>
            <a:endParaRPr lang="en-US" altLang="es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991644-681A-D7AC-4DBA-DCF91F20D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28" y="692696"/>
            <a:ext cx="856895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395288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258888" indent="-395288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La importancia del ahorro en el keynesianismo radica en su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influencia sobre la </a:t>
            </a:r>
            <a:r>
              <a:rPr lang="es-ES" altLang="es-ES" sz="22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DA,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la producción y el empleo.</a:t>
            </a: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El ahorro no es un factor primario para sostener el crecimiento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, en la forma en que clásicos y austriacos lo consideran. </a:t>
            </a:r>
          </a:p>
          <a:p>
            <a:pPr marL="792000" lvl="3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Keynes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no destaca la importancia del </a:t>
            </a:r>
            <a:r>
              <a:rPr lang="es-ES" altLang="es-ES" sz="22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para sostener los procesos   de recuperación económica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. Su objetivo es estimular la 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DA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para impulsar la producción y el empleo.</a:t>
            </a:r>
          </a:p>
          <a:p>
            <a:pPr marL="792000" lvl="3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Un aumento de 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(vía una caída del consumo) generaría un descenso de la producción y el empleo (“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paradoja del ahorro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”), de no compensarse con un aumento de la inversión o el gasto público. </a:t>
            </a:r>
          </a:p>
          <a:p>
            <a:pPr marL="792000" lvl="3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Preferencia por la liquidez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y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atesoramiento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en períodos de incertidumbre.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Keynes confundía “atesoramiento” con ahorro.</a:t>
            </a:r>
          </a:p>
          <a:p>
            <a:pPr marL="684212" lvl="3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684212" lvl="3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684212" lvl="3" indent="-3600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033">
            <a:extLst>
              <a:ext uri="{FF2B5EF4-FFF2-40B4-BE49-F238E27FC236}">
                <a16:creationId xmlns:a16="http://schemas.microsoft.com/office/drawing/2014/main" id="{99A46BD4-7FE1-27C5-7993-021EDC64B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1017706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552AE9-566B-5896-2346-B14DCE5012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18</a:t>
            </a:fld>
            <a:endParaRPr lang="en-US" altLang="es-ES"/>
          </a:p>
        </p:txBody>
      </p:sp>
      <p:sp>
        <p:nvSpPr>
          <p:cNvPr id="5" name="Text Box 1033">
            <a:extLst>
              <a:ext uri="{FF2B5EF4-FFF2-40B4-BE49-F238E27FC236}">
                <a16:creationId xmlns:a16="http://schemas.microsoft.com/office/drawing/2014/main" id="{F196CEE0-FED2-67C7-F100-01156410C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9EB7864-5000-2C82-D103-B00DA2D9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40" y="834215"/>
            <a:ext cx="4680520" cy="404691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733ECF8-0271-178B-7F50-1EEE7DC3F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4" y="4883624"/>
            <a:ext cx="8719845" cy="1376817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E97FBC9D-3108-8BBC-4388-F6F2FF39D0F9}"/>
              </a:ext>
            </a:extLst>
          </p:cNvPr>
          <p:cNvSpPr txBox="1"/>
          <p:nvPr/>
        </p:nvSpPr>
        <p:spPr>
          <a:xfrm>
            <a:off x="6681192" y="2058351"/>
            <a:ext cx="24081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i="1" dirty="0">
                <a:solidFill>
                  <a:srgbClr val="C00000"/>
                </a:solidFill>
              </a:rPr>
              <a:t>Paradoja del ahorro keynesiana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95EDC96-BB34-BFE2-127D-0A7E486C95EC}"/>
              </a:ext>
            </a:extLst>
          </p:cNvPr>
          <p:cNvSpPr/>
          <p:nvPr/>
        </p:nvSpPr>
        <p:spPr bwMode="auto">
          <a:xfrm>
            <a:off x="6249144" y="5157192"/>
            <a:ext cx="936104" cy="57606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36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6D2C05-0AA7-18FF-AF18-77A5A8B89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19</a:t>
            </a:fld>
            <a:endParaRPr lang="en-US" altLang="es-ES"/>
          </a:p>
        </p:txBody>
      </p:sp>
      <p:sp>
        <p:nvSpPr>
          <p:cNvPr id="5" name="Text Box 1033">
            <a:extLst>
              <a:ext uri="{FF2B5EF4-FFF2-40B4-BE49-F238E27FC236}">
                <a16:creationId xmlns:a16="http://schemas.microsoft.com/office/drawing/2014/main" id="{02B09885-01D9-FD96-A576-59CDA3B37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E239F0F-1E7F-D506-B238-35710865F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28" y="1988939"/>
            <a:ext cx="8598511" cy="2016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395288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395288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lvl="2" indent="-342900" eaLnBrk="1" hangingPunct="1">
              <a:spcBef>
                <a:spcPts val="24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altLang="es-ES" sz="2200" dirty="0"/>
              <a:t>Esta ley era la base de su </a:t>
            </a:r>
            <a:r>
              <a:rPr lang="es-ES" altLang="es-ES" sz="2200" i="1" dirty="0">
                <a:solidFill>
                  <a:srgbClr val="C00000"/>
                </a:solidFill>
              </a:rPr>
              <a:t>paradoja del ahorro</a:t>
            </a:r>
            <a:r>
              <a:rPr lang="es-ES" altLang="es-ES" sz="2200" dirty="0"/>
              <a:t>. El </a:t>
            </a:r>
            <a:r>
              <a:rPr lang="es-ES" altLang="es-ES" sz="2200" dirty="0">
                <a:solidFill>
                  <a:srgbClr val="C00000"/>
                </a:solidFill>
              </a:rPr>
              <a:t>ahorro era un lastre para la recuperación económica</a:t>
            </a:r>
            <a:r>
              <a:rPr lang="es-ES" altLang="es-ES" sz="2200" dirty="0"/>
              <a:t> en las recesiones.</a:t>
            </a:r>
          </a:p>
          <a:p>
            <a:pPr marL="342900" lvl="2" indent="-342900" eaLnBrk="1" hangingPunct="1">
              <a:spcBef>
                <a:spcPts val="24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altLang="es-ES" sz="2200" dirty="0"/>
              <a:t>Este razonamiento actuaba como justificación para la aplicación de las </a:t>
            </a:r>
            <a:r>
              <a:rPr lang="es-ES" altLang="es-ES" sz="2200" dirty="0">
                <a:solidFill>
                  <a:srgbClr val="C00000"/>
                </a:solidFill>
              </a:rPr>
              <a:t>políticas keynesianas</a:t>
            </a:r>
            <a:r>
              <a:rPr lang="es-ES" altLang="es-ES" sz="2200" dirty="0"/>
              <a:t>:</a:t>
            </a:r>
          </a:p>
          <a:p>
            <a:pPr marL="800100" lvl="3" indent="-342900" eaLnBrk="1" hangingPunct="1">
              <a:spcBef>
                <a:spcPts val="24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altLang="es-ES" sz="2200" dirty="0"/>
              <a:t>Aumentos del gasto público (para sostener la ratio gasto/renta).</a:t>
            </a:r>
          </a:p>
          <a:p>
            <a:pPr marL="800100" lvl="3" indent="-342900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altLang="es-ES" sz="2200" dirty="0"/>
              <a:t>Políticas redistributivas destinadas a transferir la renta de agentes con baja propensión a consumir a otros con propensiones más altas.</a:t>
            </a:r>
          </a:p>
          <a:p>
            <a:pPr marL="800100" lvl="3" indent="-342900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altLang="es-ES" sz="2200" dirty="0"/>
              <a:t>Penalización del ahorro con impuestos.  </a:t>
            </a:r>
          </a:p>
          <a:p>
            <a:pPr marL="0" lvl="2" indent="-457200" eaLnBrk="1" hangingPunct="1">
              <a:spcBef>
                <a:spcPts val="21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s-ES" sz="22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3DF0372-2CD9-DCA3-6124-68E704243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28" y="692696"/>
            <a:ext cx="856895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395288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258888" indent="-395288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Keynes sostenía que los aumentos de la renta real (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Y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), provocaban un descenso de la 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propensión marginal a consumir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(o un aumento de la propensión a ahorrar): </a:t>
            </a:r>
            <a:r>
              <a:rPr lang="es-ES" altLang="es-ES" sz="22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Ley psicológica fundamental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(Hobson, 1922).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04226B-B9F8-F998-7483-B7084FDE2C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2</a:t>
            </a:fld>
            <a:endParaRPr lang="en-US" altLang="es-ES"/>
          </a:p>
        </p:txBody>
      </p:sp>
      <p:sp>
        <p:nvSpPr>
          <p:cNvPr id="5" name="Text Box 1033">
            <a:extLst>
              <a:ext uri="{FF2B5EF4-FFF2-40B4-BE49-F238E27FC236}">
                <a16:creationId xmlns:a16="http://schemas.microsoft.com/office/drawing/2014/main" id="{155CDAD3-C2BA-D2C1-DA10-32FDE56F7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3C4CF27-CCB4-4C81-3EE0-A7808FBB3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598" y="1628800"/>
            <a:ext cx="5474682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76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8A5C3E-2396-7737-6F94-0B8AF8454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20</a:t>
            </a:fld>
            <a:endParaRPr lang="en-US" altLang="es-ES"/>
          </a:p>
        </p:txBody>
      </p:sp>
      <p:sp>
        <p:nvSpPr>
          <p:cNvPr id="6" name="Text Box 1033">
            <a:extLst>
              <a:ext uri="{FF2B5EF4-FFF2-40B4-BE49-F238E27FC236}">
                <a16:creationId xmlns:a16="http://schemas.microsoft.com/office/drawing/2014/main" id="{E9CA1A6D-19D0-8D8C-B065-6563EE994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701BAD3-8DE9-2654-9F47-4F10F3C02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60" y="620688"/>
            <a:ext cx="8145707" cy="539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60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A78FAD-B90C-62F0-EBA6-F4DBA10673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21</a:t>
            </a:fld>
            <a:endParaRPr lang="en-US" altLang="es-E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E0D6D13-DC7F-B6B9-B2B1-B65B66691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72" y="1340768"/>
            <a:ext cx="9001000" cy="2016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395288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395288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altLang="es-ES" sz="2200" dirty="0">
                <a:solidFill>
                  <a:srgbClr val="C00000"/>
                </a:solidFill>
              </a:rPr>
              <a:t>Hayek</a:t>
            </a:r>
            <a:r>
              <a:rPr lang="es-ES" altLang="es-ES" sz="2200" dirty="0"/>
              <a:t> (1931) sostiene que el ahorro no es un problema. Es una señal del deseo de la sociedad de renunciar a parte de su consumo presente para potenciar su consumo futuro. </a:t>
            </a:r>
          </a:p>
          <a:p>
            <a:pPr marL="1548000" lvl="3" indent="-360000" eaLnBrk="1" hangingPunct="1">
              <a:spcBef>
                <a:spcPts val="2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ES" altLang="es-ES" sz="2200" dirty="0"/>
              <a:t>El ahorro no debe observarse como una pérdida de </a:t>
            </a:r>
            <a:r>
              <a:rPr lang="es-ES" altLang="es-ES" sz="2200" i="1" dirty="0"/>
              <a:t>DA</a:t>
            </a:r>
            <a:r>
              <a:rPr lang="es-ES" altLang="es-ES" sz="2200" dirty="0"/>
              <a:t>. Es una acumulación de recursos para respaldar la inversión productiva.</a:t>
            </a:r>
          </a:p>
          <a:p>
            <a:pPr marL="1548000" lvl="3" indent="-360000" eaLnBrk="1" hangingPunct="1">
              <a:spcBef>
                <a:spcPts val="2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ES" altLang="es-ES" sz="2200" dirty="0">
                <a:solidFill>
                  <a:srgbClr val="C00000"/>
                </a:solidFill>
              </a:rPr>
              <a:t>La inversión basada en el ahorro y los precios de mercado (especialmente los tipos de interés libres), llevarían a un crecimiento sostenible</a:t>
            </a:r>
            <a:r>
              <a:rPr lang="es-ES" altLang="es-ES" sz="2200" dirty="0"/>
              <a:t>.</a:t>
            </a:r>
          </a:p>
          <a:p>
            <a:pPr marL="1548000" lvl="3" indent="-360000" eaLnBrk="1" hangingPunct="1">
              <a:spcBef>
                <a:spcPts val="2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ES" altLang="es-ES" sz="2200" dirty="0"/>
              <a:t>Es la expansión artificial del crédito la que crea distorsiones y desequilibrios que derivan en ciclos de auge y recesión.</a:t>
            </a:r>
            <a:endParaRPr lang="en-US" altLang="es-ES" sz="22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3267A74-1A21-BD93-2332-C094269D1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87" y="692696"/>
            <a:ext cx="8784976" cy="4320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395288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395288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lvl="2" indent="-342900" eaLnBrk="1" hangingPunct="1">
              <a:spcBef>
                <a:spcPts val="24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altLang="es-ES" sz="2200" dirty="0"/>
              <a:t>La ley psicológica fundamental y la paradoja del ahorro fueron criticadas:</a:t>
            </a:r>
            <a:endParaRPr lang="en-US" altLang="es-ES" sz="2200" dirty="0"/>
          </a:p>
        </p:txBody>
      </p:sp>
      <p:sp>
        <p:nvSpPr>
          <p:cNvPr id="8" name="Text Box 1033">
            <a:extLst>
              <a:ext uri="{FF2B5EF4-FFF2-40B4-BE49-F238E27FC236}">
                <a16:creationId xmlns:a16="http://schemas.microsoft.com/office/drawing/2014/main" id="{D18E8FD7-4AB9-617C-6B55-F421ED4BF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1478603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3871A5-FBAB-E366-94B1-E6BEB81F3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22</a:t>
            </a:fld>
            <a:endParaRPr lang="en-US" altLang="es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76DA69-ACDA-BEC5-3550-0591B072F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72" y="1340768"/>
            <a:ext cx="9001000" cy="2016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395288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395288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altLang="es-ES" sz="2200" dirty="0">
                <a:solidFill>
                  <a:srgbClr val="C00000"/>
                </a:solidFill>
              </a:rPr>
              <a:t>Hayek</a:t>
            </a:r>
            <a:r>
              <a:rPr lang="es-ES" altLang="es-ES" sz="2200" dirty="0"/>
              <a:t> (1931) sostiene que el ahorro no es un problema. Es una señal del deseo de la sociedad de renunciar a parte de su consumo presente para potenciar su consumo futuro.  </a:t>
            </a:r>
          </a:p>
          <a:p>
            <a:pPr lvl="2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altLang="es-ES" sz="2200" dirty="0">
                <a:solidFill>
                  <a:srgbClr val="C00000"/>
                </a:solidFill>
              </a:rPr>
              <a:t>Kuznets</a:t>
            </a:r>
            <a:r>
              <a:rPr lang="es-ES" altLang="es-ES" sz="2200" dirty="0"/>
              <a:t> (1952) halló que el cociente </a:t>
            </a:r>
            <a:r>
              <a:rPr lang="es-ES" altLang="es-ES" sz="2200" i="1" dirty="0"/>
              <a:t>C/Y</a:t>
            </a:r>
            <a:r>
              <a:rPr lang="es-ES" altLang="es-ES" sz="2200" dirty="0"/>
              <a:t> era estable a largo plazo (no cambiaba con la </a:t>
            </a:r>
            <a:r>
              <a:rPr lang="es-ES" altLang="es-ES" sz="2200" i="1" dirty="0"/>
              <a:t>Y</a:t>
            </a:r>
            <a:r>
              <a:rPr lang="es-ES" altLang="es-ES" sz="2200" dirty="0"/>
              <a:t>), contradiciendo la ley psicológica fundamental keynesiana.</a:t>
            </a:r>
          </a:p>
          <a:p>
            <a:pPr lvl="2" eaLnBrk="1" hangingPunct="1">
              <a:spcBef>
                <a:spcPts val="24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altLang="es-ES" sz="2200" dirty="0">
                <a:solidFill>
                  <a:srgbClr val="C00000"/>
                </a:solidFill>
              </a:rPr>
              <a:t>Friedman</a:t>
            </a:r>
            <a:r>
              <a:rPr lang="es-ES" altLang="es-ES" sz="2200" dirty="0"/>
              <a:t> (1957) propuso la teoría de la renta permanente. El consumo  no sólo depende de </a:t>
            </a:r>
            <a:r>
              <a:rPr lang="es-ES" altLang="es-ES" sz="2200" i="1" dirty="0"/>
              <a:t>Y-T</a:t>
            </a:r>
            <a:r>
              <a:rPr lang="es-ES" altLang="es-ES" sz="2200" dirty="0"/>
              <a:t>, sino de las expectativas. Los agentes ajustan su consumo para homogeneizarlo en el tiempo.</a:t>
            </a:r>
          </a:p>
          <a:p>
            <a:pPr lvl="2" eaLnBrk="1" hangingPunct="1">
              <a:spcBef>
                <a:spcPts val="24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altLang="es-ES" sz="2200" dirty="0">
                <a:solidFill>
                  <a:srgbClr val="C00000"/>
                </a:solidFill>
              </a:rPr>
              <a:t>Ando y Modigliani </a:t>
            </a:r>
            <a:r>
              <a:rPr lang="es-ES" altLang="es-ES" sz="2200" dirty="0"/>
              <a:t>(1967), formulan la </a:t>
            </a:r>
            <a:r>
              <a:rPr lang="es-ES" altLang="es-ES" sz="2200" i="1" dirty="0"/>
              <a:t>hipótesis del ciclo vital</a:t>
            </a:r>
            <a:r>
              <a:rPr lang="es-ES" altLang="es-ES" sz="2200" dirty="0"/>
              <a:t>.</a:t>
            </a:r>
            <a:endParaRPr lang="en-US" altLang="es-ES" sz="2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4A004BC-DB16-7A5E-A5B1-2F922FE7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87" y="692696"/>
            <a:ext cx="8784976" cy="4320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395288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395288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lvl="2" indent="-342900" eaLnBrk="1" hangingPunct="1">
              <a:spcBef>
                <a:spcPts val="24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altLang="es-ES" sz="2200" dirty="0"/>
              <a:t>La ley psicológica fundamental y la paradoja del ahorro fueron criticadas:</a:t>
            </a:r>
            <a:endParaRPr lang="en-US" altLang="es-ES" sz="2200" dirty="0"/>
          </a:p>
        </p:txBody>
      </p:sp>
      <p:sp>
        <p:nvSpPr>
          <p:cNvPr id="7" name="Text Box 1033">
            <a:extLst>
              <a:ext uri="{FF2B5EF4-FFF2-40B4-BE49-F238E27FC236}">
                <a16:creationId xmlns:a16="http://schemas.microsoft.com/office/drawing/2014/main" id="{256A8F7E-6DBF-1388-2D89-3D2C6A5DF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4048785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1D6D01-E35B-5738-5E86-58FEB2236E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23</a:t>
            </a:fld>
            <a:endParaRPr lang="en-US" altLang="es-ES"/>
          </a:p>
        </p:txBody>
      </p:sp>
      <p:sp>
        <p:nvSpPr>
          <p:cNvPr id="5" name="Text Box 1033">
            <a:extLst>
              <a:ext uri="{FF2B5EF4-FFF2-40B4-BE49-F238E27FC236}">
                <a16:creationId xmlns:a16="http://schemas.microsoft.com/office/drawing/2014/main" id="{47DD40DE-FC90-86EE-10DE-21A3A7F82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EA40A424-7D25-2E76-73E0-53C87B241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764704"/>
            <a:ext cx="728304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492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ED75B0-0B3E-A7AF-C254-05B6F7886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24</a:t>
            </a:fld>
            <a:endParaRPr lang="en-US" altLang="es-ES"/>
          </a:p>
        </p:txBody>
      </p:sp>
      <p:sp>
        <p:nvSpPr>
          <p:cNvPr id="5" name="Text Box 1033">
            <a:extLst>
              <a:ext uri="{FF2B5EF4-FFF2-40B4-BE49-F238E27FC236}">
                <a16:creationId xmlns:a16="http://schemas.microsoft.com/office/drawing/2014/main" id="{F09AECFC-00B4-9071-74D0-EAD892974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0A5F95DB-5AF5-29BA-0FDA-573950A3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908720"/>
            <a:ext cx="702327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602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420750-C491-FE41-DAB4-4E3DD9539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25</a:t>
            </a:fld>
            <a:endParaRPr lang="en-US" altLang="es-ES"/>
          </a:p>
        </p:txBody>
      </p:sp>
      <p:sp>
        <p:nvSpPr>
          <p:cNvPr id="5" name="Text Box 1033">
            <a:extLst>
              <a:ext uri="{FF2B5EF4-FFF2-40B4-BE49-F238E27FC236}">
                <a16:creationId xmlns:a16="http://schemas.microsoft.com/office/drawing/2014/main" id="{37B03BEC-4D05-2B40-337B-3AFDA4E11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9617456-19BB-52FC-5426-A260D1AF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24" y="908720"/>
            <a:ext cx="7079396" cy="498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90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4784D9-7B76-6ACC-FADA-5CC81F98B7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26</a:t>
            </a:fld>
            <a:endParaRPr lang="en-US" altLang="es-ES"/>
          </a:p>
        </p:txBody>
      </p:sp>
      <p:sp>
        <p:nvSpPr>
          <p:cNvPr id="5" name="Text Box 1033">
            <a:extLst>
              <a:ext uri="{FF2B5EF4-FFF2-40B4-BE49-F238E27FC236}">
                <a16:creationId xmlns:a16="http://schemas.microsoft.com/office/drawing/2014/main" id="{A56548BE-DFFF-891F-F7B0-8CFF4EEED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sp>
        <p:nvSpPr>
          <p:cNvPr id="6" name="Text Box 1033">
            <a:extLst>
              <a:ext uri="{FF2B5EF4-FFF2-40B4-BE49-F238E27FC236}">
                <a16:creationId xmlns:a16="http://schemas.microsoft.com/office/drawing/2014/main" id="{707033B3-9A8C-6A6A-3B03-420A5A224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AB676F09-A0C6-AA47-30B6-81D96EF693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6536" y="2780928"/>
            <a:ext cx="7734869" cy="504825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800" dirty="0">
                <a:solidFill>
                  <a:srgbClr val="0099CC"/>
                </a:solidFill>
              </a:rPr>
              <a:t>3.1. </a:t>
            </a:r>
            <a:r>
              <a:rPr lang="es-ES" altLang="es-ES" sz="2800" i="1" dirty="0">
                <a:solidFill>
                  <a:srgbClr val="0099CC"/>
                </a:solidFill>
              </a:rPr>
              <a:t>El ciclo keynesiano</a:t>
            </a:r>
          </a:p>
        </p:txBody>
      </p:sp>
    </p:spTree>
    <p:extLst>
      <p:ext uri="{BB962C8B-B14F-4D97-AF65-F5344CB8AC3E}">
        <p14:creationId xmlns:p14="http://schemas.microsoft.com/office/powerpoint/2010/main" val="1736384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D5ECF9-44D9-CBDC-CBFC-863F80F50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27</a:t>
            </a:fld>
            <a:endParaRPr lang="en-US" altLang="es-ES"/>
          </a:p>
        </p:txBody>
      </p:sp>
      <p:sp>
        <p:nvSpPr>
          <p:cNvPr id="5" name="Text Box 1033">
            <a:extLst>
              <a:ext uri="{FF2B5EF4-FFF2-40B4-BE49-F238E27FC236}">
                <a16:creationId xmlns:a16="http://schemas.microsoft.com/office/drawing/2014/main" id="{BEE827FC-555E-F2F9-174C-FA146A985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798844-B2BE-0E2A-AD2F-D3A9E1C30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96" y="620688"/>
            <a:ext cx="871296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3275" indent="-45720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3325" indent="-4572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ts val="1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s-ES" altLang="es-ES" sz="2200" dirty="0"/>
              <a:t>Las recesiones se inician con un </a:t>
            </a:r>
            <a:r>
              <a:rPr lang="es-ES" altLang="es-ES" sz="2200" dirty="0">
                <a:solidFill>
                  <a:srgbClr val="C00000"/>
                </a:solidFill>
              </a:rPr>
              <a:t>descenso de la confianza de los inversores</a:t>
            </a:r>
            <a:r>
              <a:rPr lang="es-ES" altLang="es-ES" sz="2200" dirty="0"/>
              <a:t>, que reduce la demanda de inversión y los precios de los activos. </a:t>
            </a:r>
          </a:p>
          <a:p>
            <a:pPr lvl="1" eaLnBrk="1" hangingPunct="1">
              <a:spcBef>
                <a:spcPts val="1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s-ES" altLang="es-ES" sz="2200" dirty="0"/>
              <a:t>Existe un </a:t>
            </a:r>
            <a:r>
              <a:rPr lang="es-ES" altLang="es-ES" sz="2200" dirty="0">
                <a:solidFill>
                  <a:srgbClr val="C00000"/>
                </a:solidFill>
              </a:rPr>
              <a:t>aumento de la preferencia por la liquidez </a:t>
            </a:r>
            <a:r>
              <a:rPr lang="es-ES" altLang="es-ES" sz="2200" dirty="0"/>
              <a:t>(que conduce a la </a:t>
            </a:r>
            <a:r>
              <a:rPr lang="es-ES" altLang="es-ES" sz="2200" i="1" dirty="0"/>
              <a:t>paradoja del ahorro</a:t>
            </a:r>
            <a:r>
              <a:rPr lang="es-ES" altLang="es-ES" sz="2200" dirty="0"/>
              <a:t>). </a:t>
            </a:r>
            <a:r>
              <a:rPr lang="es-ES" altLang="es-ES" sz="2200" dirty="0">
                <a:solidFill>
                  <a:srgbClr val="C00000"/>
                </a:solidFill>
              </a:rPr>
              <a:t>El ahorro actúa como un lastre</a:t>
            </a:r>
            <a:r>
              <a:rPr lang="es-ES" altLang="es-ES" sz="2200" dirty="0"/>
              <a:t>.</a:t>
            </a:r>
          </a:p>
          <a:p>
            <a:pPr lvl="1" eaLnBrk="1" hangingPunct="1">
              <a:spcBef>
                <a:spcPts val="1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s-ES" altLang="es-ES" sz="2200" dirty="0"/>
              <a:t>Surge un </a:t>
            </a:r>
            <a:r>
              <a:rPr lang="es-ES" altLang="es-ES" sz="2200" i="1" dirty="0">
                <a:solidFill>
                  <a:srgbClr val="C00000"/>
                </a:solidFill>
              </a:rPr>
              <a:t>efecto multiplicador</a:t>
            </a:r>
            <a:r>
              <a:rPr lang="es-ES" altLang="es-ES" sz="2200" dirty="0"/>
              <a:t>: la caída de la </a:t>
            </a:r>
            <a:r>
              <a:rPr lang="es-ES" altLang="es-ES" sz="2200" i="1" dirty="0"/>
              <a:t>I, </a:t>
            </a:r>
            <a:r>
              <a:rPr lang="es-ES" altLang="es-ES" sz="2200" dirty="0"/>
              <a:t>a través de la </a:t>
            </a:r>
            <a:r>
              <a:rPr lang="es-ES" altLang="es-ES" sz="2200" i="1" dirty="0"/>
              <a:t>DA</a:t>
            </a:r>
            <a:r>
              <a:rPr lang="es-ES" altLang="es-ES" sz="2200" dirty="0"/>
              <a:t>, reduce la renta agregada (</a:t>
            </a:r>
            <a:r>
              <a:rPr lang="es-ES" altLang="es-ES" sz="2200" i="1" dirty="0"/>
              <a:t>Y</a:t>
            </a:r>
            <a:r>
              <a:rPr lang="es-ES" altLang="es-ES" sz="2200" dirty="0"/>
              <a:t>), lo que obliga a las familias a rebajar sus gastos de consumo, acentuando el descenso de la renta (</a:t>
            </a:r>
            <a:r>
              <a:rPr lang="es-ES" altLang="es-ES" sz="2200" i="1" dirty="0"/>
              <a:t>Y</a:t>
            </a:r>
            <a:r>
              <a:rPr lang="es-ES" altLang="es-ES" sz="2200" dirty="0"/>
              <a:t>).</a:t>
            </a:r>
          </a:p>
          <a:p>
            <a:pPr lvl="1" eaLnBrk="1" hangingPunct="1">
              <a:spcBef>
                <a:spcPts val="1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s-ES" altLang="es-ES" sz="2200" dirty="0"/>
              <a:t>El descenso de la demanda agregada (y de la producción) puede cebar nuevas caídas de las expectativas acentuando el descenso de </a:t>
            </a:r>
            <a:r>
              <a:rPr lang="es-ES" altLang="es-ES" sz="2200" i="1" dirty="0"/>
              <a:t>I</a:t>
            </a:r>
            <a:r>
              <a:rPr lang="es-ES" altLang="es-ES" sz="2200" dirty="0"/>
              <a:t>.</a:t>
            </a:r>
          </a:p>
          <a:p>
            <a:pPr lvl="1" eaLnBrk="1" hangingPunct="1">
              <a:spcBef>
                <a:spcPts val="1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s-ES" altLang="es-ES" sz="2200" dirty="0"/>
              <a:t>Esto ocasiona una reducción de los precios, lo que implica una elevación de los salarios reales por ser los salarios nominales </a:t>
            </a:r>
            <a:r>
              <a:rPr lang="es-ES" altLang="es-ES" sz="2200" i="1" dirty="0"/>
              <a:t>lentos en su ajuste</a:t>
            </a:r>
            <a:r>
              <a:rPr lang="es-ES" altLang="es-ES" sz="2200" dirty="0"/>
              <a:t>. Se produce un aumento del desempleo.</a:t>
            </a:r>
          </a:p>
          <a:p>
            <a:pPr lvl="2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endParaRPr lang="es-ES" altLang="es-ES" sz="2200" dirty="0"/>
          </a:p>
        </p:txBody>
      </p:sp>
    </p:spTree>
    <p:extLst>
      <p:ext uri="{BB962C8B-B14F-4D97-AF65-F5344CB8AC3E}">
        <p14:creationId xmlns:p14="http://schemas.microsoft.com/office/powerpoint/2010/main" val="2941974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C30C54-1F1C-0900-A692-BC93057B54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28</a:t>
            </a:fld>
            <a:endParaRPr lang="en-US" altLang="es-ES"/>
          </a:p>
        </p:txBody>
      </p:sp>
      <p:sp>
        <p:nvSpPr>
          <p:cNvPr id="5" name="Text Box 1033">
            <a:extLst>
              <a:ext uri="{FF2B5EF4-FFF2-40B4-BE49-F238E27FC236}">
                <a16:creationId xmlns:a16="http://schemas.microsoft.com/office/drawing/2014/main" id="{F1CE95CD-C478-CD7F-14ED-F64416F72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EFDBFC6-B3F8-2363-35B2-00305D12A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96" y="620688"/>
            <a:ext cx="871296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3275" indent="-45720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3325" indent="-4572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6075" lvl="1" indent="0" eaLnBrk="1" hangingPunct="1">
              <a:spcBef>
                <a:spcPts val="1400"/>
              </a:spcBef>
              <a:buClr>
                <a:srgbClr val="000000"/>
              </a:buClr>
              <a:buSzPct val="100000"/>
              <a:buNone/>
            </a:pPr>
            <a:r>
              <a:rPr lang="es-ES" altLang="es-ES" sz="2200" b="1" dirty="0"/>
              <a:t>¿Cuándo finaliza la recesión? </a:t>
            </a:r>
            <a:r>
              <a:rPr lang="es-ES" altLang="es-ES" sz="2200" dirty="0"/>
              <a:t>Keynes contempla tres opciones:</a:t>
            </a:r>
          </a:p>
          <a:p>
            <a:pPr marL="346075" lvl="1" indent="0" eaLnBrk="1" hangingPunct="1">
              <a:spcBef>
                <a:spcPts val="1400"/>
              </a:spcBef>
              <a:buClr>
                <a:srgbClr val="000000"/>
              </a:buClr>
              <a:buSzPct val="100000"/>
              <a:buNone/>
            </a:pPr>
            <a:endParaRPr lang="es-ES" altLang="es-ES" sz="2200" b="1" dirty="0"/>
          </a:p>
          <a:p>
            <a:pPr lvl="2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endParaRPr lang="es-ES" altLang="es-ES" sz="22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CA1225B-09E9-4C6F-AF4C-E21CBDE46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30" y="1206277"/>
            <a:ext cx="9350374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395288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395288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8888" indent="-395288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804862" lvl="1" indent="-457200" eaLnBrk="1" hangingPunct="1">
              <a:spcBef>
                <a:spcPts val="2400"/>
              </a:spcBef>
              <a:buClr>
                <a:srgbClr val="000000"/>
              </a:buClr>
              <a:buSzPct val="100000"/>
              <a:buFont typeface="+mj-lt"/>
              <a:buAutoNum type="arabicParenR"/>
            </a:pPr>
            <a:r>
              <a:rPr lang="es-ES" altLang="es-ES" sz="2200" dirty="0"/>
              <a:t>Recuperación de </a:t>
            </a:r>
            <a:r>
              <a:rPr lang="es-ES" altLang="es-ES" sz="2200" dirty="0">
                <a:solidFill>
                  <a:srgbClr val="C00000"/>
                </a:solidFill>
              </a:rPr>
              <a:t>las expectativas deprimidas</a:t>
            </a:r>
            <a:r>
              <a:rPr lang="es-ES" altLang="es-ES" sz="2200" dirty="0"/>
              <a:t>. No hay garantía de que    éstas y los mercados financieros reboten rápido. </a:t>
            </a:r>
          </a:p>
          <a:p>
            <a:pPr marL="804862" lvl="1" indent="-457200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+mj-lt"/>
              <a:buAutoNum type="arabicParenR"/>
            </a:pPr>
            <a:r>
              <a:rPr lang="es-ES" altLang="es-ES" sz="2200" dirty="0"/>
              <a:t>Los </a:t>
            </a:r>
            <a:r>
              <a:rPr lang="es-ES" altLang="es-ES" sz="2200" dirty="0">
                <a:solidFill>
                  <a:srgbClr val="C00000"/>
                </a:solidFill>
              </a:rPr>
              <a:t>trabajadores rebajan sus pretensiones salariales </a:t>
            </a:r>
            <a:r>
              <a:rPr lang="es-ES" altLang="es-ES" sz="2200" dirty="0"/>
              <a:t>conforme aumenta    el desempleo. No hay certeza del tiempo que requerirá este proceso. </a:t>
            </a:r>
          </a:p>
          <a:p>
            <a:pPr marL="804862" lvl="1" indent="-457200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+mj-lt"/>
              <a:buAutoNum type="arabicParenR"/>
            </a:pPr>
            <a:r>
              <a:rPr lang="es-ES" altLang="es-ES" sz="2200" dirty="0"/>
              <a:t>El gobierno persigue estabilizar la demanda con </a:t>
            </a:r>
            <a:r>
              <a:rPr lang="es-ES" altLang="es-ES" sz="2200" dirty="0">
                <a:solidFill>
                  <a:srgbClr val="C00000"/>
                </a:solidFill>
              </a:rPr>
              <a:t>políticas expansivas </a:t>
            </a:r>
            <a:r>
              <a:rPr lang="es-ES" altLang="es-ES" sz="2200" dirty="0"/>
              <a:t>(fiscales y monetarias).</a:t>
            </a:r>
          </a:p>
          <a:p>
            <a:pPr marL="1404000" lvl="3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altLang="es-ES" sz="2200" dirty="0"/>
              <a:t>Problemas de la política monetaria: “trampa de la liquidez” (atesoramiento bajo incertidumbre) y expectativas deprimidas.</a:t>
            </a:r>
          </a:p>
          <a:p>
            <a:pPr marL="1404000" lvl="3" eaLnBrk="1" hangingPunct="1">
              <a:spcBef>
                <a:spcPts val="13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altLang="es-ES" sz="2200" u="sng" dirty="0"/>
              <a:t>Solución keynesiana</a:t>
            </a:r>
            <a:r>
              <a:rPr lang="es-ES" altLang="es-ES" sz="2200" dirty="0"/>
              <a:t>: </a:t>
            </a:r>
            <a:r>
              <a:rPr lang="es-ES" altLang="es-ES" sz="2200" dirty="0">
                <a:solidFill>
                  <a:srgbClr val="C00000"/>
                </a:solidFill>
              </a:rPr>
              <a:t>aumento del gasto público financiado con crédito abundante y barato</a:t>
            </a:r>
            <a:r>
              <a:rPr lang="es-ES" altLang="es-ES" sz="2200" dirty="0"/>
              <a:t>.                                                          </a:t>
            </a:r>
            <a:r>
              <a:rPr lang="es-ES" altLang="es-ES" sz="2200" u="sng" dirty="0"/>
              <a:t>Resultado</a:t>
            </a:r>
            <a:r>
              <a:rPr lang="es-ES" altLang="es-ES" sz="2200" dirty="0"/>
              <a:t>: </a:t>
            </a:r>
            <a:r>
              <a:rPr lang="es-ES" altLang="es-ES" sz="2200" dirty="0">
                <a:solidFill>
                  <a:srgbClr val="C00000"/>
                </a:solidFill>
              </a:rPr>
              <a:t>tensiones monetarias y financieras (burbuja de deuda).</a:t>
            </a:r>
          </a:p>
          <a:p>
            <a:pPr lvl="1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es-ES" altLang="es-ES" sz="2200" dirty="0"/>
          </a:p>
          <a:p>
            <a:pPr lvl="1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es-ES" altLang="es-ES" sz="2200" dirty="0"/>
          </a:p>
        </p:txBody>
      </p:sp>
    </p:spTree>
    <p:extLst>
      <p:ext uri="{BB962C8B-B14F-4D97-AF65-F5344CB8AC3E}">
        <p14:creationId xmlns:p14="http://schemas.microsoft.com/office/powerpoint/2010/main" val="297640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D60955-EDFC-6ABA-AAE4-44CF2C318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29</a:t>
            </a:fld>
            <a:endParaRPr lang="en-US" altLang="es-ES"/>
          </a:p>
        </p:txBody>
      </p:sp>
      <p:sp>
        <p:nvSpPr>
          <p:cNvPr id="5" name="Text Box 1033">
            <a:extLst>
              <a:ext uri="{FF2B5EF4-FFF2-40B4-BE49-F238E27FC236}">
                <a16:creationId xmlns:a16="http://schemas.microsoft.com/office/drawing/2014/main" id="{BE895C8D-CD6A-2549-2DBE-997976CB2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BA66B8-1F5D-9E47-70BE-9A47609D1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240" y="1006005"/>
            <a:ext cx="7022156" cy="4750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867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26">
            <a:extLst>
              <a:ext uri="{FF2B5EF4-FFF2-40B4-BE49-F238E27FC236}">
                <a16:creationId xmlns:a16="http://schemas.microsoft.com/office/drawing/2014/main" id="{6742A48B-9C7C-734D-7D00-E6AC403AC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708550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3600" b="1">
                <a:solidFill>
                  <a:schemeClr val="tx1"/>
                </a:solidFill>
                <a:latin typeface="Century Gothic" panose="020B0502020202020204" pitchFamily="34" charset="0"/>
              </a:rPr>
              <a:t>Esquema de la sesión</a:t>
            </a:r>
          </a:p>
        </p:txBody>
      </p:sp>
      <p:sp>
        <p:nvSpPr>
          <p:cNvPr id="9219" name="Line 1027">
            <a:extLst>
              <a:ext uri="{FF2B5EF4-FFF2-40B4-BE49-F238E27FC236}">
                <a16:creationId xmlns:a16="http://schemas.microsoft.com/office/drawing/2014/main" id="{08F2E513-3309-159B-75AF-29863A0C4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913" y="1486425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20" name="Text Box 8">
            <a:extLst>
              <a:ext uri="{FF2B5EF4-FFF2-40B4-BE49-F238E27FC236}">
                <a16:creationId xmlns:a16="http://schemas.microsoft.com/office/drawing/2014/main" id="{FB0710E0-68A0-37AE-0AA0-47CC5E2A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44" y="1860207"/>
            <a:ext cx="8064896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Tx/>
              <a:buAutoNum type="arabicPeriod"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Introducción.</a:t>
            </a:r>
          </a:p>
          <a:p>
            <a:pPr eaLnBrk="1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Tx/>
              <a:buAutoNum type="arabicPeriod"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ahorro y la inversión en la economía clásica.</a:t>
            </a:r>
          </a:p>
          <a:p>
            <a:pPr eaLnBrk="1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Tx/>
              <a:buAutoNum type="arabicPeriod"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ahorro y la inversión en la economía keynesiana.</a:t>
            </a:r>
          </a:p>
          <a:p>
            <a:pPr marL="457200" lvl="1" indent="0" eaLnBrk="1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None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3.1. El ciclo keynesiano.</a:t>
            </a:r>
          </a:p>
          <a:p>
            <a:pPr eaLnBrk="1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FontTx/>
              <a:buAutoNum type="arabicPeriod"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Ahorro y crédito en la economía de la Escuela Austriaca: crecimiento sostenible </a:t>
            </a:r>
            <a:r>
              <a:rPr lang="es-ES" altLang="es-ES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crecimiento insostenible. El ciclo austriaco.</a:t>
            </a:r>
          </a:p>
        </p:txBody>
      </p:sp>
      <p:sp>
        <p:nvSpPr>
          <p:cNvPr id="9221" name="Text Box 1033">
            <a:extLst>
              <a:ext uri="{FF2B5EF4-FFF2-40B4-BE49-F238E27FC236}">
                <a16:creationId xmlns:a16="http://schemas.microsoft.com/office/drawing/2014/main" id="{6129D8A8-3FF5-828D-475D-FD2BF9FCF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sp>
        <p:nvSpPr>
          <p:cNvPr id="9222" name="Marcador de número de diapositiva 3">
            <a:extLst>
              <a:ext uri="{FF2B5EF4-FFF2-40B4-BE49-F238E27FC236}">
                <a16:creationId xmlns:a16="http://schemas.microsoft.com/office/drawing/2014/main" id="{414425C3-9AE0-31D0-54CC-1E9E1643DF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</a:pPr>
            <a:fld id="{7FE81BA5-1A55-49AE-9DF4-759D1C405CE2}" type="slidenum">
              <a:rPr lang="en-US" altLang="es-ES" sz="15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t>3</a:t>
            </a:fld>
            <a:endParaRPr lang="en-US" altLang="es-ES" sz="15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038F88-3393-C582-4252-CDD5B35C99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30</a:t>
            </a:fld>
            <a:endParaRPr lang="en-US" alt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F1601F-A2CC-20C6-0A9D-A44FDAE5E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240" y="1003508"/>
            <a:ext cx="7022156" cy="4750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Box 1033">
            <a:extLst>
              <a:ext uri="{FF2B5EF4-FFF2-40B4-BE49-F238E27FC236}">
                <a16:creationId xmlns:a16="http://schemas.microsoft.com/office/drawing/2014/main" id="{D751BAE2-0A9E-EAB4-D1B5-5A4E9D118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3952679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B288F7-FB72-BC69-DCE5-CEF60E28B2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31</a:t>
            </a:fld>
            <a:endParaRPr lang="en-US" altLang="es-ES"/>
          </a:p>
        </p:txBody>
      </p:sp>
      <p:sp>
        <p:nvSpPr>
          <p:cNvPr id="5" name="Text Box 1033">
            <a:extLst>
              <a:ext uri="{FF2B5EF4-FFF2-40B4-BE49-F238E27FC236}">
                <a16:creationId xmlns:a16="http://schemas.microsoft.com/office/drawing/2014/main" id="{B012BD22-A08C-DABA-20BF-97D6B13E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37AA043-AA9C-EA38-6C34-3DB1F4EB3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240" y="1000060"/>
            <a:ext cx="7022156" cy="47563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5752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7FA88A-99A4-DC17-4C50-8792C3A1E4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32</a:t>
            </a:fld>
            <a:endParaRPr lang="en-US" alt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DBE0FE-98B6-0115-4EFA-CD16E0959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240" y="1000061"/>
            <a:ext cx="7022156" cy="47563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sp>
        <p:nvSpPr>
          <p:cNvPr id="6" name="Text Box 1033">
            <a:extLst>
              <a:ext uri="{FF2B5EF4-FFF2-40B4-BE49-F238E27FC236}">
                <a16:creationId xmlns:a16="http://schemas.microsoft.com/office/drawing/2014/main" id="{3D9420F3-7125-8BDB-0D6F-50C1430CB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CCAA3D2-CF71-C896-69DE-46BFE04B1D85}"/>
              </a:ext>
            </a:extLst>
          </p:cNvPr>
          <p:cNvCxnSpPr/>
          <p:nvPr/>
        </p:nvCxnSpPr>
        <p:spPr bwMode="auto">
          <a:xfrm flipV="1">
            <a:off x="2216696" y="2852936"/>
            <a:ext cx="1944216" cy="20882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3D1C4E5-D1BC-539C-DDE9-62877DD051FF}"/>
              </a:ext>
            </a:extLst>
          </p:cNvPr>
          <p:cNvCxnSpPr/>
          <p:nvPr/>
        </p:nvCxnSpPr>
        <p:spPr bwMode="auto">
          <a:xfrm>
            <a:off x="4160912" y="2924944"/>
            <a:ext cx="3672408" cy="20882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E1D07AD-3F47-00C6-22FA-3493C1F22C58}"/>
              </a:ext>
            </a:extLst>
          </p:cNvPr>
          <p:cNvCxnSpPr/>
          <p:nvPr/>
        </p:nvCxnSpPr>
        <p:spPr bwMode="auto">
          <a:xfrm>
            <a:off x="6825208" y="5090911"/>
            <a:ext cx="115212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5922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4EBAC6-A832-557A-12B4-CB2F4191B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33</a:t>
            </a:fld>
            <a:endParaRPr lang="en-US" alt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BD5A4B1B-DC5F-BCF9-93F6-6E72DB714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240" y="1000061"/>
            <a:ext cx="7022156" cy="47563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 Box 1033">
            <a:extLst>
              <a:ext uri="{FF2B5EF4-FFF2-40B4-BE49-F238E27FC236}">
                <a16:creationId xmlns:a16="http://schemas.microsoft.com/office/drawing/2014/main" id="{034326C3-733B-EF2E-5B1D-42BBAB572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3148373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B52C7E-5AFF-0FF4-2916-53725CD55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34</a:t>
            </a:fld>
            <a:endParaRPr lang="en-US" altLang="es-ES"/>
          </a:p>
        </p:txBody>
      </p:sp>
      <p:sp>
        <p:nvSpPr>
          <p:cNvPr id="5" name="Text Box 1033">
            <a:extLst>
              <a:ext uri="{FF2B5EF4-FFF2-40B4-BE49-F238E27FC236}">
                <a16:creationId xmlns:a16="http://schemas.microsoft.com/office/drawing/2014/main" id="{BC656C96-772F-CA73-FF62-971CB5DA3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07889117-8436-5E36-606D-7EBD38A7E7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5565" y="2276872"/>
            <a:ext cx="7734869" cy="504825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800" dirty="0">
                <a:solidFill>
                  <a:srgbClr val="0099CC"/>
                </a:solidFill>
              </a:rPr>
              <a:t>4. </a:t>
            </a:r>
            <a:r>
              <a:rPr lang="es-ES" altLang="es-ES" sz="2800" i="1" dirty="0">
                <a:solidFill>
                  <a:srgbClr val="0099CC"/>
                </a:solidFill>
              </a:rPr>
              <a:t>El ahorro en la economía de la Escuela Austriaca: crecimiento sostenible versus crecimiento insostenible</a:t>
            </a:r>
          </a:p>
        </p:txBody>
      </p:sp>
    </p:spTree>
    <p:extLst>
      <p:ext uri="{BB962C8B-B14F-4D97-AF65-F5344CB8AC3E}">
        <p14:creationId xmlns:p14="http://schemas.microsoft.com/office/powerpoint/2010/main" val="1477143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número de diapositiva 3">
            <a:extLst>
              <a:ext uri="{FF2B5EF4-FFF2-40B4-BE49-F238E27FC236}">
                <a16:creationId xmlns:a16="http://schemas.microsoft.com/office/drawing/2014/main" id="{7DF91928-C4CB-FBA3-7F5F-52A93328C93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</a:pPr>
            <a:fld id="{26673A0A-67F7-464F-82B2-413D8CC0C665}" type="slidenum">
              <a:rPr lang="en-US" altLang="es-ES" sz="15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t>35</a:t>
            </a:fld>
            <a:endParaRPr lang="en-US" altLang="es-ES" sz="1500">
              <a:solidFill>
                <a:schemeClr val="bg1"/>
              </a:solidFill>
            </a:endParaRPr>
          </a:p>
        </p:txBody>
      </p:sp>
      <p:sp>
        <p:nvSpPr>
          <p:cNvPr id="8195" name="5 CuadroTexto">
            <a:extLst>
              <a:ext uri="{FF2B5EF4-FFF2-40B4-BE49-F238E27FC236}">
                <a16:creationId xmlns:a16="http://schemas.microsoft.com/office/drawing/2014/main" id="{E4ECF478-8193-E8EB-D5A6-42FE841E7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76" y="1494279"/>
            <a:ext cx="4637087" cy="28623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i="1" dirty="0">
                <a:solidFill>
                  <a:schemeClr val="tx1"/>
                </a:solidFill>
                <a:latin typeface="Times New Roman" panose="02020603050405020304" pitchFamily="18" charset="0"/>
              </a:rPr>
              <a:t>“Cierto que los gobiernos pueden reducir el tipo de interés a corto plazo. Pueden </a:t>
            </a:r>
            <a:r>
              <a:rPr lang="es-ES" altLang="es-E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emitir cantidades adicionales de dinero, pueden abrir el camino a la expansión bancaria del crédito</a:t>
            </a:r>
            <a:r>
              <a:rPr lang="es-ES" altLang="es-ES" i="1" dirty="0">
                <a:solidFill>
                  <a:schemeClr val="tx1"/>
                </a:solidFill>
                <a:latin typeface="Times New Roman" panose="02020603050405020304" pitchFamily="18" charset="0"/>
              </a:rPr>
              <a:t>, y de esta manera crear un auge artificial y la apariencia de prosperidad. Pero una prosperidad de ese género está condenada a hundirse tarde o temprano y a traer la depresión”.</a:t>
            </a:r>
          </a:p>
        </p:txBody>
      </p:sp>
      <p:sp>
        <p:nvSpPr>
          <p:cNvPr id="8196" name="6 CuadroTexto">
            <a:extLst>
              <a:ext uri="{FF2B5EF4-FFF2-40B4-BE49-F238E27FC236}">
                <a16:creationId xmlns:a16="http://schemas.microsoft.com/office/drawing/2014/main" id="{7DE7E497-2261-DDC8-0DA7-CE2A5A16B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140" y="4942359"/>
            <a:ext cx="59039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2200" b="1">
                <a:solidFill>
                  <a:schemeClr val="tx1"/>
                </a:solidFill>
                <a:latin typeface="Times New Roman" panose="02020603050405020304" pitchFamily="18" charset="0"/>
              </a:rPr>
              <a:t>Ludwig von Mises, </a:t>
            </a:r>
            <a:r>
              <a:rPr lang="es-ES" altLang="es-ES" sz="2200" b="1" i="1">
                <a:solidFill>
                  <a:schemeClr val="tx1"/>
                </a:solidFill>
                <a:latin typeface="Times New Roman" panose="02020603050405020304" pitchFamily="18" charset="0"/>
              </a:rPr>
              <a:t>Gobierno omnipotente, 1944.</a:t>
            </a:r>
            <a:endParaRPr lang="es-ES" altLang="es-ES" sz="22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485DE5EF-2236-5DF3-0494-B8C95283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1484784"/>
            <a:ext cx="210978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1033">
            <a:extLst>
              <a:ext uri="{FF2B5EF4-FFF2-40B4-BE49-F238E27FC236}">
                <a16:creationId xmlns:a16="http://schemas.microsoft.com/office/drawing/2014/main" id="{0AC15EC6-2F82-1B9E-3BA9-AFF345835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2903014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número de diapositiva 3">
            <a:extLst>
              <a:ext uri="{FF2B5EF4-FFF2-40B4-BE49-F238E27FC236}">
                <a16:creationId xmlns:a16="http://schemas.microsoft.com/office/drawing/2014/main" id="{205432BA-C4C7-C9E6-9480-77B4DB0316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</a:pPr>
            <a:fld id="{307DD33E-22EC-4DB9-A6A5-6B2C0EBC28DA}" type="slidenum">
              <a:rPr lang="en-US" altLang="es-ES" sz="15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t>36</a:t>
            </a:fld>
            <a:endParaRPr lang="en-US" altLang="es-ES" sz="1500">
              <a:solidFill>
                <a:schemeClr val="bg1"/>
              </a:solidFill>
            </a:endParaRPr>
          </a:p>
        </p:txBody>
      </p:sp>
      <p:sp>
        <p:nvSpPr>
          <p:cNvPr id="46083" name="Text Box 1033">
            <a:extLst>
              <a:ext uri="{FF2B5EF4-FFF2-40B4-BE49-F238E27FC236}">
                <a16:creationId xmlns:a16="http://schemas.microsoft.com/office/drawing/2014/main" id="{4EB717E2-2D45-DDE8-99CD-D518DCAA7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F6C6CB04-7F2C-CFAB-D200-AD7933670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20713"/>
            <a:ext cx="8280400" cy="1084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s-ES" altLang="es-ES" sz="2150" dirty="0">
                <a:cs typeface="Times New Roman" panose="02020603050405020304" pitchFamily="18" charset="0"/>
              </a:rPr>
              <a:t>El paradigma de la escuela austriaca ofrece un marco teórico que permite diferenciar entre los procesos de </a:t>
            </a:r>
            <a:r>
              <a:rPr lang="es-ES" altLang="es-ES" sz="2150" dirty="0">
                <a:solidFill>
                  <a:srgbClr val="C00000"/>
                </a:solidFill>
                <a:cs typeface="Times New Roman" panose="02020603050405020304" pitchFamily="18" charset="0"/>
              </a:rPr>
              <a:t>crecimiento sostenible e insostenible (ciclo económico)</a:t>
            </a:r>
            <a:r>
              <a:rPr lang="es-ES" altLang="es-ES" sz="2150" dirty="0">
                <a:cs typeface="Times New Roman" panose="02020603050405020304" pitchFamily="18" charset="0"/>
              </a:rPr>
              <a:t> es:</a:t>
            </a:r>
          </a:p>
        </p:txBody>
      </p:sp>
      <p:sp>
        <p:nvSpPr>
          <p:cNvPr id="46085" name="Text Box 14">
            <a:extLst>
              <a:ext uri="{FF2B5EF4-FFF2-40B4-BE49-F238E27FC236}">
                <a16:creationId xmlns:a16="http://schemas.microsoft.com/office/drawing/2014/main" id="{5CDF4FD4-9126-1BBD-394B-2922449D6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584" y="1844824"/>
            <a:ext cx="511651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fases de crecimiento económico </a:t>
            </a:r>
            <a:r>
              <a:rPr lang="es-ES" altLang="es-ES" sz="21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sostenible</a:t>
            </a:r>
            <a:r>
              <a:rPr lang="es-ES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están sustentadas en la generación</a:t>
            </a:r>
            <a:r>
              <a:rPr lang="es-ES" altLang="es-ES" sz="2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ES" altLang="es-ES" sz="2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21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ahorro genuino</a:t>
            </a:r>
            <a:r>
              <a:rPr lang="es-ES" altLang="es-E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altLang="es-E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variaciones en la oferta de fondos prestables responden a cambios en el ahorro voluntario.</a:t>
            </a:r>
          </a:p>
        </p:txBody>
      </p:sp>
      <p:sp>
        <p:nvSpPr>
          <p:cNvPr id="46086" name="Rectangle 15">
            <a:extLst>
              <a:ext uri="{FF2B5EF4-FFF2-40B4-BE49-F238E27FC236}">
                <a16:creationId xmlns:a16="http://schemas.microsoft.com/office/drawing/2014/main" id="{48CED7D0-1B09-FF02-CC25-311A58B80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584" y="4051430"/>
            <a:ext cx="496855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etapas de crecimiento inducido artificialmente o insostenible responden a </a:t>
            </a:r>
            <a:r>
              <a:rPr lang="es-ES" altLang="es-ES" sz="2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de expansión monetaria y crediticia</a:t>
            </a:r>
            <a:r>
              <a:rPr lang="es-ES" altLang="es-E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dan lugar a economías de burbuja y a ciclos expansivo-recesivos.  </a:t>
            </a:r>
          </a:p>
        </p:txBody>
      </p:sp>
      <p:pic>
        <p:nvPicPr>
          <p:cNvPr id="46087" name="Picture 2" descr="http://www.highinterestsavingsaccountrates.org/wp-content/uploads/2012/02/savingsaccountrates.jpg">
            <a:hlinkClick r:id="rId2"/>
            <a:extLst>
              <a:ext uri="{FF2B5EF4-FFF2-40B4-BE49-F238E27FC236}">
                <a16:creationId xmlns:a16="http://schemas.microsoft.com/office/drawing/2014/main" id="{3A09F165-684B-5165-9A2B-9125C904A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22" y="1844824"/>
            <a:ext cx="1719161" cy="178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4" descr="http://media.merchantcircle.com/25798555/money-flying-in-the-air_Full_full.jpeg">
            <a:hlinkClick r:id="rId4"/>
            <a:extLst>
              <a:ext uri="{FF2B5EF4-FFF2-40B4-BE49-F238E27FC236}">
                <a16:creationId xmlns:a16="http://schemas.microsoft.com/office/drawing/2014/main" id="{F998605C-F396-9C7D-9373-12E48B67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952" y="3987916"/>
            <a:ext cx="1719161" cy="18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699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número de diapositiva 3">
            <a:extLst>
              <a:ext uri="{FF2B5EF4-FFF2-40B4-BE49-F238E27FC236}">
                <a16:creationId xmlns:a16="http://schemas.microsoft.com/office/drawing/2014/main" id="{08F9B7FE-B957-F79C-8AA6-0F2AC64112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</a:pPr>
            <a:fld id="{FE786A82-C8A5-4883-8DC9-200AB2C88B99}" type="slidenum">
              <a:rPr lang="en-US" altLang="es-ES" sz="15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t>37</a:t>
            </a:fld>
            <a:endParaRPr lang="en-US" altLang="es-ES" sz="1500">
              <a:solidFill>
                <a:schemeClr val="bg1"/>
              </a:solidFill>
            </a:endParaRPr>
          </a:p>
        </p:txBody>
      </p:sp>
      <p:sp>
        <p:nvSpPr>
          <p:cNvPr id="47107" name="Text Box 1033">
            <a:extLst>
              <a:ext uri="{FF2B5EF4-FFF2-40B4-BE49-F238E27FC236}">
                <a16:creationId xmlns:a16="http://schemas.microsoft.com/office/drawing/2014/main" id="{F2D6F87B-1962-819F-9461-0DF8E870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sp>
        <p:nvSpPr>
          <p:cNvPr id="47108" name="Rectangle 7">
            <a:extLst>
              <a:ext uri="{FF2B5EF4-FFF2-40B4-BE49-F238E27FC236}">
                <a16:creationId xmlns:a16="http://schemas.microsoft.com/office/drawing/2014/main" id="{465898A6-F1D7-97C9-1534-A33160BFC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2752974"/>
            <a:ext cx="79629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altLang="es-E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el contrario, </a:t>
            </a:r>
            <a:r>
              <a:rPr lang="es-ES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unos </a:t>
            </a:r>
            <a:r>
              <a:rPr lang="es-ES" altLang="es-ES" sz="2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interés monetarios (bancarios) artificialmente bajos </a:t>
            </a:r>
            <a:r>
              <a:rPr lang="es-ES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provocan una pugna por los recursos </a:t>
            </a:r>
            <a:r>
              <a:rPr lang="es-ES" altLang="es-E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ahorradores e inversores, lo que sitúa a la economía en una senda de crecimiento insostenible (ciclo económico expansivo-recesivo). </a:t>
            </a:r>
          </a:p>
        </p:txBody>
      </p:sp>
      <p:sp>
        <p:nvSpPr>
          <p:cNvPr id="7" name="Text Box 74">
            <a:extLst>
              <a:ext uri="{FF2B5EF4-FFF2-40B4-BE49-F238E27FC236}">
                <a16:creationId xmlns:a16="http://schemas.microsoft.com/office/drawing/2014/main" id="{B7CFF89B-B7B2-DD78-F2E2-3601FC0EC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131" y="4389492"/>
            <a:ext cx="5119053" cy="141577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5000"/>
              </a:spcBef>
              <a:spcAft>
                <a:spcPts val="5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s-ES" altLang="es-ES" sz="2150" dirty="0">
                <a:cs typeface="Times New Roman" panose="02020603050405020304" pitchFamily="18" charset="0"/>
              </a:rPr>
              <a:t>La laxitud monetaria altera los precios relativos, induce a </a:t>
            </a:r>
            <a:r>
              <a:rPr lang="es-ES" altLang="es-ES" sz="2150" dirty="0">
                <a:solidFill>
                  <a:srgbClr val="C00000"/>
                </a:solidFill>
                <a:cs typeface="Times New Roman" panose="02020603050405020304" pitchFamily="18" charset="0"/>
              </a:rPr>
              <a:t>errores de inversión masivos</a:t>
            </a:r>
            <a:r>
              <a:rPr lang="es-ES" altLang="es-ES" sz="2150" dirty="0">
                <a:cs typeface="Times New Roman" panose="02020603050405020304" pitchFamily="18" charset="0"/>
              </a:rPr>
              <a:t>, distorsiona la estructura productiva y crea economías de burbuja.</a:t>
            </a:r>
          </a:p>
        </p:txBody>
      </p:sp>
      <p:pic>
        <p:nvPicPr>
          <p:cNvPr id="47110" name="Picture 75" descr="FreeMoney">
            <a:extLst>
              <a:ext uri="{FF2B5EF4-FFF2-40B4-BE49-F238E27FC236}">
                <a16:creationId xmlns:a16="http://schemas.microsoft.com/office/drawing/2014/main" id="{5E20C7E4-35F7-90E0-CE5B-A5257F45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4298196"/>
            <a:ext cx="1735138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11">
            <a:extLst>
              <a:ext uri="{FF2B5EF4-FFF2-40B4-BE49-F238E27FC236}">
                <a16:creationId xmlns:a16="http://schemas.microsoft.com/office/drawing/2014/main" id="{9C195679-BC30-8D73-6370-852DEEEDA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1196752"/>
            <a:ext cx="82574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altLang="es-E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los procesos de crecimiento sostenible </a:t>
            </a:r>
            <a:r>
              <a:rPr lang="es-ES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S" altLang="es-ES" sz="2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interés libremente determinados en el mercado (tasas naturales) </a:t>
            </a:r>
            <a:r>
              <a:rPr lang="es-ES" altLang="es-E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fondos prestables, </a:t>
            </a:r>
            <a:r>
              <a:rPr lang="es-ES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reflejo de las preferencias temporales (</a:t>
            </a:r>
            <a:r>
              <a:rPr lang="el-GR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s-ES" altLang="es-ES" sz="2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S" altLang="es-ES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coordinan las decisiones de los agentes. La economía crece a una tasa sostenible. </a:t>
            </a:r>
          </a:p>
        </p:txBody>
      </p:sp>
      <p:sp>
        <p:nvSpPr>
          <p:cNvPr id="10" name="Text Box 71">
            <a:extLst>
              <a:ext uri="{FF2B5EF4-FFF2-40B4-BE49-F238E27FC236}">
                <a16:creationId xmlns:a16="http://schemas.microsoft.com/office/drawing/2014/main" id="{F6C2454D-EC87-4016-7154-63E507AD6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601663"/>
            <a:ext cx="8093075" cy="423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s-ES" altLang="es-ES" sz="2150" dirty="0">
                <a:cs typeface="Times New Roman" panose="02020603050405020304" pitchFamily="18" charset="0"/>
              </a:rPr>
              <a:t>  Alternativamente:</a:t>
            </a:r>
          </a:p>
        </p:txBody>
      </p:sp>
    </p:spTree>
    <p:extLst>
      <p:ext uri="{BB962C8B-B14F-4D97-AF65-F5344CB8AC3E}">
        <p14:creationId xmlns:p14="http://schemas.microsoft.com/office/powerpoint/2010/main" val="2075005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4752CF-B6E7-33D6-B46C-E57AFC96F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38</a:t>
            </a:fld>
            <a:endParaRPr lang="en-US" altLang="es-ES"/>
          </a:p>
        </p:txBody>
      </p:sp>
      <p:sp>
        <p:nvSpPr>
          <p:cNvPr id="6" name="Text Box 1033">
            <a:extLst>
              <a:ext uri="{FF2B5EF4-FFF2-40B4-BE49-F238E27FC236}">
                <a16:creationId xmlns:a16="http://schemas.microsoft.com/office/drawing/2014/main" id="{51B3C365-03C6-F444-5D4C-DBCD2EBB5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sp>
        <p:nvSpPr>
          <p:cNvPr id="2" name="Text Box 71">
            <a:extLst>
              <a:ext uri="{FF2B5EF4-FFF2-40B4-BE49-F238E27FC236}">
                <a16:creationId xmlns:a16="http://schemas.microsoft.com/office/drawing/2014/main" id="{4F50B625-0002-818F-FC72-7238A6DF5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601663"/>
            <a:ext cx="8093075" cy="423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s-ES" altLang="es-ES" sz="2150" dirty="0">
                <a:cs typeface="Times New Roman" panose="02020603050405020304" pitchFamily="18" charset="0"/>
              </a:rPr>
              <a:t>  El ciclo austriaco se caracteriza por: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E17819B5-BC3F-462C-7E9C-2FC5E451E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35" y="1124744"/>
            <a:ext cx="8873677" cy="540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marL="457200" indent="-396000" eaLnBrk="1" hangingPunct="1">
              <a:lnSpc>
                <a:spcPct val="100000"/>
              </a:lnSpc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s-ES" altLang="es-E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Expansión monetaria y crediticia</a:t>
            </a:r>
            <a:r>
              <a:rPr lang="es-ES" altLang="es-E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altLang="es-ES" sz="21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Auge artificial</a:t>
            </a:r>
            <a:r>
              <a:rPr lang="es-ES" altLang="es-E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aumentos de la inversión  y el consumo con cargo a crédito abundante y barato.</a:t>
            </a:r>
          </a:p>
          <a:p>
            <a:pPr marL="457200" indent="-396000" eaLnBrk="1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s-ES" altLang="es-E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Alteración de los precios relativos </a:t>
            </a:r>
            <a:r>
              <a:rPr lang="es-ES" altLang="es-E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(efectos Cantillon), especialmente los tipos de interés, lo que distorsiona las decisiones de producción y consumo.</a:t>
            </a:r>
          </a:p>
          <a:p>
            <a:pPr marL="457200" indent="-396000" eaLnBrk="1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s-ES" altLang="es-E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Desajuste entre ahorro e inversión</a:t>
            </a:r>
            <a:r>
              <a:rPr lang="es-ES" altLang="es-E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Las inversiones a largo plazo inducidas por el crédito barato no se corresponden con un aumento real del ahorro.</a:t>
            </a:r>
          </a:p>
          <a:p>
            <a:pPr marL="457200" indent="-396000" eaLnBrk="1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s-ES" altLang="es-E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Malas inversiones</a:t>
            </a:r>
            <a:r>
              <a:rPr lang="es-ES" altLang="es-E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 abundancia de crédito barato estimula la inversión    en proyectos que no son sostenibles a largo plazo, dados los recursos reales.</a:t>
            </a:r>
          </a:p>
          <a:p>
            <a:pPr marL="457200" indent="-396000" eaLnBrk="1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s-ES" altLang="es-ES" sz="21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Recesión</a:t>
            </a:r>
            <a:r>
              <a:rPr lang="es-ES" altLang="es-E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las distorsiones microeconómicas, las tensiones financieras y       la inflación de precios provocan un aumento de los tipos a corto plazo y                 un frenazo del crédito. Afloran las malas inversiones inducidas. </a:t>
            </a:r>
          </a:p>
          <a:p>
            <a:pPr marL="864000" lvl="1" indent="-324000" eaLnBrk="1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altLang="es-E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precios de los activos se desinflan y se produce una reestructuración.</a:t>
            </a:r>
          </a:p>
          <a:p>
            <a:pPr marL="457200" indent="-39600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</a:pPr>
            <a:endParaRPr lang="es-ES" altLang="es-E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2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D1A5E0-2815-D1E9-C305-610207D18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39</a:t>
            </a:fld>
            <a:endParaRPr lang="en-US" altLang="es-ES"/>
          </a:p>
        </p:txBody>
      </p:sp>
      <p:sp>
        <p:nvSpPr>
          <p:cNvPr id="5" name="Text Box 1033">
            <a:extLst>
              <a:ext uri="{FF2B5EF4-FFF2-40B4-BE49-F238E27FC236}">
                <a16:creationId xmlns:a16="http://schemas.microsoft.com/office/drawing/2014/main" id="{A7A18911-D335-84E7-BD89-7DBA4AF52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3D2FFB-19A8-C1F8-6D06-5181DE1EA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692696"/>
            <a:ext cx="7928533" cy="52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0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AFEDCE-1D3D-2150-A1D5-935D980DE0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4</a:t>
            </a:fld>
            <a:endParaRPr lang="en-US" altLang="es-ES"/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C4079573-F743-6742-6C8D-2FBC85699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6536" y="2708920"/>
            <a:ext cx="7734869" cy="5048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s-ES" altLang="es-ES" sz="2800" dirty="0">
                <a:solidFill>
                  <a:srgbClr val="0099CC"/>
                </a:solidFill>
              </a:rPr>
              <a:t>1. </a:t>
            </a:r>
            <a:r>
              <a:rPr lang="es-ES" altLang="es-ES" sz="2800" i="1" dirty="0">
                <a:solidFill>
                  <a:srgbClr val="0099CC"/>
                </a:solidFill>
              </a:rPr>
              <a:t>Introducción</a:t>
            </a:r>
          </a:p>
        </p:txBody>
      </p:sp>
      <p:sp>
        <p:nvSpPr>
          <p:cNvPr id="6" name="Text Box 1033">
            <a:extLst>
              <a:ext uri="{FF2B5EF4-FFF2-40B4-BE49-F238E27FC236}">
                <a16:creationId xmlns:a16="http://schemas.microsoft.com/office/drawing/2014/main" id="{FC862E1E-C493-E0A2-02B5-48AED4C88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3341257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Marcador de número de diapositiva 3">
            <a:extLst>
              <a:ext uri="{FF2B5EF4-FFF2-40B4-BE49-F238E27FC236}">
                <a16:creationId xmlns:a16="http://schemas.microsoft.com/office/drawing/2014/main" id="{659BD837-2D3E-9EA6-4ECA-0BE72DE955A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</a:pPr>
            <a:fld id="{3263C2B4-FB97-4876-AED5-36E6FF73C565}" type="slidenum">
              <a:rPr lang="en-US" altLang="es-ES" sz="15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t>40</a:t>
            </a:fld>
            <a:endParaRPr lang="en-US" altLang="es-ES" sz="1500">
              <a:solidFill>
                <a:schemeClr val="bg1"/>
              </a:solidFill>
            </a:endParaRPr>
          </a:p>
        </p:txBody>
      </p:sp>
      <p:pic>
        <p:nvPicPr>
          <p:cNvPr id="76804" name="Imagen 6">
            <a:extLst>
              <a:ext uri="{FF2B5EF4-FFF2-40B4-BE49-F238E27FC236}">
                <a16:creationId xmlns:a16="http://schemas.microsoft.com/office/drawing/2014/main" id="{17C06CC9-8D40-FEBD-8942-6052FD43E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1484782"/>
            <a:ext cx="2745564" cy="35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1033">
            <a:extLst>
              <a:ext uri="{FF2B5EF4-FFF2-40B4-BE49-F238E27FC236}">
                <a16:creationId xmlns:a16="http://schemas.microsoft.com/office/drawing/2014/main" id="{8F190BAE-2997-8156-75E6-5377B4EC9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8E2612E-3D4E-223C-A366-1C90F2D41596}"/>
              </a:ext>
            </a:extLst>
          </p:cNvPr>
          <p:cNvSpPr/>
          <p:nvPr/>
        </p:nvSpPr>
        <p:spPr>
          <a:xfrm>
            <a:off x="1805758" y="2708920"/>
            <a:ext cx="30700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>
                  <a:solidFill>
                    <a:srgbClr val="0A02B4"/>
                  </a:solidFill>
                </a:ln>
                <a:solidFill>
                  <a:srgbClr val="0099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Muchas gracias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79E10F-C709-F589-2B33-082C1FCB2F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41</a:t>
            </a:fld>
            <a:endParaRPr lang="en-US" altLang="es-ES"/>
          </a:p>
        </p:txBody>
      </p:sp>
      <p:sp>
        <p:nvSpPr>
          <p:cNvPr id="7" name="Text Box 1033">
            <a:extLst>
              <a:ext uri="{FF2B5EF4-FFF2-40B4-BE49-F238E27FC236}">
                <a16:creationId xmlns:a16="http://schemas.microsoft.com/office/drawing/2014/main" id="{B03A8208-278C-E149-3894-798514322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A42A866-1119-5C87-8627-A60BDC5FA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3" y="1052736"/>
            <a:ext cx="4824536" cy="46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C1F931-F112-CB20-68EF-34E960971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5</a:t>
            </a:fld>
            <a:endParaRPr lang="en-US" altLang="es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1738A6-FF49-684D-A8F6-DFEEC32BB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95" y="692696"/>
            <a:ext cx="871296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395288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258888" indent="-395288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Las decisiones de ahorro e inversión son los motores que sustentan el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crecimiento económico sostenible 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y la riqueza de las naciones.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Desde la perspectiva de la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teoría del ciclo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, entender las decisiones de ahorro e inversión es clave para afrontar el estudio del comportamiento cíclico de las economías. 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Los conceptos de ahorro e inversión han evolucionado.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La relación entre las decisiones de ahorro e inversión se ha ido transformando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conforme:</a:t>
            </a:r>
          </a:p>
          <a:p>
            <a:pPr marL="936000" lvl="3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Han evolucionado las estructuras sociales (produciéndose una separación entre ahorradores e inversores). </a:t>
            </a:r>
          </a:p>
          <a:p>
            <a:pPr marL="936000" lvl="3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Se han consolidado los procesos de intermediación financiera. </a:t>
            </a:r>
          </a:p>
          <a:p>
            <a:pPr marL="936000" lvl="3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Se han extendido y modernizado los mercados de capitales.</a:t>
            </a:r>
          </a:p>
        </p:txBody>
      </p:sp>
      <p:sp>
        <p:nvSpPr>
          <p:cNvPr id="6" name="Text Box 1033">
            <a:extLst>
              <a:ext uri="{FF2B5EF4-FFF2-40B4-BE49-F238E27FC236}">
                <a16:creationId xmlns:a16="http://schemas.microsoft.com/office/drawing/2014/main" id="{21364007-3181-CF30-1BC5-CFF85E9A2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</p:spTree>
    <p:extLst>
      <p:ext uri="{BB962C8B-B14F-4D97-AF65-F5344CB8AC3E}">
        <p14:creationId xmlns:p14="http://schemas.microsoft.com/office/powerpoint/2010/main" val="363194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1EA172-BC05-3CFC-08C3-BA47B0445E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6</a:t>
            </a:fld>
            <a:endParaRPr lang="en-US" altLang="es-ES"/>
          </a:p>
        </p:txBody>
      </p:sp>
      <p:sp>
        <p:nvSpPr>
          <p:cNvPr id="5" name="Text Box 1033">
            <a:extLst>
              <a:ext uri="{FF2B5EF4-FFF2-40B4-BE49-F238E27FC236}">
                <a16:creationId xmlns:a16="http://schemas.microsoft.com/office/drawing/2014/main" id="{129BD13E-CE19-8088-E8CE-D99470991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9C39997-5E8E-21DC-17BD-E18B66E4F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95" y="692696"/>
            <a:ext cx="871296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395288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258888" indent="-395288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marL="342900" lvl="2" indent="-342900" eaLnBrk="1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Revisamos la caracterización de las decisiones de ahorro e inversión, y su relación con el ciclo, destacando tres enfoques:</a:t>
            </a:r>
          </a:p>
          <a:p>
            <a:pPr marL="1008000" lvl="4" indent="-342900" eaLnBrk="1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El clásico (elementos comunes al paradigma neoclásico: Solow).</a:t>
            </a:r>
          </a:p>
          <a:p>
            <a:pPr marL="1008000" lvl="4" indent="-342900" eaLnBrk="1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El keynesiano y su teoría del ciclo económico.</a:t>
            </a:r>
          </a:p>
          <a:p>
            <a:pPr marL="1008000" lvl="4" indent="-342900" eaLnBrk="1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El austriaco y su teoría del ciclo monetario y crediticio.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A2BD2F8-AAC9-3963-F22E-5E9CF15C9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83" y="3140968"/>
            <a:ext cx="892899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395288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258888" indent="-395288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marL="342900" lvl="2" indent="-342900" eaLnBrk="1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El primero responde a un período histórico diferente en el que: </a:t>
            </a:r>
          </a:p>
          <a:p>
            <a:pPr marL="1008000" lvl="4" indent="-342900" eaLnBrk="1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Ahorradores e inversores coincidían en las mismas personas.</a:t>
            </a:r>
          </a:p>
          <a:p>
            <a:pPr marL="1008000" lvl="4" indent="-342900" eaLnBrk="1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Los procesos de intermediación financiera y el desarrollo de los mercados de capitales estaban en fases muy incipientes. 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Por ello,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los clásicos concedieron poca importancia a los procesos de intermediación financiera y al rol del crédito bancario.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0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32A068-1D76-4A29-CB17-E7FBFB817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7</a:t>
            </a:fld>
            <a:endParaRPr lang="en-US" altLang="es-ES"/>
          </a:p>
        </p:txBody>
      </p:sp>
      <p:sp>
        <p:nvSpPr>
          <p:cNvPr id="5" name="Text Box 1033">
            <a:extLst>
              <a:ext uri="{FF2B5EF4-FFF2-40B4-BE49-F238E27FC236}">
                <a16:creationId xmlns:a16="http://schemas.microsoft.com/office/drawing/2014/main" id="{49A75081-EE73-2BAF-0457-31876F625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DEAC26DA-0890-E694-B745-F98C6D56A2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3369" y="2420888"/>
            <a:ext cx="7734869" cy="504825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800" dirty="0">
                <a:solidFill>
                  <a:srgbClr val="0099CC"/>
                </a:solidFill>
              </a:rPr>
              <a:t>2. </a:t>
            </a:r>
            <a:r>
              <a:rPr lang="es-ES" altLang="es-ES" sz="2800" i="1" dirty="0">
                <a:solidFill>
                  <a:srgbClr val="0099CC"/>
                </a:solidFill>
              </a:rPr>
              <a:t>El ahorro y la inversión en la economía clásica</a:t>
            </a:r>
          </a:p>
        </p:txBody>
      </p:sp>
    </p:spTree>
    <p:extLst>
      <p:ext uri="{BB962C8B-B14F-4D97-AF65-F5344CB8AC3E}">
        <p14:creationId xmlns:p14="http://schemas.microsoft.com/office/powerpoint/2010/main" val="326689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1E536F-C3ED-E495-33FC-8EC974D2B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8</a:t>
            </a:fld>
            <a:endParaRPr lang="en-US" altLang="es-ES"/>
          </a:p>
        </p:txBody>
      </p:sp>
      <p:sp>
        <p:nvSpPr>
          <p:cNvPr id="21" name="Text Box 1033">
            <a:extLst>
              <a:ext uri="{FF2B5EF4-FFF2-40B4-BE49-F238E27FC236}">
                <a16:creationId xmlns:a16="http://schemas.microsoft.com/office/drawing/2014/main" id="{08C8E5D7-1426-6712-DF94-9C08E927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64B7D48-A23D-883C-42A0-29AE6E4BF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95" y="692696"/>
            <a:ext cx="871296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395288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258888" indent="-395288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En la </a:t>
            </a:r>
            <a:r>
              <a:rPr lang="es-ES" altLang="es-ES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economía clásica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, el ahorro es aquella parte de la renta disponible que no se gasta en la compra de bienes de consumo inmediato. 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Smith (1776) caracteriza el capital como producto del ahorro. Es decir, el capital es </a:t>
            </a: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“ahorro invertido con fines productivos”. 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Los agentes ahorran recursos porque obtienen beneficios de su inversión.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El ahorro financia la inversión, lo que genera un proceso acumulativo (que fundamenta la ley de </a:t>
            </a:r>
            <a:r>
              <a:rPr lang="es-ES" altLang="es-ES" sz="2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Say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) caracterizado por: </a:t>
            </a:r>
          </a:p>
          <a:p>
            <a:pPr marL="1008000" lvl="4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La acumulación de capital y la innovación tecnológica.</a:t>
            </a:r>
          </a:p>
          <a:p>
            <a:pPr marL="1008000" lvl="4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La división del trabajo y los aumentos de productividad. </a:t>
            </a:r>
          </a:p>
          <a:p>
            <a:pPr marL="1008000" lvl="4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La elevación de los salarios reales y el aumento de la demanda.</a:t>
            </a:r>
          </a:p>
        </p:txBody>
      </p:sp>
    </p:spTree>
    <p:extLst>
      <p:ext uri="{BB962C8B-B14F-4D97-AF65-F5344CB8AC3E}">
        <p14:creationId xmlns:p14="http://schemas.microsoft.com/office/powerpoint/2010/main" val="407223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C9B343-19E8-56AF-1B7D-DB3A24C234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597EB7-4CBE-4AC4-8275-08870195B8CC}" type="slidenum">
              <a:rPr lang="en-US" altLang="es-ES" smtClean="0"/>
              <a:pPr>
                <a:defRPr/>
              </a:pPr>
              <a:t>9</a:t>
            </a:fld>
            <a:endParaRPr lang="en-US" altLang="es-ES"/>
          </a:p>
        </p:txBody>
      </p:sp>
      <p:sp>
        <p:nvSpPr>
          <p:cNvPr id="6" name="Text Box 1033">
            <a:extLst>
              <a:ext uri="{FF2B5EF4-FFF2-40B4-BE49-F238E27FC236}">
                <a16:creationId xmlns:a16="http://schemas.microsoft.com/office/drawing/2014/main" id="{C991C1CE-BF24-CCAB-35CD-DFBFAA1B0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6434138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Dr. Miguel A. Alonso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7BE30F8-5425-307E-FDBB-101D4FCCC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28" y="692696"/>
            <a:ext cx="871296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395288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258888" indent="-395288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El ahorro:</a:t>
            </a:r>
          </a:p>
          <a:p>
            <a:pPr marL="792000" lvl="3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Es una función creciente de la tasa de interés real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marL="792000" lvl="3" indent="-342900" eaLnBrk="1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S" altLang="es-ES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Aporta los fondos necesarios para la inversión sostenible en capital físico, humano y tecnológico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marL="0" lvl="3" indent="0" eaLnBrk="1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3" indent="0" eaLnBrk="1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684212" lvl="3" indent="-34290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1425F9E-5AF4-8666-D6DE-806BBD561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65" y="2771329"/>
            <a:ext cx="410088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15000"/>
              </a:lnSpc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1pPr>
            <a:lvl2pPr marL="742950" indent="-395288">
              <a:lnSpc>
                <a:spcPct val="115000"/>
              </a:lnSpc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2pPr>
            <a:lvl3pPr marL="1258888" indent="-395288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•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–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15000"/>
              </a:spcAft>
              <a:buChar char="»"/>
              <a:defRPr sz="2000">
                <a:solidFill>
                  <a:srgbClr val="757561"/>
                </a:solidFill>
                <a:latin typeface="Arial" panose="020B0604020202020204" pitchFamily="34" charset="0"/>
              </a:defRPr>
            </a:lvl9pPr>
          </a:lstStyle>
          <a:p>
            <a:pPr marL="342900" lvl="2" indent="-342900" eaLnBrk="1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La compatibilidad de las decisiones de ahorro (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) e inversión (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) se alcanza por   medio del interés real (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).</a:t>
            </a:r>
          </a:p>
          <a:p>
            <a:pPr marL="342900" lvl="2" indent="-342900" eaLnBrk="1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r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garantiza el cumplimiento de la Ley de </a:t>
            </a:r>
            <a:r>
              <a:rPr lang="es-ES" altLang="es-ES" sz="2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Say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clásica, y genera los efectos </a:t>
            </a:r>
            <a:r>
              <a:rPr lang="es-ES" altLang="es-ES" sz="22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crowding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sz="22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out</a:t>
            </a:r>
            <a:r>
              <a:rPr lang="es-ES" altLang="es-ES" sz="22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marL="684212" lvl="3" indent="-34290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es-ES" altLang="es-ES" sz="2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767FB4-C21A-4F96-F01B-328947D2F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976" y="2636912"/>
            <a:ext cx="4447787" cy="31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24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6063</TotalTime>
  <Words>2657</Words>
  <Application>Microsoft Office PowerPoint</Application>
  <PresentationFormat>A4 (210 x 297 mm)</PresentationFormat>
  <Paragraphs>208</Paragraphs>
  <Slides>41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8" baseType="lpstr">
      <vt:lpstr>Arial</vt:lpstr>
      <vt:lpstr>Century Gothic</vt:lpstr>
      <vt:lpstr>Tahoma</vt:lpstr>
      <vt:lpstr>Times</vt:lpstr>
      <vt:lpstr>Times New Roman</vt:lpstr>
      <vt:lpstr>Wingdings</vt:lpstr>
      <vt:lpstr>Blank Presentation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Nuevas marcas</dc:title>
  <dc:creator>Juan</dc:creator>
  <cp:lastModifiedBy>Miguel Ángel Alonso Neira</cp:lastModifiedBy>
  <cp:revision>391</cp:revision>
  <cp:lastPrinted>2024-05-08T12:42:42Z</cp:lastPrinted>
  <dcterms:created xsi:type="dcterms:W3CDTF">2005-11-29T09:44:24Z</dcterms:created>
  <dcterms:modified xsi:type="dcterms:W3CDTF">2024-05-08T12:42:44Z</dcterms:modified>
</cp:coreProperties>
</file>