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3638" autoAdjust="0"/>
  </p:normalViewPr>
  <p:slideViewPr>
    <p:cSldViewPr snapToGrid="0">
      <p:cViewPr varScale="1">
        <p:scale>
          <a:sx n="41" d="100"/>
          <a:sy n="41" d="100"/>
        </p:scale>
        <p:origin x="15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Sánchez Herrera Baeza" userId="cd665996-ae69-4341-8f01-bc9e2f54f77a" providerId="ADAL" clId="{D0F437B9-BB73-4666-A93D-E73DA801BF12}"/>
    <pc:docChg chg="custSel delSld modSld">
      <pc:chgData name="Patricia Sánchez Herrera Baeza" userId="cd665996-ae69-4341-8f01-bc9e2f54f77a" providerId="ADAL" clId="{D0F437B9-BB73-4666-A93D-E73DA801BF12}" dt="2024-09-10T11:58:48.861" v="85" actId="20577"/>
      <pc:docMkLst>
        <pc:docMk/>
      </pc:docMkLst>
      <pc:sldChg chg="modNotesTx">
        <pc:chgData name="Patricia Sánchez Herrera Baeza" userId="cd665996-ae69-4341-8f01-bc9e2f54f77a" providerId="ADAL" clId="{D0F437B9-BB73-4666-A93D-E73DA801BF12}" dt="2024-09-10T11:55:06.682" v="1" actId="20577"/>
        <pc:sldMkLst>
          <pc:docMk/>
          <pc:sldMk cId="2762668583" sldId="258"/>
        </pc:sldMkLst>
      </pc:sldChg>
      <pc:sldChg chg="modNotesTx">
        <pc:chgData name="Patricia Sánchez Herrera Baeza" userId="cd665996-ae69-4341-8f01-bc9e2f54f77a" providerId="ADAL" clId="{D0F437B9-BB73-4666-A93D-E73DA801BF12}" dt="2024-09-10T11:55:09.235" v="2" actId="20577"/>
        <pc:sldMkLst>
          <pc:docMk/>
          <pc:sldMk cId="4060692815" sldId="259"/>
        </pc:sldMkLst>
      </pc:sldChg>
      <pc:sldChg chg="del">
        <pc:chgData name="Patricia Sánchez Herrera Baeza" userId="cd665996-ae69-4341-8f01-bc9e2f54f77a" providerId="ADAL" clId="{D0F437B9-BB73-4666-A93D-E73DA801BF12}" dt="2024-09-10T11:55:13.268" v="3" actId="47"/>
        <pc:sldMkLst>
          <pc:docMk/>
          <pc:sldMk cId="2854313818" sldId="261"/>
        </pc:sldMkLst>
      </pc:sldChg>
      <pc:sldChg chg="modNotesTx">
        <pc:chgData name="Patricia Sánchez Herrera Baeza" userId="cd665996-ae69-4341-8f01-bc9e2f54f77a" providerId="ADAL" clId="{D0F437B9-BB73-4666-A93D-E73DA801BF12}" dt="2024-09-10T11:55:21.334" v="4" actId="20577"/>
        <pc:sldMkLst>
          <pc:docMk/>
          <pc:sldMk cId="2587426867" sldId="262"/>
        </pc:sldMkLst>
      </pc:sldChg>
      <pc:sldChg chg="modNotesTx">
        <pc:chgData name="Patricia Sánchez Herrera Baeza" userId="cd665996-ae69-4341-8f01-bc9e2f54f77a" providerId="ADAL" clId="{D0F437B9-BB73-4666-A93D-E73DA801BF12}" dt="2024-09-10T11:55:28.227" v="5" actId="20577"/>
        <pc:sldMkLst>
          <pc:docMk/>
          <pc:sldMk cId="1828106334" sldId="263"/>
        </pc:sldMkLst>
      </pc:sldChg>
      <pc:sldChg chg="modNotesTx">
        <pc:chgData name="Patricia Sánchez Herrera Baeza" userId="cd665996-ae69-4341-8f01-bc9e2f54f77a" providerId="ADAL" clId="{D0F437B9-BB73-4666-A93D-E73DA801BF12}" dt="2024-09-10T11:55:34.837" v="6" actId="20577"/>
        <pc:sldMkLst>
          <pc:docMk/>
          <pc:sldMk cId="1832471121" sldId="265"/>
        </pc:sldMkLst>
      </pc:sldChg>
      <pc:sldChg chg="modNotesTx">
        <pc:chgData name="Patricia Sánchez Herrera Baeza" userId="cd665996-ae69-4341-8f01-bc9e2f54f77a" providerId="ADAL" clId="{D0F437B9-BB73-4666-A93D-E73DA801BF12}" dt="2024-09-10T11:55:38.319" v="7" actId="20577"/>
        <pc:sldMkLst>
          <pc:docMk/>
          <pc:sldMk cId="4234917515" sldId="266"/>
        </pc:sldMkLst>
      </pc:sldChg>
      <pc:sldChg chg="modNotesTx">
        <pc:chgData name="Patricia Sánchez Herrera Baeza" userId="cd665996-ae69-4341-8f01-bc9e2f54f77a" providerId="ADAL" clId="{D0F437B9-BB73-4666-A93D-E73DA801BF12}" dt="2024-09-10T11:55:41.705" v="8" actId="20577"/>
        <pc:sldMkLst>
          <pc:docMk/>
          <pc:sldMk cId="1709151232" sldId="267"/>
        </pc:sldMkLst>
      </pc:sldChg>
      <pc:sldChg chg="modNotesTx">
        <pc:chgData name="Patricia Sánchez Herrera Baeza" userId="cd665996-ae69-4341-8f01-bc9e2f54f77a" providerId="ADAL" clId="{D0F437B9-BB73-4666-A93D-E73DA801BF12}" dt="2024-09-10T11:56:02.517" v="9" actId="20577"/>
        <pc:sldMkLst>
          <pc:docMk/>
          <pc:sldMk cId="1287094262" sldId="268"/>
        </pc:sldMkLst>
      </pc:sldChg>
      <pc:sldChg chg="modNotesTx">
        <pc:chgData name="Patricia Sánchez Herrera Baeza" userId="cd665996-ae69-4341-8f01-bc9e2f54f77a" providerId="ADAL" clId="{D0F437B9-BB73-4666-A93D-E73DA801BF12}" dt="2024-09-10T11:56:05.579" v="10" actId="20577"/>
        <pc:sldMkLst>
          <pc:docMk/>
          <pc:sldMk cId="1062955839" sldId="269"/>
        </pc:sldMkLst>
      </pc:sldChg>
      <pc:sldChg chg="modNotesTx">
        <pc:chgData name="Patricia Sánchez Herrera Baeza" userId="cd665996-ae69-4341-8f01-bc9e2f54f77a" providerId="ADAL" clId="{D0F437B9-BB73-4666-A93D-E73DA801BF12}" dt="2024-09-10T11:56:09.178" v="11" actId="20577"/>
        <pc:sldMkLst>
          <pc:docMk/>
          <pc:sldMk cId="1142039418" sldId="270"/>
        </pc:sldMkLst>
      </pc:sldChg>
      <pc:sldChg chg="modNotesTx">
        <pc:chgData name="Patricia Sánchez Herrera Baeza" userId="cd665996-ae69-4341-8f01-bc9e2f54f77a" providerId="ADAL" clId="{D0F437B9-BB73-4666-A93D-E73DA801BF12}" dt="2024-09-10T11:56:11.645" v="12" actId="20577"/>
        <pc:sldMkLst>
          <pc:docMk/>
          <pc:sldMk cId="1962176397" sldId="271"/>
        </pc:sldMkLst>
      </pc:sldChg>
      <pc:sldChg chg="modNotesTx">
        <pc:chgData name="Patricia Sánchez Herrera Baeza" userId="cd665996-ae69-4341-8f01-bc9e2f54f77a" providerId="ADAL" clId="{D0F437B9-BB73-4666-A93D-E73DA801BF12}" dt="2024-09-10T11:56:14.392" v="13" actId="20577"/>
        <pc:sldMkLst>
          <pc:docMk/>
          <pc:sldMk cId="667487106" sldId="272"/>
        </pc:sldMkLst>
      </pc:sldChg>
      <pc:sldChg chg="modNotesTx">
        <pc:chgData name="Patricia Sánchez Herrera Baeza" userId="cd665996-ae69-4341-8f01-bc9e2f54f77a" providerId="ADAL" clId="{D0F437B9-BB73-4666-A93D-E73DA801BF12}" dt="2024-09-10T11:56:17.546" v="14" actId="20577"/>
        <pc:sldMkLst>
          <pc:docMk/>
          <pc:sldMk cId="1672991727" sldId="273"/>
        </pc:sldMkLst>
      </pc:sldChg>
      <pc:sldChg chg="modNotesTx">
        <pc:chgData name="Patricia Sánchez Herrera Baeza" userId="cd665996-ae69-4341-8f01-bc9e2f54f77a" providerId="ADAL" clId="{D0F437B9-BB73-4666-A93D-E73DA801BF12}" dt="2024-09-10T11:56:19.855" v="15" actId="20577"/>
        <pc:sldMkLst>
          <pc:docMk/>
          <pc:sldMk cId="3380824192" sldId="274"/>
        </pc:sldMkLst>
      </pc:sldChg>
      <pc:sldChg chg="modNotesTx">
        <pc:chgData name="Patricia Sánchez Herrera Baeza" userId="cd665996-ae69-4341-8f01-bc9e2f54f77a" providerId="ADAL" clId="{D0F437B9-BB73-4666-A93D-E73DA801BF12}" dt="2024-09-10T11:56:22.543" v="16" actId="20577"/>
        <pc:sldMkLst>
          <pc:docMk/>
          <pc:sldMk cId="639553029" sldId="275"/>
        </pc:sldMkLst>
      </pc:sldChg>
      <pc:sldChg chg="modNotesTx">
        <pc:chgData name="Patricia Sánchez Herrera Baeza" userId="cd665996-ae69-4341-8f01-bc9e2f54f77a" providerId="ADAL" clId="{D0F437B9-BB73-4666-A93D-E73DA801BF12}" dt="2024-09-10T11:56:25.668" v="17" actId="20577"/>
        <pc:sldMkLst>
          <pc:docMk/>
          <pc:sldMk cId="1030360441" sldId="276"/>
        </pc:sldMkLst>
      </pc:sldChg>
      <pc:sldChg chg="modNotesTx">
        <pc:chgData name="Patricia Sánchez Herrera Baeza" userId="cd665996-ae69-4341-8f01-bc9e2f54f77a" providerId="ADAL" clId="{D0F437B9-BB73-4666-A93D-E73DA801BF12}" dt="2024-09-10T11:56:28.028" v="18" actId="20577"/>
        <pc:sldMkLst>
          <pc:docMk/>
          <pc:sldMk cId="4207976246" sldId="277"/>
        </pc:sldMkLst>
      </pc:sldChg>
      <pc:sldChg chg="modNotesTx">
        <pc:chgData name="Patricia Sánchez Herrera Baeza" userId="cd665996-ae69-4341-8f01-bc9e2f54f77a" providerId="ADAL" clId="{D0F437B9-BB73-4666-A93D-E73DA801BF12}" dt="2024-09-10T11:56:31.083" v="19" actId="20577"/>
        <pc:sldMkLst>
          <pc:docMk/>
          <pc:sldMk cId="1216943562" sldId="278"/>
        </pc:sldMkLst>
      </pc:sldChg>
      <pc:sldChg chg="modSp mod">
        <pc:chgData name="Patricia Sánchez Herrera Baeza" userId="cd665996-ae69-4341-8f01-bc9e2f54f77a" providerId="ADAL" clId="{D0F437B9-BB73-4666-A93D-E73DA801BF12}" dt="2024-09-10T11:58:48.861" v="85" actId="20577"/>
        <pc:sldMkLst>
          <pc:docMk/>
          <pc:sldMk cId="2458474719" sldId="279"/>
        </pc:sldMkLst>
        <pc:spChg chg="mod">
          <ac:chgData name="Patricia Sánchez Herrera Baeza" userId="cd665996-ae69-4341-8f01-bc9e2f54f77a" providerId="ADAL" clId="{D0F437B9-BB73-4666-A93D-E73DA801BF12}" dt="2024-09-10T11:58:48.861" v="85" actId="20577"/>
          <ac:spMkLst>
            <pc:docMk/>
            <pc:sldMk cId="2458474719" sldId="279"/>
            <ac:spMk id="4" creationId="{00000000-0000-0000-0000-000000000000}"/>
          </ac:spMkLst>
        </pc:spChg>
      </pc:sldChg>
      <pc:sldChg chg="modNotesTx">
        <pc:chgData name="Patricia Sánchez Herrera Baeza" userId="cd665996-ae69-4341-8f01-bc9e2f54f77a" providerId="ADAL" clId="{D0F437B9-BB73-4666-A93D-E73DA801BF12}" dt="2024-09-10T11:56:34.806" v="20" actId="20577"/>
        <pc:sldMkLst>
          <pc:docMk/>
          <pc:sldMk cId="4123160551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C303B-9AEC-4C3F-95F1-D072EBB61DD5}" type="datetimeFigureOut">
              <a:rPr lang="es-ES" smtClean="0"/>
              <a:t>10/09/2024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A3E68-DF6C-41C5-B503-0D2527FA27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47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338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750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429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652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114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843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35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361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149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576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68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9509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979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384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93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563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92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065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1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525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5467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86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FEA0-3DE0-42AF-AB1F-6CCC3A2B2D2C}" type="datetimeFigureOut">
              <a:rPr lang="es-ES" smtClean="0"/>
              <a:t>10/09/2024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7402-B047-4165-98A3-9D7C0F0C0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27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FEA0-3DE0-42AF-AB1F-6CCC3A2B2D2C}" type="datetimeFigureOut">
              <a:rPr lang="es-ES" smtClean="0"/>
              <a:t>10/09/2024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7402-B047-4165-98A3-9D7C0F0C0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8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FEA0-3DE0-42AF-AB1F-6CCC3A2B2D2C}" type="datetimeFigureOut">
              <a:rPr lang="es-ES" smtClean="0"/>
              <a:t>10/09/2024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7402-B047-4165-98A3-9D7C0F0C0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5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FEA0-3DE0-42AF-AB1F-6CCC3A2B2D2C}" type="datetimeFigureOut">
              <a:rPr lang="es-ES" smtClean="0"/>
              <a:t>10/09/2024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7402-B047-4165-98A3-9D7C0F0C0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75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FEA0-3DE0-42AF-AB1F-6CCC3A2B2D2C}" type="datetimeFigureOut">
              <a:rPr lang="es-ES" smtClean="0"/>
              <a:t>10/09/2024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7402-B047-4165-98A3-9D7C0F0C0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720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FEA0-3DE0-42AF-AB1F-6CCC3A2B2D2C}" type="datetimeFigureOut">
              <a:rPr lang="es-ES" smtClean="0"/>
              <a:t>10/09/2024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7402-B047-4165-98A3-9D7C0F0C0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60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FEA0-3DE0-42AF-AB1F-6CCC3A2B2D2C}" type="datetimeFigureOut">
              <a:rPr lang="es-ES" smtClean="0"/>
              <a:t>10/09/2024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7402-B047-4165-98A3-9D7C0F0C0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16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FEA0-3DE0-42AF-AB1F-6CCC3A2B2D2C}" type="datetimeFigureOut">
              <a:rPr lang="es-ES" smtClean="0"/>
              <a:t>10/09/2024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7402-B047-4165-98A3-9D7C0F0C0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17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FEA0-3DE0-42AF-AB1F-6CCC3A2B2D2C}" type="datetimeFigureOut">
              <a:rPr lang="es-ES" smtClean="0"/>
              <a:t>10/09/2024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7402-B047-4165-98A3-9D7C0F0C0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20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FEA0-3DE0-42AF-AB1F-6CCC3A2B2D2C}" type="datetimeFigureOut">
              <a:rPr lang="es-ES" smtClean="0"/>
              <a:t>10/09/2024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7402-B047-4165-98A3-9D7C0F0C0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71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FEA0-3DE0-42AF-AB1F-6CCC3A2B2D2C}" type="datetimeFigureOut">
              <a:rPr lang="es-ES" smtClean="0"/>
              <a:t>10/09/2024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7402-B047-4165-98A3-9D7C0F0C0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8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3FEA0-3DE0-42AF-AB1F-6CCC3A2B2D2C}" type="datetimeFigureOut">
              <a:rPr lang="es-ES" smtClean="0"/>
              <a:t>10/09/2024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7402-B047-4165-98A3-9D7C0F0C07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97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sa/4.0/deed.e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43694" y="1700809"/>
            <a:ext cx="8160817" cy="1758057"/>
          </a:xfrm>
        </p:spPr>
        <p:txBody>
          <a:bodyPr>
            <a:normAutofit/>
          </a:bodyPr>
          <a:lstStyle/>
          <a:p>
            <a:r>
              <a:rPr lang="es-ES" sz="3200" b="1" dirty="0"/>
              <a:t>Tema 4. Exploración cognitiva I: sistemas de evaluación de la memoria y atención en el paciente adulto.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95600" y="3645024"/>
            <a:ext cx="6400800" cy="1752600"/>
          </a:xfrm>
        </p:spPr>
        <p:txBody>
          <a:bodyPr>
            <a:normAutofit/>
          </a:bodyPr>
          <a:lstStyle/>
          <a:p>
            <a:r>
              <a:rPr lang="es-E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Profª.Dra</a:t>
            </a:r>
            <a:r>
              <a:rPr lang="es-E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Patricia Sánchez-Herrera Baeza</a:t>
            </a:r>
          </a:p>
          <a:p>
            <a:r>
              <a:rPr lang="es-E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Máster Universitario en </a:t>
            </a:r>
            <a:r>
              <a:rPr lang="es-E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Neurocontrol</a:t>
            </a:r>
            <a:r>
              <a:rPr lang="es-E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Motor</a:t>
            </a:r>
          </a:p>
          <a:p>
            <a:r>
              <a:rPr lang="es-ES" sz="1800" b="1" u="sng" dirty="0">
                <a:solidFill>
                  <a:srgbClr val="FF0000"/>
                </a:solidFill>
              </a:rPr>
              <a:t>Evaluación Neurológica</a:t>
            </a:r>
          </a:p>
        </p:txBody>
      </p:sp>
      <p:pic>
        <p:nvPicPr>
          <p:cNvPr id="1026" name="Picture 2" descr="Resultado de imagen de universidad rey juan car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260648"/>
            <a:ext cx="831976" cy="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rancisco.molina\Dropbox\Láminas\Paper.Blog Neuro.1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5932" r="50000" b="17511"/>
          <a:stretch/>
        </p:blipFill>
        <p:spPr bwMode="auto">
          <a:xfrm rot="10800000">
            <a:off x="1631504" y="2564904"/>
            <a:ext cx="1203798" cy="24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38600" y="4968531"/>
            <a:ext cx="5257800" cy="1556256"/>
          </a:xfrm>
        </p:spPr>
        <p:txBody>
          <a:bodyPr/>
          <a:lstStyle/>
          <a:p>
            <a:r>
              <a:rPr lang="es-ES" dirty="0"/>
              <a:t>Evaluación Neurológica. Máster Universitario en </a:t>
            </a:r>
            <a:r>
              <a:rPr lang="es-ES" dirty="0" err="1"/>
              <a:t>Neurocontrol</a:t>
            </a:r>
            <a:r>
              <a:rPr lang="es-ES" dirty="0"/>
              <a:t>  Motor</a:t>
            </a:r>
          </a:p>
          <a:p>
            <a:r>
              <a:rPr lang="es-ES" sz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©2024 </a:t>
            </a:r>
            <a:r>
              <a:rPr lang="es-ES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Patricia Sánchez-Herrera Baeza. </a:t>
            </a:r>
            <a:r>
              <a:rPr lang="es-ES" sz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Algunos derechos reservados. Este trabajo se distribuye bajo la licencia: CC-BY-SA 4.0 Atribución-</a:t>
            </a:r>
            <a:r>
              <a:rPr lang="es-ES" sz="12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CompartirIgual</a:t>
            </a:r>
            <a:r>
              <a:rPr lang="es-ES" sz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4.0 Internacional de Creative </a:t>
            </a:r>
            <a:r>
              <a:rPr lang="es-ES" sz="12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Commons</a:t>
            </a:r>
            <a:r>
              <a:rPr lang="es-ES" sz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Disponible en </a:t>
            </a:r>
            <a:r>
              <a:rPr lang="es-ES" sz="12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http://creativecommons.org/licenses/by-sa/4.0/deed.es</a:t>
            </a:r>
            <a:endParaRPr lang="es-E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847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Definición de atención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atención no es un proceso unitario, sino que está integrado por varios componentes (atención sostenida, selectiva, etc…)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Cada cual puede elegir su punto de partida o teoría a la hora de llevar a cabo la evaluación de la atención.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Evaluación Neurológica. Máster Universitario en </a:t>
            </a:r>
            <a:r>
              <a:rPr lang="es-ES" dirty="0" err="1"/>
              <a:t>Neurocontrol</a:t>
            </a:r>
            <a:r>
              <a:rPr lang="es-ES" dirty="0"/>
              <a:t> Motor</a:t>
            </a:r>
          </a:p>
        </p:txBody>
      </p:sp>
    </p:spTree>
    <p:extLst>
      <p:ext uri="{BB962C8B-B14F-4D97-AF65-F5344CB8AC3E}">
        <p14:creationId xmlns:p14="http://schemas.microsoft.com/office/powerpoint/2010/main" val="423491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Evaluación Neurológica. Máster Universitario en </a:t>
            </a:r>
            <a:r>
              <a:rPr lang="es-ES" dirty="0" err="1"/>
              <a:t>Neurocontrol</a:t>
            </a:r>
            <a:r>
              <a:rPr lang="es-ES" dirty="0"/>
              <a:t> Motor</a:t>
            </a:r>
          </a:p>
        </p:txBody>
      </p:sp>
      <p:pic>
        <p:nvPicPr>
          <p:cNvPr id="7" name="Imagen 6" descr="Modelo de Solhberg y Mate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9" y="548680"/>
            <a:ext cx="5616623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151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Evaluación Neurológica. Máster Universitario en </a:t>
            </a:r>
            <a:r>
              <a:rPr lang="es-ES" dirty="0" err="1"/>
              <a:t>Neurocontrol</a:t>
            </a:r>
            <a:r>
              <a:rPr lang="es-ES" dirty="0"/>
              <a:t> Motor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768" y="1124744"/>
            <a:ext cx="630035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94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Sistemas de evaluación de la atención en pacientes adultos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pic>
        <p:nvPicPr>
          <p:cNvPr id="7" name="Picture 2" descr="Resultado de imagen de universidad rey juan carl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692" y="92076"/>
            <a:ext cx="831976" cy="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712" y="1600200"/>
            <a:ext cx="5184576" cy="436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55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Alerta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b="1" dirty="0"/>
              <a:t>Escala de coma de  Glasgow: </a:t>
            </a:r>
            <a:r>
              <a:rPr lang="es-ES" dirty="0"/>
              <a:t>de uso extendido aplicada en situación de urgencia.</a:t>
            </a:r>
          </a:p>
          <a:p>
            <a:pPr algn="just"/>
            <a:r>
              <a:rPr lang="es-ES" b="1" dirty="0"/>
              <a:t>Coma </a:t>
            </a:r>
            <a:r>
              <a:rPr lang="es-ES" b="1" dirty="0" err="1"/>
              <a:t>Recovery</a:t>
            </a:r>
            <a:r>
              <a:rPr lang="es-ES" b="1" dirty="0"/>
              <a:t> </a:t>
            </a:r>
            <a:r>
              <a:rPr lang="es-ES" b="1" dirty="0" err="1"/>
              <a:t>Scale-Revised</a:t>
            </a:r>
            <a:r>
              <a:rPr lang="es-ES" b="1" dirty="0"/>
              <a:t>: </a:t>
            </a:r>
            <a:r>
              <a:rPr lang="es-ES" dirty="0"/>
              <a:t>nos permite realizar un seguimiento del proceso de recuperación del paciente.</a:t>
            </a:r>
          </a:p>
          <a:p>
            <a:pPr algn="just"/>
            <a:r>
              <a:rPr lang="es-ES" b="1" dirty="0"/>
              <a:t>Test de orientación y amnesia de Galveston: </a:t>
            </a:r>
            <a:r>
              <a:rPr lang="es-ES" dirty="0"/>
              <a:t>se emplea en pacientes con TCE y es útil para determinar el estado de amnesia postraumática.</a:t>
            </a:r>
          </a:p>
          <a:p>
            <a:pPr algn="just"/>
            <a:r>
              <a:rPr lang="es-ES" b="1" dirty="0" err="1"/>
              <a:t>Subtest</a:t>
            </a:r>
            <a:r>
              <a:rPr lang="es-ES" b="1" dirty="0"/>
              <a:t> de control mental de la escala de memoria de </a:t>
            </a:r>
            <a:r>
              <a:rPr lang="es-ES" b="1" dirty="0" err="1"/>
              <a:t>Wechsler</a:t>
            </a:r>
            <a:r>
              <a:rPr lang="es-ES" b="1" dirty="0"/>
              <a:t>.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</p:spTree>
    <p:extLst>
      <p:ext uri="{BB962C8B-B14F-4D97-AF65-F5344CB8AC3E}">
        <p14:creationId xmlns:p14="http://schemas.microsoft.com/office/powerpoint/2010/main" val="1142039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Atención Sostenida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Test de cancelación</a:t>
            </a:r>
            <a:r>
              <a:rPr lang="es-ES" dirty="0"/>
              <a:t>: como d2 test, o test de cancelación de letras o números.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/>
              <a:t>Test de Símbolos y Dígitos (SDMT) o el </a:t>
            </a:r>
            <a:r>
              <a:rPr lang="es-ES" b="1" dirty="0" err="1"/>
              <a:t>Subtest</a:t>
            </a:r>
            <a:r>
              <a:rPr lang="es-ES" b="1" dirty="0"/>
              <a:t> Clave de números de las escalas </a:t>
            </a:r>
            <a:r>
              <a:rPr lang="es-ES" b="1" dirty="0" err="1"/>
              <a:t>Wechsler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/>
              <a:t>Test de la “A”.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</p:spTree>
    <p:extLst>
      <p:ext uri="{BB962C8B-B14F-4D97-AF65-F5344CB8AC3E}">
        <p14:creationId xmlns:p14="http://schemas.microsoft.com/office/powerpoint/2010/main" val="1962176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Atención Selectiva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Test de atención breve</a:t>
            </a:r>
            <a:r>
              <a:rPr lang="es-ES" dirty="0"/>
              <a:t>.</a:t>
            </a:r>
          </a:p>
          <a:p>
            <a:r>
              <a:rPr lang="es-ES" b="1" dirty="0" err="1"/>
              <a:t>Subtest</a:t>
            </a:r>
            <a:r>
              <a:rPr lang="es-ES" b="1" dirty="0"/>
              <a:t> de búsqueda en el mapa y la búsqueda telefónica de TEA</a:t>
            </a:r>
            <a:r>
              <a:rPr lang="es-ES" dirty="0"/>
              <a:t>.</a:t>
            </a:r>
          </a:p>
          <a:p>
            <a:r>
              <a:rPr lang="es-ES" b="1" dirty="0"/>
              <a:t>Test de </a:t>
            </a:r>
            <a:r>
              <a:rPr lang="es-ES" b="1" dirty="0" err="1"/>
              <a:t>Stroop</a:t>
            </a:r>
            <a:r>
              <a:rPr lang="es-ES" dirty="0"/>
              <a:t>: en particular su puntuación color y puntuación palabra.</a:t>
            </a:r>
          </a:p>
          <a:p>
            <a:r>
              <a:rPr lang="es-ES" b="1" dirty="0"/>
              <a:t>Test d2</a:t>
            </a:r>
            <a:r>
              <a:rPr lang="es-ES" dirty="0"/>
              <a:t>.</a:t>
            </a:r>
          </a:p>
          <a:p>
            <a:r>
              <a:rPr lang="es-ES" b="1" dirty="0"/>
              <a:t>Test de los cinco dígitos</a:t>
            </a:r>
            <a:r>
              <a:rPr lang="es-ES" dirty="0"/>
              <a:t>: se puede emplear en sustitución del test de </a:t>
            </a:r>
            <a:r>
              <a:rPr lang="es-ES" dirty="0" err="1"/>
              <a:t>Stroop</a:t>
            </a:r>
            <a:r>
              <a:rPr lang="es-ES" dirty="0"/>
              <a:t> en población con bajo nivel cultural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</p:spTree>
    <p:extLst>
      <p:ext uri="{BB962C8B-B14F-4D97-AF65-F5344CB8AC3E}">
        <p14:creationId xmlns:p14="http://schemas.microsoft.com/office/powerpoint/2010/main" val="66748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Atención Alternante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Trail</a:t>
            </a:r>
            <a:r>
              <a:rPr lang="es-ES" dirty="0"/>
              <a:t> </a:t>
            </a:r>
            <a:r>
              <a:rPr lang="es-ES" dirty="0" err="1"/>
              <a:t>Making</a:t>
            </a:r>
            <a:r>
              <a:rPr lang="es-ES" dirty="0"/>
              <a:t> test (TMT), forma B.</a:t>
            </a:r>
          </a:p>
          <a:p>
            <a:r>
              <a:rPr lang="es-ES" dirty="0"/>
              <a:t>Color </a:t>
            </a:r>
            <a:r>
              <a:rPr lang="es-ES" dirty="0" err="1"/>
              <a:t>Trail</a:t>
            </a:r>
            <a:r>
              <a:rPr lang="es-ES" dirty="0"/>
              <a:t> Test (CIT), forma B.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81201" y="2964006"/>
            <a:ext cx="2911761" cy="35749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778" y="2852937"/>
            <a:ext cx="2511881" cy="350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91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Atención dividida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Test de atención global-local (AGL).</a:t>
            </a:r>
          </a:p>
          <a:p>
            <a:pPr marL="0" indent="0">
              <a:buNone/>
            </a:pPr>
            <a:endParaRPr lang="es-ES" b="1" dirty="0"/>
          </a:p>
          <a:p>
            <a:r>
              <a:rPr lang="es-ES" b="1" dirty="0"/>
              <a:t>Paced </a:t>
            </a:r>
            <a:r>
              <a:rPr lang="es-ES" b="1" dirty="0" err="1"/>
              <a:t>Auditory</a:t>
            </a:r>
            <a:r>
              <a:rPr lang="es-ES" b="1" dirty="0"/>
              <a:t> Serial </a:t>
            </a:r>
            <a:r>
              <a:rPr lang="es-ES" b="1" dirty="0" err="1"/>
              <a:t>Addition</a:t>
            </a:r>
            <a:r>
              <a:rPr lang="es-ES" b="1" dirty="0"/>
              <a:t> test (PASAT).</a:t>
            </a:r>
          </a:p>
          <a:p>
            <a:pPr marL="0" indent="0">
              <a:buNone/>
            </a:pPr>
            <a:endParaRPr lang="es-ES" b="1" dirty="0"/>
          </a:p>
          <a:p>
            <a:r>
              <a:rPr lang="es-ES" b="1" dirty="0"/>
              <a:t>Tareas de escucha dicótica.</a:t>
            </a:r>
          </a:p>
          <a:p>
            <a:pPr marL="0" indent="0">
              <a:buNone/>
            </a:pPr>
            <a:endParaRPr lang="es-ES" b="1" dirty="0"/>
          </a:p>
          <a:p>
            <a:r>
              <a:rPr lang="es-ES" b="1" dirty="0" err="1"/>
              <a:t>Trail</a:t>
            </a:r>
            <a:r>
              <a:rPr lang="es-ES" b="1" dirty="0"/>
              <a:t> </a:t>
            </a:r>
            <a:r>
              <a:rPr lang="es-ES" b="1" dirty="0" err="1"/>
              <a:t>Making</a:t>
            </a:r>
            <a:r>
              <a:rPr lang="es-ES" b="1" dirty="0"/>
              <a:t> test o Color </a:t>
            </a:r>
            <a:r>
              <a:rPr lang="es-ES" b="1" dirty="0" err="1"/>
              <a:t>Trail</a:t>
            </a:r>
            <a:r>
              <a:rPr lang="es-ES" b="1" dirty="0"/>
              <a:t> test.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</p:spTree>
    <p:extLst>
      <p:ext uri="{BB962C8B-B14F-4D97-AF65-F5344CB8AC3E}">
        <p14:creationId xmlns:p14="http://schemas.microsoft.com/office/powerpoint/2010/main" val="3380824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Control de la interferencia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Test de </a:t>
            </a:r>
            <a:r>
              <a:rPr lang="es-ES" dirty="0" err="1"/>
              <a:t>Stroop</a:t>
            </a:r>
            <a:r>
              <a:rPr lang="es-ES" dirty="0"/>
              <a:t>.</a:t>
            </a:r>
          </a:p>
          <a:p>
            <a:r>
              <a:rPr lang="es-ES" dirty="0" err="1"/>
              <a:t>Five</a:t>
            </a:r>
            <a:r>
              <a:rPr lang="es-ES" dirty="0"/>
              <a:t> </a:t>
            </a:r>
            <a:r>
              <a:rPr lang="es-ES" dirty="0" err="1"/>
              <a:t>Digit</a:t>
            </a:r>
            <a:r>
              <a:rPr lang="es-ES" dirty="0"/>
              <a:t> Test.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664" y="3501008"/>
            <a:ext cx="4260403" cy="21709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528" y="1569428"/>
            <a:ext cx="3842273" cy="40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5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Sistemas de evaluación de la memoria en pacientes adultos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pic>
        <p:nvPicPr>
          <p:cNvPr id="7" name="Picture 2" descr="Resultado de imagen de universidad rey juan carl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692" y="92076"/>
            <a:ext cx="831976" cy="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38" y="1600201"/>
            <a:ext cx="6279324" cy="415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06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Flexibilidad Cognitiva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b="1" dirty="0"/>
              <a:t>Wisconsin </a:t>
            </a:r>
            <a:r>
              <a:rPr lang="es-ES" b="1" dirty="0" err="1"/>
              <a:t>Card</a:t>
            </a:r>
            <a:r>
              <a:rPr lang="es-ES" b="1" dirty="0"/>
              <a:t> </a:t>
            </a:r>
            <a:r>
              <a:rPr lang="es-ES" b="1" dirty="0" err="1"/>
              <a:t>Sorting</a:t>
            </a:r>
            <a:r>
              <a:rPr lang="es-ES" b="1" dirty="0"/>
              <a:t> Test (WCST): </a:t>
            </a:r>
            <a:r>
              <a:rPr lang="es-ES" dirty="0"/>
              <a:t>es la prueba más extendida y empleada para la valoración de la flexibilidad cognitiva.</a:t>
            </a:r>
          </a:p>
          <a:p>
            <a:pPr algn="just"/>
            <a:r>
              <a:rPr lang="es-ES" dirty="0"/>
              <a:t>Test de los cinco dígitos.</a:t>
            </a:r>
          </a:p>
          <a:p>
            <a:pPr algn="just"/>
            <a:r>
              <a:rPr lang="es-ES" b="1" dirty="0"/>
              <a:t>Test de Fluidez verbal:</a:t>
            </a:r>
            <a:r>
              <a:rPr lang="es-ES" dirty="0"/>
              <a:t> concretamente, </a:t>
            </a:r>
            <a:r>
              <a:rPr lang="es-ES" dirty="0" err="1"/>
              <a:t>switching</a:t>
            </a:r>
            <a:r>
              <a:rPr lang="es-ES" dirty="0"/>
              <a:t>, es decir, la capacidad de ir cambiando de una categoría a otra durante la realización de la tarea para llevarla a cabo de una forma más efectiva.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Evaluación Neurológica. Máster Universitario en </a:t>
            </a:r>
            <a:r>
              <a:rPr lang="es-ES" dirty="0" err="1"/>
              <a:t>Neurocontrol</a:t>
            </a:r>
            <a:r>
              <a:rPr lang="es-ES" dirty="0"/>
              <a:t> Motor</a:t>
            </a:r>
          </a:p>
        </p:txBody>
      </p:sp>
    </p:spTree>
    <p:extLst>
      <p:ext uri="{BB962C8B-B14F-4D97-AF65-F5344CB8AC3E}">
        <p14:creationId xmlns:p14="http://schemas.microsoft.com/office/powerpoint/2010/main" val="1030360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Memoria Operativa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Dígitos y localización espacial (WMS)</a:t>
            </a:r>
          </a:p>
          <a:p>
            <a:r>
              <a:rPr lang="es-ES" b="1" dirty="0"/>
              <a:t>Letras y números (WMS).</a:t>
            </a:r>
          </a:p>
          <a:p>
            <a:r>
              <a:rPr lang="es-ES" b="1" dirty="0"/>
              <a:t>Paradigma N-back</a:t>
            </a:r>
            <a:r>
              <a:rPr lang="es-ES" dirty="0"/>
              <a:t>: para valorar el mantenimiento y actualización.</a:t>
            </a:r>
          </a:p>
          <a:p>
            <a:r>
              <a:rPr lang="es-ES" b="1" dirty="0"/>
              <a:t>Errores no </a:t>
            </a:r>
            <a:r>
              <a:rPr lang="es-ES" b="1" dirty="0" err="1"/>
              <a:t>perseverativos</a:t>
            </a:r>
            <a:r>
              <a:rPr lang="es-ES" b="1" dirty="0"/>
              <a:t> del WCST</a:t>
            </a:r>
            <a:r>
              <a:rPr lang="es-ES" dirty="0"/>
              <a:t>, para valorar el mantenimiento.</a:t>
            </a:r>
          </a:p>
          <a:p>
            <a:r>
              <a:rPr lang="es-ES" b="1" dirty="0"/>
              <a:t>Ejecución en el TMT “B”.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</p:spTree>
    <p:extLst>
      <p:ext uri="{BB962C8B-B14F-4D97-AF65-F5344CB8AC3E}">
        <p14:creationId xmlns:p14="http://schemas.microsoft.com/office/powerpoint/2010/main" val="4207976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Velocidad de Procesamiento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Índice de velocidad de procesamiento del WAIS-IV</a:t>
            </a:r>
            <a:r>
              <a:rPr lang="es-ES" dirty="0"/>
              <a:t>: compuesto por los </a:t>
            </a:r>
            <a:r>
              <a:rPr lang="es-ES" dirty="0" err="1"/>
              <a:t>subtest</a:t>
            </a:r>
            <a:r>
              <a:rPr lang="es-ES" dirty="0"/>
              <a:t> de búsqueda de símbolos, clave números y cancelación.</a:t>
            </a:r>
          </a:p>
          <a:p>
            <a:r>
              <a:rPr lang="es-ES" b="1" dirty="0"/>
              <a:t>Test de </a:t>
            </a:r>
            <a:r>
              <a:rPr lang="es-ES" b="1" dirty="0" err="1"/>
              <a:t>Stroop</a:t>
            </a:r>
            <a:r>
              <a:rPr lang="es-ES" b="1" dirty="0"/>
              <a:t>: </a:t>
            </a:r>
            <a:r>
              <a:rPr lang="es-ES" dirty="0"/>
              <a:t>mediante la puntuación color y la puntuación palabra.</a:t>
            </a:r>
          </a:p>
          <a:p>
            <a:r>
              <a:rPr lang="es-ES" b="1" dirty="0"/>
              <a:t>TMT, Color </a:t>
            </a:r>
            <a:r>
              <a:rPr lang="es-ES" b="1" dirty="0" err="1"/>
              <a:t>Trail</a:t>
            </a:r>
            <a:r>
              <a:rPr lang="es-ES" b="1" dirty="0"/>
              <a:t> Test</a:t>
            </a:r>
            <a:r>
              <a:rPr lang="es-ES" dirty="0"/>
              <a:t>, la forma “A” de ambos.</a:t>
            </a:r>
          </a:p>
          <a:p>
            <a:r>
              <a:rPr lang="es-ES" b="1" dirty="0" err="1"/>
              <a:t>Five</a:t>
            </a:r>
            <a:r>
              <a:rPr lang="es-ES" b="1" dirty="0"/>
              <a:t> </a:t>
            </a:r>
            <a:r>
              <a:rPr lang="es-ES" b="1" dirty="0" err="1"/>
              <a:t>Digit</a:t>
            </a:r>
            <a:r>
              <a:rPr lang="es-ES" b="1" dirty="0"/>
              <a:t> Test.</a:t>
            </a:r>
          </a:p>
          <a:p>
            <a:r>
              <a:rPr lang="es-ES" b="1" dirty="0" err="1"/>
              <a:t>Finger</a:t>
            </a:r>
            <a:r>
              <a:rPr lang="es-ES" b="1" dirty="0"/>
              <a:t> </a:t>
            </a:r>
            <a:r>
              <a:rPr lang="es-ES" b="1" dirty="0" err="1"/>
              <a:t>Taping</a:t>
            </a:r>
            <a:r>
              <a:rPr lang="es-ES" b="1" dirty="0"/>
              <a:t> Test.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</p:spTree>
    <p:extLst>
      <p:ext uri="{BB962C8B-B14F-4D97-AF65-F5344CB8AC3E}">
        <p14:creationId xmlns:p14="http://schemas.microsoft.com/office/powerpoint/2010/main" val="1216943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Bibliografía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dirty="0" err="1"/>
              <a:t>Etchepareborda</a:t>
            </a:r>
            <a:r>
              <a:rPr lang="es-ES" dirty="0"/>
              <a:t>, M.C. (2004). Bases experimentales para la evaluación de la atención en el trastorno por déficit de atención con hiperactividad. Revista de Neurología, 38(1): pág. 137-144.</a:t>
            </a:r>
          </a:p>
          <a:p>
            <a:pPr marL="0" indent="0" algn="just">
              <a:buNone/>
            </a:pPr>
            <a:r>
              <a:rPr lang="es-ES" dirty="0"/>
              <a:t>Arán Filippetti1, V. y Daniel Mías, D.(2009). Neuropsicología del Trastorno por Déficit de Atención/Hiperactividad: subtipos predominio Déficit </a:t>
            </a:r>
            <a:r>
              <a:rPr lang="es-ES" dirty="0" err="1"/>
              <a:t>deAtención</a:t>
            </a:r>
            <a:r>
              <a:rPr lang="es-ES" dirty="0"/>
              <a:t> y predominio Hiperactivo-Impulsivo. Revista Argentina de Neuropsicología 13, 14-28.</a:t>
            </a:r>
          </a:p>
          <a:p>
            <a:pPr marL="0" indent="0" algn="just">
              <a:buNone/>
            </a:pPr>
            <a:r>
              <a:rPr lang="es-ES" dirty="0"/>
              <a:t>A.M. Soprano. Técnicas para evaluar la memoria del niño. </a:t>
            </a:r>
            <a:r>
              <a:rPr lang="es-ES" dirty="0" err="1"/>
              <a:t>Rev</a:t>
            </a:r>
            <a:r>
              <a:rPr lang="es-ES" dirty="0"/>
              <a:t> </a:t>
            </a:r>
            <a:r>
              <a:rPr lang="es-ES" dirty="0" err="1"/>
              <a:t>Neurol</a:t>
            </a:r>
            <a:r>
              <a:rPr lang="es-ES" dirty="0"/>
              <a:t> 2003; 37 (1): 35-43</a:t>
            </a:r>
          </a:p>
          <a:p>
            <a:pPr marL="0" indent="0" algn="just">
              <a:buNone/>
            </a:pPr>
            <a:r>
              <a:rPr lang="es-ES" dirty="0" err="1"/>
              <a:t>Tirapu</a:t>
            </a:r>
            <a:r>
              <a:rPr lang="es-ES" dirty="0"/>
              <a:t> </a:t>
            </a:r>
            <a:r>
              <a:rPr lang="es-ES" dirty="0" err="1"/>
              <a:t>Ustárroz</a:t>
            </a:r>
            <a:r>
              <a:rPr lang="es-ES" dirty="0"/>
              <a:t> J. La evaluación neuropsicológica. Intervención Psicosocial 2007; 16: 189-211.</a:t>
            </a:r>
          </a:p>
          <a:p>
            <a:pPr marL="0" indent="0" algn="just">
              <a:buNone/>
            </a:pPr>
            <a:r>
              <a:rPr lang="es-ES" dirty="0" err="1"/>
              <a:t>Sidney</a:t>
            </a:r>
            <a:r>
              <a:rPr lang="es-ES" dirty="0"/>
              <a:t> </a:t>
            </a:r>
            <a:r>
              <a:rPr lang="es-ES" dirty="0" err="1"/>
              <a:t>Chu</a:t>
            </a:r>
            <a:r>
              <a:rPr lang="es-ES" dirty="0"/>
              <a:t>, Reynolds F. </a:t>
            </a:r>
            <a:r>
              <a:rPr lang="es-ES" dirty="0" err="1"/>
              <a:t>Occupational</a:t>
            </a:r>
            <a:r>
              <a:rPr lang="es-ES" dirty="0"/>
              <a:t> </a:t>
            </a:r>
            <a:r>
              <a:rPr lang="es-ES" dirty="0" err="1"/>
              <a:t>Therapy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Children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Attention</a:t>
            </a:r>
            <a:r>
              <a:rPr lang="es-ES" dirty="0"/>
              <a:t> </a:t>
            </a:r>
            <a:r>
              <a:rPr lang="es-ES" dirty="0" err="1"/>
              <a:t>Deficit</a:t>
            </a:r>
            <a:r>
              <a:rPr lang="es-ES" dirty="0"/>
              <a:t> </a:t>
            </a:r>
            <a:r>
              <a:rPr lang="es-ES" dirty="0" err="1"/>
              <a:t>Hyperactivity</a:t>
            </a:r>
            <a:r>
              <a:rPr lang="es-ES" dirty="0"/>
              <a:t> </a:t>
            </a:r>
            <a:r>
              <a:rPr lang="es-ES" dirty="0" err="1"/>
              <a:t>Disorder</a:t>
            </a:r>
            <a:r>
              <a:rPr lang="es-ES" dirty="0"/>
              <a:t> (ADHD). British </a:t>
            </a:r>
            <a:r>
              <a:rPr lang="es-ES" dirty="0" err="1"/>
              <a:t>Journal</a:t>
            </a:r>
            <a:r>
              <a:rPr lang="es-ES" dirty="0"/>
              <a:t> of </a:t>
            </a:r>
            <a:r>
              <a:rPr lang="es-ES" dirty="0" err="1"/>
              <a:t>Occupational</a:t>
            </a:r>
            <a:r>
              <a:rPr lang="es-ES" dirty="0"/>
              <a:t> </a:t>
            </a:r>
            <a:r>
              <a:rPr lang="es-ES" dirty="0" err="1"/>
              <a:t>Therapy</a:t>
            </a:r>
            <a:r>
              <a:rPr lang="es-ES" dirty="0"/>
              <a:t> 2007;70(9): 372-383.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</p:spTree>
    <p:extLst>
      <p:ext uri="{BB962C8B-B14F-4D97-AF65-F5344CB8AC3E}">
        <p14:creationId xmlns:p14="http://schemas.microsoft.com/office/powerpoint/2010/main" val="412316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Sistemas de evaluación de la memoria en pacientes adultos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pic>
        <p:nvPicPr>
          <p:cNvPr id="7" name="Picture 2" descr="Resultado de imagen de universidad rey juan carl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692" y="92076"/>
            <a:ext cx="831976" cy="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La evaluación clínica de la memoria puede asumir varios objetivos, no todos igualmente relevantes para todos los sujetos:</a:t>
            </a:r>
          </a:p>
          <a:p>
            <a:pPr lvl="1" algn="just"/>
            <a:r>
              <a:rPr lang="es-ES" sz="2000" dirty="0"/>
              <a:t>Determinar la naturaleza y extensión de las alteraciones del funcionamiento nemónico, incluidos los déficits de memoria a lo largo del tiempo.</a:t>
            </a:r>
          </a:p>
          <a:p>
            <a:pPr lvl="1" algn="just"/>
            <a:r>
              <a:rPr lang="es-ES" sz="2000" dirty="0"/>
              <a:t>Identificar la disponibilidad absoluta o relativa de determinadas funciones o componentes.</a:t>
            </a:r>
          </a:p>
          <a:p>
            <a:pPr lvl="1" algn="just"/>
            <a:r>
              <a:rPr lang="es-ES" sz="2000" dirty="0"/>
              <a:t>Certificar alguna recuperación espontánea, un deterioro progresivo o la mejoría en respuesta a una intervención cognitiva o farmacológica.</a:t>
            </a:r>
          </a:p>
          <a:p>
            <a:pPr lvl="1" algn="just"/>
            <a:r>
              <a:rPr lang="es-ES" sz="2000" dirty="0"/>
              <a:t>Determinar qué capacidades nemónicas se necesitan para una vida independiente y definir cuáles serían las operaciones cognitivas mediadoras de estas capacidades </a:t>
            </a:r>
          </a:p>
          <a:p>
            <a:pPr marL="0" indent="0" algn="just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6266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Sistemas de evaluación de la memoria en pacientes adultos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pic>
        <p:nvPicPr>
          <p:cNvPr id="7" name="Picture 2" descr="Resultado de imagen de universidad rey juan carl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692" y="92076"/>
            <a:ext cx="831976" cy="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000" dirty="0"/>
          </a:p>
          <a:p>
            <a:pPr lvl="1" algn="just"/>
            <a:r>
              <a:rPr lang="es-ES" sz="2000" dirty="0"/>
              <a:t>Pronosticar el funcionamiento nemónico en las actividades de la vida diaria y predecir las consecuencias de un problema de este tipo sobre las actividades cotidianas, ya sean sociales, académicas o laborales.</a:t>
            </a:r>
          </a:p>
          <a:p>
            <a:pPr lvl="1" algn="just"/>
            <a:r>
              <a:rPr lang="es-ES" sz="2000" dirty="0"/>
              <a:t>Informar sobre si el síndrome amnésico es general o específico o si es persistente o transitorio.</a:t>
            </a:r>
          </a:p>
          <a:p>
            <a:pPr lvl="1" algn="just"/>
            <a:r>
              <a:rPr lang="es-ES" sz="2000" dirty="0"/>
              <a:t>Examinar la conciencia del sujeto sobre su competencia nemónica (</a:t>
            </a:r>
            <a:r>
              <a:rPr lang="es-ES" sz="2000" dirty="0" err="1"/>
              <a:t>metamemoria</a:t>
            </a:r>
            <a:r>
              <a:rPr lang="es-ES" sz="2000" dirty="0"/>
              <a:t>).</a:t>
            </a:r>
          </a:p>
          <a:p>
            <a:pPr lvl="1" algn="just"/>
            <a:r>
              <a:rPr lang="es-ES" sz="2000" dirty="0"/>
              <a:t>Reconocer que lo que se percibe como indicación de una verdadera disfunción nemónica puede deberse a expectativas y evaluaciones subjetivas que el sujeto tiene en relación a sus propios procesos cognitivos. </a:t>
            </a:r>
          </a:p>
          <a:p>
            <a:pPr marL="0" indent="0" algn="just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6069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Sistemas de evaluación de la memoria en pacientes adultos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pic>
        <p:nvPicPr>
          <p:cNvPr id="7" name="Picture 2" descr="Resultado de imagen de universidad rey juan carl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692" y="92076"/>
            <a:ext cx="831976" cy="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2400" dirty="0"/>
              <a:t>Existen 2 tipos de pruebas para evaluar la memoria:</a:t>
            </a:r>
          </a:p>
          <a:p>
            <a:pPr marL="0" indent="0" algn="just">
              <a:buNone/>
            </a:pPr>
            <a:endParaRPr lang="es-ES" sz="2400" dirty="0"/>
          </a:p>
          <a:p>
            <a:pPr algn="just"/>
            <a:r>
              <a:rPr lang="es-ES" sz="2400" b="1" dirty="0"/>
              <a:t>Baterías de memoria:</a:t>
            </a:r>
          </a:p>
          <a:p>
            <a:pPr lvl="1" algn="just"/>
            <a:r>
              <a:rPr lang="es-ES" sz="2000" dirty="0"/>
              <a:t>Batería Neuropsicológica Luria-Nebraska</a:t>
            </a:r>
          </a:p>
          <a:p>
            <a:pPr lvl="1" algn="just"/>
            <a:r>
              <a:rPr lang="es-ES" sz="2000" dirty="0"/>
              <a:t>Test de Barcelona</a:t>
            </a:r>
          </a:p>
          <a:p>
            <a:pPr algn="just"/>
            <a:r>
              <a:rPr lang="es-ES" sz="2400" b="1" dirty="0"/>
              <a:t>Test específicos:</a:t>
            </a:r>
          </a:p>
          <a:p>
            <a:pPr lvl="1" algn="just"/>
            <a:r>
              <a:rPr lang="es-ES" sz="2000" b="1" dirty="0"/>
              <a:t>Memoria Episódica: </a:t>
            </a:r>
          </a:p>
          <a:p>
            <a:pPr lvl="2" algn="just"/>
            <a:r>
              <a:rPr lang="es-ES" sz="1600" dirty="0"/>
              <a:t>Escala de memoria de </a:t>
            </a:r>
            <a:r>
              <a:rPr lang="es-ES" sz="1600" dirty="0" err="1"/>
              <a:t>Wechsler</a:t>
            </a:r>
            <a:endParaRPr lang="es-ES" sz="1600" dirty="0"/>
          </a:p>
          <a:p>
            <a:pPr lvl="2" algn="just"/>
            <a:r>
              <a:rPr lang="es-ES" sz="1600" dirty="0"/>
              <a:t>Figura Compleja de Rey</a:t>
            </a:r>
            <a:endParaRPr lang="es-ES" dirty="0"/>
          </a:p>
          <a:p>
            <a:pPr lvl="1" algn="just"/>
            <a:r>
              <a:rPr lang="es-ES" sz="2000" b="1" dirty="0"/>
              <a:t>Memoria Semántica: </a:t>
            </a:r>
          </a:p>
          <a:p>
            <a:pPr lvl="2" algn="just"/>
            <a:r>
              <a:rPr lang="es-ES" sz="1600" dirty="0" err="1"/>
              <a:t>Subtest</a:t>
            </a:r>
            <a:r>
              <a:rPr lang="es-ES" sz="1600" dirty="0"/>
              <a:t> de vocabulario WAIS III</a:t>
            </a:r>
          </a:p>
          <a:p>
            <a:pPr lvl="2" algn="just"/>
            <a:r>
              <a:rPr lang="es-ES" sz="1600" dirty="0" err="1"/>
              <a:t>Subtest</a:t>
            </a:r>
            <a:r>
              <a:rPr lang="es-ES" sz="1600" dirty="0"/>
              <a:t> de información WAIS III</a:t>
            </a:r>
          </a:p>
          <a:p>
            <a:pPr lvl="2" algn="just"/>
            <a:r>
              <a:rPr lang="es-ES" sz="1600" dirty="0"/>
              <a:t>Test de caras y lugares</a:t>
            </a:r>
          </a:p>
          <a:p>
            <a:pPr lvl="2" algn="just"/>
            <a:r>
              <a:rPr lang="es-ES" sz="1600" dirty="0"/>
              <a:t>BNT (Kaplan et al 1998)</a:t>
            </a:r>
          </a:p>
          <a:p>
            <a:pPr marL="0" indent="0" algn="just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8121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19333" y="188640"/>
            <a:ext cx="2939053" cy="1872208"/>
          </a:xfrm>
          <a:prstGeom prst="rect">
            <a:avLst/>
          </a:prstGeom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1981201" y="2276872"/>
            <a:ext cx="8277185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800" dirty="0"/>
              <a:t>Consta de 269 ítems que proporcionan un perfil para las siguientes 14 escalas: motora, rítmica, táctil, visual, lenguaje receptivo, lenguaje expresivo, escritura, lectura, aritmética, memoria intelectual, patognomónico, hemisferio izquierdo y hemisferio derecho.</a:t>
            </a:r>
          </a:p>
          <a:p>
            <a:pPr marL="0" indent="0" algn="just">
              <a:buNone/>
            </a:pPr>
            <a:r>
              <a:rPr lang="es-ES" sz="2800" dirty="0"/>
              <a:t>Aplicada satisfactoriamente con adolescentes de 12 a 15 años.</a:t>
            </a:r>
          </a:p>
          <a:p>
            <a:pPr marL="0" indent="0" algn="just">
              <a:buNone/>
            </a:pPr>
            <a:r>
              <a:rPr lang="es-ES" sz="2800" dirty="0"/>
              <a:t>El tiempo de aplicación es menor que el de otras baterías ampliamente usadas y con la misma capacidad para diagnosticar la presencia de disfunciones cerebrales o para determinar la lateralización y la localización. </a:t>
            </a:r>
          </a:p>
          <a:p>
            <a:pPr marL="0" indent="0"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58742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/>
              <a:t>TEST DE BARCELONA- TBR</a:t>
            </a:r>
          </a:p>
          <a:p>
            <a:pPr marL="0" indent="0">
              <a:buNone/>
            </a:pPr>
            <a:r>
              <a:rPr lang="es-ES" sz="2400" dirty="0"/>
              <a:t>Autor: Jordi Peña-Casanova</a:t>
            </a:r>
          </a:p>
          <a:p>
            <a:pPr marL="0" indent="0">
              <a:buNone/>
            </a:pPr>
            <a:r>
              <a:rPr lang="es-ES" sz="2400" dirty="0"/>
              <a:t>Duración: Aproximadamente 3 horas</a:t>
            </a:r>
          </a:p>
          <a:p>
            <a:pPr marL="0" indent="0">
              <a:buNone/>
            </a:pPr>
            <a:r>
              <a:rPr lang="es-ES" sz="2400" dirty="0"/>
              <a:t>Normas de puntuación: específicas para cada </a:t>
            </a:r>
            <a:r>
              <a:rPr lang="es-ES" sz="2400" dirty="0" err="1"/>
              <a:t>subtest</a:t>
            </a:r>
            <a:endParaRPr lang="es-ES" sz="2400" dirty="0"/>
          </a:p>
          <a:p>
            <a:pPr marL="0" indent="0">
              <a:buNone/>
            </a:pPr>
            <a:r>
              <a:rPr lang="es-ES" sz="2400" dirty="0"/>
              <a:t>Edad de aplicación: A partir de los 20 años</a:t>
            </a:r>
          </a:p>
          <a:p>
            <a:pPr marL="0" indent="0">
              <a:buNone/>
            </a:pPr>
            <a:r>
              <a:rPr lang="es-ES" sz="2400" dirty="0"/>
              <a:t>Es un instrumento </a:t>
            </a:r>
            <a:r>
              <a:rPr lang="es-ES" sz="2400" dirty="0" err="1"/>
              <a:t>neuropsicométrico</a:t>
            </a:r>
            <a:r>
              <a:rPr lang="es-ES" sz="2400" dirty="0"/>
              <a:t> desarrollado para evaluar cuantitativamente. Las funciones que evalúa son: Orientación, lenguaje, lectura, escritura, reconocimiento visual, memoria y abstracción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2826"/>
            <a:ext cx="1646200" cy="23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0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ESCALA DE MEMORIA WECHSLER (WMS-IV)</a:t>
            </a:r>
          </a:p>
          <a:p>
            <a:pPr lvl="1"/>
            <a:endParaRPr lang="es-ES" b="1" dirty="0"/>
          </a:p>
          <a:p>
            <a:pPr lvl="1" algn="just"/>
            <a:r>
              <a:rPr lang="es-ES" dirty="0"/>
              <a:t>La escala de memoria es un instrumento diseñado para evaluar las funciones de memoria. Está formada por seis pruebas principales y una opcional: Memoria lógica, pares de palabras, diseños, reproducción visual, suma espacial, </a:t>
            </a:r>
            <a:r>
              <a:rPr lang="es-ES" dirty="0" err="1"/>
              <a:t>span</a:t>
            </a:r>
            <a:r>
              <a:rPr lang="es-ES" dirty="0"/>
              <a:t> de símbolos, test breve para la evaluación del estado cognitivo (BCSE).</a:t>
            </a:r>
          </a:p>
          <a:p>
            <a:pPr lvl="1" algn="just"/>
            <a:r>
              <a:rPr lang="es-ES" dirty="0"/>
              <a:t>A partir de las puntuaciones obtenidas en la pruebas anteriores se estiman cinco indicadores para cinco dominios: memoria auditiva, memoria visual, memoria inmediata, memoria demorada y memoria de trabajo visual. </a:t>
            </a:r>
          </a:p>
          <a:p>
            <a:pPr lvl="1"/>
            <a:r>
              <a:rPr lang="es-ES" sz="2000" b="1" dirty="0"/>
              <a:t>Tiempo de aplicación: entre 45 y 60 minutos.</a:t>
            </a:r>
          </a:p>
          <a:p>
            <a:pPr lvl="1"/>
            <a:r>
              <a:rPr lang="es-ES" sz="2000" b="1" dirty="0"/>
              <a:t>Edad de aplicación: de 16 a 89 años.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289" y="0"/>
            <a:ext cx="1811107" cy="245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0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FIGURA COMPLEJA DE REY</a:t>
            </a:r>
          </a:p>
          <a:p>
            <a:pPr lvl="1"/>
            <a:endParaRPr lang="es-ES" b="1" dirty="0"/>
          </a:p>
          <a:p>
            <a:pPr lvl="1" algn="just"/>
            <a:r>
              <a:rPr lang="es-ES" dirty="0"/>
              <a:t>La prueba consiste en copiar y después reproducir un dibujo geométrico complejo.</a:t>
            </a:r>
          </a:p>
          <a:p>
            <a:pPr lvl="1" algn="just"/>
            <a:r>
              <a:rPr lang="es-ES" dirty="0"/>
              <a:t>Se trata de una prueba de aplicación individual y de tiempo variable.</a:t>
            </a:r>
          </a:p>
          <a:p>
            <a:pPr lvl="1" algn="just"/>
            <a:r>
              <a:rPr lang="es-ES" dirty="0"/>
              <a:t>Se aplica en niños de a partir de 4 años y adultos. </a:t>
            </a:r>
          </a:p>
          <a:p>
            <a:pPr lvl="1" algn="just"/>
            <a:r>
              <a:rPr lang="es-ES" dirty="0"/>
              <a:t>Diferentes tipos de puntuación. </a:t>
            </a:r>
            <a:endParaRPr lang="es-ES" sz="2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123" y="404664"/>
            <a:ext cx="4100206" cy="205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71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1490</Words>
  <Application>Microsoft Office PowerPoint</Application>
  <PresentationFormat>Panorámica</PresentationFormat>
  <Paragraphs>158</Paragraphs>
  <Slides>23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Tema de Office</vt:lpstr>
      <vt:lpstr>Tema 4. Exploración cognitiva I: sistemas de evaluación de la memoria y atención en el paciente adulto. </vt:lpstr>
      <vt:lpstr>Sistemas de evaluación de la memoria en pacientes adultos</vt:lpstr>
      <vt:lpstr>Sistemas de evaluación de la memoria en pacientes adultos</vt:lpstr>
      <vt:lpstr>Sistemas de evaluación de la memoria en pacientes adultos</vt:lpstr>
      <vt:lpstr>Sistemas de evaluación de la memoria en pacientes adultos</vt:lpstr>
      <vt:lpstr>Presentación de PowerPoint</vt:lpstr>
      <vt:lpstr>Presentación de PowerPoint</vt:lpstr>
      <vt:lpstr>Presentación de PowerPoint</vt:lpstr>
      <vt:lpstr>Presentación de PowerPoint</vt:lpstr>
      <vt:lpstr>Definición de atención</vt:lpstr>
      <vt:lpstr>Presentación de PowerPoint</vt:lpstr>
      <vt:lpstr>Presentación de PowerPoint</vt:lpstr>
      <vt:lpstr>Sistemas de evaluación de la atención en pacientes adultos</vt:lpstr>
      <vt:lpstr>Alerta</vt:lpstr>
      <vt:lpstr>Atención Sostenida</vt:lpstr>
      <vt:lpstr>Atención Selectiva</vt:lpstr>
      <vt:lpstr>Atención Alternante</vt:lpstr>
      <vt:lpstr>Atención dividida</vt:lpstr>
      <vt:lpstr>Control de la interferencia</vt:lpstr>
      <vt:lpstr>Flexibilidad Cognitiva</vt:lpstr>
      <vt:lpstr>Memoria Operativa</vt:lpstr>
      <vt:lpstr>Velocidad de Procesamiento</vt:lpstr>
      <vt:lpstr>Bibliografía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4. Exploración cognitiva I: sistemas de evaluación de la memoria y atención en el paciente adulto. </dc:title>
  <dc:creator>Patricia Sánchez Herrera Baeza</dc:creator>
  <cp:lastModifiedBy>Patricia Sánchez Herrera Baeza</cp:lastModifiedBy>
  <cp:revision>2</cp:revision>
  <dcterms:created xsi:type="dcterms:W3CDTF">2019-09-30T09:39:39Z</dcterms:created>
  <dcterms:modified xsi:type="dcterms:W3CDTF">2024-09-10T11:58:49Z</dcterms:modified>
</cp:coreProperties>
</file>