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12192000" cy="6858000"/>
  <p:notesSz cx="12192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163CEA-D403-4529-BC0D-7C3BE04B0551}" v="23" dt="2024-09-17T07:01:26.38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47" autoAdjust="0"/>
  </p:normalViewPr>
  <p:slideViewPr>
    <p:cSldViewPr>
      <p:cViewPr varScale="1">
        <p:scale>
          <a:sx n="56" d="100"/>
          <a:sy n="56" d="100"/>
        </p:scale>
        <p:origin x="976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B82B8-018F-4A44-971A-6B0EC5FCE08E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415DF-FD33-4BCB-92AD-93C7E178C5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35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415DF-FD33-4BCB-92AD-93C7E178C57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079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415DF-FD33-4BCB-92AD-93C7E178C574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462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415DF-FD33-4BCB-92AD-93C7E178C574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37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38555" y="0"/>
            <a:ext cx="3248025" cy="3357879"/>
          </a:xfrm>
          <a:custGeom>
            <a:avLst/>
            <a:gdLst/>
            <a:ahLst/>
            <a:cxnLst/>
            <a:rect l="l" t="t" r="r" b="b"/>
            <a:pathLst>
              <a:path w="3248025" h="3357879">
                <a:moveTo>
                  <a:pt x="3247644" y="0"/>
                </a:moveTo>
                <a:lnTo>
                  <a:pt x="0" y="0"/>
                </a:lnTo>
                <a:lnTo>
                  <a:pt x="0" y="3176016"/>
                </a:lnTo>
                <a:lnTo>
                  <a:pt x="55991" y="3195955"/>
                </a:lnTo>
                <a:lnTo>
                  <a:pt x="110696" y="3214597"/>
                </a:lnTo>
                <a:lnTo>
                  <a:pt x="164144" y="3231968"/>
                </a:lnTo>
                <a:lnTo>
                  <a:pt x="216367" y="3248092"/>
                </a:lnTo>
                <a:lnTo>
                  <a:pt x="267396" y="3262995"/>
                </a:lnTo>
                <a:lnTo>
                  <a:pt x="317260" y="3276702"/>
                </a:lnTo>
                <a:lnTo>
                  <a:pt x="365991" y="3289237"/>
                </a:lnTo>
                <a:lnTo>
                  <a:pt x="413619" y="3300627"/>
                </a:lnTo>
                <a:lnTo>
                  <a:pt x="460175" y="3310896"/>
                </a:lnTo>
                <a:lnTo>
                  <a:pt x="505689" y="3320070"/>
                </a:lnTo>
                <a:lnTo>
                  <a:pt x="550192" y="3328173"/>
                </a:lnTo>
                <a:lnTo>
                  <a:pt x="593715" y="3335231"/>
                </a:lnTo>
                <a:lnTo>
                  <a:pt x="636288" y="3341270"/>
                </a:lnTo>
                <a:lnTo>
                  <a:pt x="677942" y="3346313"/>
                </a:lnTo>
                <a:lnTo>
                  <a:pt x="718707" y="3350387"/>
                </a:lnTo>
                <a:lnTo>
                  <a:pt x="758615" y="3353517"/>
                </a:lnTo>
                <a:lnTo>
                  <a:pt x="797696" y="3355727"/>
                </a:lnTo>
                <a:lnTo>
                  <a:pt x="835980" y="3357043"/>
                </a:lnTo>
                <a:lnTo>
                  <a:pt x="873498" y="3357490"/>
                </a:lnTo>
                <a:lnTo>
                  <a:pt x="910281" y="3357094"/>
                </a:lnTo>
                <a:lnTo>
                  <a:pt x="981764" y="3353871"/>
                </a:lnTo>
                <a:lnTo>
                  <a:pt x="1050673" y="3347575"/>
                </a:lnTo>
                <a:lnTo>
                  <a:pt x="1117254" y="3338407"/>
                </a:lnTo>
                <a:lnTo>
                  <a:pt x="1181752" y="3326570"/>
                </a:lnTo>
                <a:lnTo>
                  <a:pt x="1244412" y="3312264"/>
                </a:lnTo>
                <a:lnTo>
                  <a:pt x="1305478" y="3295691"/>
                </a:lnTo>
                <a:lnTo>
                  <a:pt x="1365197" y="3277052"/>
                </a:lnTo>
                <a:lnTo>
                  <a:pt x="1423813" y="3256549"/>
                </a:lnTo>
                <a:lnTo>
                  <a:pt x="1481571" y="3234383"/>
                </a:lnTo>
                <a:lnTo>
                  <a:pt x="1538716" y="3210756"/>
                </a:lnTo>
                <a:lnTo>
                  <a:pt x="1595494" y="3185868"/>
                </a:lnTo>
                <a:lnTo>
                  <a:pt x="1680507" y="3146615"/>
                </a:lnTo>
                <a:lnTo>
                  <a:pt x="1912152" y="3035464"/>
                </a:lnTo>
                <a:lnTo>
                  <a:pt x="1972514" y="3007295"/>
                </a:lnTo>
                <a:lnTo>
                  <a:pt x="2034347" y="2979377"/>
                </a:lnTo>
                <a:lnTo>
                  <a:pt x="2097895" y="2951911"/>
                </a:lnTo>
                <a:lnTo>
                  <a:pt x="2163404" y="2925098"/>
                </a:lnTo>
                <a:lnTo>
                  <a:pt x="2231118" y="2899140"/>
                </a:lnTo>
                <a:lnTo>
                  <a:pt x="2301284" y="2874238"/>
                </a:lnTo>
                <a:lnTo>
                  <a:pt x="2374145" y="2850594"/>
                </a:lnTo>
                <a:lnTo>
                  <a:pt x="2411663" y="2839306"/>
                </a:lnTo>
                <a:lnTo>
                  <a:pt x="2449947" y="2828408"/>
                </a:lnTo>
                <a:lnTo>
                  <a:pt x="2489028" y="2817925"/>
                </a:lnTo>
                <a:lnTo>
                  <a:pt x="2528936" y="2807883"/>
                </a:lnTo>
                <a:lnTo>
                  <a:pt x="2569701" y="2798306"/>
                </a:lnTo>
                <a:lnTo>
                  <a:pt x="2611355" y="2789219"/>
                </a:lnTo>
                <a:lnTo>
                  <a:pt x="2653928" y="2780649"/>
                </a:lnTo>
                <a:lnTo>
                  <a:pt x="2697451" y="2772619"/>
                </a:lnTo>
                <a:lnTo>
                  <a:pt x="2741954" y="2765156"/>
                </a:lnTo>
                <a:lnTo>
                  <a:pt x="2787468" y="2758283"/>
                </a:lnTo>
                <a:lnTo>
                  <a:pt x="2834024" y="2752028"/>
                </a:lnTo>
                <a:lnTo>
                  <a:pt x="2881652" y="2746414"/>
                </a:lnTo>
                <a:lnTo>
                  <a:pt x="2930383" y="2741467"/>
                </a:lnTo>
                <a:lnTo>
                  <a:pt x="2980247" y="2737212"/>
                </a:lnTo>
                <a:lnTo>
                  <a:pt x="3031276" y="2733674"/>
                </a:lnTo>
                <a:lnTo>
                  <a:pt x="3083499" y="2730878"/>
                </a:lnTo>
                <a:lnTo>
                  <a:pt x="3136947" y="2728850"/>
                </a:lnTo>
                <a:lnTo>
                  <a:pt x="3191652" y="2727615"/>
                </a:lnTo>
                <a:lnTo>
                  <a:pt x="3247644" y="2727198"/>
                </a:lnTo>
                <a:lnTo>
                  <a:pt x="324764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27833" y="1410208"/>
            <a:ext cx="7736332" cy="156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27833" y="1410208"/>
            <a:ext cx="7736332" cy="156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6sSEXw03nkuDDHVvi_G1H0wb7x4H0SNBivoZbjQnKRpUN1pDNDVIRTFKSVFJNkdFQjlJWjBBS0hURi4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creativecommons.org/licenses/by-sa/4.0/deed.e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6sSEXw03nkuDDHVvi_G1H0wb7x4H0SNBivoZbjQnKRpUN1pDNDVIRTFKSVFJNkdFQjlJWjBBS0hURi4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creativecommons.org/licenses/by-sa/4.0/deed.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vidasaludable.udec.cl/sites/default/files/IPAQ_cuestionario_0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ncbi.nlm.nih.gov/pmc/articles/PMC517620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zjp.otago.ac.nz/nzjp/article/view/85/8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jpeg"/><Relationship Id="rId4" Type="http://schemas.openxmlformats.org/officeDocument/2006/relationships/hyperlink" Target="https://www.ncbi.nlm.nih.gov/pmc/articles/PMC6586489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DED45070-F17A-A146-7EFE-7C5D87E277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3551" y="604822"/>
            <a:ext cx="4628705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700" marR="5080" algn="l" rtl="0">
              <a:lnSpc>
                <a:spcPct val="90000"/>
              </a:lnSpc>
              <a:spcBef>
                <a:spcPct val="0"/>
              </a:spcBef>
            </a:pPr>
            <a:r>
              <a:rPr lang="es-E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Escalas y pruebas empleadas para la</a:t>
            </a:r>
            <a:br>
              <a:rPr lang="es-E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s-E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recomendación de ejercicio terapéutico en</a:t>
            </a:r>
            <a:br>
              <a:rPr lang="es-E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s-E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patología neurológica.</a:t>
            </a:r>
            <a:br>
              <a:rPr lang="es-E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Evaluación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Neurológica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 Tema 11.</a:t>
            </a:r>
            <a:b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Máster U. Neurocontrol Motor</a:t>
            </a:r>
            <a:endParaRPr lang="en-US" sz="2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BDB1387-D6C3-D1B8-E0BD-A6A2DF530785}"/>
              </a:ext>
            </a:extLst>
          </p:cNvPr>
          <p:cNvSpPr txBox="1"/>
          <p:nvPr/>
        </p:nvSpPr>
        <p:spPr>
          <a:xfrm>
            <a:off x="5979724" y="4135176"/>
            <a:ext cx="4862447" cy="2221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pc="-5" dirty="0"/>
              <a:t>©2024.</a:t>
            </a:r>
            <a:r>
              <a:rPr lang="en-US" spc="-25" dirty="0"/>
              <a:t> </a:t>
            </a:r>
            <a:r>
              <a:rPr lang="en-US" dirty="0"/>
              <a:t>Autor:</a:t>
            </a:r>
            <a:r>
              <a:rPr lang="en-US" spc="-15" dirty="0"/>
              <a:t> </a:t>
            </a:r>
            <a:r>
              <a:rPr lang="en-US" spc="-5" dirty="0"/>
              <a:t>Francisco</a:t>
            </a:r>
            <a:r>
              <a:rPr lang="en-US" spc="-20" dirty="0"/>
              <a:t> </a:t>
            </a:r>
            <a:r>
              <a:rPr lang="en-US" dirty="0"/>
              <a:t>Molina-Rueda.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Algunos</a:t>
            </a:r>
            <a:r>
              <a:rPr lang="en-US" spc="-25" dirty="0"/>
              <a:t> </a:t>
            </a:r>
            <a:r>
              <a:rPr lang="en-US" dirty="0"/>
              <a:t>derechos</a:t>
            </a:r>
            <a:r>
              <a:rPr lang="en-US" spc="-30" dirty="0"/>
              <a:t> </a:t>
            </a:r>
            <a:r>
              <a:rPr lang="en-US" dirty="0" err="1"/>
              <a:t>reservados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Este</a:t>
            </a:r>
            <a:r>
              <a:rPr lang="en-US" spc="-15" dirty="0"/>
              <a:t> </a:t>
            </a:r>
            <a:r>
              <a:rPr lang="en-US" dirty="0" err="1"/>
              <a:t>documento</a:t>
            </a:r>
            <a:r>
              <a:rPr lang="en-US" spc="-15" dirty="0"/>
              <a:t> </a:t>
            </a:r>
            <a:r>
              <a:rPr lang="en-US" dirty="0"/>
              <a:t>se</a:t>
            </a:r>
            <a:r>
              <a:rPr lang="en-US" spc="-10" dirty="0"/>
              <a:t> </a:t>
            </a:r>
            <a:r>
              <a:rPr lang="en-US" dirty="0" err="1"/>
              <a:t>distribuye</a:t>
            </a:r>
            <a:r>
              <a:rPr lang="en-US" spc="-15" dirty="0"/>
              <a:t> </a:t>
            </a:r>
            <a:r>
              <a:rPr lang="en-US" dirty="0"/>
              <a:t>bajo</a:t>
            </a:r>
            <a:r>
              <a:rPr lang="en-US" spc="-10" dirty="0"/>
              <a:t> </a:t>
            </a:r>
            <a:r>
              <a:rPr lang="en-US" spc="-5" dirty="0"/>
              <a:t>la</a:t>
            </a:r>
            <a:r>
              <a:rPr lang="en-US" spc="-15" dirty="0"/>
              <a:t> </a:t>
            </a:r>
            <a:r>
              <a:rPr lang="en-US" spc="-5" dirty="0" err="1"/>
              <a:t>licencia</a:t>
            </a:r>
            <a:endParaRPr lang="en-US" dirty="0"/>
          </a:p>
          <a:p>
            <a:pPr marR="5080">
              <a:lnSpc>
                <a:spcPct val="90000"/>
              </a:lnSpc>
            </a:pPr>
            <a:r>
              <a:rPr lang="en-US" spc="-5" dirty="0">
                <a:hlinkClick r:id="rId3"/>
              </a:rPr>
              <a:t>“</a:t>
            </a:r>
            <a:r>
              <a:rPr lang="en-US" spc="-5" dirty="0" err="1">
                <a:hlinkClick r:id="rId3"/>
              </a:rPr>
              <a:t>Atribución-CompartirIgual</a:t>
            </a:r>
            <a:r>
              <a:rPr lang="en-US" dirty="0">
                <a:hlinkClick r:id="rId3"/>
              </a:rPr>
              <a:t> 4.0</a:t>
            </a:r>
            <a:r>
              <a:rPr lang="en-US" spc="5" dirty="0">
                <a:hlinkClick r:id="rId3"/>
              </a:rPr>
              <a:t> </a:t>
            </a:r>
            <a:r>
              <a:rPr lang="en-US" dirty="0">
                <a:hlinkClick r:id="rId3"/>
              </a:rPr>
              <a:t>Internacional” de</a:t>
            </a:r>
            <a:r>
              <a:rPr lang="en-US" spc="5" dirty="0">
                <a:hlinkClick r:id="rId3"/>
              </a:rPr>
              <a:t> </a:t>
            </a:r>
            <a:r>
              <a:rPr lang="en-US" dirty="0">
                <a:hlinkClick r:id="rId3"/>
              </a:rPr>
              <a:t>Creative Commons, </a:t>
            </a:r>
            <a:r>
              <a:rPr lang="en-US" spc="5" dirty="0"/>
              <a:t> </a:t>
            </a:r>
            <a:r>
              <a:rPr lang="en-US" dirty="0"/>
              <a:t>disponible</a:t>
            </a:r>
            <a:r>
              <a:rPr lang="en-US" spc="-50" dirty="0"/>
              <a:t> </a:t>
            </a:r>
            <a:r>
              <a:rPr lang="en-US" dirty="0" err="1"/>
              <a:t>en</a:t>
            </a:r>
            <a:r>
              <a:rPr lang="en-US" dirty="0"/>
              <a:t>:</a:t>
            </a:r>
            <a:r>
              <a:rPr lang="en-US" spc="-40" dirty="0"/>
              <a:t> </a:t>
            </a:r>
            <a:r>
              <a:rPr lang="en-US" dirty="0">
                <a:hlinkClick r:id="rId4"/>
              </a:rPr>
              <a:t>https://creativecommons.org/licenses/by-sa/4.0/deed.es</a:t>
            </a:r>
            <a:r>
              <a:rPr lang="en-US" dirty="0"/>
              <a:t> </a:t>
            </a:r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6B7F435-FE46-84BA-9D43-ED9E9723F4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144" y="6019800"/>
            <a:ext cx="934492" cy="6155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47192"/>
            <a:ext cx="936688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5" dirty="0"/>
              <a:t>Prueba</a:t>
            </a:r>
            <a:r>
              <a:rPr sz="4000" spc="-85" dirty="0"/>
              <a:t> </a:t>
            </a:r>
            <a:r>
              <a:rPr sz="4000" dirty="0"/>
              <a:t>6</a:t>
            </a:r>
            <a:r>
              <a:rPr sz="4000" spc="-70" dirty="0"/>
              <a:t> </a:t>
            </a:r>
            <a:r>
              <a:rPr sz="4000" spc="-40" dirty="0"/>
              <a:t>minutos</a:t>
            </a:r>
            <a:r>
              <a:rPr sz="4000" spc="-70" dirty="0"/>
              <a:t> </a:t>
            </a:r>
            <a:r>
              <a:rPr sz="4000" spc="-40" dirty="0"/>
              <a:t>marcha:</a:t>
            </a:r>
            <a:r>
              <a:rPr sz="4000" spc="-60" dirty="0"/>
              <a:t> </a:t>
            </a:r>
            <a:r>
              <a:rPr sz="4000" spc="-40" dirty="0"/>
              <a:t>resistencia</a:t>
            </a:r>
            <a:r>
              <a:rPr sz="4000" spc="-85" dirty="0"/>
              <a:t> </a:t>
            </a:r>
            <a:r>
              <a:rPr sz="4000" spc="-45" dirty="0"/>
              <a:t>aeróbica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721307"/>
            <a:ext cx="9961245" cy="409511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000" b="1" spc="-10" dirty="0">
                <a:latin typeface="Calibri"/>
                <a:cs typeface="Calibri"/>
              </a:rPr>
              <a:t>Medidas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tras</a:t>
            </a:r>
            <a:r>
              <a:rPr sz="2000" b="1" spc="-5" dirty="0">
                <a:latin typeface="Calibri"/>
                <a:cs typeface="Calibri"/>
              </a:rPr>
              <a:t> la prueba: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Calibri"/>
                <a:cs typeface="Calibri"/>
              </a:rPr>
              <a:t>Marcar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 </a:t>
            </a:r>
            <a:r>
              <a:rPr sz="2000" spc="-10" dirty="0">
                <a:latin typeface="Calibri"/>
                <a:cs typeface="Calibri"/>
              </a:rPr>
              <a:t>punto </a:t>
            </a:r>
            <a:r>
              <a:rPr sz="2000" spc="-5" dirty="0">
                <a:latin typeface="Calibri"/>
                <a:cs typeface="Calibri"/>
              </a:rPr>
              <a:t>donde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 </a:t>
            </a:r>
            <a:r>
              <a:rPr sz="2000" spc="-10" dirty="0">
                <a:latin typeface="Calibri"/>
                <a:cs typeface="Calibri"/>
              </a:rPr>
              <a:t>paciente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detuvo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ts val="2160"/>
              </a:lnSpc>
              <a:spcBef>
                <a:spcPts val="51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latin typeface="Calibri"/>
                <a:cs typeface="Calibri"/>
              </a:rPr>
              <a:t>Registrar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número</a:t>
            </a:r>
            <a:r>
              <a:rPr sz="2000" spc="-5" dirty="0">
                <a:latin typeface="Calibri"/>
                <a:cs typeface="Calibri"/>
              </a:rPr>
              <a:t> de vueltas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marcadas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 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contador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como </a:t>
            </a:r>
            <a:r>
              <a:rPr sz="2000" dirty="0">
                <a:latin typeface="Calibri"/>
                <a:cs typeface="Calibri"/>
              </a:rPr>
              <a:t>los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metros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recorridos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 final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160"/>
              </a:lnSpc>
            </a:pPr>
            <a:r>
              <a:rPr sz="2000" spc="-5" dirty="0">
                <a:latin typeface="Calibri"/>
                <a:cs typeface="Calibri"/>
              </a:rPr>
              <a:t>(en la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última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vuelta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parcial)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Calcular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distancia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total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caminada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Frecuencia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cardiaca,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TA,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saturación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oxígeno,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Esfuerzo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según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escala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Borg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(disnea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y </a:t>
            </a:r>
            <a:r>
              <a:rPr sz="2000" spc="-20" dirty="0">
                <a:latin typeface="Calibri"/>
                <a:cs typeface="Calibri"/>
              </a:rPr>
              <a:t>fatiga)</a:t>
            </a:r>
            <a:endParaRPr sz="2000">
              <a:latin typeface="Calibri"/>
              <a:cs typeface="Calibri"/>
            </a:endParaRPr>
          </a:p>
          <a:p>
            <a:pPr marL="241300" marR="242570" indent="-228600">
              <a:lnSpc>
                <a:spcPct val="8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latin typeface="Calibri"/>
                <a:cs typeface="Calibri"/>
              </a:rPr>
              <a:t>Estos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parámetros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deben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registrar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también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después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uno,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tres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y cinco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minutos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haber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concluido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caminata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Calcular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porcentaje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alcanzado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frecuencia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cardíaca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máxima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para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paciente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Ecuación</a:t>
            </a:r>
            <a:r>
              <a:rPr sz="2000" b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sz="2000" b="1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referencia</a:t>
            </a:r>
            <a:r>
              <a:rPr sz="2000" b="1" u="sng" spc="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distancia</a:t>
            </a: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recorrida</a:t>
            </a:r>
            <a:r>
              <a:rPr sz="2000" b="1" u="sng" spc="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(20-80 años)</a:t>
            </a:r>
            <a:r>
              <a:rPr sz="2000" spc="-5" dirty="0">
                <a:latin typeface="Calibri"/>
                <a:cs typeface="Calibri"/>
              </a:rPr>
              <a:t>: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686,8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(2,99</a:t>
            </a:r>
            <a:r>
              <a:rPr sz="2000" dirty="0">
                <a:latin typeface="Calibri"/>
                <a:cs typeface="Calibri"/>
              </a:rPr>
              <a:t> x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edad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años)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 </a:t>
            </a:r>
            <a:r>
              <a:rPr sz="2000" spc="-5" dirty="0">
                <a:latin typeface="Calibri"/>
                <a:cs typeface="Calibri"/>
              </a:rPr>
              <a:t>(74,7</a:t>
            </a:r>
            <a:r>
              <a:rPr sz="2000" dirty="0">
                <a:latin typeface="Calibri"/>
                <a:cs typeface="Calibri"/>
              </a:rPr>
              <a:t> x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000" spc="-25" dirty="0">
                <a:latin typeface="Calibri"/>
                <a:cs typeface="Calibri"/>
              </a:rPr>
              <a:t>sexo)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(hombres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0, mujer 1)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364170"/>
            <a:ext cx="12192000" cy="28575"/>
          </a:xfrm>
          <a:custGeom>
            <a:avLst/>
            <a:gdLst/>
            <a:ahLst/>
            <a:cxnLst/>
            <a:rect l="l" t="t" r="r" b="b"/>
            <a:pathLst>
              <a:path w="12192000" h="28575">
                <a:moveTo>
                  <a:pt x="0" y="28575"/>
                </a:moveTo>
                <a:lnTo>
                  <a:pt x="12192000" y="28575"/>
                </a:lnTo>
                <a:lnTo>
                  <a:pt x="12192000" y="0"/>
                </a:lnTo>
                <a:lnTo>
                  <a:pt x="0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4F99E136-EEF1-35FB-EDCE-312DEAD038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144" y="6019800"/>
            <a:ext cx="934492" cy="61554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47192"/>
            <a:ext cx="56540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5" dirty="0"/>
              <a:t>Frecuencia</a:t>
            </a:r>
            <a:r>
              <a:rPr sz="4000" spc="-100" dirty="0"/>
              <a:t> </a:t>
            </a:r>
            <a:r>
              <a:rPr sz="4000" spc="-45" dirty="0"/>
              <a:t>cardiaca</a:t>
            </a:r>
            <a:r>
              <a:rPr sz="4000" spc="-95" dirty="0"/>
              <a:t> </a:t>
            </a:r>
            <a:r>
              <a:rPr sz="4000" spc="-45" dirty="0"/>
              <a:t>máxima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700021"/>
            <a:ext cx="3340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Fórmula: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211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0,64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edad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484882"/>
            <a:ext cx="9843135" cy="2849883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 marR="5080" algn="just">
              <a:lnSpc>
                <a:spcPct val="70100"/>
              </a:lnSpc>
              <a:spcBef>
                <a:spcPts val="815"/>
              </a:spcBef>
            </a:pPr>
            <a:r>
              <a:rPr sz="2000" spc="-180" dirty="0">
                <a:latin typeface="Wingdings"/>
                <a:cs typeface="Wingdings"/>
              </a:rPr>
              <a:t>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es BM, Janszky I, Wisloff </a:t>
            </a:r>
            <a:r>
              <a:rPr sz="2000" spc="-20" dirty="0">
                <a:latin typeface="Calibri"/>
                <a:cs typeface="Calibri"/>
              </a:rPr>
              <a:t>U, </a:t>
            </a:r>
            <a:r>
              <a:rPr sz="2000" spc="-10" dirty="0">
                <a:latin typeface="Calibri"/>
                <a:cs typeface="Calibri"/>
              </a:rPr>
              <a:t>Stoylen </a:t>
            </a:r>
            <a:r>
              <a:rPr sz="2000" dirty="0">
                <a:latin typeface="Calibri"/>
                <a:cs typeface="Calibri"/>
              </a:rPr>
              <a:t>A, </a:t>
            </a:r>
            <a:r>
              <a:rPr sz="2000" spc="-10" dirty="0">
                <a:latin typeface="Calibri"/>
                <a:cs typeface="Calibri"/>
              </a:rPr>
              <a:t>Karlsen </a:t>
            </a:r>
            <a:r>
              <a:rPr sz="2000" spc="-105" dirty="0">
                <a:latin typeface="Calibri"/>
                <a:cs typeface="Calibri"/>
              </a:rPr>
              <a:t>T. </a:t>
            </a:r>
            <a:r>
              <a:rPr sz="2000" spc="-10" dirty="0">
                <a:latin typeface="Calibri"/>
                <a:cs typeface="Calibri"/>
              </a:rPr>
              <a:t>Age-predicted maximal </a:t>
            </a:r>
            <a:r>
              <a:rPr sz="2000" spc="-5" dirty="0">
                <a:latin typeface="Calibri"/>
                <a:cs typeface="Calibri"/>
              </a:rPr>
              <a:t>heart </a:t>
            </a:r>
            <a:r>
              <a:rPr sz="2000" spc="-25" dirty="0">
                <a:latin typeface="Calibri"/>
                <a:cs typeface="Calibri"/>
              </a:rPr>
              <a:t>rate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healthy </a:t>
            </a:r>
            <a:r>
              <a:rPr sz="2000" spc="-5" dirty="0">
                <a:latin typeface="Calibri"/>
                <a:cs typeface="Calibri"/>
              </a:rPr>
              <a:t> subjects: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hunt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fitness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study.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Scand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Sci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Sports.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2013;23:697–704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En niños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usar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frecuencia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cardiaca </a:t>
            </a:r>
            <a:r>
              <a:rPr sz="2400" spc="-10" dirty="0">
                <a:latin typeface="Calibri"/>
                <a:cs typeface="Calibri"/>
              </a:rPr>
              <a:t>teórica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 </a:t>
            </a:r>
            <a:r>
              <a:rPr sz="2400" dirty="0">
                <a:latin typeface="Calibri"/>
                <a:cs typeface="Calibri"/>
              </a:rPr>
              <a:t>196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pulsaciones/minutos</a:t>
            </a:r>
            <a:endParaRPr sz="24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30"/>
              </a:spcBef>
            </a:pPr>
            <a:endParaRPr lang="es-ES" sz="2400" b="1" spc="-1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30"/>
              </a:spcBef>
            </a:pPr>
            <a:r>
              <a:rPr sz="2400" b="1" spc="-10" dirty="0">
                <a:latin typeface="Calibri"/>
                <a:cs typeface="Calibri"/>
              </a:rPr>
              <a:t>Energy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Expenditure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Index</a:t>
            </a:r>
            <a:endParaRPr sz="2400" dirty="0">
              <a:latin typeface="Calibri"/>
              <a:cs typeface="Calibri"/>
            </a:endParaRPr>
          </a:p>
          <a:p>
            <a:pPr marL="12700" marR="113664" algn="just">
              <a:lnSpc>
                <a:spcPct val="70000"/>
              </a:lnSpc>
              <a:spcBef>
                <a:spcPts val="1005"/>
              </a:spcBef>
            </a:pPr>
            <a:r>
              <a:rPr sz="2000" spc="-180" dirty="0">
                <a:solidFill>
                  <a:srgbClr val="202020"/>
                </a:solidFill>
                <a:latin typeface="Wingdings"/>
                <a:cs typeface="Wingdings"/>
              </a:rPr>
              <a:t></a:t>
            </a:r>
            <a:r>
              <a:rPr sz="2000" spc="-180" dirty="0">
                <a:solidFill>
                  <a:srgbClr val="20202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02020"/>
                </a:solidFill>
                <a:latin typeface="Calibri"/>
                <a:cs typeface="Calibri"/>
              </a:rPr>
              <a:t>Gupta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S, Raja K. </a:t>
            </a:r>
            <a:r>
              <a:rPr sz="2000" spc="-10" dirty="0">
                <a:solidFill>
                  <a:srgbClr val="202020"/>
                </a:solidFill>
                <a:latin typeface="Calibri"/>
                <a:cs typeface="Calibri"/>
              </a:rPr>
              <a:t>Energy Expenditure Index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as a measure of </a:t>
            </a:r>
            <a:r>
              <a:rPr sz="2000" spc="-10" dirty="0">
                <a:solidFill>
                  <a:srgbClr val="202020"/>
                </a:solidFill>
                <a:latin typeface="Calibri"/>
                <a:cs typeface="Calibri"/>
              </a:rPr>
              <a:t>efficiency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of </a:t>
            </a:r>
            <a:r>
              <a:rPr sz="2000" spc="-10" dirty="0">
                <a:solidFill>
                  <a:srgbClr val="202020"/>
                </a:solidFill>
                <a:latin typeface="Calibri"/>
                <a:cs typeface="Calibri"/>
              </a:rPr>
              <a:t>walking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on </a:t>
            </a:r>
            <a:r>
              <a:rPr sz="2000" spc="-10" dirty="0">
                <a:solidFill>
                  <a:srgbClr val="202020"/>
                </a:solidFill>
                <a:latin typeface="Calibri"/>
                <a:cs typeface="Calibri"/>
              </a:rPr>
              <a:t>outdoor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02020"/>
                </a:solidFill>
                <a:latin typeface="Calibri"/>
                <a:cs typeface="Calibri"/>
              </a:rPr>
              <a:t>uneven surface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in individuals with </a:t>
            </a:r>
            <a:r>
              <a:rPr sz="2000" spc="-10" dirty="0">
                <a:solidFill>
                  <a:srgbClr val="202020"/>
                </a:solidFill>
                <a:latin typeface="Calibri"/>
                <a:cs typeface="Calibri"/>
              </a:rPr>
              <a:t>cerebral </a:t>
            </a:r>
            <a:r>
              <a:rPr sz="2000" spc="-35" dirty="0">
                <a:solidFill>
                  <a:srgbClr val="202020"/>
                </a:solidFill>
                <a:latin typeface="Calibri"/>
                <a:cs typeface="Calibri"/>
              </a:rPr>
              <a:t>palsy. </a:t>
            </a:r>
            <a:r>
              <a:rPr sz="2000" spc="-10" dirty="0">
                <a:solidFill>
                  <a:srgbClr val="202020"/>
                </a:solidFill>
                <a:latin typeface="Calibri"/>
                <a:cs typeface="Calibri"/>
              </a:rPr>
              <a:t>Disabil Rehabil.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2021 Feb;43(4):568-575. doi: </a:t>
            </a:r>
            <a:r>
              <a:rPr sz="20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10.1080/09638288.2019.1630017.</a:t>
            </a:r>
            <a:r>
              <a:rPr sz="20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Epub</a:t>
            </a:r>
            <a:r>
              <a:rPr sz="20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2019</a:t>
            </a:r>
            <a:r>
              <a:rPr sz="20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Jun</a:t>
            </a:r>
            <a:r>
              <a:rPr sz="20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22.</a:t>
            </a:r>
            <a:r>
              <a:rPr sz="2000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PMID:</a:t>
            </a:r>
            <a:r>
              <a:rPr sz="20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02020"/>
                </a:solidFill>
                <a:latin typeface="Calibri"/>
                <a:cs typeface="Calibri"/>
              </a:rPr>
              <a:t>31230483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364170"/>
            <a:ext cx="12192000" cy="28575"/>
          </a:xfrm>
          <a:custGeom>
            <a:avLst/>
            <a:gdLst/>
            <a:ahLst/>
            <a:cxnLst/>
            <a:rect l="l" t="t" r="r" b="b"/>
            <a:pathLst>
              <a:path w="12192000" h="28575">
                <a:moveTo>
                  <a:pt x="0" y="28575"/>
                </a:moveTo>
                <a:lnTo>
                  <a:pt x="12192000" y="28575"/>
                </a:lnTo>
                <a:lnTo>
                  <a:pt x="12192000" y="0"/>
                </a:lnTo>
                <a:lnTo>
                  <a:pt x="0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324600" y="1621313"/>
            <a:ext cx="4686935" cy="635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0" spc="-20" dirty="0">
                <a:latin typeface="Calibri Light"/>
                <a:cs typeface="Calibri Light"/>
              </a:rPr>
              <a:t>80-85%</a:t>
            </a:r>
            <a:r>
              <a:rPr sz="2000" b="0" spc="-50" dirty="0">
                <a:latin typeface="Calibri Light"/>
                <a:cs typeface="Calibri Light"/>
              </a:rPr>
              <a:t> </a:t>
            </a:r>
            <a:r>
              <a:rPr sz="2000" b="0" spc="-15" dirty="0">
                <a:latin typeface="Calibri Light"/>
                <a:cs typeface="Calibri Light"/>
              </a:rPr>
              <a:t>VO2</a:t>
            </a:r>
            <a:r>
              <a:rPr sz="2000" b="0" spc="-45" dirty="0">
                <a:latin typeface="Calibri Light"/>
                <a:cs typeface="Calibri Light"/>
              </a:rPr>
              <a:t> </a:t>
            </a:r>
            <a:r>
              <a:rPr sz="2000" b="0" spc="-10" dirty="0">
                <a:latin typeface="Calibri Light"/>
                <a:cs typeface="Calibri Light"/>
              </a:rPr>
              <a:t>es</a:t>
            </a:r>
            <a:r>
              <a:rPr sz="2000" b="0" spc="-50" dirty="0">
                <a:latin typeface="Calibri Light"/>
                <a:cs typeface="Calibri Light"/>
              </a:rPr>
              <a:t> </a:t>
            </a:r>
            <a:r>
              <a:rPr sz="2000" b="0" spc="-20" dirty="0">
                <a:latin typeface="Calibri Light"/>
                <a:cs typeface="Calibri Light"/>
              </a:rPr>
              <a:t>aproximadamente</a:t>
            </a:r>
            <a:r>
              <a:rPr sz="2000" b="0" spc="-45" dirty="0">
                <a:latin typeface="Calibri Light"/>
                <a:cs typeface="Calibri Light"/>
              </a:rPr>
              <a:t> </a:t>
            </a:r>
            <a:r>
              <a:rPr sz="2000" b="0" spc="-10" dirty="0">
                <a:latin typeface="Calibri Light"/>
                <a:cs typeface="Calibri Light"/>
              </a:rPr>
              <a:t>el</a:t>
            </a:r>
            <a:r>
              <a:rPr sz="2000" b="0" spc="-45" dirty="0">
                <a:latin typeface="Calibri Light"/>
                <a:cs typeface="Calibri Light"/>
              </a:rPr>
              <a:t> </a:t>
            </a:r>
            <a:r>
              <a:rPr sz="2000" b="0" spc="-15" dirty="0">
                <a:latin typeface="Calibri Light"/>
                <a:cs typeface="Calibri Light"/>
              </a:rPr>
              <a:t>90%</a:t>
            </a:r>
            <a:r>
              <a:rPr sz="2000" b="0" spc="-50" dirty="0">
                <a:latin typeface="Calibri Light"/>
                <a:cs typeface="Calibri Light"/>
              </a:rPr>
              <a:t> </a:t>
            </a:r>
            <a:r>
              <a:rPr sz="2000" b="0" spc="-10" dirty="0">
                <a:latin typeface="Calibri Light"/>
                <a:cs typeface="Calibri Light"/>
              </a:rPr>
              <a:t>de</a:t>
            </a:r>
            <a:r>
              <a:rPr sz="2000" b="0" spc="-45" dirty="0">
                <a:latin typeface="Calibri Light"/>
                <a:cs typeface="Calibri Light"/>
              </a:rPr>
              <a:t> </a:t>
            </a:r>
            <a:r>
              <a:rPr sz="2000" b="0" spc="-20" dirty="0">
                <a:latin typeface="Calibri Light"/>
                <a:cs typeface="Calibri Light"/>
              </a:rPr>
              <a:t>la </a:t>
            </a:r>
            <a:r>
              <a:rPr sz="2000" b="0" spc="-440" dirty="0">
                <a:latin typeface="Calibri Light"/>
                <a:cs typeface="Calibri Light"/>
              </a:rPr>
              <a:t> </a:t>
            </a:r>
            <a:r>
              <a:rPr sz="2000" b="0" spc="-10" dirty="0">
                <a:latin typeface="Calibri Light"/>
                <a:cs typeface="Calibri Light"/>
              </a:rPr>
              <a:t>FC</a:t>
            </a:r>
            <a:r>
              <a:rPr sz="2000" b="0" spc="-45" dirty="0">
                <a:latin typeface="Calibri Light"/>
                <a:cs typeface="Calibri Light"/>
              </a:rPr>
              <a:t> </a:t>
            </a:r>
            <a:r>
              <a:rPr sz="2000" b="0" spc="-20" dirty="0">
                <a:latin typeface="Calibri Light"/>
                <a:cs typeface="Calibri Light"/>
              </a:rPr>
              <a:t>máxima.</a:t>
            </a:r>
            <a:r>
              <a:rPr sz="2000" b="0" spc="-40" dirty="0">
                <a:latin typeface="Calibri Light"/>
                <a:cs typeface="Calibri Light"/>
              </a:rPr>
              <a:t> </a:t>
            </a:r>
            <a:r>
              <a:rPr sz="2000" b="0" spc="-15" dirty="0">
                <a:latin typeface="Calibri Light"/>
                <a:cs typeface="Calibri Light"/>
              </a:rPr>
              <a:t>Borg</a:t>
            </a:r>
            <a:r>
              <a:rPr lang="es-ES" sz="2000" b="0" spc="-15" dirty="0">
                <a:latin typeface="Calibri Light"/>
                <a:cs typeface="Calibri Light"/>
              </a:rPr>
              <a:t> modificada</a:t>
            </a:r>
            <a:r>
              <a:rPr sz="2000" b="0" spc="390" dirty="0">
                <a:latin typeface="Calibri Light"/>
                <a:cs typeface="Calibri Light"/>
              </a:rPr>
              <a:t> </a:t>
            </a:r>
            <a:r>
              <a:rPr sz="2000" b="0" spc="-20" dirty="0">
                <a:latin typeface="Calibri Light"/>
                <a:cs typeface="Calibri Light"/>
              </a:rPr>
              <a:t>7-8</a:t>
            </a:r>
            <a:endParaRPr sz="2000" dirty="0">
              <a:latin typeface="Calibri Light"/>
              <a:cs typeface="Calibri Light"/>
            </a:endParaRPr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C95DBD7-3432-86C4-E3E9-24DE5FD33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144" y="6019800"/>
            <a:ext cx="934492" cy="61554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0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DED45070-F17A-A146-7EFE-7C5D87E277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586855"/>
            <a:ext cx="452309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700" marR="5080" algn="r" rtl="0">
              <a:lnSpc>
                <a:spcPct val="90000"/>
              </a:lnSpc>
              <a:spcBef>
                <a:spcPct val="0"/>
              </a:spcBef>
            </a:pP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Escalas y </a:t>
            </a: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pruebas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empleadas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para la</a:t>
            </a:r>
            <a:b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recomendación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ejercicio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terapéutico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</a:t>
            </a:r>
            <a:b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patología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neurológica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  <a:b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Evaluación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1200" spc="-35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Neurológica</a:t>
            </a: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 Tema 11.</a:t>
            </a:r>
            <a:b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spc="-3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Máster U. Neurocontrol Motor</a:t>
            </a:r>
            <a:endParaRPr lang="en-US" sz="2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BDB1387-D6C3-D1B8-E0BD-A6A2DF530785}"/>
              </a:ext>
            </a:extLst>
          </p:cNvPr>
          <p:cNvSpPr txBox="1"/>
          <p:nvPr/>
        </p:nvSpPr>
        <p:spPr>
          <a:xfrm>
            <a:off x="6503158" y="4356017"/>
            <a:ext cx="4862447" cy="1839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pc="-5" dirty="0"/>
              <a:t>©2024.</a:t>
            </a:r>
            <a:r>
              <a:rPr lang="en-US" spc="-25" dirty="0"/>
              <a:t> </a:t>
            </a:r>
            <a:r>
              <a:rPr lang="en-US" dirty="0"/>
              <a:t>Autor:</a:t>
            </a:r>
            <a:r>
              <a:rPr lang="en-US" spc="-15" dirty="0"/>
              <a:t> </a:t>
            </a:r>
            <a:r>
              <a:rPr lang="en-US" spc="-5" dirty="0"/>
              <a:t>Francisco</a:t>
            </a:r>
            <a:r>
              <a:rPr lang="en-US" spc="-20" dirty="0"/>
              <a:t> </a:t>
            </a:r>
            <a:r>
              <a:rPr lang="en-US" dirty="0"/>
              <a:t>Molina-Rueda.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Algunos</a:t>
            </a:r>
            <a:r>
              <a:rPr lang="en-US" spc="-25" dirty="0"/>
              <a:t> </a:t>
            </a:r>
            <a:r>
              <a:rPr lang="en-US" dirty="0"/>
              <a:t>derechos</a:t>
            </a:r>
            <a:r>
              <a:rPr lang="en-US" spc="-30" dirty="0"/>
              <a:t> </a:t>
            </a:r>
            <a:r>
              <a:rPr lang="en-US" dirty="0" err="1"/>
              <a:t>reservados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Este</a:t>
            </a:r>
            <a:r>
              <a:rPr lang="en-US" spc="-15" dirty="0"/>
              <a:t> </a:t>
            </a:r>
            <a:r>
              <a:rPr lang="en-US" dirty="0" err="1"/>
              <a:t>documento</a:t>
            </a:r>
            <a:r>
              <a:rPr lang="en-US" spc="-15" dirty="0"/>
              <a:t> </a:t>
            </a:r>
            <a:r>
              <a:rPr lang="en-US" dirty="0"/>
              <a:t>se</a:t>
            </a:r>
            <a:r>
              <a:rPr lang="en-US" spc="-10" dirty="0"/>
              <a:t> </a:t>
            </a:r>
            <a:r>
              <a:rPr lang="en-US" dirty="0" err="1"/>
              <a:t>distribuye</a:t>
            </a:r>
            <a:r>
              <a:rPr lang="en-US" spc="-15" dirty="0"/>
              <a:t> </a:t>
            </a:r>
            <a:r>
              <a:rPr lang="en-US" dirty="0"/>
              <a:t>bajo</a:t>
            </a:r>
            <a:r>
              <a:rPr lang="en-US" spc="-10" dirty="0"/>
              <a:t> </a:t>
            </a:r>
            <a:r>
              <a:rPr lang="en-US" spc="-5" dirty="0"/>
              <a:t>la</a:t>
            </a:r>
            <a:r>
              <a:rPr lang="en-US" spc="-15" dirty="0"/>
              <a:t> </a:t>
            </a:r>
            <a:r>
              <a:rPr lang="en-US" spc="-5" dirty="0" err="1"/>
              <a:t>licencia</a:t>
            </a:r>
            <a:endParaRPr lang="en-US" dirty="0"/>
          </a:p>
          <a:p>
            <a:pPr marR="5080">
              <a:lnSpc>
                <a:spcPct val="90000"/>
              </a:lnSpc>
            </a:pPr>
            <a:r>
              <a:rPr lang="en-US" spc="-5" dirty="0">
                <a:hlinkClick r:id="rId3"/>
              </a:rPr>
              <a:t>“</a:t>
            </a:r>
            <a:r>
              <a:rPr lang="en-US" spc="-5" dirty="0" err="1">
                <a:hlinkClick r:id="rId3"/>
              </a:rPr>
              <a:t>Atribución-CompartirIgual</a:t>
            </a:r>
            <a:r>
              <a:rPr lang="en-US" dirty="0">
                <a:hlinkClick r:id="rId3"/>
              </a:rPr>
              <a:t> 4.0</a:t>
            </a:r>
            <a:r>
              <a:rPr lang="en-US" spc="5" dirty="0">
                <a:hlinkClick r:id="rId3"/>
              </a:rPr>
              <a:t> </a:t>
            </a:r>
            <a:r>
              <a:rPr lang="en-US" dirty="0">
                <a:hlinkClick r:id="rId3"/>
              </a:rPr>
              <a:t>Internacional” de</a:t>
            </a:r>
            <a:r>
              <a:rPr lang="en-US" spc="5" dirty="0">
                <a:hlinkClick r:id="rId3"/>
              </a:rPr>
              <a:t> </a:t>
            </a:r>
            <a:r>
              <a:rPr lang="en-US" dirty="0">
                <a:hlinkClick r:id="rId3"/>
              </a:rPr>
              <a:t>Creative Commons, </a:t>
            </a:r>
            <a:r>
              <a:rPr lang="en-US" spc="5" dirty="0"/>
              <a:t> </a:t>
            </a:r>
            <a:r>
              <a:rPr lang="en-US" dirty="0"/>
              <a:t>disponible</a:t>
            </a:r>
            <a:r>
              <a:rPr lang="en-US" spc="-50" dirty="0"/>
              <a:t> </a:t>
            </a:r>
            <a:r>
              <a:rPr lang="en-US" dirty="0" err="1"/>
              <a:t>en</a:t>
            </a:r>
            <a:r>
              <a:rPr lang="en-US" dirty="0"/>
              <a:t>:</a:t>
            </a:r>
            <a:r>
              <a:rPr lang="en-US" spc="-40" dirty="0"/>
              <a:t> </a:t>
            </a:r>
            <a:r>
              <a:rPr lang="en-US" dirty="0">
                <a:hlinkClick r:id="rId4"/>
              </a:rPr>
              <a:t>https://creativecommons.org/licenses/by-sa/4.0/deed.es</a:t>
            </a:r>
            <a:r>
              <a:rPr lang="en-US" dirty="0"/>
              <a:t> </a:t>
            </a:r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6B7F435-FE46-84BA-9D43-ED9E9723F4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144" y="6019800"/>
            <a:ext cx="934492" cy="61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9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093335" cy="6858000"/>
            <a:chOff x="0" y="0"/>
            <a:chExt cx="509333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5093335" cy="6858000"/>
            </a:xfrm>
            <a:custGeom>
              <a:avLst/>
              <a:gdLst/>
              <a:ahLst/>
              <a:cxnLst/>
              <a:rect l="l" t="t" r="r" b="b"/>
              <a:pathLst>
                <a:path w="5093335" h="6858000">
                  <a:moveTo>
                    <a:pt x="509320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093208" y="6858000"/>
                  </a:lnTo>
                  <a:lnTo>
                    <a:pt x="5093208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036" y="2564142"/>
              <a:ext cx="2754630" cy="116737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036" y="3140214"/>
              <a:ext cx="3215640" cy="1167371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603504" y="2686050"/>
            <a:ext cx="2814319" cy="1239442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 marR="5080">
              <a:lnSpc>
                <a:spcPts val="4540"/>
              </a:lnSpc>
              <a:spcBef>
                <a:spcPts val="665"/>
              </a:spcBef>
            </a:pPr>
            <a:r>
              <a:rPr sz="4200" b="0" spc="-45" dirty="0" err="1">
                <a:solidFill>
                  <a:srgbClr val="FFFFFF"/>
                </a:solidFill>
                <a:latin typeface="Calibri Light"/>
                <a:cs typeface="Calibri Light"/>
              </a:rPr>
              <a:t>Recopilar</a:t>
            </a:r>
            <a:r>
              <a:rPr sz="4200" b="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200" b="0" spc="-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200" b="0" dirty="0" err="1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sz="4200" b="0" spc="-65" dirty="0" err="1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sz="4200" b="0" spc="-125" dirty="0" err="1">
                <a:solidFill>
                  <a:srgbClr val="FFFFFF"/>
                </a:solidFill>
                <a:latin typeface="Calibri Light"/>
                <a:cs typeface="Calibri Light"/>
              </a:rPr>
              <a:t>f</a:t>
            </a:r>
            <a:r>
              <a:rPr sz="4200" b="0" spc="-45" dirty="0" err="1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sz="4200" b="0" spc="-20" dirty="0" err="1">
                <a:solidFill>
                  <a:srgbClr val="FFFFFF"/>
                </a:solidFill>
                <a:latin typeface="Calibri Light"/>
                <a:cs typeface="Calibri Light"/>
              </a:rPr>
              <a:t>r</a:t>
            </a:r>
            <a:r>
              <a:rPr sz="4200" b="0" spc="-60" dirty="0" err="1">
                <a:solidFill>
                  <a:srgbClr val="FFFFFF"/>
                </a:solidFill>
                <a:latin typeface="Calibri Light"/>
                <a:cs typeface="Calibri Light"/>
              </a:rPr>
              <a:t>m</a:t>
            </a:r>
            <a:r>
              <a:rPr sz="4200" b="0" spc="-45" dirty="0" err="1">
                <a:solidFill>
                  <a:srgbClr val="FFFFFF"/>
                </a:solidFill>
                <a:latin typeface="Calibri Light"/>
                <a:cs typeface="Calibri Light"/>
              </a:rPr>
              <a:t>a</a:t>
            </a:r>
            <a:r>
              <a:rPr sz="4200" b="0" spc="-40" dirty="0" err="1">
                <a:solidFill>
                  <a:srgbClr val="FFFFFF"/>
                </a:solidFill>
                <a:latin typeface="Calibri Light"/>
                <a:cs typeface="Calibri Light"/>
              </a:rPr>
              <a:t>c</a:t>
            </a:r>
            <a:r>
              <a:rPr sz="4200" b="0" spc="-20" dirty="0" err="1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sz="4200" b="0" spc="-45" dirty="0" err="1">
                <a:solidFill>
                  <a:srgbClr val="FFFFFF"/>
                </a:solidFill>
                <a:latin typeface="Calibri Light"/>
                <a:cs typeface="Calibri Light"/>
              </a:rPr>
              <a:t>ó</a:t>
            </a:r>
            <a:r>
              <a:rPr sz="4200" b="0" dirty="0" err="1">
                <a:solidFill>
                  <a:srgbClr val="FFFFFF"/>
                </a:solidFill>
                <a:latin typeface="Calibri Light"/>
                <a:cs typeface="Calibri Light"/>
              </a:rPr>
              <a:t>n</a:t>
            </a:r>
            <a:r>
              <a:rPr lang="es-ES" sz="4200" b="0" dirty="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endParaRPr sz="4200" dirty="0">
              <a:latin typeface="Calibri Light"/>
              <a:cs typeface="Calibri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68492" y="692276"/>
            <a:ext cx="6263640" cy="1271270"/>
          </a:xfrm>
          <a:custGeom>
            <a:avLst/>
            <a:gdLst/>
            <a:ahLst/>
            <a:cxnLst/>
            <a:rect l="l" t="t" r="r" b="b"/>
            <a:pathLst>
              <a:path w="6263640" h="1271270">
                <a:moveTo>
                  <a:pt x="6051804" y="0"/>
                </a:moveTo>
                <a:lnTo>
                  <a:pt x="211836" y="0"/>
                </a:lnTo>
                <a:lnTo>
                  <a:pt x="163272" y="5596"/>
                </a:lnTo>
                <a:lnTo>
                  <a:pt x="118687" y="21535"/>
                </a:lnTo>
                <a:lnTo>
                  <a:pt x="79354" y="46546"/>
                </a:lnTo>
                <a:lnTo>
                  <a:pt x="46546" y="79354"/>
                </a:lnTo>
                <a:lnTo>
                  <a:pt x="21535" y="118687"/>
                </a:lnTo>
                <a:lnTo>
                  <a:pt x="5596" y="163272"/>
                </a:lnTo>
                <a:lnTo>
                  <a:pt x="0" y="211836"/>
                </a:lnTo>
                <a:lnTo>
                  <a:pt x="0" y="1059180"/>
                </a:lnTo>
                <a:lnTo>
                  <a:pt x="5596" y="1107743"/>
                </a:lnTo>
                <a:lnTo>
                  <a:pt x="21535" y="1152328"/>
                </a:lnTo>
                <a:lnTo>
                  <a:pt x="46546" y="1191661"/>
                </a:lnTo>
                <a:lnTo>
                  <a:pt x="79354" y="1224469"/>
                </a:lnTo>
                <a:lnTo>
                  <a:pt x="118687" y="1249480"/>
                </a:lnTo>
                <a:lnTo>
                  <a:pt x="163272" y="1265419"/>
                </a:lnTo>
                <a:lnTo>
                  <a:pt x="211836" y="1271016"/>
                </a:lnTo>
                <a:lnTo>
                  <a:pt x="6051804" y="1271016"/>
                </a:lnTo>
                <a:lnTo>
                  <a:pt x="6100367" y="1265419"/>
                </a:lnTo>
                <a:lnTo>
                  <a:pt x="6144952" y="1249480"/>
                </a:lnTo>
                <a:lnTo>
                  <a:pt x="6184285" y="1224469"/>
                </a:lnTo>
                <a:lnTo>
                  <a:pt x="6217093" y="1191661"/>
                </a:lnTo>
                <a:lnTo>
                  <a:pt x="6242104" y="1152328"/>
                </a:lnTo>
                <a:lnTo>
                  <a:pt x="6258043" y="1107743"/>
                </a:lnTo>
                <a:lnTo>
                  <a:pt x="6263640" y="1059180"/>
                </a:lnTo>
                <a:lnTo>
                  <a:pt x="6263640" y="211836"/>
                </a:lnTo>
                <a:lnTo>
                  <a:pt x="6258043" y="163272"/>
                </a:lnTo>
                <a:lnTo>
                  <a:pt x="6242104" y="118687"/>
                </a:lnTo>
                <a:lnTo>
                  <a:pt x="6217093" y="79354"/>
                </a:lnTo>
                <a:lnTo>
                  <a:pt x="6184285" y="46546"/>
                </a:lnTo>
                <a:lnTo>
                  <a:pt x="6144952" y="21535"/>
                </a:lnTo>
                <a:lnTo>
                  <a:pt x="6100367" y="5596"/>
                </a:lnTo>
                <a:lnTo>
                  <a:pt x="605180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640070" y="1023365"/>
            <a:ext cx="575627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20" dirty="0">
                <a:solidFill>
                  <a:srgbClr val="FFFFFF"/>
                </a:solidFill>
                <a:latin typeface="Calibri"/>
                <a:cs typeface="Calibri"/>
              </a:rPr>
              <a:t>Atender</a:t>
            </a:r>
            <a:r>
              <a:rPr sz="2800" b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0" spc="-5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2800" b="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0" spc="-15" dirty="0" err="1">
                <a:solidFill>
                  <a:srgbClr val="FFFFFF"/>
                </a:solidFill>
                <a:latin typeface="Calibri"/>
                <a:cs typeface="Calibri"/>
              </a:rPr>
              <a:t>diagnóstico</a:t>
            </a:r>
            <a:r>
              <a:rPr sz="2800" b="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0" spc="-15" dirty="0" err="1">
                <a:solidFill>
                  <a:srgbClr val="FFFFFF"/>
                </a:solidFill>
                <a:latin typeface="Calibri"/>
                <a:cs typeface="Calibri"/>
              </a:rPr>
              <a:t>neurológico</a:t>
            </a:r>
            <a:r>
              <a:rPr lang="es-ES" sz="2800" b="0" spc="-1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68492" y="2055495"/>
            <a:ext cx="6263640" cy="1271905"/>
          </a:xfrm>
          <a:custGeom>
            <a:avLst/>
            <a:gdLst/>
            <a:ahLst/>
            <a:cxnLst/>
            <a:rect l="l" t="t" r="r" b="b"/>
            <a:pathLst>
              <a:path w="6263640" h="1271904">
                <a:moveTo>
                  <a:pt x="6051677" y="0"/>
                </a:moveTo>
                <a:lnTo>
                  <a:pt x="211963" y="0"/>
                </a:lnTo>
                <a:lnTo>
                  <a:pt x="163352" y="5596"/>
                </a:lnTo>
                <a:lnTo>
                  <a:pt x="118733" y="21538"/>
                </a:lnTo>
                <a:lnTo>
                  <a:pt x="79378" y="46556"/>
                </a:lnTo>
                <a:lnTo>
                  <a:pt x="46556" y="79378"/>
                </a:lnTo>
                <a:lnTo>
                  <a:pt x="21538" y="118733"/>
                </a:lnTo>
                <a:lnTo>
                  <a:pt x="5596" y="163352"/>
                </a:lnTo>
                <a:lnTo>
                  <a:pt x="0" y="211962"/>
                </a:lnTo>
                <a:lnTo>
                  <a:pt x="0" y="1059815"/>
                </a:lnTo>
                <a:lnTo>
                  <a:pt x="5596" y="1108425"/>
                </a:lnTo>
                <a:lnTo>
                  <a:pt x="21538" y="1153044"/>
                </a:lnTo>
                <a:lnTo>
                  <a:pt x="46556" y="1192399"/>
                </a:lnTo>
                <a:lnTo>
                  <a:pt x="79378" y="1225221"/>
                </a:lnTo>
                <a:lnTo>
                  <a:pt x="118733" y="1250239"/>
                </a:lnTo>
                <a:lnTo>
                  <a:pt x="163352" y="1266181"/>
                </a:lnTo>
                <a:lnTo>
                  <a:pt x="211963" y="1271778"/>
                </a:lnTo>
                <a:lnTo>
                  <a:pt x="6051677" y="1271778"/>
                </a:lnTo>
                <a:lnTo>
                  <a:pt x="6100287" y="1266181"/>
                </a:lnTo>
                <a:lnTo>
                  <a:pt x="6144906" y="1250239"/>
                </a:lnTo>
                <a:lnTo>
                  <a:pt x="6184261" y="1225221"/>
                </a:lnTo>
                <a:lnTo>
                  <a:pt x="6217083" y="1192399"/>
                </a:lnTo>
                <a:lnTo>
                  <a:pt x="6242101" y="1153044"/>
                </a:lnTo>
                <a:lnTo>
                  <a:pt x="6258043" y="1108425"/>
                </a:lnTo>
                <a:lnTo>
                  <a:pt x="6263640" y="1059815"/>
                </a:lnTo>
                <a:lnTo>
                  <a:pt x="6263640" y="211962"/>
                </a:lnTo>
                <a:lnTo>
                  <a:pt x="6258043" y="163352"/>
                </a:lnTo>
                <a:lnTo>
                  <a:pt x="6242101" y="118733"/>
                </a:lnTo>
                <a:lnTo>
                  <a:pt x="6217083" y="79378"/>
                </a:lnTo>
                <a:lnTo>
                  <a:pt x="6184261" y="46556"/>
                </a:lnTo>
                <a:lnTo>
                  <a:pt x="6144906" y="21538"/>
                </a:lnTo>
                <a:lnTo>
                  <a:pt x="6100287" y="5596"/>
                </a:lnTo>
                <a:lnTo>
                  <a:pt x="6051677" y="0"/>
                </a:lnTo>
                <a:close/>
              </a:path>
            </a:pathLst>
          </a:custGeom>
          <a:solidFill>
            <a:srgbClr val="52C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640070" y="2163572"/>
            <a:ext cx="5882640" cy="941796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520"/>
              </a:lnSpc>
              <a:spcBef>
                <a:spcPts val="480"/>
              </a:spcBef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Considerar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patologías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asociadas: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estado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cardiovascular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y </a:t>
            </a:r>
            <a:r>
              <a:rPr sz="2800" spc="-20" dirty="0" err="1">
                <a:solidFill>
                  <a:srgbClr val="FFFFFF"/>
                </a:solidFill>
                <a:latin typeface="Calibri"/>
                <a:cs typeface="Calibri"/>
              </a:rPr>
              <a:t>respiratorio</a:t>
            </a:r>
            <a:r>
              <a:rPr lang="es-ES" sz="2800" spc="-2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68492" y="3419475"/>
            <a:ext cx="6263640" cy="1271270"/>
          </a:xfrm>
          <a:custGeom>
            <a:avLst/>
            <a:gdLst/>
            <a:ahLst/>
            <a:cxnLst/>
            <a:rect l="l" t="t" r="r" b="b"/>
            <a:pathLst>
              <a:path w="6263640" h="1271270">
                <a:moveTo>
                  <a:pt x="6051804" y="0"/>
                </a:moveTo>
                <a:lnTo>
                  <a:pt x="211836" y="0"/>
                </a:lnTo>
                <a:lnTo>
                  <a:pt x="163272" y="5596"/>
                </a:lnTo>
                <a:lnTo>
                  <a:pt x="118687" y="21535"/>
                </a:lnTo>
                <a:lnTo>
                  <a:pt x="79354" y="46546"/>
                </a:lnTo>
                <a:lnTo>
                  <a:pt x="46546" y="79354"/>
                </a:lnTo>
                <a:lnTo>
                  <a:pt x="21535" y="118687"/>
                </a:lnTo>
                <a:lnTo>
                  <a:pt x="5596" y="163272"/>
                </a:lnTo>
                <a:lnTo>
                  <a:pt x="0" y="211836"/>
                </a:lnTo>
                <a:lnTo>
                  <a:pt x="0" y="1059180"/>
                </a:lnTo>
                <a:lnTo>
                  <a:pt x="5596" y="1107743"/>
                </a:lnTo>
                <a:lnTo>
                  <a:pt x="21535" y="1152328"/>
                </a:lnTo>
                <a:lnTo>
                  <a:pt x="46546" y="1191661"/>
                </a:lnTo>
                <a:lnTo>
                  <a:pt x="79354" y="1224469"/>
                </a:lnTo>
                <a:lnTo>
                  <a:pt x="118687" y="1249480"/>
                </a:lnTo>
                <a:lnTo>
                  <a:pt x="163272" y="1265419"/>
                </a:lnTo>
                <a:lnTo>
                  <a:pt x="211836" y="1271016"/>
                </a:lnTo>
                <a:lnTo>
                  <a:pt x="6051804" y="1271016"/>
                </a:lnTo>
                <a:lnTo>
                  <a:pt x="6100367" y="1265419"/>
                </a:lnTo>
                <a:lnTo>
                  <a:pt x="6144952" y="1249480"/>
                </a:lnTo>
                <a:lnTo>
                  <a:pt x="6184285" y="1224469"/>
                </a:lnTo>
                <a:lnTo>
                  <a:pt x="6217093" y="1191661"/>
                </a:lnTo>
                <a:lnTo>
                  <a:pt x="6242104" y="1152328"/>
                </a:lnTo>
                <a:lnTo>
                  <a:pt x="6258043" y="1107743"/>
                </a:lnTo>
                <a:lnTo>
                  <a:pt x="6263640" y="1059180"/>
                </a:lnTo>
                <a:lnTo>
                  <a:pt x="6263640" y="211836"/>
                </a:lnTo>
                <a:lnTo>
                  <a:pt x="6258043" y="163272"/>
                </a:lnTo>
                <a:lnTo>
                  <a:pt x="6242104" y="118687"/>
                </a:lnTo>
                <a:lnTo>
                  <a:pt x="6217093" y="79354"/>
                </a:lnTo>
                <a:lnTo>
                  <a:pt x="6184285" y="46546"/>
                </a:lnTo>
                <a:lnTo>
                  <a:pt x="6144952" y="21535"/>
                </a:lnTo>
                <a:lnTo>
                  <a:pt x="6100367" y="5596"/>
                </a:lnTo>
                <a:lnTo>
                  <a:pt x="6051804" y="0"/>
                </a:lnTo>
                <a:close/>
              </a:path>
            </a:pathLst>
          </a:custGeom>
          <a:solidFill>
            <a:srgbClr val="48BE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40070" y="3527044"/>
            <a:ext cx="5322570" cy="9594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520"/>
              </a:lnSpc>
              <a:spcBef>
                <a:spcPts val="480"/>
              </a:spcBef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Considerar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nivel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cognitivo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800" spc="-7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 err="1">
                <a:solidFill>
                  <a:srgbClr val="FFFFFF"/>
                </a:solidFill>
                <a:latin typeface="Calibri"/>
                <a:cs typeface="Calibri"/>
              </a:rPr>
              <a:t>conducta</a:t>
            </a:r>
            <a:r>
              <a:rPr lang="es-ES" sz="2800" spc="-1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68492" y="4782692"/>
            <a:ext cx="6263640" cy="1271270"/>
          </a:xfrm>
          <a:custGeom>
            <a:avLst/>
            <a:gdLst/>
            <a:ahLst/>
            <a:cxnLst/>
            <a:rect l="l" t="t" r="r" b="b"/>
            <a:pathLst>
              <a:path w="6263640" h="1271270">
                <a:moveTo>
                  <a:pt x="6051804" y="0"/>
                </a:moveTo>
                <a:lnTo>
                  <a:pt x="211836" y="0"/>
                </a:lnTo>
                <a:lnTo>
                  <a:pt x="163272" y="5596"/>
                </a:lnTo>
                <a:lnTo>
                  <a:pt x="118687" y="21535"/>
                </a:lnTo>
                <a:lnTo>
                  <a:pt x="79354" y="46546"/>
                </a:lnTo>
                <a:lnTo>
                  <a:pt x="46546" y="79354"/>
                </a:lnTo>
                <a:lnTo>
                  <a:pt x="21535" y="118687"/>
                </a:lnTo>
                <a:lnTo>
                  <a:pt x="5596" y="163272"/>
                </a:lnTo>
                <a:lnTo>
                  <a:pt x="0" y="211835"/>
                </a:lnTo>
                <a:lnTo>
                  <a:pt x="0" y="1059179"/>
                </a:lnTo>
                <a:lnTo>
                  <a:pt x="5596" y="1107751"/>
                </a:lnTo>
                <a:lnTo>
                  <a:pt x="21535" y="1152339"/>
                </a:lnTo>
                <a:lnTo>
                  <a:pt x="46546" y="1191672"/>
                </a:lnTo>
                <a:lnTo>
                  <a:pt x="79354" y="1224477"/>
                </a:lnTo>
                <a:lnTo>
                  <a:pt x="118687" y="1249484"/>
                </a:lnTo>
                <a:lnTo>
                  <a:pt x="163272" y="1265421"/>
                </a:lnTo>
                <a:lnTo>
                  <a:pt x="211836" y="1271015"/>
                </a:lnTo>
                <a:lnTo>
                  <a:pt x="6051804" y="1271015"/>
                </a:lnTo>
                <a:lnTo>
                  <a:pt x="6100367" y="1265421"/>
                </a:lnTo>
                <a:lnTo>
                  <a:pt x="6144952" y="1249484"/>
                </a:lnTo>
                <a:lnTo>
                  <a:pt x="6184285" y="1224477"/>
                </a:lnTo>
                <a:lnTo>
                  <a:pt x="6217093" y="1191672"/>
                </a:lnTo>
                <a:lnTo>
                  <a:pt x="6242104" y="1152339"/>
                </a:lnTo>
                <a:lnTo>
                  <a:pt x="6258043" y="1107751"/>
                </a:lnTo>
                <a:lnTo>
                  <a:pt x="6263640" y="1059179"/>
                </a:lnTo>
                <a:lnTo>
                  <a:pt x="6263640" y="211835"/>
                </a:lnTo>
                <a:lnTo>
                  <a:pt x="6258043" y="163272"/>
                </a:lnTo>
                <a:lnTo>
                  <a:pt x="6242104" y="118687"/>
                </a:lnTo>
                <a:lnTo>
                  <a:pt x="6217093" y="79354"/>
                </a:lnTo>
                <a:lnTo>
                  <a:pt x="6184285" y="46546"/>
                </a:lnTo>
                <a:lnTo>
                  <a:pt x="6144952" y="21535"/>
                </a:lnTo>
                <a:lnTo>
                  <a:pt x="6100367" y="5596"/>
                </a:lnTo>
                <a:lnTo>
                  <a:pt x="605180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40070" y="4890515"/>
            <a:ext cx="5276215" cy="9594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520"/>
              </a:lnSpc>
              <a:spcBef>
                <a:spcPts val="480"/>
              </a:spcBef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Nivel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de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participación</a:t>
            </a:r>
            <a:r>
              <a:rPr sz="2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nivel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800" spc="-7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actividad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física.</a:t>
            </a:r>
            <a:r>
              <a:rPr sz="2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u="sng" spc="-7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IPAQ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15" name="Imagen 1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D00ECF86-482D-3ABA-9B02-D1124C41ED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6088472"/>
            <a:ext cx="830236" cy="5468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911350"/>
          </a:xfrm>
          <a:custGeom>
            <a:avLst/>
            <a:gdLst/>
            <a:ahLst/>
            <a:cxnLst/>
            <a:rect l="l" t="t" r="r" b="b"/>
            <a:pathLst>
              <a:path w="12192000" h="1911350">
                <a:moveTo>
                  <a:pt x="12192000" y="0"/>
                </a:moveTo>
                <a:lnTo>
                  <a:pt x="0" y="0"/>
                </a:lnTo>
                <a:lnTo>
                  <a:pt x="0" y="1911096"/>
                </a:lnTo>
                <a:lnTo>
                  <a:pt x="12192000" y="19110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592074"/>
            <a:ext cx="5941061" cy="7213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600" spc="-50" dirty="0" err="1">
                <a:solidFill>
                  <a:srgbClr val="FFFFFF"/>
                </a:solidFill>
              </a:rPr>
              <a:t>Recopilar</a:t>
            </a:r>
            <a:r>
              <a:rPr sz="4600" spc="-110" dirty="0">
                <a:solidFill>
                  <a:srgbClr val="FFFFFF"/>
                </a:solidFill>
              </a:rPr>
              <a:t> </a:t>
            </a:r>
            <a:r>
              <a:rPr sz="4600" spc="-45" dirty="0" err="1">
                <a:solidFill>
                  <a:srgbClr val="FFFFFF"/>
                </a:solidFill>
              </a:rPr>
              <a:t>información</a:t>
            </a:r>
            <a:r>
              <a:rPr lang="es-ES" sz="4600" spc="-45" dirty="0">
                <a:solidFill>
                  <a:srgbClr val="FFFFFF"/>
                </a:solidFill>
              </a:rPr>
              <a:t>.</a:t>
            </a:r>
            <a:endParaRPr sz="4600" dirty="0"/>
          </a:p>
        </p:txBody>
      </p:sp>
      <p:sp>
        <p:nvSpPr>
          <p:cNvPr id="5" name="object 5"/>
          <p:cNvSpPr txBox="1"/>
          <p:nvPr/>
        </p:nvSpPr>
        <p:spPr>
          <a:xfrm>
            <a:off x="1347217" y="2387548"/>
            <a:ext cx="5358384" cy="404123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67970" indent="-229235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268605" algn="l"/>
              </a:tabLst>
            </a:pPr>
            <a:r>
              <a:rPr sz="2000" spc="-10" dirty="0" err="1">
                <a:latin typeface="Calibri"/>
                <a:cs typeface="Calibri"/>
              </a:rPr>
              <a:t>Sensibilidad</a:t>
            </a:r>
            <a:r>
              <a:rPr lang="es-ES" sz="2000" spc="-1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267970" indent="-229235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268605" algn="l"/>
              </a:tabLst>
            </a:pPr>
            <a:r>
              <a:rPr sz="2000" spc="-10" dirty="0">
                <a:latin typeface="Calibri"/>
                <a:cs typeface="Calibri"/>
              </a:rPr>
              <a:t>Dolor</a:t>
            </a:r>
            <a:r>
              <a:rPr lang="es-ES" sz="2000" spc="-1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267970" indent="-229235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268605" algn="l"/>
              </a:tabLst>
            </a:pPr>
            <a:r>
              <a:rPr sz="2000" spc="-65" dirty="0">
                <a:latin typeface="Calibri"/>
                <a:cs typeface="Calibri"/>
              </a:rPr>
              <a:t>Tono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muscular</a:t>
            </a:r>
            <a:r>
              <a:rPr lang="es-ES" sz="2000" spc="-5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267970" indent="-229235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268605" algn="l"/>
              </a:tabLst>
            </a:pPr>
            <a:r>
              <a:rPr sz="2000" spc="-15" dirty="0" err="1">
                <a:latin typeface="Calibri"/>
                <a:cs typeface="Calibri"/>
              </a:rPr>
              <a:t>Fuerza</a:t>
            </a:r>
            <a:r>
              <a:rPr lang="es-ES" sz="2000" spc="-15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267970" indent="-229235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268605" algn="l"/>
              </a:tabLst>
            </a:pPr>
            <a:r>
              <a:rPr sz="2000" spc="-10" dirty="0" err="1">
                <a:latin typeface="Calibri"/>
                <a:cs typeface="Calibri"/>
              </a:rPr>
              <a:t>Coordinación</a:t>
            </a:r>
            <a:r>
              <a:rPr lang="es-ES" sz="2000" spc="-1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267970" indent="-229235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268605" algn="l"/>
              </a:tabLst>
            </a:pPr>
            <a:r>
              <a:rPr sz="2000" spc="-10" dirty="0" err="1">
                <a:latin typeface="Calibri"/>
                <a:cs typeface="Calibri"/>
              </a:rPr>
              <a:t>Estabilidad</a:t>
            </a:r>
            <a:r>
              <a:rPr lang="es-ES" sz="2000" spc="-1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ts val="2810"/>
              </a:lnSpc>
              <a:spcBef>
                <a:spcPts val="2030"/>
              </a:spcBef>
            </a:pPr>
            <a:r>
              <a:rPr sz="2000" b="1" u="sng" spc="-10" dirty="0" err="1">
                <a:latin typeface="Calibri"/>
                <a:cs typeface="Calibri"/>
              </a:rPr>
              <a:t>Criterios</a:t>
            </a:r>
            <a:r>
              <a:rPr lang="es-ES" sz="2000" b="1" u="sng" spc="-10" dirty="0">
                <a:latin typeface="Calibri"/>
                <a:cs typeface="Calibri"/>
              </a:rPr>
              <a:t> para aplicar ejercicio de fuerza</a:t>
            </a:r>
            <a:r>
              <a:rPr sz="2000" spc="-10" dirty="0">
                <a:latin typeface="Calibri"/>
                <a:cs typeface="Calibri"/>
              </a:rPr>
              <a:t>: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dolor,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contracturas,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debilidad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severa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los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músculos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flexores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hombro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(&lt;3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test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manual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muscular).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lang="es-ES" sz="2000" spc="15" dirty="0">
                <a:latin typeface="Calibri"/>
                <a:cs typeface="Calibri"/>
              </a:rPr>
              <a:t>No aconsejable cuando el t</a:t>
            </a:r>
            <a:r>
              <a:rPr sz="2000" spc="-65" dirty="0">
                <a:latin typeface="Calibri"/>
                <a:cs typeface="Calibri"/>
              </a:rPr>
              <a:t>ono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lang="es-ES" sz="2000" spc="-5" dirty="0">
                <a:latin typeface="Calibri"/>
                <a:cs typeface="Calibri"/>
              </a:rPr>
              <a:t>según</a:t>
            </a:r>
            <a:r>
              <a:rPr sz="2000" spc="-10" dirty="0">
                <a:latin typeface="Calibri"/>
                <a:cs typeface="Calibri"/>
              </a:rPr>
              <a:t> Ashworth</a:t>
            </a:r>
            <a:r>
              <a:rPr lang="es-ES" sz="2000" spc="-10" dirty="0">
                <a:latin typeface="Calibri"/>
                <a:cs typeface="Calibri"/>
              </a:rPr>
              <a:t> </a:t>
            </a:r>
            <a:r>
              <a:rPr lang="es-ES" sz="2000" spc="-10" dirty="0" err="1">
                <a:latin typeface="Calibri"/>
                <a:cs typeface="Calibri"/>
              </a:rPr>
              <a:t>Modified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&gt;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3</a:t>
            </a:r>
            <a:r>
              <a:rPr lang="es-ES" sz="2000" spc="-5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7E3B5C0-7A4F-501B-3C42-A5A8CC41A56B}"/>
              </a:ext>
            </a:extLst>
          </p:cNvPr>
          <p:cNvSpPr txBox="1"/>
          <p:nvPr/>
        </p:nvSpPr>
        <p:spPr>
          <a:xfrm>
            <a:off x="7315200" y="2551837"/>
            <a:ext cx="45739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Lectura.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Graef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P,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Michaelsen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SM,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Dadalt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ML,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Rodrigues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DA, Pereira F,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Pagnussat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AS.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Effects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of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functional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and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analytical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strength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training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on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upper-extremity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activity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after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stroke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: a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randomized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controlled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trial.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Braz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J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Phys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Ther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. 2016 Nov-Dec;20(6):543-552. </a:t>
            </a:r>
            <a:r>
              <a:rPr lang="es-E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doi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: 10.1590/bjpt-rbf.2014.0187. Haz </a:t>
            </a:r>
            <a:r>
              <a:rPr lang="es-ES" b="1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  <a:hlinkClick r:id="rId2"/>
              </a:rPr>
              <a:t>click</a:t>
            </a:r>
            <a:r>
              <a:rPr lang="es-E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BlinkMacSystemFont"/>
              </a:rPr>
              <a:t>. </a:t>
            </a:r>
            <a:endParaRPr lang="es-ES" dirty="0"/>
          </a:p>
        </p:txBody>
      </p:sp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E95E814D-3914-39B8-22F4-20EFCEFCF4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144" y="6019800"/>
            <a:ext cx="934492" cy="61554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19871" y="643127"/>
            <a:ext cx="3424554" cy="446481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400" b="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650" b="1">
              <a:latin typeface="Times New Roman"/>
              <a:cs typeface="Times New Roman"/>
            </a:endParaRPr>
          </a:p>
          <a:p>
            <a:pPr marL="356235" marR="1454150" algn="just">
              <a:lnSpc>
                <a:spcPct val="90000"/>
              </a:lnSpc>
            </a:pPr>
            <a:r>
              <a:rPr sz="4400" b="1" spc="-140" dirty="0">
                <a:latin typeface="Calibri Light"/>
                <a:cs typeface="Calibri Light"/>
              </a:rPr>
              <a:t>E</a:t>
            </a:r>
            <a:r>
              <a:rPr sz="4400" b="1" spc="-105" dirty="0">
                <a:latin typeface="Calibri Light"/>
                <a:cs typeface="Calibri Light"/>
              </a:rPr>
              <a:t>v</a:t>
            </a:r>
            <a:r>
              <a:rPr sz="4400" b="1" spc="-40" dirty="0">
                <a:latin typeface="Calibri Light"/>
                <a:cs typeface="Calibri Light"/>
              </a:rPr>
              <a:t>a</a:t>
            </a:r>
            <a:r>
              <a:rPr sz="4400" b="1" dirty="0">
                <a:latin typeface="Calibri Light"/>
                <a:cs typeface="Calibri Light"/>
              </a:rPr>
              <a:t>l</a:t>
            </a:r>
            <a:r>
              <a:rPr sz="4400" b="1" spc="-50" dirty="0">
                <a:latin typeface="Calibri Light"/>
                <a:cs typeface="Calibri Light"/>
              </a:rPr>
              <a:t>u</a:t>
            </a:r>
            <a:r>
              <a:rPr sz="4400" b="1" spc="-40" dirty="0">
                <a:latin typeface="Calibri Light"/>
                <a:cs typeface="Calibri Light"/>
              </a:rPr>
              <a:t>a</a:t>
            </a:r>
            <a:r>
              <a:rPr sz="4400" b="1" dirty="0">
                <a:latin typeface="Calibri Light"/>
                <a:cs typeface="Calibri Light"/>
              </a:rPr>
              <a:t>r  </a:t>
            </a:r>
            <a:r>
              <a:rPr sz="4400" b="1" spc="-40" dirty="0">
                <a:latin typeface="Calibri Light"/>
                <a:cs typeface="Calibri Light"/>
              </a:rPr>
              <a:t>Fu</a:t>
            </a:r>
            <a:r>
              <a:rPr sz="4400" b="1" spc="-45" dirty="0">
                <a:latin typeface="Calibri Light"/>
                <a:cs typeface="Calibri Light"/>
              </a:rPr>
              <a:t>e</a:t>
            </a:r>
            <a:r>
              <a:rPr sz="4400" b="1" spc="-35" dirty="0">
                <a:latin typeface="Calibri Light"/>
                <a:cs typeface="Calibri Light"/>
              </a:rPr>
              <a:t>r</a:t>
            </a:r>
            <a:r>
              <a:rPr sz="4400" b="1" spc="-125" dirty="0">
                <a:latin typeface="Calibri Light"/>
                <a:cs typeface="Calibri Light"/>
              </a:rPr>
              <a:t>z</a:t>
            </a:r>
            <a:r>
              <a:rPr sz="4400" b="1" spc="-45" dirty="0">
                <a:latin typeface="Calibri Light"/>
                <a:cs typeface="Calibri Light"/>
              </a:rPr>
              <a:t>a</a:t>
            </a:r>
            <a:r>
              <a:rPr sz="4400" b="1" spc="-5" dirty="0">
                <a:latin typeface="Calibri Light"/>
                <a:cs typeface="Calibri Light"/>
              </a:rPr>
              <a:t>.  1</a:t>
            </a:r>
            <a:r>
              <a:rPr sz="4400" b="1" spc="-85" dirty="0">
                <a:latin typeface="Calibri Light"/>
                <a:cs typeface="Calibri Light"/>
              </a:rPr>
              <a:t> </a:t>
            </a:r>
            <a:r>
              <a:rPr sz="4400" b="1" spc="-25" dirty="0">
                <a:latin typeface="Calibri Light"/>
                <a:cs typeface="Calibri Light"/>
              </a:rPr>
              <a:t>RM</a:t>
            </a:r>
            <a:endParaRPr sz="4400" b="1">
              <a:latin typeface="Calibri Light"/>
              <a:cs typeface="Calibri Light"/>
            </a:endParaRPr>
          </a:p>
          <a:p>
            <a:pPr marL="356235" marR="657225">
              <a:lnSpc>
                <a:spcPts val="4750"/>
              </a:lnSpc>
              <a:spcBef>
                <a:spcPts val="75"/>
              </a:spcBef>
            </a:pPr>
            <a:r>
              <a:rPr sz="4400" b="1" spc="-25" dirty="0">
                <a:latin typeface="Calibri Light"/>
                <a:cs typeface="Calibri Light"/>
              </a:rPr>
              <a:t>(</a:t>
            </a:r>
            <a:r>
              <a:rPr sz="4400" b="1" spc="-95" dirty="0">
                <a:latin typeface="Calibri Light"/>
                <a:cs typeface="Calibri Light"/>
              </a:rPr>
              <a:t>r</a:t>
            </a:r>
            <a:r>
              <a:rPr sz="4400" b="1" spc="-45" dirty="0">
                <a:latin typeface="Calibri Light"/>
                <a:cs typeface="Calibri Light"/>
              </a:rPr>
              <a:t>e</a:t>
            </a:r>
            <a:r>
              <a:rPr sz="4400" b="1" spc="-50" dirty="0">
                <a:latin typeface="Calibri Light"/>
                <a:cs typeface="Calibri Light"/>
              </a:rPr>
              <a:t>p</a:t>
            </a:r>
            <a:r>
              <a:rPr sz="4400" b="1" spc="-70" dirty="0">
                <a:latin typeface="Calibri Light"/>
                <a:cs typeface="Calibri Light"/>
              </a:rPr>
              <a:t>e</a:t>
            </a:r>
            <a:r>
              <a:rPr sz="4400" b="1" spc="-30" dirty="0">
                <a:latin typeface="Calibri Light"/>
                <a:cs typeface="Calibri Light"/>
              </a:rPr>
              <a:t>t</a:t>
            </a:r>
            <a:r>
              <a:rPr sz="4400" b="1" spc="-25" dirty="0">
                <a:latin typeface="Calibri Light"/>
                <a:cs typeface="Calibri Light"/>
              </a:rPr>
              <a:t>i</a:t>
            </a:r>
            <a:r>
              <a:rPr sz="4400" b="1" spc="-45" dirty="0">
                <a:latin typeface="Calibri Light"/>
                <a:cs typeface="Calibri Light"/>
              </a:rPr>
              <a:t>c</a:t>
            </a:r>
            <a:r>
              <a:rPr sz="4400" b="1" spc="-25" dirty="0">
                <a:latin typeface="Calibri Light"/>
                <a:cs typeface="Calibri Light"/>
              </a:rPr>
              <a:t>i</a:t>
            </a:r>
            <a:r>
              <a:rPr sz="4400" b="1" spc="-50" dirty="0">
                <a:latin typeface="Calibri Light"/>
                <a:cs typeface="Calibri Light"/>
              </a:rPr>
              <a:t>ó</a:t>
            </a:r>
            <a:r>
              <a:rPr sz="4400" b="1" spc="-5" dirty="0">
                <a:latin typeface="Calibri Light"/>
                <a:cs typeface="Calibri Light"/>
              </a:rPr>
              <a:t>n  </a:t>
            </a:r>
            <a:r>
              <a:rPr sz="4400" b="1" spc="-45" dirty="0">
                <a:latin typeface="Calibri Light"/>
                <a:cs typeface="Calibri Light"/>
              </a:rPr>
              <a:t>máxima)</a:t>
            </a:r>
            <a:endParaRPr sz="4400" b="1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1600200"/>
            <a:ext cx="6355715" cy="66294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5"/>
              </a:spcBef>
            </a:pPr>
            <a:r>
              <a:rPr sz="2200" b="1" spc="-10" dirty="0">
                <a:latin typeface="Calibri"/>
                <a:cs typeface="Calibri"/>
              </a:rPr>
              <a:t>Máximos </a:t>
            </a:r>
            <a:r>
              <a:rPr sz="2200" b="1" dirty="0">
                <a:latin typeface="Calibri"/>
                <a:cs typeface="Calibri"/>
              </a:rPr>
              <a:t>kg de peso que puede </a:t>
            </a:r>
            <a:r>
              <a:rPr sz="2200" b="1" spc="-5" dirty="0">
                <a:latin typeface="Calibri"/>
                <a:cs typeface="Calibri"/>
              </a:rPr>
              <a:t>desplazar </a:t>
            </a:r>
            <a:r>
              <a:rPr sz="2200" b="1" dirty="0">
                <a:latin typeface="Calibri"/>
                <a:cs typeface="Calibri"/>
              </a:rPr>
              <a:t>una </a:t>
            </a:r>
            <a:r>
              <a:rPr sz="2200" b="1" spc="-5" dirty="0">
                <a:latin typeface="Calibri"/>
                <a:cs typeface="Calibri"/>
              </a:rPr>
              <a:t>persona </a:t>
            </a:r>
            <a:r>
              <a:rPr sz="2200" b="1" spc="-49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en</a:t>
            </a:r>
            <a:r>
              <a:rPr sz="2200" b="1" spc="-1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una</a:t>
            </a:r>
            <a:r>
              <a:rPr sz="2200" b="1" spc="-1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repetición</a:t>
            </a:r>
            <a:r>
              <a:rPr sz="2200" b="1" dirty="0">
                <a:latin typeface="Calibri"/>
                <a:cs typeface="Calibri"/>
              </a:rPr>
              <a:t> y</a:t>
            </a:r>
            <a:r>
              <a:rPr sz="2200" b="1" spc="-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no</a:t>
            </a:r>
            <a:r>
              <a:rPr sz="2200" b="1" spc="-15" dirty="0">
                <a:latin typeface="Calibri"/>
                <a:cs typeface="Calibri"/>
              </a:rPr>
              <a:t> </a:t>
            </a:r>
            <a:r>
              <a:rPr sz="2200" b="1" spc="-5" dirty="0" err="1">
                <a:latin typeface="Calibri"/>
                <a:cs typeface="Calibri"/>
              </a:rPr>
              <a:t>más</a:t>
            </a:r>
            <a:r>
              <a:rPr lang="es-ES" sz="2200" b="1" spc="-5" dirty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2590800"/>
            <a:ext cx="6553200" cy="34522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ts val="2510"/>
              </a:lnSpc>
              <a:spcBef>
                <a:spcPts val="100"/>
              </a:spcBef>
            </a:pPr>
            <a:r>
              <a:rPr sz="2200" b="1" dirty="0">
                <a:latin typeface="Calibri"/>
                <a:cs typeface="Calibri"/>
              </a:rPr>
              <a:t>Ejemplo</a:t>
            </a:r>
            <a:r>
              <a:rPr sz="2200" b="1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Squat: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25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kg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- 45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kg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- 65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kg -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80 kg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-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90 kg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-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95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kg</a:t>
            </a:r>
          </a:p>
          <a:p>
            <a:pPr marL="19685" marR="558800">
              <a:lnSpc>
                <a:spcPts val="2380"/>
              </a:lnSpc>
              <a:spcBef>
                <a:spcPts val="165"/>
              </a:spcBef>
            </a:pPr>
            <a:r>
              <a:rPr sz="2200" dirty="0">
                <a:latin typeface="Calibri"/>
                <a:cs typeface="Calibri"/>
              </a:rPr>
              <a:t>- 100 kg </a:t>
            </a:r>
            <a:r>
              <a:rPr sz="2200" spc="-5" dirty="0">
                <a:latin typeface="Calibri"/>
                <a:cs typeface="Calibri"/>
              </a:rPr>
              <a:t>(así sucesivamente, hasta </a:t>
            </a:r>
            <a:r>
              <a:rPr sz="2200" dirty="0">
                <a:latin typeface="Calibri"/>
                <a:cs typeface="Calibri"/>
              </a:rPr>
              <a:t>encontrar </a:t>
            </a:r>
            <a:r>
              <a:rPr sz="2200" spc="-5" dirty="0">
                <a:latin typeface="Calibri"/>
                <a:cs typeface="Calibri"/>
              </a:rPr>
              <a:t>un peso </a:t>
            </a:r>
            <a:r>
              <a:rPr sz="2200" dirty="0">
                <a:latin typeface="Calibri"/>
                <a:cs typeface="Calibri"/>
              </a:rPr>
              <a:t>con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el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cual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solo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pueda hacer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una </a:t>
            </a:r>
            <a:r>
              <a:rPr sz="2200" dirty="0" err="1">
                <a:latin typeface="Calibri"/>
                <a:cs typeface="Calibri"/>
              </a:rPr>
              <a:t>repetición</a:t>
            </a:r>
            <a:r>
              <a:rPr sz="2200" dirty="0">
                <a:latin typeface="Calibri"/>
                <a:cs typeface="Calibri"/>
              </a:rPr>
              <a:t>)</a:t>
            </a:r>
            <a:r>
              <a:rPr lang="es-ES" sz="2200" dirty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</a:t>
            </a:r>
            <a:r>
              <a:rPr sz="20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s-ES" sz="20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Ictus</a:t>
            </a:r>
            <a:r>
              <a:rPr sz="2000" spc="-5" dirty="0">
                <a:latin typeface="Calibri"/>
                <a:cs typeface="Calibri"/>
              </a:rPr>
              <a:t>, posibilidad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trabajar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lang="es-ES" sz="2000" spc="-10" dirty="0">
                <a:latin typeface="Calibri"/>
                <a:cs typeface="Calibri"/>
              </a:rPr>
              <a:t>5</a:t>
            </a:r>
            <a:r>
              <a:rPr sz="2000" dirty="0">
                <a:latin typeface="Calibri"/>
                <a:cs typeface="Calibri"/>
              </a:rPr>
              <a:t>0-8</a:t>
            </a:r>
            <a:r>
              <a:rPr lang="es-ES" sz="200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%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RM</a:t>
            </a:r>
            <a:r>
              <a:rPr lang="es-ES" sz="2000" dirty="0">
                <a:latin typeface="Calibri"/>
                <a:cs typeface="Calibri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endParaRPr lang="es-ES"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es-ES" sz="1600" b="1" dirty="0">
                <a:latin typeface="Calibri"/>
                <a:cs typeface="Calibri"/>
              </a:rPr>
              <a:t>Lecturas</a:t>
            </a:r>
            <a:r>
              <a:rPr lang="es-ES" sz="1600" dirty="0">
                <a:latin typeface="Calibri"/>
                <a:cs typeface="Calibri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es-ES" sz="1600" i="1" dirty="0">
                <a:latin typeface="Calibri"/>
                <a:cs typeface="Calibri"/>
                <a:hlinkClick r:id="rId3"/>
              </a:rPr>
              <a:t>Nada EJ </a:t>
            </a:r>
            <a:r>
              <a:rPr lang="es-ES" sz="1600" i="1" dirty="0" err="1">
                <a:latin typeface="Calibri"/>
                <a:cs typeface="Calibri"/>
                <a:hlinkClick r:id="rId3"/>
              </a:rPr>
              <a:t>Signal</a:t>
            </a:r>
            <a:endParaRPr lang="es-ES" sz="1600" i="1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es-ES" sz="1600" i="1" dirty="0">
                <a:latin typeface="Calibri"/>
                <a:cs typeface="Calibri"/>
              </a:rPr>
              <a:t>Kim Y, </a:t>
            </a:r>
            <a:r>
              <a:rPr lang="es-ES" sz="1600" i="1" dirty="0" err="1">
                <a:latin typeface="Calibri"/>
                <a:cs typeface="Calibri"/>
              </a:rPr>
              <a:t>Lai</a:t>
            </a:r>
            <a:r>
              <a:rPr lang="es-ES" sz="1600" i="1" dirty="0">
                <a:latin typeface="Calibri"/>
                <a:cs typeface="Calibri"/>
              </a:rPr>
              <a:t> B, </a:t>
            </a:r>
            <a:r>
              <a:rPr lang="es-ES" sz="1600" i="1" dirty="0" err="1">
                <a:latin typeface="Calibri"/>
                <a:cs typeface="Calibri"/>
              </a:rPr>
              <a:t>Mehta</a:t>
            </a:r>
            <a:r>
              <a:rPr lang="es-ES" sz="1600" i="1" dirty="0">
                <a:latin typeface="Calibri"/>
                <a:cs typeface="Calibri"/>
              </a:rPr>
              <a:t> T, </a:t>
            </a:r>
            <a:r>
              <a:rPr lang="es-ES" sz="1600" i="1" dirty="0" err="1">
                <a:latin typeface="Calibri"/>
                <a:cs typeface="Calibri"/>
              </a:rPr>
              <a:t>Thirumalai</a:t>
            </a:r>
            <a:r>
              <a:rPr lang="es-ES" sz="1600" i="1" dirty="0">
                <a:latin typeface="Calibri"/>
                <a:cs typeface="Calibri"/>
              </a:rPr>
              <a:t> M, </a:t>
            </a:r>
            <a:r>
              <a:rPr lang="es-ES" sz="1600" i="1" dirty="0" err="1">
                <a:latin typeface="Calibri"/>
                <a:cs typeface="Calibri"/>
              </a:rPr>
              <a:t>Padalabalanarayanan</a:t>
            </a:r>
            <a:r>
              <a:rPr lang="es-ES" sz="1600" i="1" dirty="0">
                <a:latin typeface="Calibri"/>
                <a:cs typeface="Calibri"/>
              </a:rPr>
              <a:t> S, </a:t>
            </a:r>
            <a:r>
              <a:rPr lang="es-ES" sz="1600" i="1" dirty="0" err="1">
                <a:latin typeface="Calibri"/>
                <a:cs typeface="Calibri"/>
              </a:rPr>
              <a:t>Rimmer</a:t>
            </a:r>
            <a:r>
              <a:rPr lang="es-ES" sz="1600" i="1" dirty="0">
                <a:latin typeface="Calibri"/>
                <a:cs typeface="Calibri"/>
              </a:rPr>
              <a:t> JH, </a:t>
            </a:r>
            <a:r>
              <a:rPr lang="es-ES" sz="1600" i="1" dirty="0" err="1">
                <a:latin typeface="Calibri"/>
                <a:cs typeface="Calibri"/>
              </a:rPr>
              <a:t>Motl</a:t>
            </a:r>
            <a:r>
              <a:rPr lang="es-ES" sz="1600" i="1" dirty="0">
                <a:latin typeface="Calibri"/>
                <a:cs typeface="Calibri"/>
              </a:rPr>
              <a:t> RW. </a:t>
            </a:r>
            <a:r>
              <a:rPr lang="es-ES" sz="1600" i="1" dirty="0" err="1">
                <a:latin typeface="Calibri"/>
                <a:cs typeface="Calibri"/>
              </a:rPr>
              <a:t>Exercise</a:t>
            </a:r>
            <a:r>
              <a:rPr lang="es-ES" sz="1600" i="1" dirty="0">
                <a:latin typeface="Calibri"/>
                <a:cs typeface="Calibri"/>
              </a:rPr>
              <a:t> Training </a:t>
            </a:r>
            <a:r>
              <a:rPr lang="es-ES" sz="1600" i="1" dirty="0" err="1">
                <a:latin typeface="Calibri"/>
                <a:cs typeface="Calibri"/>
              </a:rPr>
              <a:t>Guidelines</a:t>
            </a:r>
            <a:r>
              <a:rPr lang="es-ES" sz="1600" i="1" dirty="0">
                <a:latin typeface="Calibri"/>
                <a:cs typeface="Calibri"/>
              </a:rPr>
              <a:t> </a:t>
            </a:r>
            <a:r>
              <a:rPr lang="es-ES" sz="1600" i="1" dirty="0" err="1">
                <a:latin typeface="Calibri"/>
                <a:cs typeface="Calibri"/>
              </a:rPr>
              <a:t>for</a:t>
            </a:r>
            <a:r>
              <a:rPr lang="es-ES" sz="1600" i="1" dirty="0">
                <a:latin typeface="Calibri"/>
                <a:cs typeface="Calibri"/>
              </a:rPr>
              <a:t> </a:t>
            </a:r>
            <a:r>
              <a:rPr lang="es-ES" sz="1600" i="1" dirty="0" err="1">
                <a:latin typeface="Calibri"/>
                <a:cs typeface="Calibri"/>
              </a:rPr>
              <a:t>Multiple</a:t>
            </a:r>
            <a:r>
              <a:rPr lang="es-ES" sz="1600" i="1" dirty="0">
                <a:latin typeface="Calibri"/>
                <a:cs typeface="Calibri"/>
              </a:rPr>
              <a:t> </a:t>
            </a:r>
            <a:r>
              <a:rPr lang="es-ES" sz="1600" i="1" dirty="0" err="1">
                <a:latin typeface="Calibri"/>
                <a:cs typeface="Calibri"/>
              </a:rPr>
              <a:t>Sclerosis</a:t>
            </a:r>
            <a:r>
              <a:rPr lang="es-ES" sz="1600" i="1" dirty="0">
                <a:latin typeface="Calibri"/>
                <a:cs typeface="Calibri"/>
              </a:rPr>
              <a:t>, </a:t>
            </a:r>
            <a:r>
              <a:rPr lang="es-ES" sz="1600" i="1" dirty="0" err="1">
                <a:latin typeface="Calibri"/>
                <a:cs typeface="Calibri"/>
              </a:rPr>
              <a:t>Stroke</a:t>
            </a:r>
            <a:r>
              <a:rPr lang="es-ES" sz="1600" i="1" dirty="0">
                <a:latin typeface="Calibri"/>
                <a:cs typeface="Calibri"/>
              </a:rPr>
              <a:t>, and Parkinson </a:t>
            </a:r>
            <a:r>
              <a:rPr lang="es-ES" sz="1600" i="1" dirty="0" err="1">
                <a:latin typeface="Calibri"/>
                <a:cs typeface="Calibri"/>
              </a:rPr>
              <a:t>Disease</a:t>
            </a:r>
            <a:r>
              <a:rPr lang="es-ES" sz="1600" i="1" dirty="0">
                <a:latin typeface="Calibri"/>
                <a:cs typeface="Calibri"/>
              </a:rPr>
              <a:t>: Rapid </a:t>
            </a:r>
            <a:r>
              <a:rPr lang="es-ES" sz="1600" i="1" dirty="0" err="1">
                <a:latin typeface="Calibri"/>
                <a:cs typeface="Calibri"/>
              </a:rPr>
              <a:t>Review</a:t>
            </a:r>
            <a:r>
              <a:rPr lang="es-ES" sz="1600" i="1" dirty="0">
                <a:latin typeface="Calibri"/>
                <a:cs typeface="Calibri"/>
              </a:rPr>
              <a:t> and </a:t>
            </a:r>
            <a:r>
              <a:rPr lang="es-ES" sz="1600" i="1" dirty="0" err="1">
                <a:latin typeface="Calibri"/>
                <a:cs typeface="Calibri"/>
              </a:rPr>
              <a:t>Synthesis</a:t>
            </a:r>
            <a:r>
              <a:rPr lang="es-ES" sz="1600" i="1" dirty="0">
                <a:latin typeface="Calibri"/>
                <a:cs typeface="Calibri"/>
              </a:rPr>
              <a:t>. Am J </a:t>
            </a:r>
            <a:r>
              <a:rPr lang="es-ES" sz="1600" i="1" dirty="0" err="1">
                <a:latin typeface="Calibri"/>
                <a:cs typeface="Calibri"/>
              </a:rPr>
              <a:t>Phys</a:t>
            </a:r>
            <a:r>
              <a:rPr lang="es-ES" sz="1600" i="1" dirty="0">
                <a:latin typeface="Calibri"/>
                <a:cs typeface="Calibri"/>
              </a:rPr>
              <a:t> </a:t>
            </a:r>
            <a:r>
              <a:rPr lang="es-ES" sz="1600" i="1" dirty="0" err="1">
                <a:latin typeface="Calibri"/>
                <a:cs typeface="Calibri"/>
              </a:rPr>
              <a:t>Med</a:t>
            </a:r>
            <a:r>
              <a:rPr lang="es-ES" sz="1600" i="1" dirty="0">
                <a:latin typeface="Calibri"/>
                <a:cs typeface="Calibri"/>
              </a:rPr>
              <a:t> </a:t>
            </a:r>
            <a:r>
              <a:rPr lang="es-ES" sz="1600" i="1" dirty="0" err="1">
                <a:latin typeface="Calibri"/>
                <a:cs typeface="Calibri"/>
              </a:rPr>
              <a:t>Rehabil</a:t>
            </a:r>
            <a:r>
              <a:rPr lang="es-ES" sz="1600" i="1" dirty="0">
                <a:latin typeface="Calibri"/>
                <a:cs typeface="Calibri"/>
              </a:rPr>
              <a:t>. 2019 Jul;98(7):613-621. </a:t>
            </a:r>
            <a:r>
              <a:rPr lang="es-ES" sz="1600" i="1" dirty="0" err="1">
                <a:latin typeface="Calibri"/>
                <a:cs typeface="Calibri"/>
              </a:rPr>
              <a:t>doi</a:t>
            </a:r>
            <a:r>
              <a:rPr lang="es-ES" sz="1600" i="1" dirty="0">
                <a:latin typeface="Calibri"/>
                <a:cs typeface="Calibri"/>
              </a:rPr>
              <a:t>: 10.1097/PHM.0000000000001174. </a:t>
            </a:r>
            <a:r>
              <a:rPr lang="es-ES" sz="1600" dirty="0">
                <a:latin typeface="Calibri"/>
                <a:cs typeface="Calibri"/>
              </a:rPr>
              <a:t>Haz </a:t>
            </a:r>
            <a:r>
              <a:rPr lang="es-ES" sz="1600" b="1" dirty="0" err="1">
                <a:latin typeface="Calibri"/>
                <a:cs typeface="Calibri"/>
                <a:hlinkClick r:id="rId4"/>
              </a:rPr>
              <a:t>click</a:t>
            </a:r>
            <a:r>
              <a:rPr lang="es-ES" sz="1600" dirty="0">
                <a:latin typeface="Calibri"/>
                <a:cs typeface="Calibri"/>
              </a:rPr>
              <a:t>. </a:t>
            </a:r>
            <a:endParaRPr sz="1600" i="1" dirty="0">
              <a:latin typeface="Calibri"/>
              <a:cs typeface="Calibri"/>
            </a:endParaRPr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45E6C26-C727-D512-3F9E-385EE55081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144" y="6019800"/>
            <a:ext cx="934492" cy="6155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529071" y="196850"/>
          <a:ext cx="1955165" cy="6445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59">
                <a:tc gridSpan="2">
                  <a:txBody>
                    <a:bodyPr/>
                    <a:lstStyle/>
                    <a:p>
                      <a:pPr marL="91440" marR="5905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ESCALA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BORG </a:t>
                      </a:r>
                      <a:r>
                        <a:rPr sz="1400" b="1" spc="-3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ORIGINAL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30" dirty="0">
                          <a:latin typeface="Calibri"/>
                          <a:cs typeface="Calibri"/>
                        </a:rPr>
                        <a:t>Muy,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muy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suave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Muy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suave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Bastante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suave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Algo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duro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Duro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Muy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duro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30" dirty="0">
                          <a:latin typeface="Calibri"/>
                          <a:cs typeface="Calibri"/>
                        </a:rPr>
                        <a:t>Muy,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muy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duro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17154" y="1123950"/>
          <a:ext cx="2316480" cy="4592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59">
                <a:tc gridSpan="2">
                  <a:txBody>
                    <a:bodyPr/>
                    <a:lstStyle/>
                    <a:p>
                      <a:pPr marL="91440" marR="950594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ESCALA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4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BORG </a:t>
                      </a:r>
                      <a:r>
                        <a:rPr sz="1400" b="1" spc="-3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MODIFICADA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30" dirty="0">
                          <a:latin typeface="Calibri"/>
                          <a:cs typeface="Calibri"/>
                        </a:rPr>
                        <a:t>Muy,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muy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suave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Muy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suave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Muy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suave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Suave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Moderado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Algo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duro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Duro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Muy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duro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400" spc="-30" dirty="0">
                          <a:latin typeface="Calibri"/>
                          <a:cs typeface="Calibri"/>
                        </a:rPr>
                        <a:t>Muy,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muy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duro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16939" y="2857246"/>
            <a:ext cx="3053715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Esfuerzo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percibido: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desde</a:t>
            </a:r>
            <a:r>
              <a:rPr sz="1800" dirty="0">
                <a:latin typeface="Calibri"/>
                <a:cs typeface="Calibri"/>
              </a:rPr>
              <a:t> 0</a:t>
            </a: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(“ninguna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disnea”)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el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10</a:t>
            </a: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´(“máxima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disnea</a:t>
            </a:r>
            <a:r>
              <a:rPr sz="1800" spc="-5" dirty="0">
                <a:latin typeface="Calibri"/>
                <a:cs typeface="Calibri"/>
              </a:rPr>
              <a:t>”)</a:t>
            </a:r>
            <a:r>
              <a:rPr lang="es-ES" sz="1800" spc="-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Nos </a:t>
            </a:r>
            <a:r>
              <a:rPr sz="1800" spc="-10" dirty="0">
                <a:latin typeface="Calibri"/>
                <a:cs typeface="Calibri"/>
              </a:rPr>
              <a:t>ayuda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definir </a:t>
            </a:r>
            <a:r>
              <a:rPr sz="1800" dirty="0">
                <a:latin typeface="Calibri"/>
                <a:cs typeface="Calibri"/>
              </a:rPr>
              <a:t>la </a:t>
            </a:r>
            <a:r>
              <a:rPr sz="1800" spc="-5" dirty="0">
                <a:latin typeface="Calibri"/>
                <a:cs typeface="Calibri"/>
              </a:rPr>
              <a:t>intensidad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del</a:t>
            </a:r>
            <a:r>
              <a:rPr sz="1800" spc="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ejercicio </a:t>
            </a:r>
            <a:r>
              <a:rPr sz="1800" spc="-15" dirty="0">
                <a:latin typeface="Calibri"/>
                <a:cs typeface="Calibri"/>
              </a:rPr>
              <a:t>durante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la </a:t>
            </a:r>
            <a:r>
              <a:rPr sz="1800" spc="-5" dirty="0">
                <a:latin typeface="Calibri"/>
                <a:cs typeface="Calibri"/>
              </a:rPr>
              <a:t>sesión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entrenamiento</a:t>
            </a:r>
            <a:r>
              <a:rPr lang="es-ES" sz="1800" spc="-1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6939" y="611124"/>
            <a:ext cx="2652395" cy="139065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0"/>
              </a:spcBef>
            </a:pPr>
            <a:r>
              <a:rPr sz="3200" spc="-40" dirty="0"/>
              <a:t>Evaluar</a:t>
            </a:r>
            <a:r>
              <a:rPr sz="3200" spc="-80" dirty="0"/>
              <a:t> </a:t>
            </a:r>
            <a:r>
              <a:rPr sz="3200" spc="-40" dirty="0"/>
              <a:t>esfuerzo </a:t>
            </a:r>
            <a:r>
              <a:rPr sz="3200" spc="-710" dirty="0"/>
              <a:t> </a:t>
            </a:r>
            <a:r>
              <a:rPr sz="3200" spc="-25" dirty="0"/>
              <a:t>percibido.</a:t>
            </a:r>
            <a:endParaRPr sz="3200" dirty="0"/>
          </a:p>
          <a:p>
            <a:pPr marL="12700">
              <a:lnSpc>
                <a:spcPts val="3400"/>
              </a:lnSpc>
            </a:pPr>
            <a:r>
              <a:rPr sz="3200" spc="-35" dirty="0"/>
              <a:t>Borg</a:t>
            </a:r>
            <a:r>
              <a:rPr lang="es-ES" sz="3200" spc="-35" dirty="0"/>
              <a:t>.</a:t>
            </a:r>
            <a:endParaRPr sz="3200" dirty="0"/>
          </a:p>
        </p:txBody>
      </p:sp>
      <p:sp>
        <p:nvSpPr>
          <p:cNvPr id="6" name="object 6"/>
          <p:cNvSpPr/>
          <p:nvPr/>
        </p:nvSpPr>
        <p:spPr>
          <a:xfrm>
            <a:off x="0" y="2180082"/>
            <a:ext cx="5286375" cy="0"/>
          </a:xfrm>
          <a:custGeom>
            <a:avLst/>
            <a:gdLst/>
            <a:ahLst/>
            <a:cxnLst/>
            <a:rect l="l" t="t" r="r" b="b"/>
            <a:pathLst>
              <a:path w="5286375">
                <a:moveTo>
                  <a:pt x="0" y="0"/>
                </a:moveTo>
                <a:lnTo>
                  <a:pt x="5285994" y="0"/>
                </a:lnTo>
              </a:path>
            </a:pathLst>
          </a:custGeom>
          <a:ln w="28575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16A40F51-CFE4-9C2C-FB45-35DE563259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144" y="6019800"/>
            <a:ext cx="934492" cy="61554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8467" y="5756467"/>
            <a:ext cx="11315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Steen</a:t>
            </a:r>
            <a:r>
              <a:rPr sz="1200" spc="-10" dirty="0">
                <a:solidFill>
                  <a:srgbClr val="202020"/>
                </a:solidFill>
                <a:latin typeface="Calibri"/>
                <a:cs typeface="Calibri"/>
              </a:rPr>
              <a:t> Krawcyk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R,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Vinther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A,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 Caesar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02020"/>
                </a:solidFill>
                <a:latin typeface="Calibri"/>
                <a:cs typeface="Calibri"/>
              </a:rPr>
              <a:t>Petersen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 N,</a:t>
            </a:r>
            <a:r>
              <a:rPr sz="1200" spc="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Kruuse C.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"Graded</a:t>
            </a:r>
            <a:r>
              <a:rPr sz="1200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Cycling</a:t>
            </a:r>
            <a:r>
              <a:rPr sz="1200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202020"/>
                </a:solidFill>
                <a:latin typeface="Calibri"/>
                <a:cs typeface="Calibri"/>
              </a:rPr>
              <a:t>Test</a:t>
            </a:r>
            <a:r>
              <a:rPr sz="1200" spc="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with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02020"/>
                </a:solidFill>
                <a:latin typeface="Calibri"/>
                <a:cs typeface="Calibri"/>
              </a:rPr>
              <a:t>Talk</a:t>
            </a:r>
            <a:r>
              <a:rPr sz="1200" spc="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202020"/>
                </a:solidFill>
                <a:latin typeface="Calibri"/>
                <a:cs typeface="Calibri"/>
              </a:rPr>
              <a:t>Test"</a:t>
            </a:r>
            <a:r>
              <a:rPr sz="1200" spc="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Is</a:t>
            </a:r>
            <a:r>
              <a:rPr sz="1200" spc="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Reliable </a:t>
            </a:r>
            <a:r>
              <a:rPr sz="1200" spc="-35" dirty="0">
                <a:solidFill>
                  <a:srgbClr val="202020"/>
                </a:solidFill>
                <a:latin typeface="Calibri"/>
                <a:cs typeface="Calibri"/>
              </a:rPr>
              <a:t>Test</a:t>
            </a:r>
            <a:r>
              <a:rPr sz="1200" spc="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02020"/>
                </a:solidFill>
                <a:latin typeface="Calibri"/>
                <a:cs typeface="Calibri"/>
              </a:rPr>
              <a:t>to</a:t>
            </a:r>
            <a:r>
              <a:rPr sz="1200" spc="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Monitor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Cardiovascular</a:t>
            </a:r>
            <a:r>
              <a:rPr sz="1200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Fitness 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in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02020"/>
                </a:solidFill>
                <a:latin typeface="Calibri"/>
                <a:cs typeface="Calibri"/>
              </a:rPr>
              <a:t>Patients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with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Minor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libri"/>
                <a:cs typeface="Calibri"/>
              </a:rPr>
              <a:t>Stroke.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J</a:t>
            </a:r>
            <a:r>
              <a:rPr sz="1200" spc="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202020"/>
                </a:solidFill>
                <a:latin typeface="Calibri"/>
                <a:cs typeface="Calibri"/>
              </a:rPr>
              <a:t>Stroke </a:t>
            </a:r>
            <a:r>
              <a:rPr sz="1200" spc="-10" dirty="0">
                <a:solidFill>
                  <a:srgbClr val="202020"/>
                </a:solidFill>
                <a:latin typeface="Calibri"/>
                <a:cs typeface="Calibri"/>
              </a:rPr>
              <a:t> Cerebrovasc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Dis.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2017</a:t>
            </a:r>
            <a:r>
              <a:rPr sz="1200" spc="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Mar;26(3):494-499.</a:t>
            </a:r>
            <a:r>
              <a:rPr sz="1200" spc="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doi:</a:t>
            </a:r>
            <a:r>
              <a:rPr sz="1200" spc="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10.1016/j.jstrokecerebrovasdis.2016.12.004.</a:t>
            </a:r>
            <a:r>
              <a:rPr sz="1200" spc="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Epub</a:t>
            </a:r>
            <a:r>
              <a:rPr sz="12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2016</a:t>
            </a:r>
            <a:r>
              <a:rPr sz="1200" spc="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Dec</a:t>
            </a:r>
            <a:r>
              <a:rPr sz="1200" spc="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29.</a:t>
            </a:r>
            <a:r>
              <a:rPr sz="1200" spc="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202020"/>
                </a:solidFill>
                <a:latin typeface="Calibri"/>
                <a:cs typeface="Calibri"/>
              </a:rPr>
              <a:t>PMID:</a:t>
            </a:r>
            <a:r>
              <a:rPr sz="12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02020"/>
                </a:solidFill>
                <a:latin typeface="Calibri"/>
                <a:cs typeface="Calibri"/>
              </a:rPr>
              <a:t>28041898.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7269" y="1897126"/>
            <a:ext cx="8829040" cy="359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Controlar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la </a:t>
            </a:r>
            <a:r>
              <a:rPr sz="1800" b="1" spc="-10" dirty="0">
                <a:latin typeface="Calibri"/>
                <a:cs typeface="Calibri"/>
              </a:rPr>
              <a:t>intensidad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aeróbica </a:t>
            </a:r>
            <a:r>
              <a:rPr sz="1800" b="1" dirty="0">
                <a:latin typeface="Calibri"/>
                <a:cs typeface="Calibri"/>
              </a:rPr>
              <a:t>de </a:t>
            </a:r>
            <a:r>
              <a:rPr sz="1800" b="1" spc="-10" dirty="0">
                <a:latin typeface="Calibri"/>
                <a:cs typeface="Calibri"/>
              </a:rPr>
              <a:t>forma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 err="1">
                <a:latin typeface="Calibri"/>
                <a:cs typeface="Calibri"/>
              </a:rPr>
              <a:t>subjetiva</a:t>
            </a:r>
            <a:r>
              <a:rPr lang="es-ES" sz="1800" b="1" spc="-5" dirty="0">
                <a:latin typeface="Calibri"/>
                <a:cs typeface="Calibri"/>
              </a:rPr>
              <a:t>:</a:t>
            </a:r>
            <a:endParaRPr sz="1800" dirty="0">
              <a:latin typeface="Calibri"/>
              <a:cs typeface="Calibri"/>
            </a:endParaRPr>
          </a:p>
          <a:p>
            <a:pPr marL="12700" marR="35877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Si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somos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capaces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mantener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una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conversación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mientras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realizamos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ejercicio,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podemos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concluir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seguridad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que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intensidad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ejercicio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que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está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desarrollando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ligera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 err="1">
                <a:latin typeface="Calibri"/>
                <a:cs typeface="Calibri"/>
              </a:rPr>
              <a:t>moderada</a:t>
            </a:r>
            <a:r>
              <a:rPr lang="es-ES" sz="1800" spc="-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298450" marR="508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Calibri"/>
                <a:cs typeface="Calibri"/>
              </a:rPr>
              <a:t>Intensidad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leve</a:t>
            </a:r>
            <a:r>
              <a:rPr sz="1800" spc="-10" dirty="0">
                <a:latin typeface="Calibri"/>
                <a:cs typeface="Calibri"/>
              </a:rPr>
              <a:t>.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dicho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nivel,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persona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capaz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mantener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una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conversación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incluso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cantar,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mientras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está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plena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ejecución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la </a:t>
            </a:r>
            <a:r>
              <a:rPr sz="1800" dirty="0" err="1">
                <a:latin typeface="Calibri"/>
                <a:cs typeface="Calibri"/>
              </a:rPr>
              <a:t>actividad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física</a:t>
            </a:r>
            <a:r>
              <a:rPr lang="es-ES" sz="1800" spc="-1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750" dirty="0">
              <a:latin typeface="Calibri"/>
              <a:cs typeface="Calibri"/>
            </a:endParaRPr>
          </a:p>
          <a:p>
            <a:pPr marL="298450" marR="344170" indent="-28575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Calibri"/>
                <a:cs typeface="Calibri"/>
              </a:rPr>
              <a:t>Intensidad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moderada</a:t>
            </a:r>
            <a:r>
              <a:rPr sz="1800" spc="-10" dirty="0">
                <a:latin typeface="Calibri"/>
                <a:cs typeface="Calibri"/>
              </a:rPr>
              <a:t>.</a:t>
            </a:r>
            <a:r>
              <a:rPr sz="1800" spc="-5" dirty="0">
                <a:latin typeface="Calibri"/>
                <a:cs typeface="Calibri"/>
              </a:rPr>
              <a:t> La </a:t>
            </a:r>
            <a:r>
              <a:rPr sz="1800" dirty="0">
                <a:latin typeface="Calibri"/>
                <a:cs typeface="Calibri"/>
              </a:rPr>
              <a:t>idea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mantener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una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conversión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mientras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 </a:t>
            </a:r>
            <a:r>
              <a:rPr sz="1800" dirty="0">
                <a:latin typeface="Calibri"/>
                <a:cs typeface="Calibri"/>
              </a:rPr>
              <a:t>hace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ejercicio</a:t>
            </a:r>
            <a:r>
              <a:rPr sz="1800" dirty="0">
                <a:latin typeface="Calibri"/>
                <a:cs typeface="Calibri"/>
              </a:rPr>
              <a:t> es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bastante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más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costosa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para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sujeto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 err="1">
                <a:latin typeface="Calibri"/>
                <a:cs typeface="Calibri"/>
              </a:rPr>
              <a:t>en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cuestión</a:t>
            </a:r>
            <a:r>
              <a:rPr lang="es-ES" sz="1800" spc="-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750" dirty="0">
              <a:latin typeface="Calibri"/>
              <a:cs typeface="Calibri"/>
            </a:endParaRPr>
          </a:p>
          <a:p>
            <a:pPr marL="298450" marR="12192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Calibri"/>
                <a:cs typeface="Calibri"/>
              </a:rPr>
              <a:t>Intensidad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vigorosa</a:t>
            </a:r>
            <a:r>
              <a:rPr sz="1800" spc="-10" dirty="0">
                <a:latin typeface="Calibri"/>
                <a:cs typeface="Calibri"/>
              </a:rPr>
              <a:t>.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Si</a:t>
            </a:r>
            <a:r>
              <a:rPr sz="1800" dirty="0">
                <a:latin typeface="Calibri"/>
                <a:cs typeface="Calibri"/>
              </a:rPr>
              <a:t> la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persona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 queda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sin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aliento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jadea,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prácticamente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imposible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que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capaz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mantener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una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conversación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facilidad</a:t>
            </a:r>
            <a:r>
              <a:rPr lang="es-ES" sz="1800" spc="-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8" y="981709"/>
            <a:ext cx="7084061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40" dirty="0"/>
              <a:t>Evaluar esfuerzo</a:t>
            </a:r>
            <a:r>
              <a:rPr sz="3200" spc="-65" dirty="0"/>
              <a:t> </a:t>
            </a:r>
            <a:r>
              <a:rPr sz="3200" spc="-25" dirty="0"/>
              <a:t>percibido. </a:t>
            </a:r>
            <a:r>
              <a:rPr sz="3200" spc="-105" dirty="0"/>
              <a:t>Test</a:t>
            </a:r>
            <a:r>
              <a:rPr sz="3200" spc="-40" dirty="0"/>
              <a:t> </a:t>
            </a:r>
            <a:r>
              <a:rPr sz="3200" spc="-20" dirty="0"/>
              <a:t>del </a:t>
            </a:r>
            <a:r>
              <a:rPr sz="3200" spc="-20" dirty="0" err="1"/>
              <a:t>habla</a:t>
            </a:r>
            <a:r>
              <a:rPr lang="es-ES" sz="3200" spc="-20" dirty="0"/>
              <a:t>.</a:t>
            </a:r>
            <a:endParaRPr sz="3200" dirty="0"/>
          </a:p>
        </p:txBody>
      </p:sp>
      <p:sp>
        <p:nvSpPr>
          <p:cNvPr id="5" name="object 5"/>
          <p:cNvSpPr/>
          <p:nvPr/>
        </p:nvSpPr>
        <p:spPr>
          <a:xfrm>
            <a:off x="0" y="1614106"/>
            <a:ext cx="12192000" cy="28575"/>
          </a:xfrm>
          <a:custGeom>
            <a:avLst/>
            <a:gdLst/>
            <a:ahLst/>
            <a:cxnLst/>
            <a:rect l="l" t="t" r="r" b="b"/>
            <a:pathLst>
              <a:path w="12192000" h="28575">
                <a:moveTo>
                  <a:pt x="0" y="28575"/>
                </a:moveTo>
                <a:lnTo>
                  <a:pt x="12192000" y="28575"/>
                </a:lnTo>
                <a:lnTo>
                  <a:pt x="12192000" y="0"/>
                </a:lnTo>
                <a:lnTo>
                  <a:pt x="0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B7B7AB36-9F83-0747-4B0B-722D936DF4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144" y="6019800"/>
            <a:ext cx="934492" cy="61554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47192"/>
            <a:ext cx="959129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5" dirty="0"/>
              <a:t>Prueba</a:t>
            </a:r>
            <a:r>
              <a:rPr sz="4000" spc="-85" dirty="0"/>
              <a:t> </a:t>
            </a:r>
            <a:r>
              <a:rPr sz="4000" dirty="0"/>
              <a:t>6</a:t>
            </a:r>
            <a:r>
              <a:rPr sz="4000" spc="-70" dirty="0"/>
              <a:t> </a:t>
            </a:r>
            <a:r>
              <a:rPr sz="4000" spc="-40" dirty="0"/>
              <a:t>minutos</a:t>
            </a:r>
            <a:r>
              <a:rPr sz="4000" spc="-70" dirty="0"/>
              <a:t> </a:t>
            </a:r>
            <a:r>
              <a:rPr sz="4000" spc="-40" dirty="0"/>
              <a:t>marcha:</a:t>
            </a:r>
            <a:r>
              <a:rPr sz="4000" spc="-60" dirty="0"/>
              <a:t> </a:t>
            </a:r>
            <a:r>
              <a:rPr sz="4000" spc="-40" dirty="0" err="1"/>
              <a:t>resistencia</a:t>
            </a:r>
            <a:r>
              <a:rPr sz="4000" spc="-85" dirty="0"/>
              <a:t> </a:t>
            </a:r>
            <a:r>
              <a:rPr sz="4000" spc="-45" dirty="0" err="1"/>
              <a:t>aeróbica</a:t>
            </a:r>
            <a:r>
              <a:rPr lang="es-ES" sz="4000" spc="-45" dirty="0"/>
              <a:t>.</a:t>
            </a:r>
            <a:endParaRPr sz="4000" dirty="0"/>
          </a:p>
        </p:txBody>
      </p:sp>
      <p:grpSp>
        <p:nvGrpSpPr>
          <p:cNvPr id="3" name="object 3"/>
          <p:cNvGrpSpPr/>
          <p:nvPr/>
        </p:nvGrpSpPr>
        <p:grpSpPr>
          <a:xfrm>
            <a:off x="1299336" y="2009394"/>
            <a:ext cx="9973945" cy="1217930"/>
            <a:chOff x="1299336" y="2009394"/>
            <a:chExt cx="9973945" cy="1217930"/>
          </a:xfrm>
        </p:grpSpPr>
        <p:sp>
          <p:nvSpPr>
            <p:cNvPr id="4" name="object 4"/>
            <p:cNvSpPr/>
            <p:nvPr/>
          </p:nvSpPr>
          <p:spPr>
            <a:xfrm>
              <a:off x="2708147" y="2618231"/>
              <a:ext cx="7524115" cy="0"/>
            </a:xfrm>
            <a:custGeom>
              <a:avLst/>
              <a:gdLst/>
              <a:ahLst/>
              <a:cxnLst/>
              <a:rect l="l" t="t" r="r" b="b"/>
              <a:pathLst>
                <a:path w="7524115">
                  <a:moveTo>
                    <a:pt x="0" y="0"/>
                  </a:moveTo>
                  <a:lnTo>
                    <a:pt x="7523733" y="0"/>
                  </a:lnTo>
                </a:path>
              </a:pathLst>
            </a:custGeom>
            <a:ln w="635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7726" y="2580131"/>
              <a:ext cx="9488805" cy="76200"/>
            </a:xfrm>
            <a:custGeom>
              <a:avLst/>
              <a:gdLst/>
              <a:ahLst/>
              <a:cxnLst/>
              <a:rect l="l" t="t" r="r" b="b"/>
              <a:pathLst>
                <a:path w="9488805" h="76200">
                  <a:moveTo>
                    <a:pt x="737997" y="38100"/>
                  </a:moveTo>
                  <a:lnTo>
                    <a:pt x="725297" y="31750"/>
                  </a:lnTo>
                  <a:lnTo>
                    <a:pt x="661797" y="0"/>
                  </a:lnTo>
                  <a:lnTo>
                    <a:pt x="661797" y="31750"/>
                  </a:lnTo>
                  <a:lnTo>
                    <a:pt x="76200" y="31750"/>
                  </a:lnTo>
                  <a:lnTo>
                    <a:pt x="76200" y="0"/>
                  </a:ln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61797" y="44450"/>
                  </a:lnTo>
                  <a:lnTo>
                    <a:pt x="661797" y="76200"/>
                  </a:lnTo>
                  <a:lnTo>
                    <a:pt x="725297" y="44450"/>
                  </a:lnTo>
                  <a:lnTo>
                    <a:pt x="737997" y="38100"/>
                  </a:lnTo>
                  <a:close/>
                </a:path>
                <a:path w="9488805" h="76200">
                  <a:moveTo>
                    <a:pt x="9488805" y="38100"/>
                  </a:moveTo>
                  <a:lnTo>
                    <a:pt x="9476105" y="31750"/>
                  </a:lnTo>
                  <a:lnTo>
                    <a:pt x="9412605" y="0"/>
                  </a:lnTo>
                  <a:lnTo>
                    <a:pt x="9412605" y="31750"/>
                  </a:lnTo>
                  <a:lnTo>
                    <a:pt x="8827008" y="31750"/>
                  </a:lnTo>
                  <a:lnTo>
                    <a:pt x="8827008" y="0"/>
                  </a:lnTo>
                  <a:lnTo>
                    <a:pt x="8750808" y="38100"/>
                  </a:lnTo>
                  <a:lnTo>
                    <a:pt x="8827008" y="76200"/>
                  </a:lnTo>
                  <a:lnTo>
                    <a:pt x="8827008" y="44450"/>
                  </a:lnTo>
                  <a:lnTo>
                    <a:pt x="9412605" y="44450"/>
                  </a:lnTo>
                  <a:lnTo>
                    <a:pt x="9412605" y="76200"/>
                  </a:lnTo>
                  <a:lnTo>
                    <a:pt x="9476105" y="44450"/>
                  </a:lnTo>
                  <a:lnTo>
                    <a:pt x="9488805" y="3810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05686" y="2123313"/>
              <a:ext cx="9961245" cy="990600"/>
            </a:xfrm>
            <a:custGeom>
              <a:avLst/>
              <a:gdLst/>
              <a:ahLst/>
              <a:cxnLst/>
              <a:rect l="l" t="t" r="r" b="b"/>
              <a:pathLst>
                <a:path w="9961245" h="990600">
                  <a:moveTo>
                    <a:pt x="0" y="495300"/>
                  </a:moveTo>
                  <a:lnTo>
                    <a:pt x="15272" y="456222"/>
                  </a:lnTo>
                  <a:lnTo>
                    <a:pt x="48990" y="425554"/>
                  </a:lnTo>
                  <a:lnTo>
                    <a:pt x="86437" y="402937"/>
                  </a:lnTo>
                  <a:lnTo>
                    <a:pt x="134032" y="380677"/>
                  </a:lnTo>
                  <a:lnTo>
                    <a:pt x="171278" y="366047"/>
                  </a:lnTo>
                  <a:lnTo>
                    <a:pt x="212853" y="351593"/>
                  </a:lnTo>
                  <a:lnTo>
                    <a:pt x="258682" y="337324"/>
                  </a:lnTo>
                  <a:lnTo>
                    <a:pt x="308694" y="323245"/>
                  </a:lnTo>
                  <a:lnTo>
                    <a:pt x="362815" y="309365"/>
                  </a:lnTo>
                  <a:lnTo>
                    <a:pt x="420972" y="295691"/>
                  </a:lnTo>
                  <a:lnTo>
                    <a:pt x="483093" y="282229"/>
                  </a:lnTo>
                  <a:lnTo>
                    <a:pt x="549104" y="268987"/>
                  </a:lnTo>
                  <a:lnTo>
                    <a:pt x="618932" y="255973"/>
                  </a:lnTo>
                  <a:lnTo>
                    <a:pt x="692505" y="243194"/>
                  </a:lnTo>
                  <a:lnTo>
                    <a:pt x="730673" y="236894"/>
                  </a:lnTo>
                  <a:lnTo>
                    <a:pt x="769749" y="230656"/>
                  </a:lnTo>
                  <a:lnTo>
                    <a:pt x="809726" y="224480"/>
                  </a:lnTo>
                  <a:lnTo>
                    <a:pt x="850592" y="218368"/>
                  </a:lnTo>
                  <a:lnTo>
                    <a:pt x="892341" y="212319"/>
                  </a:lnTo>
                  <a:lnTo>
                    <a:pt x="934961" y="206335"/>
                  </a:lnTo>
                  <a:lnTo>
                    <a:pt x="978445" y="200418"/>
                  </a:lnTo>
                  <a:lnTo>
                    <a:pt x="1022783" y="194567"/>
                  </a:lnTo>
                  <a:lnTo>
                    <a:pt x="1067966" y="188784"/>
                  </a:lnTo>
                  <a:lnTo>
                    <a:pt x="1113984" y="183069"/>
                  </a:lnTo>
                  <a:lnTo>
                    <a:pt x="1160830" y="177424"/>
                  </a:lnTo>
                  <a:lnTo>
                    <a:pt x="1208493" y="171850"/>
                  </a:lnTo>
                  <a:lnTo>
                    <a:pt x="1256964" y="166346"/>
                  </a:lnTo>
                  <a:lnTo>
                    <a:pt x="1306235" y="160916"/>
                  </a:lnTo>
                  <a:lnTo>
                    <a:pt x="1356297" y="155558"/>
                  </a:lnTo>
                  <a:lnTo>
                    <a:pt x="1407139" y="150274"/>
                  </a:lnTo>
                  <a:lnTo>
                    <a:pt x="1458753" y="145065"/>
                  </a:lnTo>
                  <a:lnTo>
                    <a:pt x="1511131" y="139932"/>
                  </a:lnTo>
                  <a:lnTo>
                    <a:pt x="1564262" y="134876"/>
                  </a:lnTo>
                  <a:lnTo>
                    <a:pt x="1618137" y="129898"/>
                  </a:lnTo>
                  <a:lnTo>
                    <a:pt x="1672749" y="124998"/>
                  </a:lnTo>
                  <a:lnTo>
                    <a:pt x="1728086" y="120178"/>
                  </a:lnTo>
                  <a:lnTo>
                    <a:pt x="1784142" y="115438"/>
                  </a:lnTo>
                  <a:lnTo>
                    <a:pt x="1840905" y="110779"/>
                  </a:lnTo>
                  <a:lnTo>
                    <a:pt x="1898367" y="106203"/>
                  </a:lnTo>
                  <a:lnTo>
                    <a:pt x="1956520" y="101710"/>
                  </a:lnTo>
                  <a:lnTo>
                    <a:pt x="2015353" y="97300"/>
                  </a:lnTo>
                  <a:lnTo>
                    <a:pt x="2074858" y="92976"/>
                  </a:lnTo>
                  <a:lnTo>
                    <a:pt x="2135026" y="88738"/>
                  </a:lnTo>
                  <a:lnTo>
                    <a:pt x="2195847" y="84586"/>
                  </a:lnTo>
                  <a:lnTo>
                    <a:pt x="2257312" y="80522"/>
                  </a:lnTo>
                  <a:lnTo>
                    <a:pt x="2319413" y="76546"/>
                  </a:lnTo>
                  <a:lnTo>
                    <a:pt x="2382140" y="72661"/>
                  </a:lnTo>
                  <a:lnTo>
                    <a:pt x="2445484" y="68865"/>
                  </a:lnTo>
                  <a:lnTo>
                    <a:pt x="2509436" y="65161"/>
                  </a:lnTo>
                  <a:lnTo>
                    <a:pt x="2573987" y="61548"/>
                  </a:lnTo>
                  <a:lnTo>
                    <a:pt x="2639128" y="58029"/>
                  </a:lnTo>
                  <a:lnTo>
                    <a:pt x="2704849" y="54604"/>
                  </a:lnTo>
                  <a:lnTo>
                    <a:pt x="2771141" y="51274"/>
                  </a:lnTo>
                  <a:lnTo>
                    <a:pt x="2837996" y="48040"/>
                  </a:lnTo>
                  <a:lnTo>
                    <a:pt x="2905404" y="44902"/>
                  </a:lnTo>
                  <a:lnTo>
                    <a:pt x="2973357" y="41862"/>
                  </a:lnTo>
                  <a:lnTo>
                    <a:pt x="3041844" y="38921"/>
                  </a:lnTo>
                  <a:lnTo>
                    <a:pt x="3110857" y="36079"/>
                  </a:lnTo>
                  <a:lnTo>
                    <a:pt x="3180387" y="33337"/>
                  </a:lnTo>
                  <a:lnTo>
                    <a:pt x="3250425" y="30697"/>
                  </a:lnTo>
                  <a:lnTo>
                    <a:pt x="3320961" y="28159"/>
                  </a:lnTo>
                  <a:lnTo>
                    <a:pt x="3391986" y="25724"/>
                  </a:lnTo>
                  <a:lnTo>
                    <a:pt x="3463492" y="23393"/>
                  </a:lnTo>
                  <a:lnTo>
                    <a:pt x="3535469" y="21166"/>
                  </a:lnTo>
                  <a:lnTo>
                    <a:pt x="3607908" y="19046"/>
                  </a:lnTo>
                  <a:lnTo>
                    <a:pt x="3680800" y="17032"/>
                  </a:lnTo>
                  <a:lnTo>
                    <a:pt x="3754136" y="15126"/>
                  </a:lnTo>
                  <a:lnTo>
                    <a:pt x="3827906" y="13328"/>
                  </a:lnTo>
                  <a:lnTo>
                    <a:pt x="3902103" y="11640"/>
                  </a:lnTo>
                  <a:lnTo>
                    <a:pt x="3976715" y="10062"/>
                  </a:lnTo>
                  <a:lnTo>
                    <a:pt x="4051735" y="8595"/>
                  </a:lnTo>
                  <a:lnTo>
                    <a:pt x="4127154" y="7240"/>
                  </a:lnTo>
                  <a:lnTo>
                    <a:pt x="4202961" y="5999"/>
                  </a:lnTo>
                  <a:lnTo>
                    <a:pt x="4279148" y="4871"/>
                  </a:lnTo>
                  <a:lnTo>
                    <a:pt x="4355707" y="3858"/>
                  </a:lnTo>
                  <a:lnTo>
                    <a:pt x="4432627" y="2961"/>
                  </a:lnTo>
                  <a:lnTo>
                    <a:pt x="4509899" y="2181"/>
                  </a:lnTo>
                  <a:lnTo>
                    <a:pt x="4587516" y="1518"/>
                  </a:lnTo>
                  <a:lnTo>
                    <a:pt x="4665467" y="974"/>
                  </a:lnTo>
                  <a:lnTo>
                    <a:pt x="4743743" y="549"/>
                  </a:lnTo>
                  <a:lnTo>
                    <a:pt x="4822335" y="244"/>
                  </a:lnTo>
                  <a:lnTo>
                    <a:pt x="4901234" y="61"/>
                  </a:lnTo>
                  <a:lnTo>
                    <a:pt x="4980432" y="0"/>
                  </a:lnTo>
                  <a:lnTo>
                    <a:pt x="5059629" y="61"/>
                  </a:lnTo>
                  <a:lnTo>
                    <a:pt x="5138528" y="244"/>
                  </a:lnTo>
                  <a:lnTo>
                    <a:pt x="5217120" y="549"/>
                  </a:lnTo>
                  <a:lnTo>
                    <a:pt x="5295396" y="974"/>
                  </a:lnTo>
                  <a:lnTo>
                    <a:pt x="5373347" y="1518"/>
                  </a:lnTo>
                  <a:lnTo>
                    <a:pt x="5450964" y="2181"/>
                  </a:lnTo>
                  <a:lnTo>
                    <a:pt x="5528236" y="2961"/>
                  </a:lnTo>
                  <a:lnTo>
                    <a:pt x="5605156" y="3858"/>
                  </a:lnTo>
                  <a:lnTo>
                    <a:pt x="5681715" y="4871"/>
                  </a:lnTo>
                  <a:lnTo>
                    <a:pt x="5757902" y="5999"/>
                  </a:lnTo>
                  <a:lnTo>
                    <a:pt x="5833709" y="7240"/>
                  </a:lnTo>
                  <a:lnTo>
                    <a:pt x="5909128" y="8595"/>
                  </a:lnTo>
                  <a:lnTo>
                    <a:pt x="5984148" y="10062"/>
                  </a:lnTo>
                  <a:lnTo>
                    <a:pt x="6058760" y="11640"/>
                  </a:lnTo>
                  <a:lnTo>
                    <a:pt x="6132957" y="13328"/>
                  </a:lnTo>
                  <a:lnTo>
                    <a:pt x="6206727" y="15126"/>
                  </a:lnTo>
                  <a:lnTo>
                    <a:pt x="6280063" y="17032"/>
                  </a:lnTo>
                  <a:lnTo>
                    <a:pt x="6352955" y="19046"/>
                  </a:lnTo>
                  <a:lnTo>
                    <a:pt x="6425394" y="21166"/>
                  </a:lnTo>
                  <a:lnTo>
                    <a:pt x="6497371" y="23393"/>
                  </a:lnTo>
                  <a:lnTo>
                    <a:pt x="6568877" y="25724"/>
                  </a:lnTo>
                  <a:lnTo>
                    <a:pt x="6639902" y="28159"/>
                  </a:lnTo>
                  <a:lnTo>
                    <a:pt x="6710438" y="30697"/>
                  </a:lnTo>
                  <a:lnTo>
                    <a:pt x="6780476" y="33337"/>
                  </a:lnTo>
                  <a:lnTo>
                    <a:pt x="6850006" y="36079"/>
                  </a:lnTo>
                  <a:lnTo>
                    <a:pt x="6919019" y="38921"/>
                  </a:lnTo>
                  <a:lnTo>
                    <a:pt x="6987506" y="41862"/>
                  </a:lnTo>
                  <a:lnTo>
                    <a:pt x="7055459" y="44902"/>
                  </a:lnTo>
                  <a:lnTo>
                    <a:pt x="7122867" y="48040"/>
                  </a:lnTo>
                  <a:lnTo>
                    <a:pt x="7189722" y="51274"/>
                  </a:lnTo>
                  <a:lnTo>
                    <a:pt x="7256014" y="54604"/>
                  </a:lnTo>
                  <a:lnTo>
                    <a:pt x="7321735" y="58029"/>
                  </a:lnTo>
                  <a:lnTo>
                    <a:pt x="7386876" y="61548"/>
                  </a:lnTo>
                  <a:lnTo>
                    <a:pt x="7451427" y="65161"/>
                  </a:lnTo>
                  <a:lnTo>
                    <a:pt x="7515379" y="68865"/>
                  </a:lnTo>
                  <a:lnTo>
                    <a:pt x="7578723" y="72661"/>
                  </a:lnTo>
                  <a:lnTo>
                    <a:pt x="7641450" y="76546"/>
                  </a:lnTo>
                  <a:lnTo>
                    <a:pt x="7703551" y="80522"/>
                  </a:lnTo>
                  <a:lnTo>
                    <a:pt x="7765016" y="84586"/>
                  </a:lnTo>
                  <a:lnTo>
                    <a:pt x="7825837" y="88738"/>
                  </a:lnTo>
                  <a:lnTo>
                    <a:pt x="7886005" y="92976"/>
                  </a:lnTo>
                  <a:lnTo>
                    <a:pt x="7945510" y="97300"/>
                  </a:lnTo>
                  <a:lnTo>
                    <a:pt x="8004343" y="101710"/>
                  </a:lnTo>
                  <a:lnTo>
                    <a:pt x="8062496" y="106203"/>
                  </a:lnTo>
                  <a:lnTo>
                    <a:pt x="8119958" y="110779"/>
                  </a:lnTo>
                  <a:lnTo>
                    <a:pt x="8176721" y="115438"/>
                  </a:lnTo>
                  <a:lnTo>
                    <a:pt x="8232777" y="120178"/>
                  </a:lnTo>
                  <a:lnTo>
                    <a:pt x="8288114" y="124998"/>
                  </a:lnTo>
                  <a:lnTo>
                    <a:pt x="8342726" y="129898"/>
                  </a:lnTo>
                  <a:lnTo>
                    <a:pt x="8396601" y="134876"/>
                  </a:lnTo>
                  <a:lnTo>
                    <a:pt x="8449732" y="139932"/>
                  </a:lnTo>
                  <a:lnTo>
                    <a:pt x="8502110" y="145065"/>
                  </a:lnTo>
                  <a:lnTo>
                    <a:pt x="8553724" y="150274"/>
                  </a:lnTo>
                  <a:lnTo>
                    <a:pt x="8604566" y="155558"/>
                  </a:lnTo>
                  <a:lnTo>
                    <a:pt x="8654628" y="160916"/>
                  </a:lnTo>
                  <a:lnTo>
                    <a:pt x="8703899" y="166346"/>
                  </a:lnTo>
                  <a:lnTo>
                    <a:pt x="8752370" y="171850"/>
                  </a:lnTo>
                  <a:lnTo>
                    <a:pt x="8800033" y="177424"/>
                  </a:lnTo>
                  <a:lnTo>
                    <a:pt x="8846879" y="183069"/>
                  </a:lnTo>
                  <a:lnTo>
                    <a:pt x="8892897" y="188784"/>
                  </a:lnTo>
                  <a:lnTo>
                    <a:pt x="8938080" y="194567"/>
                  </a:lnTo>
                  <a:lnTo>
                    <a:pt x="8982418" y="200418"/>
                  </a:lnTo>
                  <a:lnTo>
                    <a:pt x="9025902" y="206335"/>
                  </a:lnTo>
                  <a:lnTo>
                    <a:pt x="9068522" y="212319"/>
                  </a:lnTo>
                  <a:lnTo>
                    <a:pt x="9110271" y="218368"/>
                  </a:lnTo>
                  <a:lnTo>
                    <a:pt x="9151137" y="224480"/>
                  </a:lnTo>
                  <a:lnTo>
                    <a:pt x="9191114" y="230656"/>
                  </a:lnTo>
                  <a:lnTo>
                    <a:pt x="9230190" y="236894"/>
                  </a:lnTo>
                  <a:lnTo>
                    <a:pt x="9268358" y="243194"/>
                  </a:lnTo>
                  <a:lnTo>
                    <a:pt x="9341931" y="255973"/>
                  </a:lnTo>
                  <a:lnTo>
                    <a:pt x="9411759" y="268987"/>
                  </a:lnTo>
                  <a:lnTo>
                    <a:pt x="9477770" y="282229"/>
                  </a:lnTo>
                  <a:lnTo>
                    <a:pt x="9539891" y="295691"/>
                  </a:lnTo>
                  <a:lnTo>
                    <a:pt x="9598048" y="309365"/>
                  </a:lnTo>
                  <a:lnTo>
                    <a:pt x="9652169" y="323245"/>
                  </a:lnTo>
                  <a:lnTo>
                    <a:pt x="9702181" y="337324"/>
                  </a:lnTo>
                  <a:lnTo>
                    <a:pt x="9748010" y="351593"/>
                  </a:lnTo>
                  <a:lnTo>
                    <a:pt x="9789585" y="366047"/>
                  </a:lnTo>
                  <a:lnTo>
                    <a:pt x="9826831" y="380677"/>
                  </a:lnTo>
                  <a:lnTo>
                    <a:pt x="9874426" y="402937"/>
                  </a:lnTo>
                  <a:lnTo>
                    <a:pt x="9911873" y="425554"/>
                  </a:lnTo>
                  <a:lnTo>
                    <a:pt x="9945591" y="456222"/>
                  </a:lnTo>
                  <a:lnTo>
                    <a:pt x="9960864" y="495300"/>
                  </a:lnTo>
                  <a:lnTo>
                    <a:pt x="9960247" y="503176"/>
                  </a:lnTo>
                  <a:lnTo>
                    <a:pt x="9938926" y="542096"/>
                  </a:lnTo>
                  <a:lnTo>
                    <a:pt x="9900534" y="572622"/>
                  </a:lnTo>
                  <a:lnTo>
                    <a:pt x="9859677" y="595123"/>
                  </a:lnTo>
                  <a:lnTo>
                    <a:pt x="9808753" y="617259"/>
                  </a:lnTo>
                  <a:lnTo>
                    <a:pt x="9769334" y="631802"/>
                  </a:lnTo>
                  <a:lnTo>
                    <a:pt x="9725623" y="646164"/>
                  </a:lnTo>
                  <a:lnTo>
                    <a:pt x="9677693" y="660339"/>
                  </a:lnTo>
                  <a:lnTo>
                    <a:pt x="9625617" y="674319"/>
                  </a:lnTo>
                  <a:lnTo>
                    <a:pt x="9569469" y="688097"/>
                  </a:lnTo>
                  <a:lnTo>
                    <a:pt x="9509321" y="701666"/>
                  </a:lnTo>
                  <a:lnTo>
                    <a:pt x="9445247" y="715019"/>
                  </a:lnTo>
                  <a:lnTo>
                    <a:pt x="9377318" y="728148"/>
                  </a:lnTo>
                  <a:lnTo>
                    <a:pt x="9305608" y="741045"/>
                  </a:lnTo>
                  <a:lnTo>
                    <a:pt x="9230190" y="753705"/>
                  </a:lnTo>
                  <a:lnTo>
                    <a:pt x="9191114" y="759943"/>
                  </a:lnTo>
                  <a:lnTo>
                    <a:pt x="9151137" y="766119"/>
                  </a:lnTo>
                  <a:lnTo>
                    <a:pt x="9110271" y="772231"/>
                  </a:lnTo>
                  <a:lnTo>
                    <a:pt x="9068522" y="778280"/>
                  </a:lnTo>
                  <a:lnTo>
                    <a:pt x="9025902" y="784264"/>
                  </a:lnTo>
                  <a:lnTo>
                    <a:pt x="8982418" y="790181"/>
                  </a:lnTo>
                  <a:lnTo>
                    <a:pt x="8938080" y="796032"/>
                  </a:lnTo>
                  <a:lnTo>
                    <a:pt x="8892897" y="801815"/>
                  </a:lnTo>
                  <a:lnTo>
                    <a:pt x="8846879" y="807530"/>
                  </a:lnTo>
                  <a:lnTo>
                    <a:pt x="8800033" y="813175"/>
                  </a:lnTo>
                  <a:lnTo>
                    <a:pt x="8752370" y="818749"/>
                  </a:lnTo>
                  <a:lnTo>
                    <a:pt x="8703899" y="824253"/>
                  </a:lnTo>
                  <a:lnTo>
                    <a:pt x="8654628" y="829683"/>
                  </a:lnTo>
                  <a:lnTo>
                    <a:pt x="8604566" y="835041"/>
                  </a:lnTo>
                  <a:lnTo>
                    <a:pt x="8553724" y="840325"/>
                  </a:lnTo>
                  <a:lnTo>
                    <a:pt x="8502110" y="845534"/>
                  </a:lnTo>
                  <a:lnTo>
                    <a:pt x="8449732" y="850667"/>
                  </a:lnTo>
                  <a:lnTo>
                    <a:pt x="8396601" y="855723"/>
                  </a:lnTo>
                  <a:lnTo>
                    <a:pt x="8342726" y="860701"/>
                  </a:lnTo>
                  <a:lnTo>
                    <a:pt x="8288114" y="865601"/>
                  </a:lnTo>
                  <a:lnTo>
                    <a:pt x="8232777" y="870421"/>
                  </a:lnTo>
                  <a:lnTo>
                    <a:pt x="8176721" y="875161"/>
                  </a:lnTo>
                  <a:lnTo>
                    <a:pt x="8119958" y="879820"/>
                  </a:lnTo>
                  <a:lnTo>
                    <a:pt x="8062496" y="884396"/>
                  </a:lnTo>
                  <a:lnTo>
                    <a:pt x="8004343" y="888889"/>
                  </a:lnTo>
                  <a:lnTo>
                    <a:pt x="7945510" y="893299"/>
                  </a:lnTo>
                  <a:lnTo>
                    <a:pt x="7886005" y="897623"/>
                  </a:lnTo>
                  <a:lnTo>
                    <a:pt x="7825837" y="901861"/>
                  </a:lnTo>
                  <a:lnTo>
                    <a:pt x="7765016" y="906013"/>
                  </a:lnTo>
                  <a:lnTo>
                    <a:pt x="7703551" y="910077"/>
                  </a:lnTo>
                  <a:lnTo>
                    <a:pt x="7641450" y="914053"/>
                  </a:lnTo>
                  <a:lnTo>
                    <a:pt x="7578723" y="917938"/>
                  </a:lnTo>
                  <a:lnTo>
                    <a:pt x="7515379" y="921734"/>
                  </a:lnTo>
                  <a:lnTo>
                    <a:pt x="7451427" y="925438"/>
                  </a:lnTo>
                  <a:lnTo>
                    <a:pt x="7386876" y="929051"/>
                  </a:lnTo>
                  <a:lnTo>
                    <a:pt x="7321735" y="932570"/>
                  </a:lnTo>
                  <a:lnTo>
                    <a:pt x="7256014" y="935995"/>
                  </a:lnTo>
                  <a:lnTo>
                    <a:pt x="7189722" y="939325"/>
                  </a:lnTo>
                  <a:lnTo>
                    <a:pt x="7122867" y="942559"/>
                  </a:lnTo>
                  <a:lnTo>
                    <a:pt x="7055459" y="945697"/>
                  </a:lnTo>
                  <a:lnTo>
                    <a:pt x="6987506" y="948737"/>
                  </a:lnTo>
                  <a:lnTo>
                    <a:pt x="6919019" y="951678"/>
                  </a:lnTo>
                  <a:lnTo>
                    <a:pt x="6850006" y="954520"/>
                  </a:lnTo>
                  <a:lnTo>
                    <a:pt x="6780476" y="957262"/>
                  </a:lnTo>
                  <a:lnTo>
                    <a:pt x="6710438" y="959902"/>
                  </a:lnTo>
                  <a:lnTo>
                    <a:pt x="6639902" y="962440"/>
                  </a:lnTo>
                  <a:lnTo>
                    <a:pt x="6568877" y="964875"/>
                  </a:lnTo>
                  <a:lnTo>
                    <a:pt x="6497371" y="967206"/>
                  </a:lnTo>
                  <a:lnTo>
                    <a:pt x="6425394" y="969433"/>
                  </a:lnTo>
                  <a:lnTo>
                    <a:pt x="6352955" y="971553"/>
                  </a:lnTo>
                  <a:lnTo>
                    <a:pt x="6280063" y="973567"/>
                  </a:lnTo>
                  <a:lnTo>
                    <a:pt x="6206727" y="975473"/>
                  </a:lnTo>
                  <a:lnTo>
                    <a:pt x="6132957" y="977271"/>
                  </a:lnTo>
                  <a:lnTo>
                    <a:pt x="6058760" y="978959"/>
                  </a:lnTo>
                  <a:lnTo>
                    <a:pt x="5984148" y="980537"/>
                  </a:lnTo>
                  <a:lnTo>
                    <a:pt x="5909128" y="982004"/>
                  </a:lnTo>
                  <a:lnTo>
                    <a:pt x="5833709" y="983359"/>
                  </a:lnTo>
                  <a:lnTo>
                    <a:pt x="5757902" y="984600"/>
                  </a:lnTo>
                  <a:lnTo>
                    <a:pt x="5681715" y="985728"/>
                  </a:lnTo>
                  <a:lnTo>
                    <a:pt x="5605156" y="986741"/>
                  </a:lnTo>
                  <a:lnTo>
                    <a:pt x="5528236" y="987638"/>
                  </a:lnTo>
                  <a:lnTo>
                    <a:pt x="5450964" y="988418"/>
                  </a:lnTo>
                  <a:lnTo>
                    <a:pt x="5373347" y="989081"/>
                  </a:lnTo>
                  <a:lnTo>
                    <a:pt x="5295396" y="989625"/>
                  </a:lnTo>
                  <a:lnTo>
                    <a:pt x="5217120" y="990050"/>
                  </a:lnTo>
                  <a:lnTo>
                    <a:pt x="5138528" y="990355"/>
                  </a:lnTo>
                  <a:lnTo>
                    <a:pt x="5059629" y="990538"/>
                  </a:lnTo>
                  <a:lnTo>
                    <a:pt x="4980432" y="990600"/>
                  </a:lnTo>
                  <a:lnTo>
                    <a:pt x="4901234" y="990538"/>
                  </a:lnTo>
                  <a:lnTo>
                    <a:pt x="4822335" y="990355"/>
                  </a:lnTo>
                  <a:lnTo>
                    <a:pt x="4743743" y="990050"/>
                  </a:lnTo>
                  <a:lnTo>
                    <a:pt x="4665467" y="989625"/>
                  </a:lnTo>
                  <a:lnTo>
                    <a:pt x="4587516" y="989081"/>
                  </a:lnTo>
                  <a:lnTo>
                    <a:pt x="4509899" y="988418"/>
                  </a:lnTo>
                  <a:lnTo>
                    <a:pt x="4432627" y="987638"/>
                  </a:lnTo>
                  <a:lnTo>
                    <a:pt x="4355707" y="986741"/>
                  </a:lnTo>
                  <a:lnTo>
                    <a:pt x="4279148" y="985728"/>
                  </a:lnTo>
                  <a:lnTo>
                    <a:pt x="4202961" y="984600"/>
                  </a:lnTo>
                  <a:lnTo>
                    <a:pt x="4127154" y="983359"/>
                  </a:lnTo>
                  <a:lnTo>
                    <a:pt x="4051735" y="982004"/>
                  </a:lnTo>
                  <a:lnTo>
                    <a:pt x="3976715" y="980537"/>
                  </a:lnTo>
                  <a:lnTo>
                    <a:pt x="3902103" y="978959"/>
                  </a:lnTo>
                  <a:lnTo>
                    <a:pt x="3827906" y="977271"/>
                  </a:lnTo>
                  <a:lnTo>
                    <a:pt x="3754136" y="975473"/>
                  </a:lnTo>
                  <a:lnTo>
                    <a:pt x="3680800" y="973567"/>
                  </a:lnTo>
                  <a:lnTo>
                    <a:pt x="3607908" y="971553"/>
                  </a:lnTo>
                  <a:lnTo>
                    <a:pt x="3535469" y="969433"/>
                  </a:lnTo>
                  <a:lnTo>
                    <a:pt x="3463492" y="967206"/>
                  </a:lnTo>
                  <a:lnTo>
                    <a:pt x="3391986" y="964875"/>
                  </a:lnTo>
                  <a:lnTo>
                    <a:pt x="3320961" y="962440"/>
                  </a:lnTo>
                  <a:lnTo>
                    <a:pt x="3250425" y="959902"/>
                  </a:lnTo>
                  <a:lnTo>
                    <a:pt x="3180387" y="957262"/>
                  </a:lnTo>
                  <a:lnTo>
                    <a:pt x="3110857" y="954520"/>
                  </a:lnTo>
                  <a:lnTo>
                    <a:pt x="3041844" y="951678"/>
                  </a:lnTo>
                  <a:lnTo>
                    <a:pt x="2973357" y="948737"/>
                  </a:lnTo>
                  <a:lnTo>
                    <a:pt x="2905404" y="945697"/>
                  </a:lnTo>
                  <a:lnTo>
                    <a:pt x="2837996" y="942559"/>
                  </a:lnTo>
                  <a:lnTo>
                    <a:pt x="2771141" y="939325"/>
                  </a:lnTo>
                  <a:lnTo>
                    <a:pt x="2704849" y="935995"/>
                  </a:lnTo>
                  <a:lnTo>
                    <a:pt x="2639128" y="932570"/>
                  </a:lnTo>
                  <a:lnTo>
                    <a:pt x="2573987" y="929051"/>
                  </a:lnTo>
                  <a:lnTo>
                    <a:pt x="2509436" y="925438"/>
                  </a:lnTo>
                  <a:lnTo>
                    <a:pt x="2445484" y="921734"/>
                  </a:lnTo>
                  <a:lnTo>
                    <a:pt x="2382140" y="917938"/>
                  </a:lnTo>
                  <a:lnTo>
                    <a:pt x="2319413" y="914053"/>
                  </a:lnTo>
                  <a:lnTo>
                    <a:pt x="2257312" y="910077"/>
                  </a:lnTo>
                  <a:lnTo>
                    <a:pt x="2195847" y="906013"/>
                  </a:lnTo>
                  <a:lnTo>
                    <a:pt x="2135026" y="901861"/>
                  </a:lnTo>
                  <a:lnTo>
                    <a:pt x="2074858" y="897623"/>
                  </a:lnTo>
                  <a:lnTo>
                    <a:pt x="2015353" y="893299"/>
                  </a:lnTo>
                  <a:lnTo>
                    <a:pt x="1956520" y="888889"/>
                  </a:lnTo>
                  <a:lnTo>
                    <a:pt x="1898367" y="884396"/>
                  </a:lnTo>
                  <a:lnTo>
                    <a:pt x="1840905" y="879820"/>
                  </a:lnTo>
                  <a:lnTo>
                    <a:pt x="1784142" y="875161"/>
                  </a:lnTo>
                  <a:lnTo>
                    <a:pt x="1728086" y="870421"/>
                  </a:lnTo>
                  <a:lnTo>
                    <a:pt x="1672749" y="865601"/>
                  </a:lnTo>
                  <a:lnTo>
                    <a:pt x="1618137" y="860701"/>
                  </a:lnTo>
                  <a:lnTo>
                    <a:pt x="1564262" y="855723"/>
                  </a:lnTo>
                  <a:lnTo>
                    <a:pt x="1511131" y="850667"/>
                  </a:lnTo>
                  <a:lnTo>
                    <a:pt x="1458753" y="845534"/>
                  </a:lnTo>
                  <a:lnTo>
                    <a:pt x="1407139" y="840325"/>
                  </a:lnTo>
                  <a:lnTo>
                    <a:pt x="1356297" y="835041"/>
                  </a:lnTo>
                  <a:lnTo>
                    <a:pt x="1306235" y="829683"/>
                  </a:lnTo>
                  <a:lnTo>
                    <a:pt x="1256964" y="824253"/>
                  </a:lnTo>
                  <a:lnTo>
                    <a:pt x="1208493" y="818749"/>
                  </a:lnTo>
                  <a:lnTo>
                    <a:pt x="1160830" y="813175"/>
                  </a:lnTo>
                  <a:lnTo>
                    <a:pt x="1113984" y="807530"/>
                  </a:lnTo>
                  <a:lnTo>
                    <a:pt x="1067966" y="801815"/>
                  </a:lnTo>
                  <a:lnTo>
                    <a:pt x="1022783" y="796032"/>
                  </a:lnTo>
                  <a:lnTo>
                    <a:pt x="978445" y="790181"/>
                  </a:lnTo>
                  <a:lnTo>
                    <a:pt x="934961" y="784264"/>
                  </a:lnTo>
                  <a:lnTo>
                    <a:pt x="892341" y="778280"/>
                  </a:lnTo>
                  <a:lnTo>
                    <a:pt x="850592" y="772231"/>
                  </a:lnTo>
                  <a:lnTo>
                    <a:pt x="809726" y="766119"/>
                  </a:lnTo>
                  <a:lnTo>
                    <a:pt x="769749" y="759943"/>
                  </a:lnTo>
                  <a:lnTo>
                    <a:pt x="730673" y="753705"/>
                  </a:lnTo>
                  <a:lnTo>
                    <a:pt x="692505" y="747405"/>
                  </a:lnTo>
                  <a:lnTo>
                    <a:pt x="618932" y="734626"/>
                  </a:lnTo>
                  <a:lnTo>
                    <a:pt x="549104" y="721612"/>
                  </a:lnTo>
                  <a:lnTo>
                    <a:pt x="483093" y="708370"/>
                  </a:lnTo>
                  <a:lnTo>
                    <a:pt x="420972" y="694908"/>
                  </a:lnTo>
                  <a:lnTo>
                    <a:pt x="362815" y="681234"/>
                  </a:lnTo>
                  <a:lnTo>
                    <a:pt x="308694" y="667354"/>
                  </a:lnTo>
                  <a:lnTo>
                    <a:pt x="258682" y="653275"/>
                  </a:lnTo>
                  <a:lnTo>
                    <a:pt x="212853" y="639006"/>
                  </a:lnTo>
                  <a:lnTo>
                    <a:pt x="171278" y="624552"/>
                  </a:lnTo>
                  <a:lnTo>
                    <a:pt x="134032" y="609922"/>
                  </a:lnTo>
                  <a:lnTo>
                    <a:pt x="86437" y="587662"/>
                  </a:lnTo>
                  <a:lnTo>
                    <a:pt x="48990" y="565045"/>
                  </a:lnTo>
                  <a:lnTo>
                    <a:pt x="15272" y="534377"/>
                  </a:lnTo>
                  <a:lnTo>
                    <a:pt x="0" y="495300"/>
                  </a:lnTo>
                  <a:close/>
                </a:path>
              </a:pathLst>
            </a:custGeom>
            <a:ln w="1270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07334" y="2009393"/>
              <a:ext cx="6109970" cy="1217930"/>
            </a:xfrm>
            <a:custGeom>
              <a:avLst/>
              <a:gdLst/>
              <a:ahLst/>
              <a:cxnLst/>
              <a:rect l="l" t="t" r="r" b="b"/>
              <a:pathLst>
                <a:path w="6109970" h="1217930">
                  <a:moveTo>
                    <a:pt x="245364" y="942467"/>
                  </a:moveTo>
                  <a:lnTo>
                    <a:pt x="0" y="1014095"/>
                  </a:lnTo>
                  <a:lnTo>
                    <a:pt x="204597" y="1167384"/>
                  </a:lnTo>
                  <a:lnTo>
                    <a:pt x="245364" y="942467"/>
                  </a:lnTo>
                  <a:close/>
                </a:path>
                <a:path w="6109970" h="1217930">
                  <a:moveTo>
                    <a:pt x="269367" y="192278"/>
                  </a:moveTo>
                  <a:lnTo>
                    <a:pt x="27813" y="108712"/>
                  </a:lnTo>
                  <a:lnTo>
                    <a:pt x="57658" y="335407"/>
                  </a:lnTo>
                  <a:lnTo>
                    <a:pt x="269367" y="192278"/>
                  </a:lnTo>
                  <a:close/>
                </a:path>
                <a:path w="6109970" h="1217930">
                  <a:moveTo>
                    <a:pt x="2964688" y="989076"/>
                  </a:moveTo>
                  <a:lnTo>
                    <a:pt x="2736088" y="1103376"/>
                  </a:lnTo>
                  <a:lnTo>
                    <a:pt x="2964688" y="1217676"/>
                  </a:lnTo>
                  <a:lnTo>
                    <a:pt x="2964688" y="989076"/>
                  </a:lnTo>
                  <a:close/>
                </a:path>
                <a:path w="6109970" h="1217930">
                  <a:moveTo>
                    <a:pt x="2964688" y="114300"/>
                  </a:moveTo>
                  <a:lnTo>
                    <a:pt x="2736088" y="0"/>
                  </a:lnTo>
                  <a:lnTo>
                    <a:pt x="2736088" y="228600"/>
                  </a:lnTo>
                  <a:lnTo>
                    <a:pt x="2964688" y="114300"/>
                  </a:lnTo>
                  <a:close/>
                </a:path>
                <a:path w="6109970" h="1217930">
                  <a:moveTo>
                    <a:pt x="6103874" y="236728"/>
                  </a:moveTo>
                  <a:lnTo>
                    <a:pt x="5894324" y="90424"/>
                  </a:lnTo>
                  <a:lnTo>
                    <a:pt x="5861177" y="316611"/>
                  </a:lnTo>
                  <a:lnTo>
                    <a:pt x="6103874" y="236728"/>
                  </a:lnTo>
                  <a:close/>
                </a:path>
                <a:path w="6109970" h="1217930">
                  <a:moveTo>
                    <a:pt x="6109589" y="1100709"/>
                  </a:moveTo>
                  <a:lnTo>
                    <a:pt x="6093587" y="872617"/>
                  </a:lnTo>
                  <a:lnTo>
                    <a:pt x="5873496" y="1002665"/>
                  </a:lnTo>
                  <a:lnTo>
                    <a:pt x="6109589" y="1100709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989320" y="2368041"/>
            <a:ext cx="3378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29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98650" y="2364740"/>
            <a:ext cx="375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0,5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08233" y="2382520"/>
            <a:ext cx="375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0,5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286255" y="2337679"/>
            <a:ext cx="9999345" cy="570230"/>
            <a:chOff x="1286255" y="2337679"/>
            <a:chExt cx="9999345" cy="570230"/>
          </a:xfrm>
        </p:grpSpPr>
        <p:sp>
          <p:nvSpPr>
            <p:cNvPr id="12" name="object 12"/>
            <p:cNvSpPr/>
            <p:nvPr/>
          </p:nvSpPr>
          <p:spPr>
            <a:xfrm>
              <a:off x="1305305" y="2379726"/>
              <a:ext cx="0" cy="495300"/>
            </a:xfrm>
            <a:custGeom>
              <a:avLst/>
              <a:gdLst/>
              <a:ahLst/>
              <a:cxnLst/>
              <a:rect l="l" t="t" r="r" b="b"/>
              <a:pathLst>
                <a:path h="495300">
                  <a:moveTo>
                    <a:pt x="0" y="4953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266170" y="2386584"/>
              <a:ext cx="0" cy="495300"/>
            </a:xfrm>
            <a:custGeom>
              <a:avLst/>
              <a:gdLst/>
              <a:ahLst/>
              <a:cxnLst/>
              <a:rect l="l" t="t" r="r" b="b"/>
              <a:pathLst>
                <a:path h="495300">
                  <a:moveTo>
                    <a:pt x="0" y="4953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25522" y="2337688"/>
              <a:ext cx="8139430" cy="570230"/>
            </a:xfrm>
            <a:custGeom>
              <a:avLst/>
              <a:gdLst/>
              <a:ahLst/>
              <a:cxnLst/>
              <a:rect l="l" t="t" r="r" b="b"/>
              <a:pathLst>
                <a:path w="8139430" h="570230">
                  <a:moveTo>
                    <a:pt x="368414" y="402323"/>
                  </a:moveTo>
                  <a:lnTo>
                    <a:pt x="367703" y="400202"/>
                  </a:lnTo>
                  <a:lnTo>
                    <a:pt x="367703" y="398094"/>
                  </a:lnTo>
                  <a:lnTo>
                    <a:pt x="350685" y="328129"/>
                  </a:lnTo>
                  <a:lnTo>
                    <a:pt x="332117" y="251802"/>
                  </a:lnTo>
                  <a:lnTo>
                    <a:pt x="312699" y="171958"/>
                  </a:lnTo>
                  <a:lnTo>
                    <a:pt x="304863" y="139750"/>
                  </a:lnTo>
                  <a:lnTo>
                    <a:pt x="304863" y="318236"/>
                  </a:lnTo>
                  <a:lnTo>
                    <a:pt x="290461" y="322465"/>
                  </a:lnTo>
                  <a:lnTo>
                    <a:pt x="274942" y="325564"/>
                  </a:lnTo>
                  <a:lnTo>
                    <a:pt x="258483" y="327482"/>
                  </a:lnTo>
                  <a:lnTo>
                    <a:pt x="241312" y="328129"/>
                  </a:lnTo>
                  <a:lnTo>
                    <a:pt x="224129" y="327482"/>
                  </a:lnTo>
                  <a:lnTo>
                    <a:pt x="207683" y="325564"/>
                  </a:lnTo>
                  <a:lnTo>
                    <a:pt x="192151" y="322465"/>
                  </a:lnTo>
                  <a:lnTo>
                    <a:pt x="177761" y="318236"/>
                  </a:lnTo>
                  <a:lnTo>
                    <a:pt x="194005" y="251802"/>
                  </a:lnTo>
                  <a:lnTo>
                    <a:pt x="204965" y="254076"/>
                  </a:lnTo>
                  <a:lnTo>
                    <a:pt x="216598" y="255612"/>
                  </a:lnTo>
                  <a:lnTo>
                    <a:pt x="228752" y="256476"/>
                  </a:lnTo>
                  <a:lnTo>
                    <a:pt x="241312" y="256755"/>
                  </a:lnTo>
                  <a:lnTo>
                    <a:pt x="253758" y="256374"/>
                  </a:lnTo>
                  <a:lnTo>
                    <a:pt x="265760" y="255346"/>
                  </a:lnTo>
                  <a:lnTo>
                    <a:pt x="277355" y="253771"/>
                  </a:lnTo>
                  <a:lnTo>
                    <a:pt x="288620" y="251802"/>
                  </a:lnTo>
                  <a:lnTo>
                    <a:pt x="304863" y="318236"/>
                  </a:lnTo>
                  <a:lnTo>
                    <a:pt x="304863" y="139750"/>
                  </a:lnTo>
                  <a:lnTo>
                    <a:pt x="295338" y="100584"/>
                  </a:lnTo>
                  <a:lnTo>
                    <a:pt x="275907" y="20726"/>
                  </a:lnTo>
                  <a:lnTo>
                    <a:pt x="272084" y="13385"/>
                  </a:lnTo>
                  <a:lnTo>
                    <a:pt x="268846" y="10922"/>
                  </a:lnTo>
                  <a:lnTo>
                    <a:pt x="268846" y="169837"/>
                  </a:lnTo>
                  <a:lnTo>
                    <a:pt x="261962" y="170764"/>
                  </a:lnTo>
                  <a:lnTo>
                    <a:pt x="255079" y="171424"/>
                  </a:lnTo>
                  <a:lnTo>
                    <a:pt x="248196" y="171818"/>
                  </a:lnTo>
                  <a:lnTo>
                    <a:pt x="241312" y="171958"/>
                  </a:lnTo>
                  <a:lnTo>
                    <a:pt x="234429" y="171831"/>
                  </a:lnTo>
                  <a:lnTo>
                    <a:pt x="227533" y="171513"/>
                  </a:lnTo>
                  <a:lnTo>
                    <a:pt x="213766" y="170548"/>
                  </a:lnTo>
                  <a:lnTo>
                    <a:pt x="230720" y="100584"/>
                  </a:lnTo>
                  <a:lnTo>
                    <a:pt x="234251" y="100584"/>
                  </a:lnTo>
                  <a:lnTo>
                    <a:pt x="237782" y="101295"/>
                  </a:lnTo>
                  <a:lnTo>
                    <a:pt x="248373" y="101295"/>
                  </a:lnTo>
                  <a:lnTo>
                    <a:pt x="251904" y="100584"/>
                  </a:lnTo>
                  <a:lnTo>
                    <a:pt x="268846" y="169837"/>
                  </a:lnTo>
                  <a:lnTo>
                    <a:pt x="268846" y="10922"/>
                  </a:lnTo>
                  <a:lnTo>
                    <a:pt x="264439" y="7569"/>
                  </a:lnTo>
                  <a:lnTo>
                    <a:pt x="253860" y="3733"/>
                  </a:lnTo>
                  <a:lnTo>
                    <a:pt x="241312" y="2362"/>
                  </a:lnTo>
                  <a:lnTo>
                    <a:pt x="228752" y="3733"/>
                  </a:lnTo>
                  <a:lnTo>
                    <a:pt x="218186" y="7569"/>
                  </a:lnTo>
                  <a:lnTo>
                    <a:pt x="210527" y="13385"/>
                  </a:lnTo>
                  <a:lnTo>
                    <a:pt x="206705" y="20726"/>
                  </a:lnTo>
                  <a:lnTo>
                    <a:pt x="114909" y="398094"/>
                  </a:lnTo>
                  <a:lnTo>
                    <a:pt x="114211" y="400202"/>
                  </a:lnTo>
                  <a:lnTo>
                    <a:pt x="114211" y="405155"/>
                  </a:lnTo>
                  <a:lnTo>
                    <a:pt x="124231" y="429996"/>
                  </a:lnTo>
                  <a:lnTo>
                    <a:pt x="151549" y="450202"/>
                  </a:lnTo>
                  <a:lnTo>
                    <a:pt x="191960" y="463791"/>
                  </a:lnTo>
                  <a:lnTo>
                    <a:pt x="241312" y="468757"/>
                  </a:lnTo>
                  <a:lnTo>
                    <a:pt x="290664" y="463791"/>
                  </a:lnTo>
                  <a:lnTo>
                    <a:pt x="331076" y="450202"/>
                  </a:lnTo>
                  <a:lnTo>
                    <a:pt x="358381" y="429996"/>
                  </a:lnTo>
                  <a:lnTo>
                    <a:pt x="368414" y="405155"/>
                  </a:lnTo>
                  <a:lnTo>
                    <a:pt x="368414" y="402323"/>
                  </a:lnTo>
                  <a:close/>
                </a:path>
                <a:path w="8139430" h="570230">
                  <a:moveTo>
                    <a:pt x="482625" y="419290"/>
                  </a:moveTo>
                  <a:lnTo>
                    <a:pt x="480898" y="412623"/>
                  </a:lnTo>
                  <a:lnTo>
                    <a:pt x="475742" y="407276"/>
                  </a:lnTo>
                  <a:lnTo>
                    <a:pt x="376885" y="346506"/>
                  </a:lnTo>
                  <a:lnTo>
                    <a:pt x="389597" y="400913"/>
                  </a:lnTo>
                  <a:lnTo>
                    <a:pt x="389597" y="404444"/>
                  </a:lnTo>
                  <a:lnTo>
                    <a:pt x="378333" y="437972"/>
                  </a:lnTo>
                  <a:lnTo>
                    <a:pt x="347230" y="464870"/>
                  </a:lnTo>
                  <a:lnTo>
                    <a:pt x="300228" y="482752"/>
                  </a:lnTo>
                  <a:lnTo>
                    <a:pt x="241312" y="489242"/>
                  </a:lnTo>
                  <a:lnTo>
                    <a:pt x="182397" y="482752"/>
                  </a:lnTo>
                  <a:lnTo>
                    <a:pt x="135394" y="464870"/>
                  </a:lnTo>
                  <a:lnTo>
                    <a:pt x="104279" y="437972"/>
                  </a:lnTo>
                  <a:lnTo>
                    <a:pt x="93027" y="404444"/>
                  </a:lnTo>
                  <a:lnTo>
                    <a:pt x="94437" y="392430"/>
                  </a:lnTo>
                  <a:lnTo>
                    <a:pt x="105740" y="346506"/>
                  </a:lnTo>
                  <a:lnTo>
                    <a:pt x="6883" y="407276"/>
                  </a:lnTo>
                  <a:lnTo>
                    <a:pt x="1714" y="412623"/>
                  </a:lnTo>
                  <a:lnTo>
                    <a:pt x="0" y="419290"/>
                  </a:lnTo>
                  <a:lnTo>
                    <a:pt x="1714" y="425958"/>
                  </a:lnTo>
                  <a:lnTo>
                    <a:pt x="6883" y="431304"/>
                  </a:lnTo>
                  <a:lnTo>
                    <a:pt x="226479" y="565569"/>
                  </a:lnTo>
                  <a:lnTo>
                    <a:pt x="233692" y="568744"/>
                  </a:lnTo>
                  <a:lnTo>
                    <a:pt x="241312" y="569810"/>
                  </a:lnTo>
                  <a:lnTo>
                    <a:pt x="248920" y="568744"/>
                  </a:lnTo>
                  <a:lnTo>
                    <a:pt x="256133" y="565569"/>
                  </a:lnTo>
                  <a:lnTo>
                    <a:pt x="475742" y="431304"/>
                  </a:lnTo>
                  <a:lnTo>
                    <a:pt x="480898" y="425958"/>
                  </a:lnTo>
                  <a:lnTo>
                    <a:pt x="482625" y="419290"/>
                  </a:lnTo>
                  <a:close/>
                </a:path>
                <a:path w="8139430" h="570230">
                  <a:moveTo>
                    <a:pt x="8024990" y="399529"/>
                  </a:moveTo>
                  <a:lnTo>
                    <a:pt x="8024279" y="397408"/>
                  </a:lnTo>
                  <a:lnTo>
                    <a:pt x="8024279" y="395287"/>
                  </a:lnTo>
                  <a:lnTo>
                    <a:pt x="8007261" y="325412"/>
                  </a:lnTo>
                  <a:lnTo>
                    <a:pt x="7988694" y="249174"/>
                  </a:lnTo>
                  <a:lnTo>
                    <a:pt x="7969275" y="169405"/>
                  </a:lnTo>
                  <a:lnTo>
                    <a:pt x="7961439" y="137236"/>
                  </a:lnTo>
                  <a:lnTo>
                    <a:pt x="7961439" y="315531"/>
                  </a:lnTo>
                  <a:lnTo>
                    <a:pt x="7947038" y="319747"/>
                  </a:lnTo>
                  <a:lnTo>
                    <a:pt x="7931518" y="322846"/>
                  </a:lnTo>
                  <a:lnTo>
                    <a:pt x="7915059" y="324764"/>
                  </a:lnTo>
                  <a:lnTo>
                    <a:pt x="7897889" y="325412"/>
                  </a:lnTo>
                  <a:lnTo>
                    <a:pt x="7880705" y="324764"/>
                  </a:lnTo>
                  <a:lnTo>
                    <a:pt x="7864259" y="322846"/>
                  </a:lnTo>
                  <a:lnTo>
                    <a:pt x="7848727" y="319747"/>
                  </a:lnTo>
                  <a:lnTo>
                    <a:pt x="7834338" y="315531"/>
                  </a:lnTo>
                  <a:lnTo>
                    <a:pt x="7850581" y="249174"/>
                  </a:lnTo>
                  <a:lnTo>
                    <a:pt x="7861541" y="251434"/>
                  </a:lnTo>
                  <a:lnTo>
                    <a:pt x="7873174" y="252971"/>
                  </a:lnTo>
                  <a:lnTo>
                    <a:pt x="7885328" y="253834"/>
                  </a:lnTo>
                  <a:lnTo>
                    <a:pt x="7897889" y="254114"/>
                  </a:lnTo>
                  <a:lnTo>
                    <a:pt x="7910335" y="253746"/>
                  </a:lnTo>
                  <a:lnTo>
                    <a:pt x="7922336" y="252704"/>
                  </a:lnTo>
                  <a:lnTo>
                    <a:pt x="7933931" y="251142"/>
                  </a:lnTo>
                  <a:lnTo>
                    <a:pt x="7945196" y="249174"/>
                  </a:lnTo>
                  <a:lnTo>
                    <a:pt x="7961439" y="315531"/>
                  </a:lnTo>
                  <a:lnTo>
                    <a:pt x="7961439" y="137236"/>
                  </a:lnTo>
                  <a:lnTo>
                    <a:pt x="7951914" y="98120"/>
                  </a:lnTo>
                  <a:lnTo>
                    <a:pt x="7932483" y="18351"/>
                  </a:lnTo>
                  <a:lnTo>
                    <a:pt x="7928661" y="11010"/>
                  </a:lnTo>
                  <a:lnTo>
                    <a:pt x="7925422" y="8559"/>
                  </a:lnTo>
                  <a:lnTo>
                    <a:pt x="7925422" y="167297"/>
                  </a:lnTo>
                  <a:lnTo>
                    <a:pt x="7918539" y="168224"/>
                  </a:lnTo>
                  <a:lnTo>
                    <a:pt x="7911655" y="168884"/>
                  </a:lnTo>
                  <a:lnTo>
                    <a:pt x="7904772" y="169278"/>
                  </a:lnTo>
                  <a:lnTo>
                    <a:pt x="7897889" y="169405"/>
                  </a:lnTo>
                  <a:lnTo>
                    <a:pt x="7891005" y="169291"/>
                  </a:lnTo>
                  <a:lnTo>
                    <a:pt x="7884109" y="168973"/>
                  </a:lnTo>
                  <a:lnTo>
                    <a:pt x="7870342" y="167995"/>
                  </a:lnTo>
                  <a:lnTo>
                    <a:pt x="7887297" y="98120"/>
                  </a:lnTo>
                  <a:lnTo>
                    <a:pt x="7890827" y="98120"/>
                  </a:lnTo>
                  <a:lnTo>
                    <a:pt x="7894358" y="98818"/>
                  </a:lnTo>
                  <a:lnTo>
                    <a:pt x="7904950" y="98818"/>
                  </a:lnTo>
                  <a:lnTo>
                    <a:pt x="7908480" y="98120"/>
                  </a:lnTo>
                  <a:lnTo>
                    <a:pt x="7925422" y="167297"/>
                  </a:lnTo>
                  <a:lnTo>
                    <a:pt x="7925422" y="8559"/>
                  </a:lnTo>
                  <a:lnTo>
                    <a:pt x="7921015" y="5207"/>
                  </a:lnTo>
                  <a:lnTo>
                    <a:pt x="7910436" y="1371"/>
                  </a:lnTo>
                  <a:lnTo>
                    <a:pt x="7897889" y="0"/>
                  </a:lnTo>
                  <a:lnTo>
                    <a:pt x="7885328" y="1371"/>
                  </a:lnTo>
                  <a:lnTo>
                    <a:pt x="7874762" y="5207"/>
                  </a:lnTo>
                  <a:lnTo>
                    <a:pt x="7867104" y="11010"/>
                  </a:lnTo>
                  <a:lnTo>
                    <a:pt x="7863281" y="18351"/>
                  </a:lnTo>
                  <a:lnTo>
                    <a:pt x="7771485" y="395287"/>
                  </a:lnTo>
                  <a:lnTo>
                    <a:pt x="7770787" y="397408"/>
                  </a:lnTo>
                  <a:lnTo>
                    <a:pt x="7770787" y="402348"/>
                  </a:lnTo>
                  <a:lnTo>
                    <a:pt x="7780807" y="427164"/>
                  </a:lnTo>
                  <a:lnTo>
                    <a:pt x="7808125" y="447357"/>
                  </a:lnTo>
                  <a:lnTo>
                    <a:pt x="7848536" y="460921"/>
                  </a:lnTo>
                  <a:lnTo>
                    <a:pt x="7897889" y="465886"/>
                  </a:lnTo>
                  <a:lnTo>
                    <a:pt x="7947241" y="460921"/>
                  </a:lnTo>
                  <a:lnTo>
                    <a:pt x="7987652" y="447357"/>
                  </a:lnTo>
                  <a:lnTo>
                    <a:pt x="8014957" y="427164"/>
                  </a:lnTo>
                  <a:lnTo>
                    <a:pt x="8024990" y="402348"/>
                  </a:lnTo>
                  <a:lnTo>
                    <a:pt x="8024990" y="399529"/>
                  </a:lnTo>
                  <a:close/>
                </a:path>
                <a:path w="8139430" h="570230">
                  <a:moveTo>
                    <a:pt x="8139201" y="416471"/>
                  </a:moveTo>
                  <a:lnTo>
                    <a:pt x="8137474" y="409803"/>
                  </a:lnTo>
                  <a:lnTo>
                    <a:pt x="8132318" y="404469"/>
                  </a:lnTo>
                  <a:lnTo>
                    <a:pt x="8033461" y="343763"/>
                  </a:lnTo>
                  <a:lnTo>
                    <a:pt x="8046174" y="398119"/>
                  </a:lnTo>
                  <a:lnTo>
                    <a:pt x="8046174" y="401650"/>
                  </a:lnTo>
                  <a:lnTo>
                    <a:pt x="8034909" y="435127"/>
                  </a:lnTo>
                  <a:lnTo>
                    <a:pt x="8003807" y="462000"/>
                  </a:lnTo>
                  <a:lnTo>
                    <a:pt x="7956804" y="479869"/>
                  </a:lnTo>
                  <a:lnTo>
                    <a:pt x="7897889" y="486346"/>
                  </a:lnTo>
                  <a:lnTo>
                    <a:pt x="7838973" y="479869"/>
                  </a:lnTo>
                  <a:lnTo>
                    <a:pt x="7791971" y="462000"/>
                  </a:lnTo>
                  <a:lnTo>
                    <a:pt x="7760856" y="435127"/>
                  </a:lnTo>
                  <a:lnTo>
                    <a:pt x="7749603" y="401650"/>
                  </a:lnTo>
                  <a:lnTo>
                    <a:pt x="7751013" y="389648"/>
                  </a:lnTo>
                  <a:lnTo>
                    <a:pt x="7762316" y="343763"/>
                  </a:lnTo>
                  <a:lnTo>
                    <a:pt x="7663459" y="404469"/>
                  </a:lnTo>
                  <a:lnTo>
                    <a:pt x="7658290" y="409803"/>
                  </a:lnTo>
                  <a:lnTo>
                    <a:pt x="7656576" y="416471"/>
                  </a:lnTo>
                  <a:lnTo>
                    <a:pt x="7658290" y="423125"/>
                  </a:lnTo>
                  <a:lnTo>
                    <a:pt x="7663459" y="428472"/>
                  </a:lnTo>
                  <a:lnTo>
                    <a:pt x="7883055" y="562584"/>
                  </a:lnTo>
                  <a:lnTo>
                    <a:pt x="7890269" y="565759"/>
                  </a:lnTo>
                  <a:lnTo>
                    <a:pt x="7897889" y="566826"/>
                  </a:lnTo>
                  <a:lnTo>
                    <a:pt x="7905496" y="565759"/>
                  </a:lnTo>
                  <a:lnTo>
                    <a:pt x="7912709" y="562584"/>
                  </a:lnTo>
                  <a:lnTo>
                    <a:pt x="8132318" y="428472"/>
                  </a:lnTo>
                  <a:lnTo>
                    <a:pt x="8137474" y="423125"/>
                  </a:lnTo>
                  <a:lnTo>
                    <a:pt x="8139201" y="4164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16939" y="3648202"/>
            <a:ext cx="10039350" cy="2463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alibri"/>
                <a:cs typeface="Calibri"/>
              </a:rPr>
              <a:t>En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recorrido: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realizar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marcas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cada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3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metros</a:t>
            </a:r>
            <a:r>
              <a:rPr lang="es-ES" sz="2000" spc="-15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Material</a:t>
            </a:r>
            <a:r>
              <a:rPr sz="2000" spc="-10" dirty="0">
                <a:latin typeface="Calibri"/>
                <a:cs typeface="Calibri"/>
              </a:rPr>
              <a:t>: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silla,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cronómetro,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contador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vueltas,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control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tensión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arterial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frecuencia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cardiaca,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5" dirty="0" err="1">
                <a:latin typeface="Calibri"/>
                <a:cs typeface="Calibri"/>
              </a:rPr>
              <a:t>pulsioxímetro</a:t>
            </a:r>
            <a:r>
              <a:rPr lang="es-ES" sz="2000" spc="-15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Puede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hacerse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</a:t>
            </a:r>
            <a:r>
              <a:rPr sz="2000" spc="-5" dirty="0">
                <a:latin typeface="Calibri"/>
                <a:cs typeface="Calibri"/>
              </a:rPr>
              <a:t> los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productos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spc="-10" dirty="0">
                <a:latin typeface="Calibri"/>
                <a:cs typeface="Calibri"/>
              </a:rPr>
              <a:t>apoyo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emplea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 err="1">
                <a:latin typeface="Calibri"/>
                <a:cs typeface="Calibri"/>
              </a:rPr>
              <a:t>paciente</a:t>
            </a:r>
            <a:r>
              <a:rPr lang="es-ES" sz="2000" spc="-1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12700" marR="445134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Información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previa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del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paciente: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TA,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frecuencia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cardiaca,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peso,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altura,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edad,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diagnóstico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(ver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contraindicaciones),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frecuencia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cardiaca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máxima,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saturación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 err="1">
                <a:latin typeface="Calibri"/>
                <a:cs typeface="Calibri"/>
              </a:rPr>
              <a:t>oxígeno</a:t>
            </a:r>
            <a:r>
              <a:rPr lang="es-ES" sz="2000" spc="-15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 marL="12700" marR="225425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Monitorizar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durante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la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prueba: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saturación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oxígeno,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frecuencia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cardiaca,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número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vueltas,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tiempo</a:t>
            </a:r>
            <a:r>
              <a:rPr lang="es-ES" sz="2000" spc="-5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1364170"/>
            <a:ext cx="12192000" cy="28575"/>
          </a:xfrm>
          <a:custGeom>
            <a:avLst/>
            <a:gdLst/>
            <a:ahLst/>
            <a:cxnLst/>
            <a:rect l="l" t="t" r="r" b="b"/>
            <a:pathLst>
              <a:path w="12192000" h="28575">
                <a:moveTo>
                  <a:pt x="0" y="28575"/>
                </a:moveTo>
                <a:lnTo>
                  <a:pt x="12192000" y="28575"/>
                </a:lnTo>
                <a:lnTo>
                  <a:pt x="12192000" y="0"/>
                </a:lnTo>
                <a:lnTo>
                  <a:pt x="0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Imagen 1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3F5C1F73-13F2-BDDA-51B3-2E72AF5446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144" y="6019800"/>
            <a:ext cx="934492" cy="61554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47192"/>
            <a:ext cx="1013206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5" dirty="0"/>
              <a:t>Prueba</a:t>
            </a:r>
            <a:r>
              <a:rPr sz="4000" spc="-85" dirty="0"/>
              <a:t> </a:t>
            </a:r>
            <a:r>
              <a:rPr sz="4000" dirty="0"/>
              <a:t>6</a:t>
            </a:r>
            <a:r>
              <a:rPr sz="4000" spc="-70" dirty="0"/>
              <a:t> </a:t>
            </a:r>
            <a:r>
              <a:rPr sz="4000" spc="-40" dirty="0"/>
              <a:t>minutos</a:t>
            </a:r>
            <a:r>
              <a:rPr sz="4000" spc="-70" dirty="0"/>
              <a:t> </a:t>
            </a:r>
            <a:r>
              <a:rPr sz="4000" spc="-40" dirty="0"/>
              <a:t>marcha:</a:t>
            </a:r>
            <a:r>
              <a:rPr sz="4000" spc="-60" dirty="0"/>
              <a:t> </a:t>
            </a:r>
            <a:r>
              <a:rPr sz="4000" spc="-40" dirty="0" err="1"/>
              <a:t>resistencia</a:t>
            </a:r>
            <a:r>
              <a:rPr sz="4000" spc="-85" dirty="0"/>
              <a:t> </a:t>
            </a:r>
            <a:r>
              <a:rPr sz="4000" spc="-45" dirty="0" err="1"/>
              <a:t>aeróbica</a:t>
            </a:r>
            <a:r>
              <a:rPr lang="es-ES" sz="4000" spc="-45" dirty="0"/>
              <a:t>.</a:t>
            </a:r>
            <a:endParaRPr sz="4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12210"/>
              </p:ext>
            </p:extLst>
          </p:nvPr>
        </p:nvGraphicFramePr>
        <p:xfrm>
          <a:off x="838200" y="1452008"/>
          <a:ext cx="10515600" cy="4606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Contraindicaciones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absolutas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Contraindicaciones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relativas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6720">
                <a:tc>
                  <a:txBody>
                    <a:bodyPr/>
                    <a:lstStyle/>
                    <a:p>
                      <a:pPr marL="91440" marR="30657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Infarto reciente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(3-5 días)</a:t>
                      </a:r>
                      <a:r>
                        <a:rPr lang="es-ES"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Angina </a:t>
                      </a:r>
                      <a:r>
                        <a:rPr sz="1600" spc="-5" dirty="0" err="1">
                          <a:latin typeface="Calibri"/>
                          <a:cs typeface="Calibri"/>
                        </a:rPr>
                        <a:t>inestable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Arritmias no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controladas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Síncope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91440" marR="657860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Endocarditis,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miocarditis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o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pericarditis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aguda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Estenosis </a:t>
                      </a:r>
                      <a:r>
                        <a:rPr sz="1600" spc="-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aórtica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grave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sintomática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Insuficiencia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cardíaca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controlada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91440" marR="685165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Tromboembolia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pulmonar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infarto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pulmonar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reciente </a:t>
                      </a:r>
                      <a:r>
                        <a:rPr sz="1600" spc="-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Trombosis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de extremidades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inferiores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91440" marR="238188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Sospecha de aneurisma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disecante </a:t>
                      </a:r>
                      <a:r>
                        <a:rPr sz="1600" spc="-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Asma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controlada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Edema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pulmonar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Insuficiencia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respiratoria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aguda</a:t>
                      </a:r>
                    </a:p>
                    <a:p>
                      <a:pPr marL="91440" marR="248285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Enfermedad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no cardiopulmonar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aguda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que pueda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afectar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600" spc="-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capacidad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ejercicio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agravarse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por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ejercicio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(infección,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tirotoxicosis,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insuficiencia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renal)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25" dirty="0">
                          <a:latin typeface="Calibri"/>
                          <a:cs typeface="Calibri"/>
                        </a:rPr>
                        <a:t>Trastorno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mental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que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genere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incapacidad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cooperar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9132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Estenosis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arteria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coronaria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izquierda </a:t>
                      </a:r>
                      <a:r>
                        <a:rPr sz="1600" spc="-3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Estenosis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valvular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moderada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91440" marR="47625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Hipertensión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arterial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reposo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tratada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sistólica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&gt;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200 </a:t>
                      </a:r>
                      <a:r>
                        <a:rPr sz="1600" spc="-3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mmHg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diastólica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&gt;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120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mmHg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91440" marR="2110740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Taquiarritmias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bradiarritmias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Bloqueo 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AV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alto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grado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Cardiomiopatía hipertrófica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Embarazo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avanzado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complicado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Anormalidades de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electrolitos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Incapacidad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ortopédica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caminar </a:t>
                      </a:r>
                      <a:r>
                        <a:rPr sz="1600" spc="-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SpO2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reposo</a:t>
                      </a:r>
                      <a:r>
                        <a:rPr sz="16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&lt; 85%</a:t>
                      </a: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Frecuencia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cardíaca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reposo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&gt;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120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latidos por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minuto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0" y="1364170"/>
            <a:ext cx="12192000" cy="28575"/>
          </a:xfrm>
          <a:custGeom>
            <a:avLst/>
            <a:gdLst/>
            <a:ahLst/>
            <a:cxnLst/>
            <a:rect l="l" t="t" r="r" b="b"/>
            <a:pathLst>
              <a:path w="12192000" h="28575">
                <a:moveTo>
                  <a:pt x="0" y="28575"/>
                </a:moveTo>
                <a:lnTo>
                  <a:pt x="12192000" y="28575"/>
                </a:lnTo>
                <a:lnTo>
                  <a:pt x="12192000" y="0"/>
                </a:lnTo>
                <a:lnTo>
                  <a:pt x="0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EE9239EA-2938-5AFB-4546-361B035CB5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937" y="6087508"/>
            <a:ext cx="831699" cy="54783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47192"/>
            <a:ext cx="10225024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5" dirty="0"/>
              <a:t>Prueba</a:t>
            </a:r>
            <a:r>
              <a:rPr sz="4000" spc="-85" dirty="0"/>
              <a:t> </a:t>
            </a:r>
            <a:r>
              <a:rPr sz="4000" dirty="0"/>
              <a:t>6</a:t>
            </a:r>
            <a:r>
              <a:rPr sz="4000" spc="-70" dirty="0"/>
              <a:t> </a:t>
            </a:r>
            <a:r>
              <a:rPr sz="4000" spc="-40" dirty="0"/>
              <a:t>minutos</a:t>
            </a:r>
            <a:r>
              <a:rPr sz="4000" spc="-70" dirty="0"/>
              <a:t> </a:t>
            </a:r>
            <a:r>
              <a:rPr sz="4000" spc="-40" dirty="0"/>
              <a:t>marcha:</a:t>
            </a:r>
            <a:r>
              <a:rPr sz="4000" spc="-60" dirty="0"/>
              <a:t> </a:t>
            </a:r>
            <a:r>
              <a:rPr sz="4000" spc="-40" dirty="0" err="1"/>
              <a:t>resistencia</a:t>
            </a:r>
            <a:r>
              <a:rPr sz="4000" spc="-85" dirty="0"/>
              <a:t> </a:t>
            </a:r>
            <a:r>
              <a:rPr sz="4000" spc="-45" dirty="0" err="1"/>
              <a:t>aeróbica</a:t>
            </a:r>
            <a:r>
              <a:rPr lang="es-ES" sz="4000" spc="-45" dirty="0"/>
              <a:t>.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23720"/>
            <a:ext cx="10149840" cy="4597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305"/>
              </a:spcBef>
            </a:pPr>
            <a:r>
              <a:rPr sz="1500" spc="-5" dirty="0">
                <a:latin typeface="Calibri"/>
                <a:cs typeface="Calibri"/>
              </a:rPr>
              <a:t>Consigna: </a:t>
            </a:r>
            <a:r>
              <a:rPr sz="1500" b="1" spc="-5" dirty="0">
                <a:latin typeface="Calibri"/>
                <a:cs typeface="Calibri"/>
              </a:rPr>
              <a:t>“La </a:t>
            </a:r>
            <a:r>
              <a:rPr sz="1500" b="1" spc="-10" dirty="0">
                <a:latin typeface="Calibri"/>
                <a:cs typeface="Calibri"/>
              </a:rPr>
              <a:t>caminata </a:t>
            </a:r>
            <a:r>
              <a:rPr sz="1500" b="1" dirty="0">
                <a:latin typeface="Calibri"/>
                <a:cs typeface="Calibri"/>
              </a:rPr>
              <a:t>de 6 </a:t>
            </a:r>
            <a:r>
              <a:rPr sz="1500" b="1" spc="-5" dirty="0">
                <a:latin typeface="Calibri"/>
                <a:cs typeface="Calibri"/>
              </a:rPr>
              <a:t>minutos es </a:t>
            </a:r>
            <a:r>
              <a:rPr sz="1500" b="1" dirty="0">
                <a:latin typeface="Calibri"/>
                <a:cs typeface="Calibri"/>
              </a:rPr>
              <a:t>una prueba que </a:t>
            </a:r>
            <a:r>
              <a:rPr sz="1500" b="1" spc="-10" dirty="0">
                <a:latin typeface="Calibri"/>
                <a:cs typeface="Calibri"/>
              </a:rPr>
              <a:t>consiste </a:t>
            </a:r>
            <a:r>
              <a:rPr sz="1500" b="1" spc="-5" dirty="0">
                <a:latin typeface="Calibri"/>
                <a:cs typeface="Calibri"/>
              </a:rPr>
              <a:t>en caminar </a:t>
            </a:r>
            <a:r>
              <a:rPr sz="1500" b="1" dirty="0">
                <a:latin typeface="Calibri"/>
                <a:cs typeface="Calibri"/>
              </a:rPr>
              <a:t>lo </a:t>
            </a:r>
            <a:r>
              <a:rPr sz="1500" b="1" spc="-5" dirty="0">
                <a:latin typeface="Calibri"/>
                <a:cs typeface="Calibri"/>
              </a:rPr>
              <a:t>más </a:t>
            </a:r>
            <a:r>
              <a:rPr sz="1500" b="1" spc="-10" dirty="0">
                <a:latin typeface="Calibri"/>
                <a:cs typeface="Calibri"/>
              </a:rPr>
              <a:t>rápido </a:t>
            </a:r>
            <a:r>
              <a:rPr sz="1500" b="1" spc="-5" dirty="0">
                <a:latin typeface="Calibri"/>
                <a:cs typeface="Calibri"/>
              </a:rPr>
              <a:t>que </a:t>
            </a:r>
            <a:r>
              <a:rPr sz="1500" b="1" dirty="0">
                <a:latin typeface="Calibri"/>
                <a:cs typeface="Calibri"/>
              </a:rPr>
              <a:t>le sea </a:t>
            </a:r>
            <a:r>
              <a:rPr sz="1500" b="1" spc="-5" dirty="0">
                <a:latin typeface="Calibri"/>
                <a:cs typeface="Calibri"/>
              </a:rPr>
              <a:t>posible </a:t>
            </a:r>
            <a:r>
              <a:rPr sz="1500" b="1" spc="-15" dirty="0">
                <a:latin typeface="Calibri"/>
                <a:cs typeface="Calibri"/>
              </a:rPr>
              <a:t>durante </a:t>
            </a:r>
            <a:r>
              <a:rPr sz="1500" b="1" dirty="0">
                <a:latin typeface="Calibri"/>
                <a:cs typeface="Calibri"/>
              </a:rPr>
              <a:t>un </a:t>
            </a:r>
            <a:r>
              <a:rPr sz="1500" b="1" spc="-5" dirty="0">
                <a:latin typeface="Calibri"/>
                <a:cs typeface="Calibri"/>
              </a:rPr>
              <a:t>período </a:t>
            </a:r>
            <a:r>
              <a:rPr sz="1500" b="1" spc="-3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de</a:t>
            </a:r>
            <a:r>
              <a:rPr sz="1500" b="1" spc="-1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6 </a:t>
            </a:r>
            <a:r>
              <a:rPr sz="1500" b="1" spc="-5" dirty="0">
                <a:latin typeface="Calibri"/>
                <a:cs typeface="Calibri"/>
              </a:rPr>
              <a:t>minutos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en</a:t>
            </a:r>
            <a:r>
              <a:rPr sz="1500" b="1" spc="-1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un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pasillo plano”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5569" y="2258567"/>
            <a:ext cx="170815" cy="2021839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500" dirty="0">
                <a:latin typeface="Calibri"/>
                <a:cs typeface="Calibri"/>
              </a:rPr>
              <a:t>1.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1500" dirty="0">
                <a:latin typeface="Calibri"/>
                <a:cs typeface="Calibri"/>
              </a:rPr>
              <a:t>2.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1500" dirty="0">
                <a:latin typeface="Calibri"/>
                <a:cs typeface="Calibri"/>
              </a:rPr>
              <a:t>3.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500" dirty="0">
                <a:latin typeface="Calibri"/>
                <a:cs typeface="Calibri"/>
              </a:rPr>
              <a:t>4.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500" dirty="0">
                <a:latin typeface="Calibri"/>
                <a:cs typeface="Calibri"/>
              </a:rPr>
              <a:t>5.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1500" dirty="0">
                <a:latin typeface="Calibri"/>
                <a:cs typeface="Calibri"/>
              </a:rPr>
              <a:t>6.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0173" y="2258567"/>
            <a:ext cx="9241790" cy="371602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500" spc="-5" dirty="0">
                <a:latin typeface="Calibri"/>
                <a:cs typeface="Calibri"/>
              </a:rPr>
              <a:t>Colocar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al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paciente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en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la </a:t>
            </a:r>
            <a:r>
              <a:rPr sz="1500" spc="-5" dirty="0">
                <a:latin typeface="Calibri"/>
                <a:cs typeface="Calibri"/>
              </a:rPr>
              <a:t>línea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 inicio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</a:t>
            </a:r>
            <a:r>
              <a:rPr sz="1500" spc="-5" dirty="0">
                <a:latin typeface="Calibri"/>
                <a:cs typeface="Calibri"/>
              </a:rPr>
              <a:t> indicar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«Comience».</a:t>
            </a:r>
            <a:endParaRPr sz="1500">
              <a:latin typeface="Calibri"/>
              <a:cs typeface="Calibri"/>
            </a:endParaRPr>
          </a:p>
          <a:p>
            <a:pPr marL="12700" marR="3841750">
              <a:lnSpc>
                <a:spcPts val="2620"/>
              </a:lnSpc>
              <a:spcBef>
                <a:spcPts val="225"/>
              </a:spcBef>
            </a:pPr>
            <a:r>
              <a:rPr sz="1500" spc="-5" dirty="0">
                <a:latin typeface="Calibri"/>
                <a:cs typeface="Calibri"/>
              </a:rPr>
              <a:t>Iniciar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el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cronómetro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tan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pronto</a:t>
            </a:r>
            <a:r>
              <a:rPr sz="1500" spc="-10" dirty="0">
                <a:latin typeface="Calibri"/>
                <a:cs typeface="Calibri"/>
              </a:rPr>
              <a:t> como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el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paciente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empiece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caminar.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Observar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al</a:t>
            </a:r>
            <a:r>
              <a:rPr sz="1500" spc="-10" dirty="0">
                <a:latin typeface="Calibri"/>
                <a:cs typeface="Calibri"/>
              </a:rPr>
              <a:t> paciente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atentamente.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500" dirty="0">
                <a:latin typeface="Calibri"/>
                <a:cs typeface="Calibri"/>
              </a:rPr>
              <a:t>No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caminar</a:t>
            </a:r>
            <a:r>
              <a:rPr sz="1500" spc="-10" dirty="0">
                <a:latin typeface="Calibri"/>
                <a:cs typeface="Calibri"/>
              </a:rPr>
              <a:t> con </a:t>
            </a:r>
            <a:r>
              <a:rPr sz="1500" spc="-5" dirty="0">
                <a:latin typeface="Calibri"/>
                <a:cs typeface="Calibri"/>
              </a:rPr>
              <a:t>el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paciente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atrás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 él.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500" spc="-10" dirty="0">
                <a:latin typeface="Calibri"/>
                <a:cs typeface="Calibri"/>
              </a:rPr>
              <a:t>Registrar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en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la </a:t>
            </a:r>
            <a:r>
              <a:rPr sz="1500" spc="-5" dirty="0">
                <a:latin typeface="Calibri"/>
                <a:cs typeface="Calibri"/>
              </a:rPr>
              <a:t>hoja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saturación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oxígeno </a:t>
            </a:r>
            <a:r>
              <a:rPr sz="1500" dirty="0">
                <a:latin typeface="Calibri"/>
                <a:cs typeface="Calibri"/>
              </a:rPr>
              <a:t>y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frecuencia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cardíaca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cada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vuelta.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710"/>
              </a:lnSpc>
              <a:spcBef>
                <a:spcPts val="819"/>
              </a:spcBef>
            </a:pPr>
            <a:r>
              <a:rPr sz="1500" spc="-5" dirty="0">
                <a:latin typeface="Calibri"/>
                <a:cs typeface="Calibri"/>
              </a:rPr>
              <a:t>Consignas: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Después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cada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minuto </a:t>
            </a:r>
            <a:r>
              <a:rPr sz="1500" spc="-15" dirty="0">
                <a:latin typeface="Calibri"/>
                <a:cs typeface="Calibri"/>
              </a:rPr>
              <a:t>diga</a:t>
            </a:r>
            <a:r>
              <a:rPr sz="1500" dirty="0">
                <a:latin typeface="Calibri"/>
                <a:cs typeface="Calibri"/>
              </a:rPr>
              <a:t> al</a:t>
            </a:r>
            <a:r>
              <a:rPr sz="1500" spc="-10" dirty="0">
                <a:latin typeface="Calibri"/>
                <a:cs typeface="Calibri"/>
              </a:rPr>
              <a:t> paciente: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30" dirty="0">
                <a:latin typeface="Calibri"/>
                <a:cs typeface="Calibri"/>
              </a:rPr>
              <a:t>«Va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muy</a:t>
            </a:r>
            <a:r>
              <a:rPr sz="1500" spc="-5" dirty="0">
                <a:latin typeface="Calibri"/>
                <a:cs typeface="Calibri"/>
              </a:rPr>
              <a:t> bien,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le </a:t>
            </a:r>
            <a:r>
              <a:rPr sz="1500" spc="-5" dirty="0">
                <a:latin typeface="Calibri"/>
                <a:cs typeface="Calibri"/>
              </a:rPr>
              <a:t>quedan </a:t>
            </a:r>
            <a:r>
              <a:rPr sz="1500" dirty="0">
                <a:latin typeface="Calibri"/>
                <a:cs typeface="Calibri"/>
              </a:rPr>
              <a:t>X </a:t>
            </a:r>
            <a:r>
              <a:rPr sz="1500" spc="-5" dirty="0">
                <a:latin typeface="Calibri"/>
                <a:cs typeface="Calibri"/>
              </a:rPr>
              <a:t>minutos.»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Al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minuto </a:t>
            </a:r>
            <a:r>
              <a:rPr sz="1500" dirty="0">
                <a:latin typeface="Calibri"/>
                <a:cs typeface="Calibri"/>
              </a:rPr>
              <a:t>5 </a:t>
            </a:r>
            <a:r>
              <a:rPr sz="1500" spc="-15" dirty="0">
                <a:latin typeface="Calibri"/>
                <a:cs typeface="Calibri"/>
              </a:rPr>
              <a:t>diga</a:t>
            </a:r>
            <a:r>
              <a:rPr sz="1500" dirty="0">
                <a:latin typeface="Calibri"/>
                <a:cs typeface="Calibri"/>
              </a:rPr>
              <a:t> al</a:t>
            </a:r>
            <a:r>
              <a:rPr sz="1500" spc="-10" dirty="0">
                <a:latin typeface="Calibri"/>
                <a:cs typeface="Calibri"/>
              </a:rPr>
              <a:t> paciente: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710"/>
              </a:lnSpc>
            </a:pPr>
            <a:r>
              <a:rPr sz="1500" spc="-30" dirty="0">
                <a:latin typeface="Calibri"/>
                <a:cs typeface="Calibri"/>
              </a:rPr>
              <a:t>«Va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muy</a:t>
            </a:r>
            <a:r>
              <a:rPr sz="1500" spc="-5" dirty="0">
                <a:latin typeface="Calibri"/>
                <a:cs typeface="Calibri"/>
              </a:rPr>
              <a:t> bien,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le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queda sólo </a:t>
            </a:r>
            <a:r>
              <a:rPr sz="1500" dirty="0">
                <a:latin typeface="Calibri"/>
                <a:cs typeface="Calibri"/>
              </a:rPr>
              <a:t>1 </a:t>
            </a:r>
            <a:r>
              <a:rPr sz="1500" spc="-5" dirty="0">
                <a:latin typeface="Calibri"/>
                <a:cs typeface="Calibri"/>
              </a:rPr>
              <a:t>minuto </a:t>
            </a:r>
            <a:r>
              <a:rPr sz="1500" dirty="0">
                <a:latin typeface="Calibri"/>
                <a:cs typeface="Calibri"/>
              </a:rPr>
              <a:t>más.»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Cuando </a:t>
            </a:r>
            <a:r>
              <a:rPr sz="1500" spc="-10" dirty="0">
                <a:latin typeface="Calibri"/>
                <a:cs typeface="Calibri"/>
              </a:rPr>
              <a:t>complete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6 </a:t>
            </a:r>
            <a:r>
              <a:rPr sz="1500" spc="-5" dirty="0">
                <a:latin typeface="Calibri"/>
                <a:cs typeface="Calibri"/>
              </a:rPr>
              <a:t>minutos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diga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al</a:t>
            </a:r>
            <a:r>
              <a:rPr sz="1500" spc="-10" dirty="0">
                <a:latin typeface="Calibri"/>
                <a:cs typeface="Calibri"/>
              </a:rPr>
              <a:t> paciente: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«Deténgase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donde</a:t>
            </a:r>
            <a:r>
              <a:rPr sz="1500" spc="-10" dirty="0">
                <a:latin typeface="Calibri"/>
                <a:cs typeface="Calibri"/>
              </a:rPr>
              <a:t> está.»</a:t>
            </a:r>
            <a:endParaRPr sz="1500">
              <a:latin typeface="Calibri"/>
              <a:cs typeface="Calibri"/>
            </a:endParaRPr>
          </a:p>
          <a:p>
            <a:pPr marL="12700" marR="5080">
              <a:lnSpc>
                <a:spcPts val="1620"/>
              </a:lnSpc>
              <a:spcBef>
                <a:spcPts val="1030"/>
              </a:spcBef>
            </a:pPr>
            <a:r>
              <a:rPr sz="1500" spc="-5" dirty="0">
                <a:latin typeface="Calibri"/>
                <a:cs typeface="Calibri"/>
              </a:rPr>
              <a:t>Si </a:t>
            </a:r>
            <a:r>
              <a:rPr sz="1500" dirty="0">
                <a:latin typeface="Calibri"/>
                <a:cs typeface="Calibri"/>
              </a:rPr>
              <a:t>el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paciente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se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detiene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durante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la</a:t>
            </a:r>
            <a:r>
              <a:rPr sz="1500" spc="-5" dirty="0">
                <a:latin typeface="Calibri"/>
                <a:cs typeface="Calibri"/>
              </a:rPr>
              <a:t> prueba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estimular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cada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30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segundos diciéndole: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«Por </a:t>
            </a:r>
            <a:r>
              <a:rPr sz="1500" spc="-20" dirty="0">
                <a:latin typeface="Calibri"/>
                <a:cs typeface="Calibri"/>
              </a:rPr>
              <a:t>favor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reinicie</a:t>
            </a:r>
            <a:r>
              <a:rPr sz="1500" spc="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su </a:t>
            </a:r>
            <a:r>
              <a:rPr sz="1500" spc="-10" dirty="0">
                <a:latin typeface="Calibri"/>
                <a:cs typeface="Calibri"/>
              </a:rPr>
              <a:t>caminata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en 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cuanto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le </a:t>
            </a:r>
            <a:r>
              <a:rPr sz="1500" spc="-5" dirty="0">
                <a:latin typeface="Calibri"/>
                <a:cs typeface="Calibri"/>
              </a:rPr>
              <a:t>sea posible.»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Registrar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el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tiempo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en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el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que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se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detiene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y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en el </a:t>
            </a:r>
            <a:r>
              <a:rPr sz="1500" spc="-5" dirty="0">
                <a:latin typeface="Calibri"/>
                <a:cs typeface="Calibri"/>
              </a:rPr>
              <a:t>que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reinicia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la </a:t>
            </a:r>
            <a:r>
              <a:rPr sz="1500" spc="-10" dirty="0">
                <a:latin typeface="Calibri"/>
                <a:cs typeface="Calibri"/>
              </a:rPr>
              <a:t>caminata.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Si </a:t>
            </a:r>
            <a:r>
              <a:rPr sz="1500" dirty="0">
                <a:latin typeface="Calibri"/>
                <a:cs typeface="Calibri"/>
              </a:rPr>
              <a:t>el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paciente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se </a:t>
            </a:r>
            <a:r>
              <a:rPr sz="1500" spc="-10" dirty="0">
                <a:latin typeface="Calibri"/>
                <a:cs typeface="Calibri"/>
              </a:rPr>
              <a:t>niega</a:t>
            </a:r>
            <a:r>
              <a:rPr sz="1500" dirty="0">
                <a:latin typeface="Calibri"/>
                <a:cs typeface="Calibri"/>
              </a:rPr>
              <a:t> a </a:t>
            </a:r>
            <a:r>
              <a:rPr sz="1500" spc="-3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continuar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usted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considera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que </a:t>
            </a:r>
            <a:r>
              <a:rPr sz="1500" spc="-15" dirty="0">
                <a:latin typeface="Calibri"/>
                <a:cs typeface="Calibri"/>
              </a:rPr>
              <a:t>ya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no debe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seguir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realizando</a:t>
            </a:r>
            <a:r>
              <a:rPr sz="1500" dirty="0">
                <a:latin typeface="Calibri"/>
                <a:cs typeface="Calibri"/>
              </a:rPr>
              <a:t> la </a:t>
            </a:r>
            <a:r>
              <a:rPr sz="1500" spc="-10" dirty="0">
                <a:latin typeface="Calibri"/>
                <a:cs typeface="Calibri"/>
              </a:rPr>
              <a:t>prueba,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acercar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una silla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y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anotar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las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razones para </a:t>
            </a:r>
            <a:r>
              <a:rPr sz="1500" spc="-10" dirty="0">
                <a:latin typeface="Calibri"/>
                <a:cs typeface="Calibri"/>
              </a:rPr>
              <a:t> detener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la </a:t>
            </a:r>
            <a:r>
              <a:rPr sz="1500" spc="-10" dirty="0">
                <a:latin typeface="Calibri"/>
                <a:cs typeface="Calibri"/>
              </a:rPr>
              <a:t>caminata.</a:t>
            </a:r>
            <a:endParaRPr sz="1500">
              <a:latin typeface="Calibri"/>
              <a:cs typeface="Calibri"/>
            </a:endParaRPr>
          </a:p>
          <a:p>
            <a:pPr marL="12700" marR="280670">
              <a:lnSpc>
                <a:spcPts val="1620"/>
              </a:lnSpc>
              <a:spcBef>
                <a:spcPts val="994"/>
              </a:spcBef>
            </a:pPr>
            <a:r>
              <a:rPr sz="1500" spc="-5" dirty="0">
                <a:latin typeface="Calibri"/>
                <a:cs typeface="Calibri"/>
              </a:rPr>
              <a:t>Indicaciones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para</a:t>
            </a:r>
            <a:r>
              <a:rPr sz="1500" spc="-10" dirty="0">
                <a:latin typeface="Calibri"/>
                <a:cs typeface="Calibri"/>
              </a:rPr>
              <a:t> detener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la </a:t>
            </a:r>
            <a:r>
              <a:rPr sz="1500" spc="-5" dirty="0">
                <a:latin typeface="Calibri"/>
                <a:cs typeface="Calibri"/>
              </a:rPr>
              <a:t>prueba: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dolor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torácico;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disnea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intolerable;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marcha titubeante;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sudoración, </a:t>
            </a:r>
            <a:r>
              <a:rPr sz="1500" spc="-10" dirty="0">
                <a:latin typeface="Calibri"/>
                <a:cs typeface="Calibri"/>
              </a:rPr>
              <a:t>palidez; </a:t>
            </a:r>
            <a:r>
              <a:rPr sz="1500" spc="-5" dirty="0">
                <a:latin typeface="Calibri"/>
                <a:cs typeface="Calibri"/>
              </a:rPr>
              <a:t> calambres;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palidez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 </a:t>
            </a:r>
            <a:r>
              <a:rPr sz="1500" spc="-5" dirty="0">
                <a:latin typeface="Calibri"/>
                <a:cs typeface="Calibri"/>
              </a:rPr>
              <a:t>apariencia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spc="-10" dirty="0">
                <a:latin typeface="Calibri"/>
                <a:cs typeface="Calibri"/>
              </a:rPr>
              <a:t>desvanecimiento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inminente;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que </a:t>
            </a:r>
            <a:r>
              <a:rPr sz="1500" dirty="0">
                <a:latin typeface="Calibri"/>
                <a:cs typeface="Calibri"/>
              </a:rPr>
              <a:t>el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paciente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lo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solicite;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oximetría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pulso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&lt; 80%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5569" y="4564888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7.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5569" y="5514594"/>
            <a:ext cx="1708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8.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1364170"/>
            <a:ext cx="12192000" cy="28575"/>
          </a:xfrm>
          <a:custGeom>
            <a:avLst/>
            <a:gdLst/>
            <a:ahLst/>
            <a:cxnLst/>
            <a:rect l="l" t="t" r="r" b="b"/>
            <a:pathLst>
              <a:path w="12192000" h="28575">
                <a:moveTo>
                  <a:pt x="0" y="28575"/>
                </a:moveTo>
                <a:lnTo>
                  <a:pt x="12192000" y="28575"/>
                </a:lnTo>
                <a:lnTo>
                  <a:pt x="12192000" y="0"/>
                </a:lnTo>
                <a:lnTo>
                  <a:pt x="0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1F1E0969-1D6A-4361-03B7-31A025B9B7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144" y="6019800"/>
            <a:ext cx="934492" cy="6155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1540</Words>
  <Application>Microsoft Office PowerPoint</Application>
  <PresentationFormat>Panorámica</PresentationFormat>
  <Paragraphs>165</Paragraphs>
  <Slides>12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Aptos</vt:lpstr>
      <vt:lpstr>Arial</vt:lpstr>
      <vt:lpstr>BlinkMacSystemFont</vt:lpstr>
      <vt:lpstr>Calibri</vt:lpstr>
      <vt:lpstr>Calibri Light</vt:lpstr>
      <vt:lpstr>Times New Roman</vt:lpstr>
      <vt:lpstr>Wingdings</vt:lpstr>
      <vt:lpstr>Office Theme</vt:lpstr>
      <vt:lpstr>Escalas y pruebas empleadas para la recomendación de ejercicio terapéutico en patología neurológica.  Evaluación Neurológica. Tema 11. Máster U. Neurocontrol Motor</vt:lpstr>
      <vt:lpstr>Atender al diagnóstico neurológico.</vt:lpstr>
      <vt:lpstr>Recopilar información.</vt:lpstr>
      <vt:lpstr>Presentación de PowerPoint</vt:lpstr>
      <vt:lpstr>Evaluar esfuerzo  percibido. Borg.</vt:lpstr>
      <vt:lpstr>Evaluar esfuerzo percibido. Test del habla.</vt:lpstr>
      <vt:lpstr>Prueba 6 minutos marcha: resistencia aeróbica.</vt:lpstr>
      <vt:lpstr>Prueba 6 minutos marcha: resistencia aeróbica.</vt:lpstr>
      <vt:lpstr>Prueba 6 minutos marcha: resistencia aeróbica.</vt:lpstr>
      <vt:lpstr>Prueba 6 minutos marcha: resistencia aeróbica</vt:lpstr>
      <vt:lpstr>Frecuencia cardiaca máxima</vt:lpstr>
      <vt:lpstr>Escalas y pruebas empleadas para la recomendación de ejercicio terapéutico en patología neurológica.  Evaluación Neurológica. Tema 11. Máster U. Neurocontrol Motor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Escalas y pruebas empleadas para la recomendación de ejercicio terapéutico en patología neurológica</dc:title>
  <dc:creator>Francisco Molina Rueda</dc:creator>
  <cp:lastModifiedBy>Francisco Molina Rueda</cp:lastModifiedBy>
  <cp:revision>2</cp:revision>
  <dcterms:created xsi:type="dcterms:W3CDTF">2024-09-16T13:27:31Z</dcterms:created>
  <dcterms:modified xsi:type="dcterms:W3CDTF">2024-09-17T07:01:59Z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2022-11-11T00:00:00Z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2024-09-16T00:00:00Z</vt:filetime>
  </property>
</Properties>
</file>