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</p:sldIdLst>
  <p:sldSz cx="12192000" cy="6858000"/>
  <p:notesSz cx="12192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76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Molina Rueda" userId="1eef1b4c-d107-4123-8afa-196e3427291a" providerId="ADAL" clId="{7257688A-B958-420F-9210-3E57EB15FAA8}"/>
    <pc:docChg chg="modSld">
      <pc:chgData name="Francisco Molina Rueda" userId="1eef1b4c-d107-4123-8afa-196e3427291a" providerId="ADAL" clId="{7257688A-B958-420F-9210-3E57EB15FAA8}" dt="2024-09-17T06:32:09.182" v="7" actId="255"/>
      <pc:docMkLst>
        <pc:docMk/>
      </pc:docMkLst>
      <pc:sldChg chg="modSp mod">
        <pc:chgData name="Francisco Molina Rueda" userId="1eef1b4c-d107-4123-8afa-196e3427291a" providerId="ADAL" clId="{7257688A-B958-420F-9210-3E57EB15FAA8}" dt="2024-09-17T06:31:47.053" v="2" actId="20577"/>
        <pc:sldMkLst>
          <pc:docMk/>
          <pc:sldMk cId="0" sldId="256"/>
        </pc:sldMkLst>
        <pc:spChg chg="mod">
          <ac:chgData name="Francisco Molina Rueda" userId="1eef1b4c-d107-4123-8afa-196e3427291a" providerId="ADAL" clId="{7257688A-B958-420F-9210-3E57EB15FAA8}" dt="2024-09-17T06:31:47.053" v="2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 mod">
        <pc:chgData name="Francisco Molina Rueda" userId="1eef1b4c-d107-4123-8afa-196e3427291a" providerId="ADAL" clId="{7257688A-B958-420F-9210-3E57EB15FAA8}" dt="2024-09-17T06:32:09.182" v="7" actId="255"/>
        <pc:sldMkLst>
          <pc:docMk/>
          <pc:sldMk cId="1204887487" sldId="274"/>
        </pc:sldMkLst>
        <pc:spChg chg="mod">
          <ac:chgData name="Francisco Molina Rueda" userId="1eef1b4c-d107-4123-8afa-196e3427291a" providerId="ADAL" clId="{7257688A-B958-420F-9210-3E57EB15FAA8}" dt="2024-09-17T06:32:09.182" v="7" actId="255"/>
          <ac:spMkLst>
            <pc:docMk/>
            <pc:sldMk cId="1204887487" sldId="274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494" y="2340864"/>
            <a:ext cx="3374135" cy="14477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494" y="3054095"/>
            <a:ext cx="3725417" cy="14477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1896" y="1321168"/>
            <a:ext cx="7297420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1896" y="1595488"/>
            <a:ext cx="7297420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6sSEXw03nkuDDHVvi_G1H0wb7x4H0SNBivoZbjQnKRpUN1pDNDVIRTFKSVFJNkdFQjlJWjBBS0hURi4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deed.e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.oup.com/ptj/article/93/2/158/2735496?login=false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alab.org/rehabilitation-measures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es" TargetMode="External"/><Relationship Id="rId2" Type="http://schemas.openxmlformats.org/officeDocument/2006/relationships/hyperlink" Target="https://forms.office.com/Pages/ResponsePage.aspx?id=6sSEXw03nkuDDHVvi_G1H0wb7x4H0SNBivoZbjQnKRpUN1pDNDVIRTFKSVFJNkdFQjlJWjBBS0hURi4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cosmin.nl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6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700" marR="5080" algn="r" rtl="0">
              <a:lnSpc>
                <a:spcPct val="90000"/>
              </a:lnSpc>
              <a:spcBef>
                <a:spcPct val="0"/>
              </a:spcBef>
            </a:pPr>
            <a:r>
              <a:rPr lang="en-US" sz="4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Fiabilidad</a:t>
            </a:r>
            <a:r>
              <a:rPr lang="en-US" sz="4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000" b="1" kern="1200" spc="-4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validez</a:t>
            </a:r>
            <a:r>
              <a:rPr lang="en-US" sz="4000" b="1" kern="1200" spc="-4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spc="-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 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sensibilidad</a:t>
            </a:r>
            <a:r>
              <a:rPr lang="en-US" sz="4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  <a:br>
              <a:rPr lang="en-US" sz="4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Evaluación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Neurológica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 Tema 1.</a:t>
            </a:r>
            <a:b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Máster U. Neurocontrol Motor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3E739982-A43B-FB66-5679-682CCDF13C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7E221C08-2374-712A-69BC-A5FFA54F11FE}"/>
              </a:ext>
            </a:extLst>
          </p:cNvPr>
          <p:cNvSpPr txBox="1"/>
          <p:nvPr/>
        </p:nvSpPr>
        <p:spPr>
          <a:xfrm>
            <a:off x="5787906" y="4433728"/>
            <a:ext cx="446497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800" spc="-5" dirty="0">
                <a:latin typeface="Calibri"/>
                <a:cs typeface="Calibri"/>
              </a:rPr>
              <a:t>©2024.</a:t>
            </a:r>
            <a:r>
              <a:rPr lang="es-ES" sz="1800" spc="-25" dirty="0">
                <a:latin typeface="Calibri"/>
                <a:cs typeface="Calibri"/>
              </a:rPr>
              <a:t> </a:t>
            </a:r>
            <a:r>
              <a:rPr lang="es-ES" sz="1800" dirty="0">
                <a:latin typeface="Calibri"/>
                <a:cs typeface="Calibri"/>
              </a:rPr>
              <a:t>Autor:</a:t>
            </a:r>
            <a:r>
              <a:rPr lang="es-ES" sz="1800" spc="-15" dirty="0">
                <a:latin typeface="Calibri"/>
                <a:cs typeface="Calibri"/>
              </a:rPr>
              <a:t> </a:t>
            </a:r>
            <a:r>
              <a:rPr lang="es-ES" sz="1800" spc="-5" dirty="0">
                <a:latin typeface="Calibri"/>
                <a:cs typeface="Calibri"/>
              </a:rPr>
              <a:t>Francisco</a:t>
            </a:r>
            <a:r>
              <a:rPr lang="es-ES" sz="1800" spc="-20" dirty="0">
                <a:latin typeface="Calibri"/>
                <a:cs typeface="Calibri"/>
              </a:rPr>
              <a:t> </a:t>
            </a:r>
            <a:r>
              <a:rPr lang="es-ES" sz="1800" dirty="0">
                <a:latin typeface="Calibri"/>
                <a:cs typeface="Calibri"/>
              </a:rPr>
              <a:t>Molina-Rueda</a:t>
            </a:r>
          </a:p>
          <a:p>
            <a:pPr marL="12700">
              <a:lnSpc>
                <a:spcPct val="100000"/>
              </a:lnSpc>
            </a:pPr>
            <a:r>
              <a:rPr lang="es-ES" sz="1800" dirty="0">
                <a:latin typeface="Calibri"/>
                <a:cs typeface="Calibri"/>
              </a:rPr>
              <a:t>Algunos</a:t>
            </a:r>
            <a:r>
              <a:rPr lang="es-ES" sz="1800" spc="-25" dirty="0">
                <a:latin typeface="Calibri"/>
                <a:cs typeface="Calibri"/>
              </a:rPr>
              <a:t> </a:t>
            </a:r>
            <a:r>
              <a:rPr lang="es-ES" sz="1800" dirty="0">
                <a:latin typeface="Calibri"/>
                <a:cs typeface="Calibri"/>
              </a:rPr>
              <a:t>derechos</a:t>
            </a:r>
            <a:r>
              <a:rPr lang="es-ES" sz="1800" spc="-30" dirty="0">
                <a:latin typeface="Calibri"/>
                <a:cs typeface="Calibri"/>
              </a:rPr>
              <a:t> </a:t>
            </a:r>
            <a:r>
              <a:rPr lang="es-ES" sz="1800" dirty="0">
                <a:latin typeface="Calibri"/>
                <a:cs typeface="Calibri"/>
              </a:rPr>
              <a:t>reservados</a:t>
            </a:r>
          </a:p>
          <a:p>
            <a:pPr marL="12700">
              <a:lnSpc>
                <a:spcPct val="100000"/>
              </a:lnSpc>
            </a:pPr>
            <a:r>
              <a:rPr lang="es-ES" sz="1800" dirty="0">
                <a:latin typeface="Calibri"/>
                <a:cs typeface="Calibri"/>
              </a:rPr>
              <a:t>Este</a:t>
            </a:r>
            <a:r>
              <a:rPr lang="es-ES" sz="1800" spc="-15" dirty="0">
                <a:latin typeface="Calibri"/>
                <a:cs typeface="Calibri"/>
              </a:rPr>
              <a:t> </a:t>
            </a:r>
            <a:r>
              <a:rPr lang="es-ES" sz="1800" dirty="0">
                <a:latin typeface="Calibri"/>
                <a:cs typeface="Calibri"/>
              </a:rPr>
              <a:t>documento</a:t>
            </a:r>
            <a:r>
              <a:rPr lang="es-ES" sz="1800" spc="-15" dirty="0">
                <a:latin typeface="Calibri"/>
                <a:cs typeface="Calibri"/>
              </a:rPr>
              <a:t> </a:t>
            </a:r>
            <a:r>
              <a:rPr lang="es-ES" sz="1800" dirty="0">
                <a:latin typeface="Calibri"/>
                <a:cs typeface="Calibri"/>
              </a:rPr>
              <a:t>se</a:t>
            </a:r>
            <a:r>
              <a:rPr lang="es-ES" sz="1800" spc="-10" dirty="0">
                <a:latin typeface="Calibri"/>
                <a:cs typeface="Calibri"/>
              </a:rPr>
              <a:t> </a:t>
            </a:r>
            <a:r>
              <a:rPr lang="es-ES" sz="1800" dirty="0">
                <a:latin typeface="Calibri"/>
                <a:cs typeface="Calibri"/>
              </a:rPr>
              <a:t>distribuye</a:t>
            </a:r>
            <a:r>
              <a:rPr lang="es-ES" sz="1800" spc="-15" dirty="0">
                <a:latin typeface="Calibri"/>
                <a:cs typeface="Calibri"/>
              </a:rPr>
              <a:t> </a:t>
            </a:r>
            <a:r>
              <a:rPr lang="es-ES" sz="1800" dirty="0">
                <a:latin typeface="Calibri"/>
                <a:cs typeface="Calibri"/>
              </a:rPr>
              <a:t>bajo</a:t>
            </a:r>
            <a:r>
              <a:rPr lang="es-ES" sz="1800" spc="-10" dirty="0">
                <a:latin typeface="Calibri"/>
                <a:cs typeface="Calibri"/>
              </a:rPr>
              <a:t> </a:t>
            </a:r>
            <a:r>
              <a:rPr lang="es-ES" sz="1800" spc="-5" dirty="0">
                <a:latin typeface="Calibri"/>
                <a:cs typeface="Calibri"/>
              </a:rPr>
              <a:t>la</a:t>
            </a:r>
            <a:r>
              <a:rPr lang="es-ES" sz="1800" spc="-15" dirty="0">
                <a:latin typeface="Calibri"/>
                <a:cs typeface="Calibri"/>
              </a:rPr>
              <a:t> </a:t>
            </a:r>
            <a:r>
              <a:rPr lang="es-ES" sz="1800" spc="-5" dirty="0">
                <a:latin typeface="Calibri"/>
                <a:cs typeface="Calibri"/>
              </a:rPr>
              <a:t>licencia</a:t>
            </a:r>
            <a:endParaRPr lang="es-ES" sz="1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es-ES" sz="1800" spc="-5" dirty="0">
                <a:latin typeface="Calibri"/>
                <a:cs typeface="Calibri"/>
                <a:hlinkClick r:id="rId3"/>
              </a:rPr>
              <a:t>“Atribución-</a:t>
            </a:r>
            <a:r>
              <a:rPr lang="es-ES" sz="1800" spc="-5" dirty="0" err="1">
                <a:latin typeface="Calibri"/>
                <a:cs typeface="Calibri"/>
                <a:hlinkClick r:id="rId3"/>
              </a:rPr>
              <a:t>CompartirIgual</a:t>
            </a:r>
            <a:r>
              <a:rPr lang="es-ES" sz="1800" dirty="0">
                <a:latin typeface="Calibri"/>
                <a:cs typeface="Calibri"/>
                <a:hlinkClick r:id="rId3"/>
              </a:rPr>
              <a:t> 4.0</a:t>
            </a:r>
            <a:r>
              <a:rPr lang="es-ES" sz="1800" spc="5" dirty="0">
                <a:latin typeface="Calibri"/>
                <a:cs typeface="Calibri"/>
                <a:hlinkClick r:id="rId3"/>
              </a:rPr>
              <a:t> </a:t>
            </a:r>
            <a:r>
              <a:rPr lang="es-ES" sz="1800" dirty="0">
                <a:latin typeface="Calibri"/>
                <a:cs typeface="Calibri"/>
                <a:hlinkClick r:id="rId3"/>
              </a:rPr>
              <a:t>Internacional” de</a:t>
            </a:r>
            <a:r>
              <a:rPr lang="es-ES" sz="1800" spc="5" dirty="0">
                <a:latin typeface="Calibri"/>
                <a:cs typeface="Calibri"/>
                <a:hlinkClick r:id="rId3"/>
              </a:rPr>
              <a:t> </a:t>
            </a:r>
            <a:r>
              <a:rPr lang="es-ES" sz="1800" dirty="0">
                <a:latin typeface="Calibri"/>
                <a:cs typeface="Calibri"/>
                <a:hlinkClick r:id="rId3"/>
              </a:rPr>
              <a:t>Creative </a:t>
            </a:r>
            <a:r>
              <a:rPr lang="es-ES" sz="1800" dirty="0" err="1">
                <a:latin typeface="Calibri"/>
                <a:cs typeface="Calibri"/>
                <a:hlinkClick r:id="rId3"/>
              </a:rPr>
              <a:t>Commons</a:t>
            </a:r>
            <a:r>
              <a:rPr lang="es-ES" sz="1800" dirty="0">
                <a:latin typeface="Calibri"/>
                <a:cs typeface="Calibri"/>
                <a:hlinkClick r:id="rId3"/>
              </a:rPr>
              <a:t>, </a:t>
            </a:r>
            <a:r>
              <a:rPr lang="es-ES" sz="1800" spc="5" dirty="0">
                <a:latin typeface="Calibri"/>
                <a:cs typeface="Calibri"/>
              </a:rPr>
              <a:t> </a:t>
            </a:r>
            <a:r>
              <a:rPr lang="es-ES" sz="1800" dirty="0">
                <a:latin typeface="Calibri"/>
                <a:cs typeface="Calibri"/>
              </a:rPr>
              <a:t>disponible</a:t>
            </a:r>
            <a:r>
              <a:rPr lang="es-ES" sz="1800" spc="-50" dirty="0">
                <a:latin typeface="Calibri"/>
                <a:cs typeface="Calibri"/>
              </a:rPr>
              <a:t> </a:t>
            </a:r>
            <a:r>
              <a:rPr lang="es-ES" sz="1800" dirty="0">
                <a:latin typeface="Calibri"/>
                <a:cs typeface="Calibri"/>
              </a:rPr>
              <a:t>en:</a:t>
            </a:r>
            <a:r>
              <a:rPr lang="es-ES" sz="1800" spc="-40" dirty="0">
                <a:latin typeface="Calibri"/>
                <a:cs typeface="Calibri"/>
              </a:rPr>
              <a:t> </a:t>
            </a:r>
            <a:r>
              <a:rPr lang="es-ES" sz="1800" dirty="0">
                <a:latin typeface="Calibri"/>
                <a:cs typeface="Calibri"/>
                <a:hlinkClick r:id="rId4"/>
              </a:rPr>
              <a:t>https://creativecommons.org/licenses/by-sa/4.0/deed.es</a:t>
            </a:r>
            <a:r>
              <a:rPr lang="es-ES" sz="1800" dirty="0">
                <a:latin typeface="Calibri"/>
                <a:cs typeface="Calibri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977" y="483108"/>
            <a:ext cx="3336035" cy="12268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10584"/>
            <a:ext cx="2644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35" dirty="0">
                <a:latin typeface="Calibri Light"/>
                <a:cs typeface="Calibri Light"/>
              </a:rPr>
              <a:t>Sensibilidad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619" y="1434083"/>
            <a:ext cx="10652760" cy="734695"/>
          </a:xfrm>
          <a:prstGeom prst="rect">
            <a:avLst/>
          </a:prstGeom>
          <a:solidFill>
            <a:srgbClr val="F4B183"/>
          </a:solidFill>
        </p:spPr>
        <p:txBody>
          <a:bodyPr vert="horz" wrap="square" lIns="0" tIns="161925" rIns="0" bIns="0" rtlCol="0">
            <a:spAutoFit/>
          </a:bodyPr>
          <a:lstStyle/>
          <a:p>
            <a:pPr marL="852805">
              <a:lnSpc>
                <a:spcPct val="100000"/>
              </a:lnSpc>
              <a:spcBef>
                <a:spcPts val="127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Capacidad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instrumento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evaluar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cambios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largo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tiempo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8127" y="2442357"/>
            <a:ext cx="10473055" cy="3074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68655">
              <a:lnSpc>
                <a:spcPct val="100000"/>
              </a:lnSpc>
              <a:spcBef>
                <a:spcPts val="95"/>
              </a:spcBef>
            </a:pPr>
            <a:r>
              <a:rPr sz="2000" spc="-15" dirty="0">
                <a:latin typeface="Calibri"/>
                <a:cs typeface="Calibri"/>
              </a:rPr>
              <a:t>Evaluar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sensibilidad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instrumento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evaluación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antes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 después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intervención.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Dos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formas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cálculo: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Métodos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basados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en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la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distribución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(distribution-based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methods): </a:t>
            </a:r>
            <a:r>
              <a:rPr sz="2000" spc="-10" dirty="0">
                <a:latin typeface="Calibri"/>
                <a:cs typeface="Calibri"/>
              </a:rPr>
              <a:t>métodos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estadísticos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 capacidad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spc="-10" dirty="0">
                <a:latin typeface="Calibri"/>
                <a:cs typeface="Calibri"/>
              </a:rPr>
              <a:t>detectar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cambio: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 dirty="0">
              <a:latin typeface="Calibri"/>
              <a:cs typeface="Calibri"/>
            </a:endParaRPr>
          </a:p>
          <a:p>
            <a:pPr marL="927100" indent="-457834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000" b="1" spc="-10" dirty="0">
                <a:latin typeface="Calibri"/>
                <a:cs typeface="Calibri"/>
              </a:rPr>
              <a:t>Error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estándar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la media y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cambio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 err="1">
                <a:latin typeface="Calibri"/>
                <a:cs typeface="Calibri"/>
              </a:rPr>
              <a:t>mínimo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detectable</a:t>
            </a:r>
            <a:r>
              <a:rPr lang="es-ES" sz="2000" b="1" spc="-10" dirty="0">
                <a:latin typeface="Calibri"/>
                <a:cs typeface="Calibri"/>
              </a:rPr>
              <a:t> (visto en fiabilidad)</a:t>
            </a:r>
          </a:p>
          <a:p>
            <a:pPr marL="927100" marR="273685" indent="-457200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000" b="1" spc="-25" dirty="0" err="1">
                <a:latin typeface="Calibri"/>
                <a:cs typeface="Calibri"/>
              </a:rPr>
              <a:t>Efectos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suelo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y </a:t>
            </a:r>
            <a:r>
              <a:rPr sz="2000" b="1" spc="-10" dirty="0">
                <a:latin typeface="Calibri"/>
                <a:cs typeface="Calibri"/>
              </a:rPr>
              <a:t>techo: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C1C1C"/>
                </a:solidFill>
                <a:latin typeface="Calibri"/>
                <a:cs typeface="Calibri"/>
              </a:rPr>
              <a:t>porcentaje</a:t>
            </a:r>
            <a:r>
              <a:rPr sz="2000" spc="1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de</a:t>
            </a:r>
            <a:r>
              <a:rPr sz="2000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la</a:t>
            </a:r>
            <a:r>
              <a:rPr sz="2000" spc="1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C1C1C"/>
                </a:solidFill>
                <a:latin typeface="Calibri"/>
                <a:cs typeface="Calibri"/>
              </a:rPr>
              <a:t>muestra</a:t>
            </a:r>
            <a:r>
              <a:rPr sz="2000" spc="2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que</a:t>
            </a:r>
            <a:r>
              <a:rPr sz="2000" spc="10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C1C1C"/>
                </a:solidFill>
                <a:latin typeface="Calibri"/>
                <a:cs typeface="Calibri"/>
              </a:rPr>
              <a:t>obtuvo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 las</a:t>
            </a:r>
            <a:r>
              <a:rPr sz="2000" spc="1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puntuaciones</a:t>
            </a:r>
            <a:r>
              <a:rPr sz="2000" spc="1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mínimas</a:t>
            </a:r>
            <a:r>
              <a:rPr sz="2000" spc="3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o </a:t>
            </a:r>
            <a:r>
              <a:rPr sz="2000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C1C1C"/>
                </a:solidFill>
                <a:latin typeface="Calibri"/>
                <a:cs typeface="Calibri"/>
              </a:rPr>
              <a:t>máximas</a:t>
            </a:r>
            <a:r>
              <a:rPr sz="2000" spc="2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posibles,</a:t>
            </a:r>
            <a:r>
              <a:rPr sz="2000" spc="3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C1C1C"/>
                </a:solidFill>
                <a:latin typeface="Calibri"/>
                <a:cs typeface="Calibri"/>
              </a:rPr>
              <a:t>respectivamente.</a:t>
            </a:r>
            <a:r>
              <a:rPr sz="2000" spc="3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Según</a:t>
            </a:r>
            <a:r>
              <a:rPr sz="2000" spc="10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C1C1C"/>
                </a:solidFill>
                <a:latin typeface="Calibri"/>
                <a:cs typeface="Calibri"/>
              </a:rPr>
              <a:t>varios</a:t>
            </a:r>
            <a:r>
              <a:rPr sz="2000" spc="1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C1C1C"/>
                </a:solidFill>
                <a:latin typeface="Calibri"/>
                <a:cs typeface="Calibri"/>
              </a:rPr>
              <a:t>autores,</a:t>
            </a:r>
            <a:r>
              <a:rPr sz="2000" spc="10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los</a:t>
            </a:r>
            <a:r>
              <a:rPr sz="2000" spc="1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C1C1C"/>
                </a:solidFill>
                <a:latin typeface="Calibri"/>
                <a:cs typeface="Calibri"/>
              </a:rPr>
              <a:t>efectos</a:t>
            </a:r>
            <a:r>
              <a:rPr sz="2000" spc="1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de</a:t>
            </a:r>
            <a:r>
              <a:rPr sz="2000" spc="1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C1C1C"/>
                </a:solidFill>
                <a:latin typeface="Calibri"/>
                <a:cs typeface="Calibri"/>
              </a:rPr>
              <a:t>techo</a:t>
            </a:r>
            <a:r>
              <a:rPr sz="2000" spc="10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y suelo</a:t>
            </a:r>
            <a:r>
              <a:rPr sz="2000" spc="20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del </a:t>
            </a:r>
            <a:r>
              <a:rPr sz="2000" spc="-434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20%</a:t>
            </a:r>
            <a:r>
              <a:rPr sz="2000" spc="-1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o</a:t>
            </a:r>
            <a:r>
              <a:rPr sz="2000" spc="-10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más</a:t>
            </a:r>
            <a:r>
              <a:rPr sz="2000" spc="5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C1C1C"/>
                </a:solidFill>
                <a:latin typeface="Calibri"/>
                <a:cs typeface="Calibri"/>
              </a:rPr>
              <a:t>se</a:t>
            </a:r>
            <a:r>
              <a:rPr sz="2000" spc="10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C1C1C"/>
                </a:solidFill>
                <a:latin typeface="Calibri"/>
                <a:cs typeface="Calibri"/>
              </a:rPr>
              <a:t>consideran</a:t>
            </a:r>
            <a:r>
              <a:rPr sz="2000" spc="20" dirty="0">
                <a:solidFill>
                  <a:srgbClr val="1C1C1C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C1C1C"/>
                </a:solidFill>
                <a:latin typeface="Calibri"/>
                <a:cs typeface="Calibri"/>
              </a:rPr>
              <a:t>relevantes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5DCF67F-C57F-9E09-0924-F40E439B70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977" y="483108"/>
            <a:ext cx="3336035" cy="12268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10584"/>
            <a:ext cx="26441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35" dirty="0">
                <a:latin typeface="Calibri Light"/>
                <a:cs typeface="Calibri Light"/>
              </a:rPr>
              <a:t>Sensibilidad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8382" y="1601292"/>
            <a:ext cx="10276818" cy="26205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8448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latin typeface="Calibri"/>
                <a:cs typeface="Calibri"/>
              </a:rPr>
              <a:t>Métodos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basados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en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un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criterio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(anchor-based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methods):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basado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criterio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externo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para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determinar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cambios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son </a:t>
            </a:r>
            <a:r>
              <a:rPr sz="2000" spc="-10" dirty="0">
                <a:latin typeface="Calibri"/>
                <a:cs typeface="Calibri"/>
              </a:rPr>
              <a:t>clínicamente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significativos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Criterio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externo: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global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rating</a:t>
            </a:r>
            <a:r>
              <a:rPr sz="2000" i="1" spc="1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of</a:t>
            </a:r>
            <a:r>
              <a:rPr sz="2000" i="1" spc="1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change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(GRC)</a:t>
            </a:r>
            <a:r>
              <a:rPr lang="es-ES" sz="2000" i="1" spc="-10" dirty="0">
                <a:latin typeface="Calibri"/>
                <a:cs typeface="Calibri"/>
              </a:rPr>
              <a:t>, caídas, superar el punto de corte en una escala, etc. </a:t>
            </a:r>
            <a:r>
              <a:rPr lang="es-ES" sz="2000" spc="-10" dirty="0">
                <a:latin typeface="Calibri"/>
                <a:cs typeface="Calibri"/>
                <a:sym typeface="Wingdings" panose="05000000000000000000" pitchFamily="2" charset="2"/>
              </a:rPr>
              <a:t> a través del criterio externo se puede obtener el </a:t>
            </a:r>
            <a:r>
              <a:rPr lang="es-ES" sz="2000" b="1" spc="-10" dirty="0">
                <a:latin typeface="Calibri"/>
                <a:cs typeface="Calibri"/>
                <a:sym typeface="Wingdings" panose="05000000000000000000" pitchFamily="2" charset="2"/>
              </a:rPr>
              <a:t>Cambio Mínimo Importante </a:t>
            </a:r>
            <a:r>
              <a:rPr lang="es-ES" sz="2000" spc="-10" dirty="0">
                <a:latin typeface="Calibri"/>
                <a:cs typeface="Calibri"/>
                <a:sym typeface="Wingdings" panose="05000000000000000000" pitchFamily="2" charset="2"/>
              </a:rPr>
              <a:t>de una escala.</a:t>
            </a:r>
            <a:endParaRPr lang="es-ES" sz="2000" i="1" spc="-1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s-ES" sz="175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GRC: es</a:t>
            </a:r>
            <a:r>
              <a:rPr lang="es-ES" sz="1800" spc="-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un</a:t>
            </a:r>
            <a:r>
              <a:rPr lang="es-ES" sz="1800" spc="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instrumento diseñado</a:t>
            </a:r>
            <a:r>
              <a:rPr lang="es-ES" sz="1800" spc="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para</a:t>
            </a:r>
            <a:r>
              <a:rPr lang="es-ES" sz="1800" spc="-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c</a:t>
            </a:r>
            <a:r>
              <a:rPr lang="es-ES" sz="1800" u="sng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uantificar</a:t>
            </a:r>
            <a:r>
              <a:rPr lang="es-ES" sz="1800" u="sng" spc="-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 </a:t>
            </a:r>
            <a:r>
              <a:rPr lang="es-ES" sz="1800" u="sng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la mejora</a:t>
            </a:r>
            <a:r>
              <a:rPr lang="es-ES" sz="1800" u="sng" spc="-10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 </a:t>
            </a:r>
            <a:r>
              <a:rPr lang="es-ES" sz="1800" u="sng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o</a:t>
            </a:r>
            <a:r>
              <a:rPr lang="es-ES" sz="1800" u="sng" spc="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 </a:t>
            </a:r>
            <a:r>
              <a:rPr lang="es-ES" sz="1800" u="sng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deterioro</a:t>
            </a:r>
            <a:r>
              <a:rPr lang="es-ES" sz="1800" u="sng" spc="10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 </a:t>
            </a:r>
            <a:r>
              <a:rPr lang="es-ES" sz="1800" u="sng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de los</a:t>
            </a:r>
            <a:r>
              <a:rPr lang="es-ES" sz="1800" u="sng" spc="-10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 </a:t>
            </a:r>
            <a:r>
              <a:rPr lang="es-ES" sz="1800" u="sng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pacientes</a:t>
            </a:r>
            <a:r>
              <a:rPr lang="es-ES" sz="1800" u="sng" spc="1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 </a:t>
            </a:r>
            <a:r>
              <a:rPr lang="es-ES" sz="1800" u="sng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a</a:t>
            </a:r>
            <a:r>
              <a:rPr lang="es-ES" sz="1800" u="sng" spc="-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 </a:t>
            </a:r>
            <a:r>
              <a:rPr lang="es-ES" sz="1800" u="sng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lo largo del</a:t>
            </a:r>
            <a:r>
              <a:rPr lang="es-ES" sz="1800" u="sng" spc="5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 </a:t>
            </a:r>
            <a:r>
              <a:rPr lang="es-ES" sz="1800" u="sng" dirty="0">
                <a:solidFill>
                  <a:srgbClr val="C55A11"/>
                </a:solidFill>
                <a:uFill>
                  <a:solidFill>
                    <a:srgbClr val="C55A11"/>
                  </a:solidFill>
                </a:uFill>
                <a:latin typeface="Calibri"/>
                <a:cs typeface="Calibri"/>
              </a:rPr>
              <a:t>tiempo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. Pide</a:t>
            </a:r>
            <a:r>
              <a:rPr lang="es-ES" sz="1800" spc="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al</a:t>
            </a:r>
            <a:r>
              <a:rPr lang="es-ES" sz="1800" spc="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10" dirty="0">
                <a:solidFill>
                  <a:srgbClr val="C55A11"/>
                </a:solidFill>
                <a:latin typeface="Calibri"/>
                <a:cs typeface="Calibri"/>
              </a:rPr>
              <a:t>paciente</a:t>
            </a:r>
            <a:r>
              <a:rPr lang="es-ES" sz="1800" spc="2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que</a:t>
            </a:r>
            <a:r>
              <a:rPr lang="es-ES" sz="1800" spc="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5" dirty="0">
                <a:solidFill>
                  <a:srgbClr val="C55A11"/>
                </a:solidFill>
                <a:latin typeface="Calibri"/>
                <a:cs typeface="Calibri"/>
              </a:rPr>
              <a:t>califique</a:t>
            </a:r>
            <a:r>
              <a:rPr lang="es-ES" sz="1800" spc="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5" dirty="0">
                <a:solidFill>
                  <a:srgbClr val="C55A11"/>
                </a:solidFill>
                <a:latin typeface="Calibri"/>
                <a:cs typeface="Calibri"/>
              </a:rPr>
              <a:t>su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5" dirty="0">
                <a:solidFill>
                  <a:srgbClr val="C55A11"/>
                </a:solidFill>
                <a:latin typeface="Calibri"/>
                <a:cs typeface="Calibri"/>
              </a:rPr>
              <a:t>cambio</a:t>
            </a:r>
            <a:r>
              <a:rPr lang="es-ES" sz="1800" spc="1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10" dirty="0">
                <a:solidFill>
                  <a:srgbClr val="C55A11"/>
                </a:solidFill>
                <a:latin typeface="Calibri"/>
                <a:cs typeface="Calibri"/>
              </a:rPr>
              <a:t>con</a:t>
            </a:r>
            <a:r>
              <a:rPr lang="es-ES" sz="1800" spc="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10" dirty="0">
                <a:solidFill>
                  <a:srgbClr val="C55A11"/>
                </a:solidFill>
                <a:latin typeface="Calibri"/>
                <a:cs typeface="Calibri"/>
              </a:rPr>
              <a:t>respecto</a:t>
            </a:r>
            <a:r>
              <a:rPr lang="es-ES" sz="1800" spc="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a</a:t>
            </a:r>
            <a:r>
              <a:rPr lang="es-ES" sz="1800" spc="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una</a:t>
            </a:r>
            <a:r>
              <a:rPr lang="es-ES" sz="1800" spc="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5" dirty="0">
                <a:solidFill>
                  <a:srgbClr val="C55A11"/>
                </a:solidFill>
                <a:latin typeface="Calibri"/>
                <a:cs typeface="Calibri"/>
              </a:rPr>
              <a:t>condición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5" dirty="0">
                <a:solidFill>
                  <a:srgbClr val="C55A11"/>
                </a:solidFill>
                <a:latin typeface="Calibri"/>
                <a:cs typeface="Calibri"/>
              </a:rPr>
              <a:t>particular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15" dirty="0">
                <a:solidFill>
                  <a:srgbClr val="C55A11"/>
                </a:solidFill>
                <a:latin typeface="Calibri"/>
                <a:cs typeface="Calibri"/>
              </a:rPr>
              <a:t>durante</a:t>
            </a:r>
            <a:r>
              <a:rPr lang="es-ES" sz="1800" spc="1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un</a:t>
            </a:r>
            <a:r>
              <a:rPr lang="es-ES" sz="1800" spc="2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período</a:t>
            </a:r>
            <a:r>
              <a:rPr lang="es-ES" sz="1800" spc="2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dirty="0">
                <a:solidFill>
                  <a:srgbClr val="C55A11"/>
                </a:solidFill>
                <a:latin typeface="Calibri"/>
                <a:cs typeface="Calibri"/>
              </a:rPr>
              <a:t>de</a:t>
            </a:r>
            <a:r>
              <a:rPr lang="es-ES" sz="1800" spc="2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5" dirty="0">
                <a:solidFill>
                  <a:srgbClr val="C55A11"/>
                </a:solidFill>
                <a:latin typeface="Calibri"/>
                <a:cs typeface="Calibri"/>
              </a:rPr>
              <a:t>tiempo</a:t>
            </a:r>
            <a:r>
              <a:rPr lang="es-ES" sz="1800" spc="1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5" dirty="0">
                <a:solidFill>
                  <a:srgbClr val="C55A11"/>
                </a:solidFill>
                <a:latin typeface="Calibri"/>
                <a:cs typeface="Calibri"/>
              </a:rPr>
              <a:t>específico.</a:t>
            </a:r>
            <a:r>
              <a:rPr lang="es-ES" sz="1800" spc="2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spc="-5" dirty="0">
                <a:solidFill>
                  <a:srgbClr val="C55A11"/>
                </a:solidFill>
                <a:latin typeface="Calibri"/>
                <a:cs typeface="Calibri"/>
              </a:rPr>
              <a:t>Ejemplo:</a:t>
            </a:r>
            <a:r>
              <a:rPr lang="es-ES" sz="1800" spc="2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dirty="0">
                <a:solidFill>
                  <a:srgbClr val="C55A11"/>
                </a:solidFill>
                <a:latin typeface="Calibri"/>
                <a:cs typeface="Calibri"/>
              </a:rPr>
              <a:t>¿Con</a:t>
            </a:r>
            <a:r>
              <a:rPr lang="es-ES" sz="1800" i="1" spc="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spc="-10" dirty="0">
                <a:solidFill>
                  <a:srgbClr val="C55A11"/>
                </a:solidFill>
                <a:latin typeface="Calibri"/>
                <a:cs typeface="Calibri"/>
              </a:rPr>
              <a:t>respecto</a:t>
            </a:r>
            <a:r>
              <a:rPr lang="es-ES" sz="1800" i="1" spc="2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dirty="0">
                <a:solidFill>
                  <a:srgbClr val="C55A11"/>
                </a:solidFill>
                <a:latin typeface="Calibri"/>
                <a:cs typeface="Calibri"/>
              </a:rPr>
              <a:t>a</a:t>
            </a:r>
            <a:r>
              <a:rPr lang="es-ES" sz="1800" i="1" spc="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dirty="0">
                <a:solidFill>
                  <a:srgbClr val="C55A11"/>
                </a:solidFill>
                <a:latin typeface="Calibri"/>
                <a:cs typeface="Calibri"/>
              </a:rPr>
              <a:t>su </a:t>
            </a:r>
            <a:r>
              <a:rPr lang="es-ES" sz="1800" i="1" spc="-39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spc="-5" dirty="0">
                <a:solidFill>
                  <a:srgbClr val="C55A11"/>
                </a:solidFill>
                <a:latin typeface="Calibri"/>
                <a:cs typeface="Calibri"/>
              </a:rPr>
              <a:t>dolor</a:t>
            </a:r>
            <a:r>
              <a:rPr lang="es-ES" sz="1800" i="1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spc="-25" dirty="0">
                <a:solidFill>
                  <a:srgbClr val="C55A11"/>
                </a:solidFill>
                <a:latin typeface="Calibri"/>
                <a:cs typeface="Calibri"/>
              </a:rPr>
              <a:t>lumbar,</a:t>
            </a:r>
            <a:r>
              <a:rPr lang="es-ES" sz="1800" i="1" spc="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spc="-10" dirty="0">
                <a:solidFill>
                  <a:srgbClr val="C55A11"/>
                </a:solidFill>
                <a:latin typeface="Calibri"/>
                <a:cs typeface="Calibri"/>
              </a:rPr>
              <a:t>¿cómo</a:t>
            </a:r>
            <a:r>
              <a:rPr lang="es-ES" sz="1800" i="1" spc="1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dirty="0">
                <a:solidFill>
                  <a:srgbClr val="C55A11"/>
                </a:solidFill>
                <a:latin typeface="Calibri"/>
                <a:cs typeface="Calibri"/>
              </a:rPr>
              <a:t>se</a:t>
            </a:r>
            <a:r>
              <a:rPr lang="es-ES" sz="1800" i="1" spc="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spc="-5" dirty="0">
                <a:solidFill>
                  <a:srgbClr val="C55A11"/>
                </a:solidFill>
                <a:latin typeface="Calibri"/>
                <a:cs typeface="Calibri"/>
              </a:rPr>
              <a:t>describiría</a:t>
            </a:r>
            <a:r>
              <a:rPr lang="es-ES" sz="1800" i="1" spc="-10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spc="-5" dirty="0">
                <a:solidFill>
                  <a:srgbClr val="C55A11"/>
                </a:solidFill>
                <a:latin typeface="Calibri"/>
                <a:cs typeface="Calibri"/>
              </a:rPr>
              <a:t>ahora</a:t>
            </a:r>
            <a:r>
              <a:rPr lang="es-ES" sz="1800" i="1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spc="-5" dirty="0">
                <a:solidFill>
                  <a:srgbClr val="C55A11"/>
                </a:solidFill>
                <a:latin typeface="Calibri"/>
                <a:cs typeface="Calibri"/>
              </a:rPr>
              <a:t>en</a:t>
            </a:r>
            <a:r>
              <a:rPr lang="es-ES" sz="1800" i="1" spc="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spc="-5" dirty="0">
                <a:solidFill>
                  <a:srgbClr val="C55A11"/>
                </a:solidFill>
                <a:latin typeface="Calibri"/>
                <a:cs typeface="Calibri"/>
              </a:rPr>
              <a:t>comparación</a:t>
            </a:r>
            <a:r>
              <a:rPr lang="es-ES" sz="1800" i="1" spc="1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es-ES" sz="1800" i="1" spc="-10" dirty="0">
                <a:solidFill>
                  <a:srgbClr val="C55A11"/>
                </a:solidFill>
                <a:latin typeface="Calibri"/>
                <a:cs typeface="Calibri"/>
              </a:rPr>
              <a:t>con</a:t>
            </a:r>
            <a:r>
              <a:rPr lang="es-ES" sz="1800" i="1" dirty="0">
                <a:solidFill>
                  <a:srgbClr val="C55A11"/>
                </a:solidFill>
                <a:latin typeface="Calibri"/>
                <a:cs typeface="Calibri"/>
              </a:rPr>
              <a:t> su </a:t>
            </a:r>
            <a:r>
              <a:rPr lang="es-ES" sz="1800" i="1" spc="-5" dirty="0">
                <a:solidFill>
                  <a:srgbClr val="C55A11"/>
                </a:solidFill>
                <a:latin typeface="Calibri"/>
                <a:cs typeface="Calibri"/>
              </a:rPr>
              <a:t>primera sesión?</a:t>
            </a:r>
            <a:endParaRPr lang="es-ES"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8383" y="4529838"/>
            <a:ext cx="5400018" cy="1415772"/>
          </a:xfrm>
          <a:prstGeom prst="rect">
            <a:avLst/>
          </a:prstGeom>
          <a:ln w="9525">
            <a:solidFill>
              <a:srgbClr val="F4B183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78435" marR="172720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alibri"/>
                <a:cs typeface="Calibri"/>
              </a:rPr>
              <a:t>Escala </a:t>
            </a:r>
            <a:r>
              <a:rPr sz="1800" b="1" spc="-10" dirty="0">
                <a:latin typeface="Calibri"/>
                <a:cs typeface="Calibri"/>
              </a:rPr>
              <a:t>entre </a:t>
            </a:r>
            <a:r>
              <a:rPr sz="1800" b="1" dirty="0">
                <a:latin typeface="Calibri"/>
                <a:cs typeface="Calibri"/>
              </a:rPr>
              <a:t>-7 </a:t>
            </a:r>
            <a:r>
              <a:rPr sz="1800" b="1" spc="-5" dirty="0">
                <a:latin typeface="Calibri"/>
                <a:cs typeface="Calibri"/>
              </a:rPr>
              <a:t>(mucho peor)</a:t>
            </a:r>
            <a:r>
              <a:rPr sz="1800" b="1" dirty="0">
                <a:latin typeface="Calibri"/>
                <a:cs typeface="Calibri"/>
              </a:rPr>
              <a:t> – 0 </a:t>
            </a:r>
            <a:r>
              <a:rPr sz="1800" b="1" spc="-5" dirty="0">
                <a:latin typeface="Calibri"/>
                <a:cs typeface="Calibri"/>
              </a:rPr>
              <a:t>(sin cambios) </a:t>
            </a:r>
            <a:r>
              <a:rPr sz="1800" b="1" dirty="0">
                <a:latin typeface="Calibri"/>
                <a:cs typeface="Calibri"/>
              </a:rPr>
              <a:t>– 7 </a:t>
            </a:r>
            <a:r>
              <a:rPr sz="1800" b="1" spc="-10" dirty="0">
                <a:latin typeface="Calibri"/>
                <a:cs typeface="Calibri"/>
              </a:rPr>
              <a:t>(completa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recuperación)</a:t>
            </a:r>
            <a:endParaRPr sz="1800">
              <a:latin typeface="Calibri"/>
              <a:cs typeface="Calibri"/>
            </a:endParaRPr>
          </a:p>
          <a:p>
            <a:pPr marL="227329" marR="220979" algn="ctr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Pequeño cambio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(GRC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≤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3),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cambio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moderado </a:t>
            </a:r>
            <a:r>
              <a:rPr sz="1800" b="1" spc="-5" dirty="0">
                <a:latin typeface="Calibri"/>
                <a:cs typeface="Calibri"/>
              </a:rPr>
              <a:t>(3-5), cambio </a:t>
            </a:r>
            <a:r>
              <a:rPr sz="1800" b="1" spc="-39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imporante</a:t>
            </a:r>
            <a:r>
              <a:rPr sz="1800" b="1" spc="-10" dirty="0">
                <a:latin typeface="Calibri"/>
                <a:cs typeface="Calibri"/>
              </a:rPr>
              <a:t> (GRC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≥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5)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GRC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&gt;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3: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cambio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importante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B0C8DD-DA91-5F2A-D76B-71F6FF3FD947}"/>
              </a:ext>
            </a:extLst>
          </p:cNvPr>
          <p:cNvSpPr txBox="1"/>
          <p:nvPr/>
        </p:nvSpPr>
        <p:spPr>
          <a:xfrm>
            <a:off x="6553200" y="4471878"/>
            <a:ext cx="5105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Lectura sobre Cambio </a:t>
            </a:r>
            <a:r>
              <a:rPr lang="es-ES" sz="1600" b="1" dirty="0">
                <a:solidFill>
                  <a:srgbClr val="212121"/>
                </a:solidFill>
                <a:highlight>
                  <a:srgbClr val="FFFFFF"/>
                </a:highlight>
                <a:latin typeface="BlinkMacSystemFont"/>
              </a:rPr>
              <a:t>M</a:t>
            </a:r>
            <a:r>
              <a:rPr lang="es-ES" sz="1600" b="1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ínimo </a:t>
            </a:r>
            <a:r>
              <a:rPr lang="es-ES" sz="1600" b="1" dirty="0">
                <a:solidFill>
                  <a:srgbClr val="212121"/>
                </a:solidFill>
                <a:highlight>
                  <a:srgbClr val="FFFFFF"/>
                </a:highlight>
                <a:latin typeface="BlinkMacSystemFont"/>
              </a:rPr>
              <a:t>I</a:t>
            </a:r>
            <a:r>
              <a:rPr lang="es-ES" sz="1600" b="1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mportante.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Godi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M,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Franchignoni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F, Caligari M, Giordano A,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Turcato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AM, Nardone A.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Comparison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of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reliability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,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validity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, and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responsiveness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of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the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mini-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BESTest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and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Berg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Balance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Scale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in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patients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with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balance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disorders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.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Phys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Ther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. 2013 Feb;93(2):158-67. </a:t>
            </a:r>
            <a:r>
              <a:rPr lang="es-ES" sz="1600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doi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: 10.2522/ptj.20120171. Haz </a:t>
            </a:r>
            <a:r>
              <a:rPr lang="es-ES" sz="1600" b="1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  <a:hlinkClick r:id="rId3"/>
              </a:rPr>
              <a:t>click</a:t>
            </a:r>
            <a:r>
              <a:rPr lang="es-ES" sz="1600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.</a:t>
            </a:r>
            <a:endParaRPr lang="es-E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13956" y="1301881"/>
            <a:ext cx="7297420" cy="28084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s-ES" spc="-5" dirty="0"/>
              <a:t>La </a:t>
            </a:r>
            <a:r>
              <a:rPr lang="es-ES" b="1" spc="-5" dirty="0"/>
              <a:t>curva	ROC </a:t>
            </a:r>
            <a:r>
              <a:rPr lang="es-ES" spc="-5" dirty="0"/>
              <a:t>representa la sensibilidad (razón de verdaderos positivos) y el complementario de la especificidad (razón de falsos positivos) para  cada puntuación de una prueba </a:t>
            </a:r>
            <a:r>
              <a:rPr lang="es-ES" u="sng" spc="-5" dirty="0"/>
              <a:t>para detectar o predecir una variable  resultado </a:t>
            </a:r>
            <a:r>
              <a:rPr lang="es-ES" spc="-5" dirty="0"/>
              <a:t>(por ejemplo, mejora o no mejora, caída o no caída). </a:t>
            </a:r>
            <a:r>
              <a:rPr lang="es-ES" b="1" spc="-5" dirty="0"/>
              <a:t>Rendimiento diagnóstico de un instrumento.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s-ES" spc="-5" dirty="0"/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s-ES" u="sng" spc="-5" dirty="0"/>
              <a:t>Sensibilidad</a:t>
            </a:r>
            <a:r>
              <a:rPr lang="es-ES" spc="-5" dirty="0"/>
              <a:t>: capacidad de un punto de corte de una escala para detectar o  clasificar los casos positivos de forma correcta (por ejemplo: personas que se  han caído o que perciben mejoría - GRC&gt;3), de entre todos los casos positivos  disponibles durante la prueba (verdaderos positivos y falsos negativos).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5226" y="4315730"/>
            <a:ext cx="72961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Complementario </a:t>
            </a:r>
            <a:r>
              <a:rPr sz="1800" b="1" dirty="0">
                <a:latin typeface="Calibri"/>
                <a:cs typeface="Calibri"/>
              </a:rPr>
              <a:t>de la especificidad</a:t>
            </a:r>
            <a:r>
              <a:rPr sz="1800" dirty="0">
                <a:latin typeface="Calibri"/>
                <a:cs typeface="Calibri"/>
              </a:rPr>
              <a:t>: </a:t>
            </a:r>
            <a:r>
              <a:rPr sz="1800" spc="-5" dirty="0">
                <a:latin typeface="Calibri"/>
                <a:cs typeface="Calibri"/>
              </a:rPr>
              <a:t>proporción de </a:t>
            </a:r>
            <a:r>
              <a:rPr sz="1800" dirty="0">
                <a:latin typeface="Calibri"/>
                <a:cs typeface="Calibri"/>
              </a:rPr>
              <a:t>falsos </a:t>
            </a:r>
            <a:r>
              <a:rPr sz="1800" spc="-5" dirty="0">
                <a:latin typeface="Calibri"/>
                <a:cs typeface="Calibri"/>
              </a:rPr>
              <a:t>positivos para un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punto de </a:t>
            </a:r>
            <a:r>
              <a:rPr sz="1800" dirty="0">
                <a:latin typeface="Calibri"/>
                <a:cs typeface="Calibri"/>
              </a:rPr>
              <a:t>corte concreto </a:t>
            </a:r>
            <a:r>
              <a:rPr sz="1800" spc="-5" dirty="0">
                <a:latin typeface="Calibri"/>
                <a:cs typeface="Calibri"/>
              </a:rPr>
              <a:t>de la </a:t>
            </a:r>
            <a:r>
              <a:rPr sz="1800" dirty="0">
                <a:latin typeface="Calibri"/>
                <a:cs typeface="Calibri"/>
              </a:rPr>
              <a:t>escala entre todos </a:t>
            </a:r>
            <a:r>
              <a:rPr sz="1800" spc="-5" dirty="0">
                <a:latin typeface="Calibri"/>
                <a:cs typeface="Calibri"/>
              </a:rPr>
              <a:t>los </a:t>
            </a:r>
            <a:r>
              <a:rPr sz="1800" dirty="0">
                <a:latin typeface="Calibri"/>
                <a:cs typeface="Calibri"/>
              </a:rPr>
              <a:t>casos </a:t>
            </a:r>
            <a:r>
              <a:rPr sz="1800" spc="-5" dirty="0">
                <a:latin typeface="Calibri"/>
                <a:cs typeface="Calibri"/>
              </a:rPr>
              <a:t>negativos de </a:t>
            </a:r>
            <a:r>
              <a:rPr sz="1800" dirty="0">
                <a:latin typeface="Calibri"/>
                <a:cs typeface="Calibri"/>
              </a:rPr>
              <a:t>la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prueba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(verdaderos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negativos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falsos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positivos).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19324" y="1030034"/>
            <a:ext cx="2382076" cy="221996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819324" y="3360954"/>
            <a:ext cx="25533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libri"/>
                <a:cs typeface="Calibri"/>
              </a:rPr>
              <a:t>Puedes consultar esta figura en: </a:t>
            </a:r>
            <a:r>
              <a:rPr sz="900" spc="-5" dirty="0">
                <a:latin typeface="Calibri"/>
                <a:cs typeface="Calibri"/>
              </a:rPr>
              <a:t>Estrada-Barranco C,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Sanz-Esteban </a:t>
            </a:r>
            <a:r>
              <a:rPr sz="900" dirty="0">
                <a:latin typeface="Calibri"/>
                <a:cs typeface="Calibri"/>
              </a:rPr>
              <a:t>I, Giménez-Mestre MJ, </a:t>
            </a:r>
            <a:r>
              <a:rPr sz="900" spc="-5" dirty="0">
                <a:latin typeface="Calibri"/>
                <a:cs typeface="Calibri"/>
              </a:rPr>
              <a:t>Cano-de-la-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Cuerda </a:t>
            </a:r>
            <a:r>
              <a:rPr sz="900" dirty="0">
                <a:latin typeface="Calibri"/>
                <a:cs typeface="Calibri"/>
              </a:rPr>
              <a:t>R, Molina-Rueda </a:t>
            </a:r>
            <a:r>
              <a:rPr sz="900" spc="-5" dirty="0">
                <a:latin typeface="Calibri"/>
                <a:cs typeface="Calibri"/>
              </a:rPr>
              <a:t>F. </a:t>
            </a:r>
            <a:r>
              <a:rPr sz="900" dirty="0">
                <a:latin typeface="Calibri"/>
                <a:cs typeface="Calibri"/>
              </a:rPr>
              <a:t>Predictive </a:t>
            </a:r>
            <a:r>
              <a:rPr sz="900" spc="-5" dirty="0">
                <a:latin typeface="Calibri"/>
                <a:cs typeface="Calibri"/>
              </a:rPr>
              <a:t>Validity of </a:t>
            </a:r>
            <a:r>
              <a:rPr sz="900" dirty="0">
                <a:latin typeface="Calibri"/>
                <a:cs typeface="Calibri"/>
              </a:rPr>
              <a:t>the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Postural Assessment </a:t>
            </a:r>
            <a:r>
              <a:rPr sz="900" spc="-5" dirty="0">
                <a:latin typeface="Calibri"/>
                <a:cs typeface="Calibri"/>
              </a:rPr>
              <a:t>Scale for Stroke (PASS) </a:t>
            </a:r>
            <a:r>
              <a:rPr sz="900" dirty="0">
                <a:latin typeface="Calibri"/>
                <a:cs typeface="Calibri"/>
              </a:rPr>
              <a:t>to </a:t>
            </a:r>
            <a:r>
              <a:rPr sz="900" spc="-5" dirty="0">
                <a:latin typeface="Calibri"/>
                <a:cs typeface="Calibri"/>
              </a:rPr>
              <a:t>Classify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 </a:t>
            </a:r>
            <a:r>
              <a:rPr sz="900" spc="-5" dirty="0">
                <a:latin typeface="Calibri"/>
                <a:cs typeface="Calibri"/>
              </a:rPr>
              <a:t>Functionality in Stroke </a:t>
            </a:r>
            <a:r>
              <a:rPr sz="900" dirty="0">
                <a:latin typeface="Calibri"/>
                <a:cs typeface="Calibri"/>
              </a:rPr>
              <a:t>Patients: A Retrospective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Study. </a:t>
            </a:r>
            <a:r>
              <a:rPr sz="900" dirty="0">
                <a:latin typeface="Calibri"/>
                <a:cs typeface="Calibri"/>
              </a:rPr>
              <a:t>J </a:t>
            </a:r>
            <a:r>
              <a:rPr sz="900" spc="-5" dirty="0">
                <a:latin typeface="Calibri"/>
                <a:cs typeface="Calibri"/>
              </a:rPr>
              <a:t>Clin </a:t>
            </a:r>
            <a:r>
              <a:rPr sz="900" dirty="0">
                <a:latin typeface="Calibri"/>
                <a:cs typeface="Calibri"/>
              </a:rPr>
              <a:t>Med. 2022 Jun 29;11(13):3771. </a:t>
            </a:r>
            <a:r>
              <a:rPr sz="900" spc="-5" dirty="0">
                <a:latin typeface="Calibri"/>
                <a:cs typeface="Calibri"/>
              </a:rPr>
              <a:t>doi: </a:t>
            </a:r>
            <a:r>
              <a:rPr sz="900" dirty="0">
                <a:latin typeface="Calibri"/>
                <a:cs typeface="Calibri"/>
              </a:rPr>
              <a:t> 10.3390/jcm11133771. PMID: 35807054; PMCID: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PMC9267227.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822499" y="4625708"/>
            <a:ext cx="25501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/>
                <a:cs typeface="Calibri"/>
              </a:rPr>
              <a:t>Los </a:t>
            </a:r>
            <a:r>
              <a:rPr sz="900" dirty="0">
                <a:latin typeface="Calibri"/>
                <a:cs typeface="Calibri"/>
              </a:rPr>
              <a:t>autores tratan </a:t>
            </a:r>
            <a:r>
              <a:rPr sz="900" spc="-5" dirty="0">
                <a:latin typeface="Calibri"/>
                <a:cs typeface="Calibri"/>
              </a:rPr>
              <a:t>de </a:t>
            </a:r>
            <a:r>
              <a:rPr sz="900" dirty="0">
                <a:latin typeface="Calibri"/>
                <a:cs typeface="Calibri"/>
              </a:rPr>
              <a:t>comprobar </a:t>
            </a:r>
            <a:r>
              <a:rPr sz="900" spc="-5" dirty="0">
                <a:latin typeface="Calibri"/>
                <a:cs typeface="Calibri"/>
              </a:rPr>
              <a:t>la </a:t>
            </a:r>
            <a:r>
              <a:rPr sz="900" dirty="0">
                <a:latin typeface="Calibri"/>
                <a:cs typeface="Calibri"/>
              </a:rPr>
              <a:t>capacidad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predictiva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escala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PASS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respecto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funcionalidad de los pacientes dado un punto de </a:t>
            </a:r>
            <a:r>
              <a:rPr sz="900" dirty="0">
                <a:latin typeface="Calibri"/>
                <a:cs typeface="Calibri"/>
              </a:rPr>
              <a:t>corte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que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indica buena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mala </a:t>
            </a:r>
            <a:r>
              <a:rPr sz="900" spc="-5" dirty="0">
                <a:latin typeface="Calibri"/>
                <a:cs typeface="Calibri"/>
              </a:rPr>
              <a:t>funcionalidad.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1193987F-8A12-1413-6243-2025BB1CA36C}"/>
              </a:ext>
            </a:extLst>
          </p:cNvPr>
          <p:cNvSpPr txBox="1"/>
          <p:nvPr/>
        </p:nvSpPr>
        <p:spPr>
          <a:xfrm>
            <a:off x="641896" y="5421870"/>
            <a:ext cx="10030460" cy="841897"/>
          </a:xfrm>
          <a:prstGeom prst="rect">
            <a:avLst/>
          </a:prstGeom>
          <a:ln w="9525">
            <a:solidFill>
              <a:srgbClr val="F4B183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141605" marR="76200" indent="-635">
              <a:lnSpc>
                <a:spcPct val="100000"/>
              </a:lnSpc>
              <a:spcBef>
                <a:spcPts val="85"/>
              </a:spcBef>
            </a:pP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Área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bajo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curva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(AUC)</a:t>
            </a:r>
            <a:r>
              <a:rPr sz="1800" spc="-10" dirty="0">
                <a:latin typeface="Calibri"/>
                <a:cs typeface="Calibri"/>
              </a:rPr>
              <a:t>: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posee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un </a:t>
            </a:r>
            <a:r>
              <a:rPr sz="1800" spc="-5" dirty="0">
                <a:latin typeface="Calibri"/>
                <a:cs typeface="Calibri"/>
              </a:rPr>
              <a:t>valor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comprendido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entre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0,5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1, donde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representa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valor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diagnóstico </a:t>
            </a:r>
            <a:r>
              <a:rPr sz="1800" spc="-10" dirty="0">
                <a:latin typeface="Calibri"/>
                <a:cs typeface="Calibri"/>
              </a:rPr>
              <a:t>perfecto</a:t>
            </a:r>
            <a:r>
              <a:rPr sz="1800" dirty="0">
                <a:latin typeface="Calibri"/>
                <a:cs typeface="Calibri"/>
              </a:rPr>
              <a:t> y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0,5 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una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prueba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sin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capacidad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discriminatoria diagnóstica. </a:t>
            </a:r>
            <a:r>
              <a:rPr sz="1800" dirty="0">
                <a:latin typeface="Calibri"/>
                <a:cs typeface="Calibri"/>
              </a:rPr>
              <a:t>Si </a:t>
            </a:r>
            <a:r>
              <a:rPr sz="1800" spc="-15" dirty="0">
                <a:latin typeface="Calibri"/>
                <a:cs typeface="Calibri"/>
              </a:rPr>
              <a:t>AUC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0,8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significa</a:t>
            </a:r>
            <a:r>
              <a:rPr sz="1800" dirty="0">
                <a:latin typeface="Calibri"/>
                <a:cs typeface="Calibri"/>
              </a:rPr>
              <a:t> que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existe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80%</a:t>
            </a:r>
            <a:r>
              <a:rPr sz="1800" dirty="0">
                <a:latin typeface="Calibri"/>
                <a:cs typeface="Calibri"/>
              </a:rPr>
              <a:t> de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probabilidad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que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diagnóstico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realizado </a:t>
            </a:r>
            <a:r>
              <a:rPr sz="1800" dirty="0">
                <a:latin typeface="Calibri"/>
                <a:cs typeface="Calibri"/>
              </a:rPr>
              <a:t>a un </a:t>
            </a:r>
            <a:r>
              <a:rPr sz="1800" spc="-10" dirty="0">
                <a:latin typeface="Calibri"/>
                <a:cs typeface="Calibri"/>
              </a:rPr>
              <a:t>enfermo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correcto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7AD6BB3C-ACB0-934F-2497-0A8B100884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0996" y="1880616"/>
            <a:ext cx="9721595" cy="393190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4722" y="1087495"/>
            <a:ext cx="596963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alibri"/>
                <a:cs typeface="Calibri"/>
              </a:rPr>
              <a:t>Consulta: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u="sng" spc="-1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https://www.sralab.org/rehabilitation-measures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0C06C91-B381-0BEB-EF77-A2ED7DFEB6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700" marR="5080" algn="r" rtl="0">
              <a:lnSpc>
                <a:spcPct val="90000"/>
              </a:lnSpc>
              <a:spcBef>
                <a:spcPct val="0"/>
              </a:spcBef>
            </a:pPr>
            <a:r>
              <a:rPr lang="en-US" sz="4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Fiabilidad</a:t>
            </a:r>
            <a:r>
              <a:rPr lang="en-US" sz="4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000" b="1" kern="1200" spc="-4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validez</a:t>
            </a:r>
            <a:r>
              <a:rPr lang="en-US" sz="4000" b="1" kern="1200" spc="-4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spc="-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 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sensibilidad</a:t>
            </a:r>
            <a:r>
              <a:rPr lang="en-US" sz="4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  <a:br>
              <a:rPr lang="en-US" sz="4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Evaluación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Neurológica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 Tema 1.</a:t>
            </a:r>
            <a:b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Máster U. Neurocontrol Motor</a:t>
            </a:r>
            <a:endParaRPr lang="en-US" sz="2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E221C08-2374-712A-69BC-A5FFA54F11FE}"/>
              </a:ext>
            </a:extLst>
          </p:cNvPr>
          <p:cNvSpPr txBox="1"/>
          <p:nvPr/>
        </p:nvSpPr>
        <p:spPr>
          <a:xfrm>
            <a:off x="5994964" y="4006533"/>
            <a:ext cx="4862447" cy="2221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2000" spc="-5" dirty="0"/>
              <a:t>©2024.</a:t>
            </a:r>
            <a:r>
              <a:rPr lang="en-US" sz="2000" spc="-25" dirty="0"/>
              <a:t> </a:t>
            </a:r>
            <a:r>
              <a:rPr lang="en-US" sz="2000" dirty="0"/>
              <a:t>Autor:</a:t>
            </a:r>
            <a:r>
              <a:rPr lang="en-US" sz="2000" spc="-15" dirty="0"/>
              <a:t> </a:t>
            </a:r>
            <a:r>
              <a:rPr lang="en-US" sz="2000" spc="-5" dirty="0"/>
              <a:t>Francisco</a:t>
            </a:r>
            <a:r>
              <a:rPr lang="en-US" sz="2000" spc="-20" dirty="0"/>
              <a:t> </a:t>
            </a:r>
            <a:r>
              <a:rPr lang="en-US" sz="2000" dirty="0"/>
              <a:t>Molina-Rueda.</a:t>
            </a:r>
          </a:p>
          <a:p>
            <a:pPr>
              <a:lnSpc>
                <a:spcPct val="90000"/>
              </a:lnSpc>
            </a:pPr>
            <a:r>
              <a:rPr lang="en-US" sz="2000" dirty="0" err="1"/>
              <a:t>Algunos</a:t>
            </a:r>
            <a:r>
              <a:rPr lang="en-US" sz="2000" spc="-25" dirty="0"/>
              <a:t> </a:t>
            </a:r>
            <a:r>
              <a:rPr lang="en-US" sz="2000" dirty="0"/>
              <a:t>derechos</a:t>
            </a:r>
            <a:r>
              <a:rPr lang="en-US" sz="2000" spc="-30" dirty="0"/>
              <a:t> </a:t>
            </a:r>
            <a:r>
              <a:rPr lang="en-US" sz="2000" dirty="0" err="1"/>
              <a:t>reservados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Este</a:t>
            </a:r>
            <a:r>
              <a:rPr lang="en-US" sz="2000" spc="-15" dirty="0"/>
              <a:t> </a:t>
            </a:r>
            <a:r>
              <a:rPr lang="en-US" sz="2000" dirty="0" err="1"/>
              <a:t>documento</a:t>
            </a:r>
            <a:r>
              <a:rPr lang="en-US" sz="2000" spc="-15" dirty="0"/>
              <a:t> </a:t>
            </a:r>
            <a:r>
              <a:rPr lang="en-US" sz="2000" dirty="0"/>
              <a:t>se</a:t>
            </a:r>
            <a:r>
              <a:rPr lang="en-US" sz="2000" spc="-10" dirty="0"/>
              <a:t> </a:t>
            </a:r>
            <a:r>
              <a:rPr lang="en-US" sz="2000" dirty="0" err="1"/>
              <a:t>distribuye</a:t>
            </a:r>
            <a:r>
              <a:rPr lang="en-US" sz="2000" spc="-15" dirty="0"/>
              <a:t> </a:t>
            </a:r>
            <a:r>
              <a:rPr lang="en-US" sz="2000" dirty="0"/>
              <a:t>bajo</a:t>
            </a:r>
            <a:r>
              <a:rPr lang="en-US" sz="2000" spc="-10" dirty="0"/>
              <a:t> </a:t>
            </a:r>
            <a:r>
              <a:rPr lang="en-US" sz="2000" spc="-5" dirty="0"/>
              <a:t>la</a:t>
            </a:r>
            <a:r>
              <a:rPr lang="en-US" sz="2000" spc="-15" dirty="0"/>
              <a:t> </a:t>
            </a:r>
            <a:r>
              <a:rPr lang="en-US" sz="2000" spc="-5" dirty="0" err="1"/>
              <a:t>licencia</a:t>
            </a:r>
            <a:endParaRPr lang="en-US" sz="2000" dirty="0"/>
          </a:p>
          <a:p>
            <a:pPr marR="5080">
              <a:lnSpc>
                <a:spcPct val="90000"/>
              </a:lnSpc>
            </a:pPr>
            <a:r>
              <a:rPr lang="en-US" sz="2000" spc="-5" dirty="0">
                <a:hlinkClick r:id="rId2"/>
              </a:rPr>
              <a:t>“</a:t>
            </a:r>
            <a:r>
              <a:rPr lang="en-US" sz="2000" spc="-5" dirty="0" err="1">
                <a:hlinkClick r:id="rId2"/>
              </a:rPr>
              <a:t>Atribución-CompartirIgual</a:t>
            </a:r>
            <a:r>
              <a:rPr lang="en-US" sz="2000" dirty="0">
                <a:hlinkClick r:id="rId2"/>
              </a:rPr>
              <a:t> 4.0</a:t>
            </a:r>
            <a:r>
              <a:rPr lang="en-US" sz="2000" spc="5" dirty="0">
                <a:hlinkClick r:id="rId2"/>
              </a:rPr>
              <a:t> </a:t>
            </a:r>
            <a:r>
              <a:rPr lang="en-US" sz="2000" dirty="0">
                <a:hlinkClick r:id="rId2"/>
              </a:rPr>
              <a:t>Internacional” de</a:t>
            </a:r>
            <a:r>
              <a:rPr lang="en-US" sz="2000" spc="5" dirty="0">
                <a:hlinkClick r:id="rId2"/>
              </a:rPr>
              <a:t> </a:t>
            </a:r>
            <a:r>
              <a:rPr lang="en-US" sz="2000" dirty="0">
                <a:hlinkClick r:id="rId2"/>
              </a:rPr>
              <a:t>Creative Commons, </a:t>
            </a:r>
            <a:r>
              <a:rPr lang="en-US" sz="2000" spc="5" dirty="0"/>
              <a:t> </a:t>
            </a:r>
            <a:r>
              <a:rPr lang="en-US" sz="2000" dirty="0"/>
              <a:t>disponible</a:t>
            </a:r>
            <a:r>
              <a:rPr lang="en-US" sz="2000" spc="-5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:</a:t>
            </a:r>
            <a:r>
              <a:rPr lang="en-US" sz="2000" spc="-40" dirty="0"/>
              <a:t> </a:t>
            </a:r>
            <a:r>
              <a:rPr lang="en-US" sz="2000" dirty="0">
                <a:hlinkClick r:id="rId3"/>
              </a:rPr>
              <a:t>https://creativecommons.org/licenses/by-sa/4.0/deed.es</a:t>
            </a:r>
            <a:r>
              <a:rPr lang="en-US" sz="2000" dirty="0"/>
              <a:t> </a:t>
            </a:r>
          </a:p>
        </p:txBody>
      </p:sp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3E739982-A43B-FB66-5679-682CCDF13C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8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2493281"/>
            <a:ext cx="2895600" cy="15316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 marR="5080">
              <a:lnSpc>
                <a:spcPts val="5620"/>
              </a:lnSpc>
              <a:spcBef>
                <a:spcPts val="805"/>
              </a:spcBef>
            </a:pPr>
            <a:r>
              <a:rPr sz="5200" b="0" spc="-30" dirty="0">
                <a:latin typeface="Calibri Light"/>
                <a:cs typeface="Calibri Light"/>
              </a:rPr>
              <a:t>Índice </a:t>
            </a:r>
            <a:r>
              <a:rPr sz="5200" b="0" spc="-45" dirty="0">
                <a:latin typeface="Calibri Light"/>
                <a:cs typeface="Calibri Light"/>
              </a:rPr>
              <a:t>de </a:t>
            </a:r>
            <a:r>
              <a:rPr sz="5200" b="0" spc="-40" dirty="0">
                <a:latin typeface="Calibri Light"/>
                <a:cs typeface="Calibri Light"/>
              </a:rPr>
              <a:t> </a:t>
            </a:r>
            <a:r>
              <a:rPr sz="5200" b="0" spc="-90" dirty="0">
                <a:latin typeface="Calibri Light"/>
                <a:cs typeface="Calibri Light"/>
              </a:rPr>
              <a:t>c</a:t>
            </a:r>
            <a:r>
              <a:rPr sz="5200" b="0" spc="-50" dirty="0">
                <a:latin typeface="Calibri Light"/>
                <a:cs typeface="Calibri Light"/>
              </a:rPr>
              <a:t>o</a:t>
            </a:r>
            <a:r>
              <a:rPr sz="5200" b="0" spc="-105" dirty="0">
                <a:latin typeface="Calibri Light"/>
                <a:cs typeface="Calibri Light"/>
              </a:rPr>
              <a:t>n</a:t>
            </a:r>
            <a:r>
              <a:rPr sz="5200" b="0" spc="-85" dirty="0">
                <a:latin typeface="Calibri Light"/>
                <a:cs typeface="Calibri Light"/>
              </a:rPr>
              <a:t>t</a:t>
            </a:r>
            <a:r>
              <a:rPr sz="5200" b="0" spc="-45" dirty="0">
                <a:latin typeface="Calibri Light"/>
                <a:cs typeface="Calibri Light"/>
              </a:rPr>
              <a:t>en</a:t>
            </a:r>
            <a:r>
              <a:rPr sz="5200" b="0" spc="-20" dirty="0">
                <a:latin typeface="Calibri Light"/>
                <a:cs typeface="Calibri Light"/>
              </a:rPr>
              <a:t>i</a:t>
            </a:r>
            <a:r>
              <a:rPr sz="5200" b="0" spc="-60" dirty="0">
                <a:latin typeface="Calibri Light"/>
                <a:cs typeface="Calibri Light"/>
              </a:rPr>
              <a:t>d</a:t>
            </a:r>
            <a:r>
              <a:rPr sz="5200" b="0" spc="-50" dirty="0">
                <a:latin typeface="Calibri Light"/>
                <a:cs typeface="Calibri Light"/>
              </a:rPr>
              <a:t>os</a:t>
            </a:r>
            <a:endParaRPr sz="52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69789" y="1324736"/>
            <a:ext cx="5621020" cy="0"/>
          </a:xfrm>
          <a:custGeom>
            <a:avLst/>
            <a:gdLst/>
            <a:ahLst/>
            <a:cxnLst/>
            <a:rect l="l" t="t" r="r" b="b"/>
            <a:pathLst>
              <a:path w="5621020">
                <a:moveTo>
                  <a:pt x="0" y="0"/>
                </a:moveTo>
                <a:lnTo>
                  <a:pt x="5620512" y="0"/>
                </a:lnTo>
              </a:path>
            </a:pathLst>
          </a:custGeom>
          <a:ln w="12700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24556" y="1384920"/>
            <a:ext cx="48507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Fiabilidad</a:t>
            </a:r>
            <a:r>
              <a:rPr sz="4400" dirty="0"/>
              <a:t> </a:t>
            </a:r>
            <a:r>
              <a:rPr sz="4400" spc="-5" dirty="0"/>
              <a:t>-</a:t>
            </a:r>
            <a:r>
              <a:rPr sz="4400" spc="-35" dirty="0"/>
              <a:t> </a:t>
            </a:r>
            <a:r>
              <a:rPr sz="4400" spc="-10" dirty="0"/>
              <a:t>Reliability</a:t>
            </a:r>
            <a:endParaRPr sz="4400"/>
          </a:p>
        </p:txBody>
      </p:sp>
      <p:sp>
        <p:nvSpPr>
          <p:cNvPr id="5" name="object 5"/>
          <p:cNvSpPr/>
          <p:nvPr/>
        </p:nvSpPr>
        <p:spPr>
          <a:xfrm>
            <a:off x="5169789" y="2891408"/>
            <a:ext cx="5621020" cy="0"/>
          </a:xfrm>
          <a:custGeom>
            <a:avLst/>
            <a:gdLst/>
            <a:ahLst/>
            <a:cxnLst/>
            <a:rect l="l" t="t" r="r" b="b"/>
            <a:pathLst>
              <a:path w="5621020">
                <a:moveTo>
                  <a:pt x="0" y="0"/>
                </a:moveTo>
                <a:lnTo>
                  <a:pt x="5620512" y="0"/>
                </a:lnTo>
              </a:path>
            </a:pathLst>
          </a:custGeom>
          <a:ln w="12700">
            <a:solidFill>
              <a:srgbClr val="4DC5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69789" y="4458080"/>
            <a:ext cx="5621020" cy="0"/>
          </a:xfrm>
          <a:custGeom>
            <a:avLst/>
            <a:gdLst/>
            <a:ahLst/>
            <a:cxnLst/>
            <a:rect l="l" t="t" r="r" b="b"/>
            <a:pathLst>
              <a:path w="5621020">
                <a:moveTo>
                  <a:pt x="0" y="0"/>
                </a:moveTo>
                <a:lnTo>
                  <a:pt x="5620512" y="0"/>
                </a:lnTo>
              </a:path>
            </a:pathLst>
          </a:custGeom>
          <a:ln w="12700">
            <a:solidFill>
              <a:srgbClr val="70A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24556" y="2951407"/>
            <a:ext cx="3717925" cy="2875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45" dirty="0">
                <a:latin typeface="Calibri"/>
                <a:cs typeface="Calibri"/>
              </a:rPr>
              <a:t>Validez</a:t>
            </a:r>
            <a:r>
              <a:rPr sz="4400" spc="-2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-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35" dirty="0">
                <a:latin typeface="Calibri"/>
                <a:cs typeface="Calibri"/>
              </a:rPr>
              <a:t>Validity</a:t>
            </a:r>
            <a:endParaRPr sz="4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200">
              <a:latin typeface="Calibri"/>
              <a:cs typeface="Calibri"/>
            </a:endParaRPr>
          </a:p>
          <a:p>
            <a:pPr marL="12700" marR="144780">
              <a:lnSpc>
                <a:spcPts val="4830"/>
              </a:lnSpc>
            </a:pPr>
            <a:r>
              <a:rPr sz="4400" spc="-5" dirty="0">
                <a:latin typeface="Calibri"/>
                <a:cs typeface="Calibri"/>
              </a:rPr>
              <a:t>Sensibilidad - </a:t>
            </a:r>
            <a:r>
              <a:rPr sz="4400" dirty="0">
                <a:latin typeface="Calibri"/>
                <a:cs typeface="Calibri"/>
              </a:rPr>
              <a:t> </a:t>
            </a:r>
            <a:r>
              <a:rPr sz="4400" spc="-85" dirty="0">
                <a:latin typeface="Calibri"/>
                <a:cs typeface="Calibri"/>
              </a:rPr>
              <a:t>R</a:t>
            </a:r>
            <a:r>
              <a:rPr sz="4400" spc="-5" dirty="0">
                <a:latin typeface="Calibri"/>
                <a:cs typeface="Calibri"/>
              </a:rPr>
              <a:t>esp</a:t>
            </a:r>
            <a:r>
              <a:rPr sz="4400" dirty="0">
                <a:latin typeface="Calibri"/>
                <a:cs typeface="Calibri"/>
              </a:rPr>
              <a:t>o</a:t>
            </a:r>
            <a:r>
              <a:rPr sz="4400" spc="-10" dirty="0">
                <a:latin typeface="Calibri"/>
                <a:cs typeface="Calibri"/>
              </a:rPr>
              <a:t>nsi</a:t>
            </a:r>
            <a:r>
              <a:rPr sz="4400" spc="-55" dirty="0">
                <a:latin typeface="Calibri"/>
                <a:cs typeface="Calibri"/>
              </a:rPr>
              <a:t>v</a:t>
            </a:r>
            <a:r>
              <a:rPr sz="4400" spc="-5" dirty="0">
                <a:latin typeface="Calibri"/>
                <a:cs typeface="Calibri"/>
              </a:rPr>
              <a:t>eness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086B6AB-1C1F-017A-243C-956AB13B44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4723" y="1087495"/>
            <a:ext cx="365188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alibri"/>
                <a:cs typeface="Calibri"/>
              </a:rPr>
              <a:t>Consulta</a:t>
            </a:r>
            <a:r>
              <a:rPr spc="-5" dirty="0"/>
              <a:t>:</a:t>
            </a:r>
            <a:r>
              <a:rPr spc="5" dirty="0"/>
              <a:t> </a:t>
            </a:r>
            <a:r>
              <a:rPr u="sng" spc="-1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</a:rPr>
              <a:t>https:</a:t>
            </a:r>
            <a:r>
              <a:rPr u="sng" spc="-1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//w</a:t>
            </a:r>
            <a:r>
              <a:rPr u="sng" spc="-1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</a:rPr>
              <a:t>ww</a:t>
            </a:r>
            <a:r>
              <a:rPr u="sng" spc="-1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.cosmin.nl/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90472" y="1893570"/>
            <a:ext cx="8517635" cy="4013453"/>
          </a:xfrm>
          <a:prstGeom prst="rect">
            <a:avLst/>
          </a:prstGeom>
        </p:spPr>
      </p:pic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5F690F05-3B30-E7E5-466F-5AABB75488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978" y="483108"/>
            <a:ext cx="2831591" cy="12268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10584"/>
            <a:ext cx="2138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35" dirty="0">
                <a:latin typeface="Calibri Light"/>
                <a:cs typeface="Calibri Light"/>
              </a:rPr>
              <a:t>Fiabilidad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619" y="1542288"/>
            <a:ext cx="10652760" cy="71056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72085" rIns="0" bIns="0" rtlCol="0">
            <a:spAutoFit/>
          </a:bodyPr>
          <a:lstStyle/>
          <a:p>
            <a:pPr marL="804545">
              <a:lnSpc>
                <a:spcPct val="100000"/>
              </a:lnSpc>
              <a:spcBef>
                <a:spcPts val="1355"/>
              </a:spcBef>
            </a:pP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Aborda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grado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el que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puntación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está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libre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error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medición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8144" y="2518252"/>
            <a:ext cx="10575290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81710">
              <a:lnSpc>
                <a:spcPct val="100000"/>
              </a:lnSpc>
              <a:spcBef>
                <a:spcPts val="95"/>
              </a:spcBef>
            </a:pPr>
            <a:r>
              <a:rPr sz="2000" b="1" spc="-20" dirty="0">
                <a:latin typeface="Calibri"/>
                <a:cs typeface="Calibri"/>
              </a:rPr>
              <a:t>Evalúa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si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las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puntuaciones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obtenidas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al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evaluar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los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pacientes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son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consistentes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bajo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diversas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circunstancias: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000" b="1" spc="-5" dirty="0">
                <a:latin typeface="Calibri"/>
                <a:cs typeface="Calibri"/>
              </a:rPr>
              <a:t>Consistencia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Interna: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interrelación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entre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ítems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dominios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escala</a:t>
            </a:r>
            <a:endParaRPr sz="2000">
              <a:latin typeface="Calibri"/>
              <a:cs typeface="Calibri"/>
            </a:endParaRPr>
          </a:p>
          <a:p>
            <a:pPr marL="469900" marR="508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000" b="1" spc="-5" dirty="0">
                <a:latin typeface="Calibri"/>
                <a:cs typeface="Calibri"/>
              </a:rPr>
              <a:t>Fiabilidad: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proporción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varianza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total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mediciones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debida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diferencias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"verdaderas"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entre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pacientes</a:t>
            </a:r>
            <a:endParaRPr sz="2000">
              <a:latin typeface="Calibri"/>
              <a:cs typeface="Calibri"/>
            </a:endParaRPr>
          </a:p>
          <a:p>
            <a:pPr marL="927100" lvl="1" indent="-457834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000" b="1" spc="-55" dirty="0">
                <a:latin typeface="Calibri"/>
                <a:cs typeface="Calibri"/>
              </a:rPr>
              <a:t>Test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– </a:t>
            </a:r>
            <a:r>
              <a:rPr sz="2000" b="1" spc="-30" dirty="0">
                <a:latin typeface="Calibri"/>
                <a:cs typeface="Calibri"/>
              </a:rPr>
              <a:t>retest.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 largo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tiempo</a:t>
            </a:r>
            <a:endParaRPr sz="2000">
              <a:latin typeface="Calibri"/>
              <a:cs typeface="Calibri"/>
            </a:endParaRPr>
          </a:p>
          <a:p>
            <a:pPr marL="927100" lvl="1" indent="-457834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000" b="1" spc="-5" dirty="0">
                <a:latin typeface="Calibri"/>
                <a:cs typeface="Calibri"/>
              </a:rPr>
              <a:t>Interevaluador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–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Interrater.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diferentes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personas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misma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ocasión</a:t>
            </a:r>
            <a:endParaRPr sz="2000">
              <a:latin typeface="Calibri"/>
              <a:cs typeface="Calibri"/>
            </a:endParaRPr>
          </a:p>
          <a:p>
            <a:pPr marL="927100" lvl="1" indent="-457834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000" b="1" spc="-10" dirty="0">
                <a:latin typeface="Calibri"/>
                <a:cs typeface="Calibri"/>
              </a:rPr>
              <a:t>Intraevaluador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–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55" dirty="0">
                <a:latin typeface="Calibri"/>
                <a:cs typeface="Calibri"/>
              </a:rPr>
              <a:t>Intrarater.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misma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persona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distintas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ocasiones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F5EE11E-C5CB-429A-4CA6-A69E0E0EA0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978" y="483108"/>
            <a:ext cx="2831591" cy="12268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10584"/>
            <a:ext cx="2138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35" dirty="0">
                <a:latin typeface="Calibri Light"/>
                <a:cs typeface="Calibri Light"/>
              </a:rPr>
              <a:t>Fiabilidad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1480982"/>
            <a:ext cx="8820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5" dirty="0">
                <a:latin typeface="Calibri"/>
                <a:cs typeface="Calibri"/>
              </a:rPr>
              <a:t>Interpretación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estadística: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Coeficiente</a:t>
            </a:r>
            <a:r>
              <a:rPr sz="2400" b="1" u="sng" spc="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2400" b="1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Correlación</a:t>
            </a:r>
            <a:r>
              <a:rPr sz="2400" b="1" u="sng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Intraclase</a:t>
            </a:r>
            <a:r>
              <a:rPr sz="2400" b="1" u="sng" spc="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(CCI)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5161" y="2279142"/>
            <a:ext cx="5664200" cy="1630680"/>
          </a:xfrm>
          <a:prstGeom prst="rect">
            <a:avLst/>
          </a:prstGeom>
          <a:solidFill>
            <a:srgbClr val="FFF2CC"/>
          </a:solidFill>
        </p:spPr>
        <p:txBody>
          <a:bodyPr vert="horz" wrap="square" lIns="0" tIns="29209" rIns="0" bIns="0" rtlCol="0">
            <a:spAutoFit/>
          </a:bodyPr>
          <a:lstStyle/>
          <a:p>
            <a:pPr marL="548640">
              <a:lnSpc>
                <a:spcPct val="100000"/>
              </a:lnSpc>
              <a:spcBef>
                <a:spcPts val="229"/>
              </a:spcBef>
            </a:pPr>
            <a:r>
              <a:rPr sz="2000" b="1" spc="-10" dirty="0">
                <a:latin typeface="Calibri"/>
                <a:cs typeface="Calibri"/>
              </a:rPr>
              <a:t>Estimación</a:t>
            </a:r>
            <a:r>
              <a:rPr sz="2000" b="1" spc="-5" dirty="0">
                <a:latin typeface="Calibri"/>
                <a:cs typeface="Calibri"/>
              </a:rPr>
              <a:t> del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valor </a:t>
            </a:r>
            <a:r>
              <a:rPr sz="2000" b="1" spc="15" dirty="0">
                <a:latin typeface="Calibri"/>
                <a:cs typeface="Calibri"/>
              </a:rPr>
              <a:t>“r”:</a:t>
            </a:r>
            <a:endParaRPr sz="2000">
              <a:latin typeface="Calibri"/>
              <a:cs typeface="Calibri"/>
            </a:endParaRPr>
          </a:p>
          <a:p>
            <a:pPr marL="100584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&gt;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0,90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–</a:t>
            </a:r>
            <a:r>
              <a:rPr sz="2000" spc="-10" dirty="0">
                <a:latin typeface="Calibri"/>
                <a:cs typeface="Calibri"/>
              </a:rPr>
              <a:t> EXCELENTE</a:t>
            </a:r>
            <a:endParaRPr sz="2000">
              <a:latin typeface="Calibri"/>
              <a:cs typeface="Calibri"/>
            </a:endParaRPr>
          </a:p>
          <a:p>
            <a:pPr marL="1005840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Entre</a:t>
            </a:r>
            <a:r>
              <a:rPr sz="2000" spc="-5" dirty="0">
                <a:latin typeface="Calibri"/>
                <a:cs typeface="Calibri"/>
              </a:rPr>
              <a:t> 0,76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0,90 –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BUENO</a:t>
            </a:r>
            <a:endParaRPr sz="2000">
              <a:latin typeface="Calibri"/>
              <a:cs typeface="Calibri"/>
            </a:endParaRPr>
          </a:p>
          <a:p>
            <a:pPr marL="1005840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Entre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0,5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0,75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–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MODERADO</a:t>
            </a:r>
            <a:endParaRPr sz="2000">
              <a:latin typeface="Calibri"/>
              <a:cs typeface="Calibri"/>
            </a:endParaRPr>
          </a:p>
          <a:p>
            <a:pPr marL="100584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&lt;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0,5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POBRE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6704" y="2151126"/>
            <a:ext cx="3941825" cy="220751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916914" y="4734420"/>
            <a:ext cx="9674886" cy="17216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0665" marR="5080" indent="-228600" algn="just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alibri"/>
                <a:cs typeface="Calibri"/>
              </a:rPr>
              <a:t>Interpretación estadística: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Cambio Mínimo Detectable </a:t>
            </a:r>
            <a:r>
              <a:rPr sz="2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(CMD)</a:t>
            </a:r>
            <a:r>
              <a:rPr sz="2400" b="1" dirty="0">
                <a:latin typeface="Calibri"/>
                <a:cs typeface="Calibri"/>
              </a:rPr>
              <a:t>: </a:t>
            </a:r>
            <a:r>
              <a:rPr sz="2400" spc="-5" dirty="0">
                <a:latin typeface="Calibri"/>
                <a:cs typeface="Calibri"/>
              </a:rPr>
              <a:t>magnitud de </a:t>
            </a:r>
            <a:r>
              <a:rPr sz="2400" spc="-10" dirty="0">
                <a:latin typeface="Calibri"/>
                <a:cs typeface="Calibri"/>
              </a:rPr>
              <a:t>la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variación </a:t>
            </a:r>
            <a:r>
              <a:rPr sz="2400" spc="-5" dirty="0">
                <a:latin typeface="Calibri"/>
                <a:cs typeface="Calibri"/>
              </a:rPr>
              <a:t>del </a:t>
            </a:r>
            <a:r>
              <a:rPr sz="2400" dirty="0">
                <a:latin typeface="Calibri"/>
                <a:cs typeface="Calibri"/>
              </a:rPr>
              <a:t>valor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spc="-15" dirty="0">
                <a:latin typeface="Calibri"/>
                <a:cs typeface="Calibri"/>
              </a:rPr>
              <a:t>cada </a:t>
            </a:r>
            <a:r>
              <a:rPr sz="2400" dirty="0">
                <a:latin typeface="Calibri"/>
                <a:cs typeface="Calibri"/>
              </a:rPr>
              <a:t>escala </a:t>
            </a:r>
            <a:r>
              <a:rPr sz="2400" spc="-5" dirty="0">
                <a:latin typeface="Calibri"/>
                <a:cs typeface="Calibri"/>
              </a:rPr>
              <a:t>por debajo de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-5" dirty="0">
                <a:latin typeface="Calibri"/>
                <a:cs typeface="Calibri"/>
              </a:rPr>
              <a:t>que </a:t>
            </a:r>
            <a:r>
              <a:rPr sz="2400" dirty="0">
                <a:latin typeface="Calibri"/>
                <a:cs typeface="Calibri"/>
              </a:rPr>
              <a:t>ese </a:t>
            </a:r>
            <a:r>
              <a:rPr sz="2400" spc="-5" dirty="0">
                <a:latin typeface="Calibri"/>
                <a:cs typeface="Calibri"/>
              </a:rPr>
              <a:t>cambio </a:t>
            </a:r>
            <a:r>
              <a:rPr sz="2400" dirty="0">
                <a:latin typeface="Calibri"/>
                <a:cs typeface="Calibri"/>
              </a:rPr>
              <a:t>puede </a:t>
            </a:r>
            <a:r>
              <a:rPr sz="2400" spc="-5" dirty="0">
                <a:latin typeface="Calibri"/>
                <a:cs typeface="Calibri"/>
              </a:rPr>
              <a:t>ser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interpretado</a:t>
            </a:r>
            <a:r>
              <a:rPr sz="2400" spc="48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como </a:t>
            </a:r>
            <a:r>
              <a:rPr sz="2400" spc="-5" dirty="0">
                <a:latin typeface="Calibri"/>
                <a:cs typeface="Calibri"/>
              </a:rPr>
              <a:t>inherente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la </a:t>
            </a:r>
            <a:r>
              <a:rPr sz="2400" dirty="0">
                <a:latin typeface="Calibri"/>
                <a:cs typeface="Calibri"/>
              </a:rPr>
              <a:t>variabilidad </a:t>
            </a:r>
            <a:r>
              <a:rPr sz="2400" spc="-5" dirty="0">
                <a:latin typeface="Calibri"/>
                <a:cs typeface="Calibri"/>
              </a:rPr>
              <a:t>del propio </a:t>
            </a:r>
            <a:r>
              <a:rPr sz="2400" dirty="0">
                <a:latin typeface="Calibri"/>
                <a:cs typeface="Calibri"/>
              </a:rPr>
              <a:t>método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dirty="0">
                <a:latin typeface="Calibri"/>
                <a:cs typeface="Calibri"/>
              </a:rPr>
              <a:t>valoración,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sin</a:t>
            </a:r>
            <a:r>
              <a:rPr sz="24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que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haya</a:t>
            </a:r>
            <a:r>
              <a:rPr sz="2400" u="sng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existido</a:t>
            </a: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verdadero cambio</a:t>
            </a:r>
            <a:r>
              <a:rPr sz="2400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 la</a:t>
            </a:r>
            <a:r>
              <a:rPr sz="24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situación</a:t>
            </a: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clínica</a:t>
            </a:r>
            <a:r>
              <a:rPr sz="2400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del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paciente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B34B946-D26B-CE95-0753-A59CB36E1B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978" y="483108"/>
            <a:ext cx="2831591" cy="12268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10584"/>
            <a:ext cx="2138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35" dirty="0">
                <a:latin typeface="Calibri Light"/>
                <a:cs typeface="Calibri Light"/>
              </a:rPr>
              <a:t>Fiabilidad</a:t>
            </a:r>
            <a:endParaRPr sz="4400">
              <a:latin typeface="Calibri Light"/>
              <a:cs typeface="Calibri 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07564" y="1529333"/>
            <a:ext cx="6976871" cy="285826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56716" y="4590288"/>
            <a:ext cx="9427210" cy="1477010"/>
          </a:xfrm>
          <a:prstGeom prst="rect">
            <a:avLst/>
          </a:prstGeom>
          <a:solidFill>
            <a:srgbClr val="FFF2CC"/>
          </a:solidFill>
        </p:spPr>
        <p:txBody>
          <a:bodyPr vert="horz" wrap="square" lIns="0" tIns="3048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0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CCI</a:t>
            </a:r>
            <a:r>
              <a:rPr sz="180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para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la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fiabilidad</a:t>
            </a:r>
            <a:r>
              <a:rPr sz="180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intraobservador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0,91;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Intervalo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Confianza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95%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(IC95%)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0,85-0,95</a:t>
            </a:r>
            <a:endParaRPr sz="1800">
              <a:latin typeface="Calibri"/>
              <a:cs typeface="Calibri"/>
            </a:endParaRPr>
          </a:p>
          <a:p>
            <a:pPr marL="90805" marR="3152775">
              <a:lnSpc>
                <a:spcPct val="200000"/>
              </a:lnSpc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CCI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para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fiabilidad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interobservador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0,93;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IC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95%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0,88 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0,96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CMD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1,19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puntos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(de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 </a:t>
            </a:r>
            <a:r>
              <a:rPr sz="1800" spc="-5" dirty="0">
                <a:latin typeface="Calibri"/>
                <a:cs typeface="Calibri"/>
              </a:rPr>
              <a:t>escala)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para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 fiabilidad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intraobservador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FE64CF1-A390-2136-19DC-044A0EECE6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978" y="483108"/>
            <a:ext cx="2263901" cy="12268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10584"/>
            <a:ext cx="15690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300" dirty="0">
                <a:latin typeface="Calibri Light"/>
                <a:cs typeface="Calibri Light"/>
              </a:rPr>
              <a:t>V</a:t>
            </a:r>
            <a:r>
              <a:rPr sz="4400" b="0" spc="-45" dirty="0">
                <a:latin typeface="Calibri Light"/>
                <a:cs typeface="Calibri Light"/>
              </a:rPr>
              <a:t>a</a:t>
            </a:r>
            <a:r>
              <a:rPr sz="4400" b="0" spc="-20" dirty="0">
                <a:latin typeface="Calibri Light"/>
                <a:cs typeface="Calibri Light"/>
              </a:rPr>
              <a:t>l</a:t>
            </a:r>
            <a:r>
              <a:rPr sz="4400" b="0" spc="-25" dirty="0">
                <a:latin typeface="Calibri Light"/>
                <a:cs typeface="Calibri Light"/>
              </a:rPr>
              <a:t>i</a:t>
            </a:r>
            <a:r>
              <a:rPr sz="4400" b="0" spc="-55" dirty="0">
                <a:latin typeface="Calibri Light"/>
                <a:cs typeface="Calibri Light"/>
              </a:rPr>
              <a:t>d</a:t>
            </a:r>
            <a:r>
              <a:rPr sz="4400" b="0" spc="-85" dirty="0">
                <a:latin typeface="Calibri Light"/>
                <a:cs typeface="Calibri Light"/>
              </a:rPr>
              <a:t>e</a:t>
            </a:r>
            <a:r>
              <a:rPr sz="4400" b="0" spc="-5" dirty="0">
                <a:latin typeface="Calibri Light"/>
                <a:cs typeface="Calibri Light"/>
              </a:rPr>
              <a:t>z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619" y="1434083"/>
            <a:ext cx="10652760" cy="712470"/>
          </a:xfrm>
          <a:prstGeom prst="rect">
            <a:avLst/>
          </a:prstGeom>
          <a:solidFill>
            <a:srgbClr val="A9D18E"/>
          </a:solidFill>
        </p:spPr>
        <p:txBody>
          <a:bodyPr vert="horz" wrap="square" lIns="0" tIns="175895" rIns="0" bIns="0" rtlCol="0">
            <a:spAutoFit/>
          </a:bodyPr>
          <a:lstStyle/>
          <a:p>
            <a:pPr marL="984250">
              <a:lnSpc>
                <a:spcPct val="100000"/>
              </a:lnSpc>
              <a:spcBef>
                <a:spcPts val="1385"/>
              </a:spcBef>
            </a:pP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Evalúa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grado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instrumento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mide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constructo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pretende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puntuar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8144" y="2310002"/>
            <a:ext cx="10295890" cy="3073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326390" indent="-45783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spc="-5" dirty="0">
                <a:latin typeface="Calibri"/>
                <a:cs typeface="Calibri"/>
              </a:rPr>
              <a:t>Contenido: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grado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contenido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instrumento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refleja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constructo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pretende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evaluar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- </a:t>
            </a:r>
            <a:r>
              <a:rPr sz="2000" b="1" spc="-20" dirty="0">
                <a:latin typeface="Calibri"/>
                <a:cs typeface="Calibri"/>
              </a:rPr>
              <a:t>Validez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de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Apariencia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(ídem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validez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contenido)</a:t>
            </a:r>
            <a:endParaRPr sz="2000">
              <a:latin typeface="Calibri"/>
              <a:cs typeface="Calibri"/>
            </a:endParaRPr>
          </a:p>
          <a:p>
            <a:pPr marL="469900" marR="508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000" b="1" spc="-10" dirty="0">
                <a:latin typeface="Calibri"/>
                <a:cs typeface="Calibri"/>
              </a:rPr>
              <a:t>Constructo: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grado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puntuaciones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instrumento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coherentes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hipótesis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evaluación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(relación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interna,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relación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otros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instrumentos,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diferencias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entre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grupos)</a:t>
            </a:r>
            <a:endParaRPr sz="2000">
              <a:latin typeface="Calibri"/>
              <a:cs typeface="Calibri"/>
            </a:endParaRPr>
          </a:p>
          <a:p>
            <a:pPr marL="927100" lvl="1" indent="-457834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000" b="1" spc="-10" dirty="0">
                <a:latin typeface="Calibri"/>
                <a:cs typeface="Calibri"/>
              </a:rPr>
              <a:t>Estructural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(ídem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validez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constructo: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relación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interna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secciones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escala)</a:t>
            </a:r>
            <a:endParaRPr sz="2000">
              <a:latin typeface="Calibri"/>
              <a:cs typeface="Calibri"/>
            </a:endParaRPr>
          </a:p>
          <a:p>
            <a:pPr marL="927100" lvl="1" indent="-457834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000" b="1" spc="-5" dirty="0">
                <a:latin typeface="Calibri"/>
                <a:cs typeface="Calibri"/>
              </a:rPr>
              <a:t>Prueba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hipótesis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(ídem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validez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constructo: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relación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otros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constructos)</a:t>
            </a:r>
            <a:endParaRPr sz="2000">
              <a:latin typeface="Calibri"/>
              <a:cs typeface="Calibri"/>
            </a:endParaRPr>
          </a:p>
          <a:p>
            <a:pPr marL="927100" marR="273050" lvl="1" indent="-457200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sz="2000" b="1" spc="-10" dirty="0">
                <a:latin typeface="Calibri"/>
                <a:cs typeface="Calibri"/>
              </a:rPr>
              <a:t>Transcultural.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Contenido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traducido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adaptado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culturalmente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refleja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adecuadamente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contenido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original</a:t>
            </a:r>
            <a:endParaRPr sz="2000">
              <a:latin typeface="Calibri"/>
              <a:cs typeface="Calibri"/>
            </a:endParaRPr>
          </a:p>
          <a:p>
            <a:pPr marL="469900" marR="93218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000" b="1" spc="-10" dirty="0">
                <a:latin typeface="Calibri"/>
                <a:cs typeface="Calibri"/>
              </a:rPr>
              <a:t>Criterio: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adecuación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puntuaciones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instrumento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respecto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una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prueba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referencia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“gold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standard”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716D7D04-3274-60EB-50FA-63FDEBBB61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978" y="483108"/>
            <a:ext cx="2263901" cy="12268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10584"/>
            <a:ext cx="15690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300" dirty="0">
                <a:latin typeface="Calibri Light"/>
                <a:cs typeface="Calibri Light"/>
              </a:rPr>
              <a:t>V</a:t>
            </a:r>
            <a:r>
              <a:rPr sz="4400" b="0" spc="-45" dirty="0">
                <a:latin typeface="Calibri Light"/>
                <a:cs typeface="Calibri Light"/>
              </a:rPr>
              <a:t>a</a:t>
            </a:r>
            <a:r>
              <a:rPr sz="4400" b="0" spc="-20" dirty="0">
                <a:latin typeface="Calibri Light"/>
                <a:cs typeface="Calibri Light"/>
              </a:rPr>
              <a:t>l</a:t>
            </a:r>
            <a:r>
              <a:rPr sz="4400" b="0" spc="-25" dirty="0">
                <a:latin typeface="Calibri Light"/>
                <a:cs typeface="Calibri Light"/>
              </a:rPr>
              <a:t>i</a:t>
            </a:r>
            <a:r>
              <a:rPr sz="4400" b="0" spc="-55" dirty="0">
                <a:latin typeface="Calibri Light"/>
                <a:cs typeface="Calibri Light"/>
              </a:rPr>
              <a:t>d</a:t>
            </a:r>
            <a:r>
              <a:rPr sz="4400" b="0" spc="-85" dirty="0">
                <a:latin typeface="Calibri Light"/>
                <a:cs typeface="Calibri Light"/>
              </a:rPr>
              <a:t>e</a:t>
            </a:r>
            <a:r>
              <a:rPr sz="4400" b="0" spc="-5" dirty="0">
                <a:latin typeface="Calibri Light"/>
                <a:cs typeface="Calibri Light"/>
              </a:rPr>
              <a:t>z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82217" y="2439161"/>
            <a:ext cx="10227945" cy="2862580"/>
          </a:xfrm>
          <a:custGeom>
            <a:avLst/>
            <a:gdLst/>
            <a:ahLst/>
            <a:cxnLst/>
            <a:rect l="l" t="t" r="r" b="b"/>
            <a:pathLst>
              <a:path w="10227945" h="2862579">
                <a:moveTo>
                  <a:pt x="10227564" y="0"/>
                </a:moveTo>
                <a:lnTo>
                  <a:pt x="0" y="0"/>
                </a:lnTo>
                <a:lnTo>
                  <a:pt x="0" y="2862072"/>
                </a:lnTo>
                <a:lnTo>
                  <a:pt x="10227564" y="2862072"/>
                </a:lnTo>
                <a:lnTo>
                  <a:pt x="10227564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939" y="1533154"/>
            <a:ext cx="10013950" cy="3691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5" dirty="0">
                <a:latin typeface="Calibri"/>
                <a:cs typeface="Calibri"/>
              </a:rPr>
              <a:t>Interpretación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estadística: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Coeficiente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de </a:t>
            </a:r>
            <a:r>
              <a:rPr sz="2400" b="1" spc="-10" dirty="0">
                <a:latin typeface="Calibri"/>
                <a:cs typeface="Calibri"/>
              </a:rPr>
              <a:t>correlación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de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y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de</a:t>
            </a:r>
            <a:r>
              <a:rPr sz="2400" b="1" spc="-5" dirty="0">
                <a:latin typeface="Calibri"/>
                <a:cs typeface="Calibri"/>
              </a:rPr>
              <a:t> Spearman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50">
              <a:latin typeface="Calibri"/>
              <a:cs typeface="Calibri"/>
            </a:endParaRPr>
          </a:p>
          <a:p>
            <a:pPr marL="61341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Estimación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del </a:t>
            </a:r>
            <a:r>
              <a:rPr sz="2000" b="1" spc="-10" dirty="0">
                <a:latin typeface="Calibri"/>
                <a:cs typeface="Calibri"/>
              </a:rPr>
              <a:t>valor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“r”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/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“rho”: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entre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-1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612775" marR="5080" indent="635">
              <a:lnSpc>
                <a:spcPct val="100000"/>
              </a:lnSpc>
            </a:pPr>
            <a:r>
              <a:rPr sz="20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Correlación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negativa</a:t>
            </a:r>
            <a:r>
              <a:rPr sz="2000" spc="-15" dirty="0">
                <a:latin typeface="Calibri"/>
                <a:cs typeface="Calibri"/>
              </a:rPr>
              <a:t>: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escalas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puntúan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forma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inversa.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Ej.:</a:t>
            </a:r>
            <a:r>
              <a:rPr sz="2000" i="1" spc="-1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Berg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Balance</a:t>
            </a:r>
            <a:r>
              <a:rPr sz="2000" i="1" spc="1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Scale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(BBS)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vs. </a:t>
            </a:r>
            <a:r>
              <a:rPr sz="2000" i="1" spc="-434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Wisconsin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Gait</a:t>
            </a:r>
            <a:r>
              <a:rPr sz="2000" i="1" spc="1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Scale </a:t>
            </a:r>
            <a:r>
              <a:rPr sz="2000" i="1" spc="-10" dirty="0">
                <a:latin typeface="Calibri"/>
                <a:cs typeface="Calibri"/>
              </a:rPr>
              <a:t>(WGS).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La </a:t>
            </a:r>
            <a:r>
              <a:rPr sz="2000" i="1" spc="-10" dirty="0">
                <a:latin typeface="Calibri"/>
                <a:cs typeface="Calibri"/>
              </a:rPr>
              <a:t>puntuación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máxima</a:t>
            </a:r>
            <a:r>
              <a:rPr sz="2000" i="1" spc="2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de la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BBS </a:t>
            </a:r>
            <a:r>
              <a:rPr sz="2000" i="1" spc="-10" dirty="0">
                <a:latin typeface="Calibri"/>
                <a:cs typeface="Calibri"/>
              </a:rPr>
              <a:t>significa</a:t>
            </a:r>
            <a:r>
              <a:rPr sz="2000" i="1" spc="1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buen equilibrio; 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puntuación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máxima</a:t>
            </a:r>
            <a:r>
              <a:rPr sz="2000" i="1" spc="1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en la </a:t>
            </a:r>
            <a:r>
              <a:rPr sz="2000" i="1" spc="-15" dirty="0">
                <a:latin typeface="Calibri"/>
                <a:cs typeface="Calibri"/>
              </a:rPr>
              <a:t>WGS</a:t>
            </a:r>
            <a:r>
              <a:rPr sz="2000" i="1" spc="-10" dirty="0">
                <a:latin typeface="Calibri"/>
                <a:cs typeface="Calibri"/>
              </a:rPr>
              <a:t> significa</a:t>
            </a:r>
            <a:r>
              <a:rPr sz="2000" i="1" spc="1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peor patrón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de</a:t>
            </a:r>
            <a:r>
              <a:rPr sz="2000" i="1" spc="-1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marcha</a:t>
            </a:r>
            <a:endParaRPr sz="2000">
              <a:latin typeface="Calibri"/>
              <a:cs typeface="Calibri"/>
            </a:endParaRPr>
          </a:p>
          <a:p>
            <a:pPr marL="613410" marR="26034" indent="-635">
              <a:lnSpc>
                <a:spcPct val="100000"/>
              </a:lnSpc>
            </a:pPr>
            <a:r>
              <a:rPr sz="20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Correlación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positiva</a:t>
            </a:r>
            <a:r>
              <a:rPr sz="2000" spc="-10" dirty="0">
                <a:latin typeface="Calibri"/>
                <a:cs typeface="Calibri"/>
              </a:rPr>
              <a:t>: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escalas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puntúan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mismo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sentido.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Ej.: BBS </a:t>
            </a:r>
            <a:r>
              <a:rPr sz="2000" i="1" spc="-10" dirty="0">
                <a:latin typeface="Calibri"/>
                <a:cs typeface="Calibri"/>
              </a:rPr>
              <a:t>vs.</a:t>
            </a:r>
            <a:r>
              <a:rPr sz="2000" i="1" spc="-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Tinetti.</a:t>
            </a:r>
            <a:r>
              <a:rPr sz="2000" i="1" spc="20" dirty="0">
                <a:latin typeface="Calibri"/>
                <a:cs typeface="Calibri"/>
              </a:rPr>
              <a:t> </a:t>
            </a:r>
            <a:r>
              <a:rPr sz="2000" i="1" spc="-15" dirty="0">
                <a:latin typeface="Calibri"/>
                <a:cs typeface="Calibri"/>
              </a:rPr>
              <a:t>En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ambas </a:t>
            </a:r>
            <a:r>
              <a:rPr sz="2000" i="1" spc="-44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escalas </a:t>
            </a:r>
            <a:r>
              <a:rPr sz="2000" i="1" spc="-5" dirty="0">
                <a:latin typeface="Calibri"/>
                <a:cs typeface="Calibri"/>
              </a:rPr>
              <a:t>la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máxima</a:t>
            </a:r>
            <a:r>
              <a:rPr sz="2000" i="1" spc="1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puntuación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significa</a:t>
            </a:r>
            <a:r>
              <a:rPr sz="2000" i="1" spc="1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buen</a:t>
            </a:r>
            <a:r>
              <a:rPr sz="2000" i="1" spc="-1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funcionamiento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613410">
              <a:lnSpc>
                <a:spcPct val="100000"/>
              </a:lnSpc>
            </a:pPr>
            <a:r>
              <a:rPr sz="2000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Valores</a:t>
            </a:r>
            <a:r>
              <a:rPr sz="2000" spc="-20" dirty="0">
                <a:latin typeface="Calibri"/>
                <a:cs typeface="Calibri"/>
              </a:rPr>
              <a:t>: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≥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0,80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excelente;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0,50-0,79 </a:t>
            </a:r>
            <a:r>
              <a:rPr sz="2000" spc="-10" dirty="0">
                <a:latin typeface="Calibri"/>
                <a:cs typeface="Calibri"/>
              </a:rPr>
              <a:t>moderado;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0-0,49</a:t>
            </a:r>
            <a:r>
              <a:rPr sz="2000" spc="-10" dirty="0">
                <a:latin typeface="Calibri"/>
                <a:cs typeface="Calibri"/>
              </a:rPr>
              <a:t> pobre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C4A85F5-A651-6AF0-385B-AE73D68AEC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978" y="483108"/>
            <a:ext cx="2263901" cy="12268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10584"/>
            <a:ext cx="15690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300" dirty="0">
                <a:latin typeface="Calibri Light"/>
                <a:cs typeface="Calibri Light"/>
              </a:rPr>
              <a:t>V</a:t>
            </a:r>
            <a:r>
              <a:rPr sz="4400" b="0" spc="-45" dirty="0">
                <a:latin typeface="Calibri Light"/>
                <a:cs typeface="Calibri Light"/>
              </a:rPr>
              <a:t>a</a:t>
            </a:r>
            <a:r>
              <a:rPr sz="4400" b="0" spc="-20" dirty="0">
                <a:latin typeface="Calibri Light"/>
                <a:cs typeface="Calibri Light"/>
              </a:rPr>
              <a:t>l</a:t>
            </a:r>
            <a:r>
              <a:rPr sz="4400" b="0" spc="-25" dirty="0">
                <a:latin typeface="Calibri Light"/>
                <a:cs typeface="Calibri Light"/>
              </a:rPr>
              <a:t>i</a:t>
            </a:r>
            <a:r>
              <a:rPr sz="4400" b="0" spc="-55" dirty="0">
                <a:latin typeface="Calibri Light"/>
                <a:cs typeface="Calibri Light"/>
              </a:rPr>
              <a:t>d</a:t>
            </a:r>
            <a:r>
              <a:rPr sz="4400" b="0" spc="-85" dirty="0">
                <a:latin typeface="Calibri Light"/>
                <a:cs typeface="Calibri Light"/>
              </a:rPr>
              <a:t>e</a:t>
            </a:r>
            <a:r>
              <a:rPr sz="4400" b="0" spc="-5" dirty="0">
                <a:latin typeface="Calibri Light"/>
                <a:cs typeface="Calibri Light"/>
              </a:rPr>
              <a:t>z</a:t>
            </a:r>
            <a:endParaRPr sz="4400">
              <a:latin typeface="Calibri Light"/>
              <a:cs typeface="Calibri 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3714" y="1256538"/>
            <a:ext cx="7624571" cy="282854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151888" y="4427220"/>
            <a:ext cx="7888605" cy="1477645"/>
          </a:xfrm>
          <a:prstGeom prst="rect">
            <a:avLst/>
          </a:prstGeom>
          <a:solidFill>
            <a:srgbClr val="FFF2CC"/>
          </a:solidFill>
        </p:spPr>
        <p:txBody>
          <a:bodyPr vert="horz" wrap="square" lIns="0" tIns="31115" rIns="0" bIns="0" rtlCol="0">
            <a:spAutoFit/>
          </a:bodyPr>
          <a:lstStyle/>
          <a:p>
            <a:pPr marL="444500" marR="436880" algn="ctr">
              <a:lnSpc>
                <a:spcPct val="100000"/>
              </a:lnSpc>
              <a:spcBef>
                <a:spcPts val="24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Objetivo del 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trabajo</a:t>
            </a:r>
            <a:r>
              <a:rPr sz="1800" b="1" spc="-10" dirty="0">
                <a:latin typeface="Calibri"/>
                <a:cs typeface="Calibri"/>
              </a:rPr>
              <a:t>: </a:t>
            </a:r>
            <a:r>
              <a:rPr sz="1800" b="1" spc="-5" dirty="0">
                <a:latin typeface="Calibri"/>
                <a:cs typeface="Calibri"/>
              </a:rPr>
              <a:t>estudiar </a:t>
            </a:r>
            <a:r>
              <a:rPr sz="1800" b="1" dirty="0">
                <a:latin typeface="Calibri"/>
                <a:cs typeface="Calibri"/>
              </a:rPr>
              <a:t>la </a:t>
            </a:r>
            <a:r>
              <a:rPr sz="1800" b="1" spc="-10" dirty="0">
                <a:latin typeface="Calibri"/>
                <a:cs typeface="Calibri"/>
              </a:rPr>
              <a:t>validez </a:t>
            </a:r>
            <a:r>
              <a:rPr sz="1800" b="1" dirty="0">
                <a:latin typeface="Calibri"/>
                <a:cs typeface="Calibri"/>
              </a:rPr>
              <a:t>de </a:t>
            </a:r>
            <a:r>
              <a:rPr sz="1800" b="1" spc="-10" dirty="0">
                <a:latin typeface="Calibri"/>
                <a:cs typeface="Calibri"/>
              </a:rPr>
              <a:t>constructo </a:t>
            </a:r>
            <a:r>
              <a:rPr sz="1800" b="1" dirty="0">
                <a:latin typeface="Calibri"/>
                <a:cs typeface="Calibri"/>
              </a:rPr>
              <a:t>de la </a:t>
            </a:r>
            <a:r>
              <a:rPr sz="1800" b="1" spc="-5" dirty="0">
                <a:latin typeface="Calibri"/>
                <a:cs typeface="Calibri"/>
              </a:rPr>
              <a:t>escala </a:t>
            </a:r>
            <a:r>
              <a:rPr sz="1800" b="1" spc="-10" dirty="0">
                <a:latin typeface="Calibri"/>
                <a:cs typeface="Calibri"/>
              </a:rPr>
              <a:t>WGS </a:t>
            </a:r>
            <a:r>
              <a:rPr sz="1800" b="1" spc="-5" dirty="0">
                <a:latin typeface="Calibri"/>
                <a:cs typeface="Calibri"/>
              </a:rPr>
              <a:t>en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pacientes </a:t>
            </a:r>
            <a:r>
              <a:rPr sz="1800" b="1" spc="-5" dirty="0">
                <a:latin typeface="Calibri"/>
                <a:cs typeface="Calibri"/>
              </a:rPr>
              <a:t>con ictus </a:t>
            </a:r>
            <a:r>
              <a:rPr sz="1800" b="1" spc="-10" dirty="0">
                <a:latin typeface="Calibri"/>
                <a:cs typeface="Calibri"/>
              </a:rPr>
              <a:t>crónico</a:t>
            </a:r>
            <a:endParaRPr sz="1800">
              <a:latin typeface="Calibri"/>
              <a:cs typeface="Calibri"/>
            </a:endParaRPr>
          </a:p>
          <a:p>
            <a:pPr marL="1137920" marR="1130300" indent="-635" algn="ctr">
              <a:lnSpc>
                <a:spcPts val="2170"/>
              </a:lnSpc>
              <a:spcBef>
                <a:spcPts val="65"/>
              </a:spcBef>
            </a:pP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Constructos</a:t>
            </a:r>
            <a:r>
              <a:rPr sz="1800" b="1" spc="-10" dirty="0">
                <a:latin typeface="Calibri"/>
                <a:cs typeface="Calibri"/>
              </a:rPr>
              <a:t>: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marcha,</a:t>
            </a:r>
            <a:r>
              <a:rPr sz="1800" b="1" spc="38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equilibrio</a:t>
            </a:r>
            <a:r>
              <a:rPr sz="1800" b="1" spc="3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y </a:t>
            </a:r>
            <a:r>
              <a:rPr sz="1800" b="1" spc="-5" dirty="0">
                <a:latin typeface="Calibri"/>
                <a:cs typeface="Calibri"/>
              </a:rPr>
              <a:t>funcionalidad 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Resultados</a:t>
            </a:r>
            <a:r>
              <a:rPr sz="1800" b="1" spc="-10" dirty="0">
                <a:latin typeface="Calibri"/>
                <a:cs typeface="Calibri"/>
              </a:rPr>
              <a:t>: WGS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vs.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BBS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Calibri"/>
                <a:cs typeface="Calibri"/>
              </a:rPr>
              <a:t>r =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-0,908;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IC95% </a:t>
            </a:r>
            <a:r>
              <a:rPr sz="1800" b="1" spc="-5" dirty="0">
                <a:latin typeface="Calibri"/>
                <a:cs typeface="Calibri"/>
              </a:rPr>
              <a:t>(-0,94)-(-0,86)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5C65A707-9DF9-E6CB-7F3C-81A96569D7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5867400"/>
            <a:ext cx="861060" cy="5671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1321</Words>
  <Application>Microsoft Office PowerPoint</Application>
  <PresentationFormat>Panorámica</PresentationFormat>
  <Paragraphs>80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BlinkMacSystemFont</vt:lpstr>
      <vt:lpstr>Calibri</vt:lpstr>
      <vt:lpstr>Calibri Light</vt:lpstr>
      <vt:lpstr>Times New Roman</vt:lpstr>
      <vt:lpstr>Wingdings</vt:lpstr>
      <vt:lpstr>Office Theme</vt:lpstr>
      <vt:lpstr>Fiabilidad, validez y  sensibilidad. Evaluación Neurológica. Tema 1. Máster U. Neurocontrol Motor</vt:lpstr>
      <vt:lpstr>Fiabilidad - Reliability</vt:lpstr>
      <vt:lpstr>Consulta: https://www.cosmin.nl/</vt:lpstr>
      <vt:lpstr>Fiabilidad</vt:lpstr>
      <vt:lpstr>Fiabilidad</vt:lpstr>
      <vt:lpstr>Fiabilidad</vt:lpstr>
      <vt:lpstr>Validez</vt:lpstr>
      <vt:lpstr>Validez</vt:lpstr>
      <vt:lpstr>Validez</vt:lpstr>
      <vt:lpstr>Sensibilidad</vt:lpstr>
      <vt:lpstr>Sensibilidad</vt:lpstr>
      <vt:lpstr>Presentación de PowerPoint</vt:lpstr>
      <vt:lpstr>Consulta: https://www.sralab.org/rehabilitation-measures</vt:lpstr>
      <vt:lpstr>Fiabilidad, validez y  sensibilidad. Evaluación Neurológica. Tema 1. Máster U. Neurocontrol Motor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Psicometría de los instrumentos de evaluación: fiabilidad, validez y sensibilidad</dc:title>
  <dc:creator>Francisco Molina Rueda</dc:creator>
  <cp:lastModifiedBy>Francisco Molina Rueda</cp:lastModifiedBy>
  <cp:revision>1</cp:revision>
  <dcterms:created xsi:type="dcterms:W3CDTF">2022-10-06T14:05:03Z</dcterms:created>
  <dcterms:modified xsi:type="dcterms:W3CDTF">2024-09-17T06:32:12Z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2020-10-24T00:00:00Z</vt:filetime>
  </property>
  <property fmtid="{D5CDD505-2E9C-101B-9397-08002B2CF9AE}" pid="3" name="Creator">
    <vt:lpwstr>Acrobat PDFMaker 18 para PowerPoint</vt:lpwstr>
  </property>
  <property fmtid="{D5CDD505-2E9C-101B-9397-08002B2CF9AE}" pid="4" name="LastSaved">
    <vt:filetime>2022-10-06T00:00:00Z</vt:filetime>
  </property>
</Properties>
</file>